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8" r:id="rId3"/>
    <p:sldId id="257" r:id="rId4"/>
    <p:sldId id="259" r:id="rId5"/>
    <p:sldId id="258" r:id="rId6"/>
    <p:sldId id="282" r:id="rId7"/>
    <p:sldId id="279" r:id="rId8"/>
    <p:sldId id="287" r:id="rId9"/>
    <p:sldId id="288" r:id="rId10"/>
    <p:sldId id="280" r:id="rId11"/>
    <p:sldId id="263" r:id="rId12"/>
    <p:sldId id="265" r:id="rId13"/>
    <p:sldId id="292" r:id="rId14"/>
    <p:sldId id="291" r:id="rId15"/>
    <p:sldId id="284" r:id="rId16"/>
    <p:sldId id="289" r:id="rId17"/>
    <p:sldId id="285" r:id="rId18"/>
    <p:sldId id="286" r:id="rId19"/>
    <p:sldId id="283" r:id="rId20"/>
    <p:sldId id="293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FF"/>
    <a:srgbClr val="00CCFF"/>
    <a:srgbClr val="00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3" autoAdjust="0"/>
    <p:restoredTop sz="92931" autoAdjust="0"/>
  </p:normalViewPr>
  <p:slideViewPr>
    <p:cSldViewPr>
      <p:cViewPr varScale="1">
        <p:scale>
          <a:sx n="83" d="100"/>
          <a:sy n="83" d="100"/>
        </p:scale>
        <p:origin x="-560" y="-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A3D16-A6CA-4FB3-B662-C9964E4315EA}" type="datetimeFigureOut">
              <a:rPr lang="en-US" smtClean="0"/>
              <a:t>03/07/17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DC21C-294D-4770-8DF1-D7FFD09CBD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504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A3D16-A6CA-4FB3-B662-C9964E4315EA}" type="datetimeFigureOut">
              <a:rPr lang="en-US" smtClean="0"/>
              <a:t>03/07/17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DC21C-294D-4770-8DF1-D7FFD09CBD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9717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A3D16-A6CA-4FB3-B662-C9964E4315EA}" type="datetimeFigureOut">
              <a:rPr lang="en-US" smtClean="0"/>
              <a:t>03/07/17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DC21C-294D-4770-8DF1-D7FFD09CBD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7668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A3D16-A6CA-4FB3-B662-C9964E4315EA}" type="datetimeFigureOut">
              <a:rPr lang="en-US" smtClean="0"/>
              <a:t>03/07/17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DC21C-294D-4770-8DF1-D7FFD09CBD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9633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A3D16-A6CA-4FB3-B662-C9964E4315EA}" type="datetimeFigureOut">
              <a:rPr lang="en-US" smtClean="0"/>
              <a:t>03/07/17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DC21C-294D-4770-8DF1-D7FFD09CBD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7653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A3D16-A6CA-4FB3-B662-C9964E4315EA}" type="datetimeFigureOut">
              <a:rPr lang="en-US" smtClean="0"/>
              <a:t>03/07/17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DC21C-294D-4770-8DF1-D7FFD09CBD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943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A3D16-A6CA-4FB3-B662-C9964E4315EA}" type="datetimeFigureOut">
              <a:rPr lang="en-US" smtClean="0"/>
              <a:t>03/07/17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DC21C-294D-4770-8DF1-D7FFD09CBD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3793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A3D16-A6CA-4FB3-B662-C9964E4315EA}" type="datetimeFigureOut">
              <a:rPr lang="en-US" smtClean="0"/>
              <a:t>03/07/17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DC21C-294D-4770-8DF1-D7FFD09CBD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9494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A3D16-A6CA-4FB3-B662-C9964E4315EA}" type="datetimeFigureOut">
              <a:rPr lang="en-US" smtClean="0"/>
              <a:t>03/07/17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DC21C-294D-4770-8DF1-D7FFD09CBD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971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A3D16-A6CA-4FB3-B662-C9964E4315EA}" type="datetimeFigureOut">
              <a:rPr lang="en-US" smtClean="0"/>
              <a:t>03/07/17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DC21C-294D-4770-8DF1-D7FFD09CBD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0075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A3D16-A6CA-4FB3-B662-C9964E4315EA}" type="datetimeFigureOut">
              <a:rPr lang="en-US" smtClean="0"/>
              <a:t>03/07/17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DC21C-294D-4770-8DF1-D7FFD09CBD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5403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BA3D16-A6CA-4FB3-B662-C9964E4315EA}" type="datetimeFigureOut">
              <a:rPr lang="en-US" smtClean="0"/>
              <a:t>03/07/17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FDC21C-294D-4770-8DF1-D7FFD09CBDAC}" type="slidenum">
              <a:rPr lang="en-US" smtClean="0"/>
              <a:t>‹#›</a:t>
            </a:fld>
            <a:endParaRPr lang="en-US"/>
          </a:p>
        </p:txBody>
      </p:sp>
      <p:pic>
        <p:nvPicPr>
          <p:cNvPr id="12" name="Picture 2" descr="C:\Users\sandrasa\Desktop\SelectedPhotos\KV Svalbard - Håkon Kjøllmoen 20160708 308.jpg"/>
          <p:cNvPicPr>
            <a:picLocks noChangeAspect="1" noChangeArrowheads="1"/>
          </p:cNvPicPr>
          <p:nvPr userDrawn="1"/>
        </p:nvPicPr>
        <p:blipFill rotWithShape="1">
          <a:blip r:embed="rId1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65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eu-polarnet.eu/" TargetMode="External"/><Relationship Id="rId3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cvent.com/events/5th-ileaps-science-conference/event-summary-412288f4ffc64c1eb7d0f2f151fb5882.aspx" TargetMode="External"/><Relationship Id="rId3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hyperlink" Target="http://www.cvent.com/events/5th-ileaps-science-conference/event-summary-412288f4ffc64c1eb7d0f2f151fb5882.aspx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newsroom.unfccc.int/climate-action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jpeg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andrasa\Desktop\SelectedPhotos\UPM-Helicopter-borne_GPR_meas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-126211" y="2068324"/>
            <a:ext cx="9296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WP7 - Dissemination and outreach</a:t>
            </a:r>
          </a:p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Update of the first 6 months of activity &amp; plans for the future</a:t>
            </a:r>
          </a:p>
        </p:txBody>
      </p:sp>
      <p:pic>
        <p:nvPicPr>
          <p:cNvPr id="7" name="Picture 2" descr="Image result for the university of sheffiel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452" y="4038600"/>
            <a:ext cx="2404960" cy="103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\\fct.mct.pt\dept\Eurocean\OFFICE\LOGOS\2016 EurOcean Logo\png - bitmap web\eurOcean-logo-positiv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5925" y="4067475"/>
            <a:ext cx="3455191" cy="978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306758" y="5334000"/>
            <a:ext cx="49183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Donatella Zona, Ned Dwyer </a:t>
            </a:r>
            <a:endParaRPr lang="en-GB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30" name="Picture 6" descr="C:\Users\sandrasa\Downloads\PNG-bitmap(RGB-alpha channel)-20170105T152457Z\PNG-bitmap(RGB-alpha channel)\INTAROS_v1-white-negative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2962" y="456908"/>
            <a:ext cx="1938055" cy="1195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70173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9810" y="4876800"/>
            <a:ext cx="769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 b="1" dirty="0">
              <a:solidFill>
                <a:schemeClr val="bg1"/>
              </a:solidFill>
              <a:latin typeface="TeXGyreAdventor" pitchFamily="50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30737" y="1185208"/>
            <a:ext cx="7162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Interdisciplinary science dissemination</a:t>
            </a:r>
          </a:p>
          <a:p>
            <a:endParaRPr lang="en-US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0150" lvl="2" indent="-285750">
              <a:buFont typeface="Wingdings" panose="05000000000000000000" pitchFamily="2" charset="2"/>
              <a:buChar char="ü"/>
            </a:pP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Wide dissemination publications</a:t>
            </a:r>
          </a:p>
          <a:p>
            <a:pPr marL="1200150" lvl="2" indent="-285750">
              <a:buFont typeface="Wingdings" panose="05000000000000000000" pitchFamily="2" charset="2"/>
              <a:buChar char="ü"/>
            </a:pP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Special sessions at EGU, AGU, </a:t>
            </a:r>
            <a:r>
              <a:rPr lang="en-US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OceanObs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Artic Science Summit week, etc.</a:t>
            </a:r>
          </a:p>
          <a:p>
            <a:pPr marL="1200150" lvl="2" indent="-285750">
              <a:buFont typeface="Wingdings" panose="05000000000000000000" pitchFamily="2" charset="2"/>
              <a:buChar char="ü"/>
            </a:pP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Special issue in open source scientific journal </a:t>
            </a:r>
          </a:p>
        </p:txBody>
      </p:sp>
      <p:sp>
        <p:nvSpPr>
          <p:cNvPr id="6" name="Text Box 12"/>
          <p:cNvSpPr txBox="1">
            <a:spLocks noChangeArrowheads="1"/>
          </p:cNvSpPr>
          <p:nvPr/>
        </p:nvSpPr>
        <p:spPr bwMode="auto">
          <a:xfrm>
            <a:off x="467544" y="6469650"/>
            <a:ext cx="266429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800" b="1" dirty="0">
                <a:solidFill>
                  <a:srgbClr val="003366"/>
                </a:solidFill>
                <a:latin typeface="DINHabitat-Bold"/>
              </a:rPr>
              <a:t>www.intaros.eu</a:t>
            </a:r>
            <a:endParaRPr lang="en-GB" sz="800" dirty="0" smtClean="0">
              <a:solidFill>
                <a:srgbClr val="0033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3" descr="C:\Users\sandrasa\Downloads\PNG-bitmap(RGB-alpha channel)-20170105T152457Z\PNG-bitmap(RGB-alpha channel)\INTAROS_v2-blue_1-positiv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2937" y="233363"/>
            <a:ext cx="1863725" cy="452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76200" y="568929"/>
            <a:ext cx="906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PT" sz="3600" b="1" dirty="0" err="1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Communication</a:t>
            </a:r>
            <a:r>
              <a:rPr lang="pt-PT" sz="3600" b="1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pt-PT" sz="3600" b="1" dirty="0" err="1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Scientific</a:t>
            </a:r>
            <a:r>
              <a:rPr lang="pt-PT" sz="3600" b="1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3600" b="1" dirty="0" err="1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Community</a:t>
            </a:r>
            <a:r>
              <a:rPr lang="pt-PT" sz="3600" b="1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3600" b="1" dirty="0">
              <a:solidFill>
                <a:srgbClr val="0033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0737" y="3192035"/>
            <a:ext cx="805514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Initial discussion on the organization of EGU or AGU sessions,</a:t>
            </a:r>
          </a:p>
          <a:p>
            <a:r>
              <a:rPr lang="en-US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Including timeline, topics, and possible people involved</a:t>
            </a:r>
          </a:p>
          <a:p>
            <a:endParaRPr lang="en-US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iLEAPS</a:t>
            </a:r>
            <a:r>
              <a:rPr lang="en-US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Conference in Oxford (11-14 September 2017) Sheffield-Exeter-U Helsinki-Max Plank will participate, notice circulated to all INTAROS partners (expended deadline to 8</a:t>
            </a:r>
            <a:r>
              <a:rPr lang="en-US" b="1" baseline="30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June)</a:t>
            </a:r>
          </a:p>
          <a:p>
            <a:endParaRPr lang="en-US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Royal Society meeting in (12-13 October 2017)-Sheffield-invited speaker-INTAROS results</a:t>
            </a:r>
          </a:p>
          <a:p>
            <a:endParaRPr lang="en-US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advertised conference on the website</a:t>
            </a:r>
          </a:p>
          <a:p>
            <a:endParaRPr lang="en-US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4343400" y="6469650"/>
            <a:ext cx="5109815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sz="800" b="1" dirty="0" smtClean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INTAROS SCM, Sopot, Poland, 7 June 2017</a:t>
            </a:r>
            <a:endParaRPr lang="en-GB" sz="800" b="1" dirty="0">
              <a:solidFill>
                <a:srgbClr val="0033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67900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15368" y="762000"/>
            <a:ext cx="845577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Informing 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and engaging decision-makers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in European agencies 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and businesses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EU </a:t>
            </a:r>
            <a:r>
              <a:rPr lang="en-US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Polarnet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www.eu-polarnet.eu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EEA, EMSA, and others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Participation in regional events (e.g. European week of regions and cities) 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Project event in Brussels: key session on decision-makers and policy developers 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summary for policymakers 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Policy briefs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summarize the roadmap for future needs and developments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endParaRPr lang="en-US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Informing Arctic and international bodies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Arctic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Futures Symposium</a:t>
            </a:r>
          </a:p>
        </p:txBody>
      </p:sp>
      <p:sp>
        <p:nvSpPr>
          <p:cNvPr id="6" name="Text Box 12"/>
          <p:cNvSpPr txBox="1">
            <a:spLocks noChangeArrowheads="1"/>
          </p:cNvSpPr>
          <p:nvPr/>
        </p:nvSpPr>
        <p:spPr bwMode="auto">
          <a:xfrm>
            <a:off x="467544" y="6469650"/>
            <a:ext cx="266429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800" b="1" dirty="0">
                <a:solidFill>
                  <a:srgbClr val="003366"/>
                </a:solidFill>
                <a:latin typeface="DINHabitat-Bold"/>
              </a:rPr>
              <a:t>www.intaros.eu</a:t>
            </a:r>
            <a:endParaRPr lang="en-GB" sz="800" dirty="0" smtClean="0">
              <a:solidFill>
                <a:srgbClr val="0033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3" descr="C:\Users\sandrasa\Downloads\PNG-bitmap(RGB-alpha channel)-20170105T152457Z\PNG-bitmap(RGB-alpha channel)\INTAROS_v2-blue_1-positiv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2937" y="233363"/>
            <a:ext cx="1863725" cy="452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13231" y="12284"/>
            <a:ext cx="769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Impacting Policy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70254" y="5266590"/>
            <a:ext cx="80551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Policymaker meeting in Brussels in May- </a:t>
            </a:r>
            <a:r>
              <a:rPr lang="en-US" b="1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attended stakeholder event in Brussels and supported with brochure. </a:t>
            </a:r>
          </a:p>
        </p:txBody>
      </p:sp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4343400" y="6469650"/>
            <a:ext cx="5109815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sz="800" b="1" dirty="0" smtClean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INTAROS SCM, Sopot, Poland, 7 June 2017</a:t>
            </a:r>
            <a:endParaRPr lang="en-GB" sz="800" b="1" dirty="0">
              <a:solidFill>
                <a:srgbClr val="0033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36546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90600" y="1621221"/>
            <a:ext cx="71628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Contribution to summer schools, including one at University Centre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of Svalbard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Climate Change teaching for high school students and teachers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Involvement of the indigenous organizations in community based observing in the Arctic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Short-term scientific missions for early-career scientists</a:t>
            </a:r>
          </a:p>
        </p:txBody>
      </p:sp>
      <p:sp>
        <p:nvSpPr>
          <p:cNvPr id="6" name="Text Box 12"/>
          <p:cNvSpPr txBox="1">
            <a:spLocks noChangeArrowheads="1"/>
          </p:cNvSpPr>
          <p:nvPr/>
        </p:nvSpPr>
        <p:spPr bwMode="auto">
          <a:xfrm>
            <a:off x="467544" y="6469650"/>
            <a:ext cx="266429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800" b="1" dirty="0">
                <a:solidFill>
                  <a:srgbClr val="003366"/>
                </a:solidFill>
                <a:latin typeface="DINHabitat-Bold"/>
              </a:rPr>
              <a:t>www.intaros.eu</a:t>
            </a:r>
            <a:endParaRPr lang="en-GB" sz="800" dirty="0" smtClean="0">
              <a:solidFill>
                <a:srgbClr val="0033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3" descr="C:\Users\sandrasa\Downloads\PNG-bitmap(RGB-alpha channel)-20170105T152457Z\PNG-bitmap(RGB-alpha channel)\INTAROS_v2-blue_1-positiv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2937" y="233363"/>
            <a:ext cx="1863725" cy="452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04800" y="685800"/>
            <a:ext cx="769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Capacity Building </a:t>
            </a:r>
          </a:p>
        </p:txBody>
      </p:sp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4267200" y="6469650"/>
            <a:ext cx="5109815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sz="800" b="1" dirty="0" smtClean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INTAROS SCM, Sopot, Poland, 7 June 2017</a:t>
            </a:r>
            <a:endParaRPr lang="en-GB" sz="800" b="1" dirty="0">
              <a:solidFill>
                <a:srgbClr val="0033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91352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7544" y="2438400"/>
            <a:ext cx="792480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Applied methodologies for improved exchange between atmospheric-science infrastructures at high latitudes 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Hyytiälä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, 23 October – 2 November 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2017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ntegrated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approach in data analysis and model 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evaluation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Application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of automated data analysis routines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Application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of data mining techniques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Visualization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of big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Course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leader, Dr. Antti Lauri (antti.lauri@helsinki.fi), </a:t>
            </a:r>
            <a:endParaRPr lang="en-US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project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leaders Dr. Paul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Zieger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(paul.zieger@aces.su.se) </a:t>
            </a:r>
            <a:endParaRPr lang="en-US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Dr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. Paul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Glantz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(paul.glantz@aces.su.se). </a:t>
            </a:r>
            <a:endParaRPr lang="en-US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Box 12"/>
          <p:cNvSpPr txBox="1">
            <a:spLocks noChangeArrowheads="1"/>
          </p:cNvSpPr>
          <p:nvPr/>
        </p:nvSpPr>
        <p:spPr bwMode="auto">
          <a:xfrm>
            <a:off x="467544" y="6469650"/>
            <a:ext cx="266429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800" b="1" dirty="0">
                <a:solidFill>
                  <a:srgbClr val="003366"/>
                </a:solidFill>
                <a:latin typeface="DINHabitat-Bold"/>
              </a:rPr>
              <a:t>www.intaros.eu</a:t>
            </a:r>
            <a:endParaRPr lang="en-GB" sz="800" dirty="0" smtClean="0">
              <a:solidFill>
                <a:srgbClr val="0033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3" descr="C:\Users\sandrasa\Downloads\PNG-bitmap(RGB-alpha channel)-20170105T152457Z\PNG-bitmap(RGB-alpha channel)\INTAROS_v2-blue_1-positiv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2937" y="233363"/>
            <a:ext cx="1863725" cy="452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52400" y="33793"/>
            <a:ext cx="7696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Capacity </a:t>
            </a:r>
            <a:r>
              <a:rPr lang="en-US" sz="3600" b="1" dirty="0" smtClean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Building</a:t>
            </a:r>
          </a:p>
          <a:p>
            <a:r>
              <a:rPr lang="en-US" sz="2800" b="1" i="1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Hanna K </a:t>
            </a:r>
            <a:r>
              <a:rPr lang="en-US" sz="2800" b="1" i="1" dirty="0" smtClean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Lappalainen </a:t>
            </a:r>
            <a:endParaRPr lang="en-US" sz="2800" b="1" i="1" dirty="0">
              <a:solidFill>
                <a:srgbClr val="0033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4267200" y="6469650"/>
            <a:ext cx="5109815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sz="800" b="1" dirty="0" smtClean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INTAROS SCM, Sopot, Poland, 7 June 2017</a:t>
            </a:r>
            <a:endParaRPr lang="en-GB" sz="800" b="1" dirty="0">
              <a:solidFill>
                <a:srgbClr val="0033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332131"/>
            <a:ext cx="4829175" cy="1006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3013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0104" y="1223234"/>
            <a:ext cx="886149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International Arctic 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Assembly, Fairbanks, Alaska meeting 9-11 May 2017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Public talk 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&amp; Experience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exchange workshop on community-based observing 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55 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participants, 10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community-based observing programs in N America and Greenland)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Discussion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on indigenous, local and scientific knowledge for decision-making at the 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May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9 2017 in Alaska 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(c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. 600 participants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Dialogue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with Senior Arctic Observers and AC working groups on community-based 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observing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Mini-workshop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on plans for community-based observing activities of INTAROS in Greenland was held December 2016 in Nuuk, Greenland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Box 12"/>
          <p:cNvSpPr txBox="1">
            <a:spLocks noChangeArrowheads="1"/>
          </p:cNvSpPr>
          <p:nvPr/>
        </p:nvSpPr>
        <p:spPr bwMode="auto">
          <a:xfrm>
            <a:off x="467544" y="6469650"/>
            <a:ext cx="266429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800" b="1" dirty="0">
                <a:solidFill>
                  <a:srgbClr val="003366"/>
                </a:solidFill>
                <a:latin typeface="DINHabitat-Bold"/>
              </a:rPr>
              <a:t>www.intaros.eu</a:t>
            </a:r>
            <a:endParaRPr lang="en-GB" sz="800" dirty="0" smtClean="0">
              <a:solidFill>
                <a:srgbClr val="0033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3" descr="C:\Users\sandrasa\Downloads\PNG-bitmap(RGB-alpha channel)-20170105T152457Z\PNG-bitmap(RGB-alpha channel)\INTAROS_v2-blue_1-positiv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2937" y="233363"/>
            <a:ext cx="1863725" cy="452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30105" y="0"/>
            <a:ext cx="7696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Capacity </a:t>
            </a:r>
            <a:r>
              <a:rPr lang="en-US" sz="3600" b="1" dirty="0" smtClean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Building-</a:t>
            </a:r>
          </a:p>
          <a:p>
            <a:r>
              <a:rPr lang="en-US" sz="2800" b="1" i="1" dirty="0" smtClean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Finn Danielsen </a:t>
            </a:r>
            <a:endParaRPr lang="en-US" sz="2800" b="1" i="1" dirty="0">
              <a:solidFill>
                <a:srgbClr val="0033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4267200" y="6469650"/>
            <a:ext cx="5109815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sz="800" b="1" dirty="0" smtClean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INTAROS SCM, Sopot, Poland, 7 June 2017</a:t>
            </a:r>
            <a:endParaRPr lang="en-GB" sz="800" b="1" dirty="0">
              <a:solidFill>
                <a:srgbClr val="0033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85911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Plan for the next six months-tasks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8229600" cy="452596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Task 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7.1 Plan and support dissemination activities; </a:t>
            </a:r>
            <a:r>
              <a:rPr lang="en-US" sz="2400" dirty="0">
                <a:solidFill>
                  <a:srgbClr val="0070C0"/>
                </a:solidFill>
              </a:rPr>
              <a:t>Lead: </a:t>
            </a:r>
            <a:r>
              <a:rPr lang="en-US" sz="2400" b="1" dirty="0" err="1" smtClean="0">
                <a:solidFill>
                  <a:srgbClr val="0070C0"/>
                </a:solidFill>
              </a:rPr>
              <a:t>EurOcean</a:t>
            </a:r>
            <a:r>
              <a:rPr lang="en-US" sz="2400" b="1" dirty="0" smtClean="0">
                <a:solidFill>
                  <a:srgbClr val="0070C0"/>
                </a:solidFill>
              </a:rPr>
              <a:t> &amp; NERSC- (Ned will discuss details in his presentation)</a:t>
            </a:r>
            <a:endParaRPr lang="en-US" sz="2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en-US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Actively populate webpage</a:t>
            </a:r>
          </a:p>
          <a:p>
            <a:pPr marL="285750" indent="-285750">
              <a:buFontTx/>
              <a:buChar char="-"/>
            </a:pPr>
            <a:r>
              <a:rPr lang="en-US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 how we can best use social media</a:t>
            </a:r>
          </a:p>
          <a:p>
            <a:pPr marL="285750" indent="-285750">
              <a:buFontTx/>
              <a:buChar char="-"/>
            </a:pPr>
            <a:endParaRPr lang="en-US" sz="2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Task </a:t>
            </a:r>
            <a:r>
              <a:rPr 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7.2 Informing decision makers in European Agencies and Busines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0070C0"/>
                </a:solidFill>
              </a:rPr>
              <a:t>Lead: </a:t>
            </a:r>
            <a:r>
              <a:rPr lang="en-US" sz="2400" b="1" dirty="0" err="1" smtClean="0">
                <a:solidFill>
                  <a:srgbClr val="0070C0"/>
                </a:solidFill>
              </a:rPr>
              <a:t>EurOcean</a:t>
            </a:r>
            <a:r>
              <a:rPr lang="en-US" sz="2400" b="1" dirty="0" smtClean="0">
                <a:solidFill>
                  <a:srgbClr val="0070C0"/>
                </a:solidFill>
              </a:rPr>
              <a:t>,  (UH &amp; NERSC) –Need some input?</a:t>
            </a:r>
          </a:p>
          <a:p>
            <a:pPr marL="285750" indent="-285750">
              <a:buFontTx/>
              <a:buChar char="-"/>
            </a:pPr>
            <a:r>
              <a:rPr lang="en-US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 first </a:t>
            </a:r>
            <a:r>
              <a:rPr lang="en-US" sz="24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eNewsletter</a:t>
            </a:r>
            <a:r>
              <a:rPr lang="en-US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need material; establish mailing list</a:t>
            </a:r>
          </a:p>
          <a:p>
            <a:pPr marL="285750" indent="-285750">
              <a:buFontTx/>
              <a:buChar char="-"/>
            </a:pPr>
            <a:r>
              <a:rPr lang="en-US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Establish protocols with EU </a:t>
            </a:r>
            <a:r>
              <a:rPr lang="en-US" sz="24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Polarnet</a:t>
            </a:r>
            <a:endParaRPr lang="en-US" sz="24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endParaRPr lang="en-US" sz="2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Task 7.3 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Informing </a:t>
            </a:r>
            <a:r>
              <a:rPr 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Arctic and international bodies </a:t>
            </a:r>
            <a:r>
              <a:rPr lang="en-US" sz="2400" dirty="0">
                <a:solidFill>
                  <a:srgbClr val="0070C0"/>
                </a:solidFill>
              </a:rPr>
              <a:t>Lead: </a:t>
            </a:r>
            <a:r>
              <a:rPr lang="en-US" sz="2400" b="1" dirty="0" err="1">
                <a:solidFill>
                  <a:srgbClr val="0070C0"/>
                </a:solidFill>
              </a:rPr>
              <a:t>EurOcean</a:t>
            </a:r>
            <a:r>
              <a:rPr lang="en-US" sz="2400" b="1" dirty="0">
                <a:solidFill>
                  <a:srgbClr val="0070C0"/>
                </a:solidFill>
              </a:rPr>
              <a:t>,  </a:t>
            </a:r>
            <a:r>
              <a:rPr lang="en-US" sz="2400" b="1" dirty="0" smtClean="0">
                <a:solidFill>
                  <a:srgbClr val="0070C0"/>
                </a:solidFill>
              </a:rPr>
              <a:t>   	(NERSC</a:t>
            </a:r>
            <a:r>
              <a:rPr lang="en-US" sz="2400" b="1" dirty="0">
                <a:solidFill>
                  <a:srgbClr val="0070C0"/>
                </a:solidFill>
              </a:rPr>
              <a:t>) –Need some input?</a:t>
            </a:r>
          </a:p>
          <a:p>
            <a:pPr>
              <a:buFontTx/>
              <a:buChar char="-"/>
            </a:pPr>
            <a:r>
              <a:rPr lang="en-US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Establish protocol with Arctic Council/Arctic Portal</a:t>
            </a:r>
          </a:p>
          <a:p>
            <a:pPr>
              <a:buFontTx/>
              <a:buChar char="-"/>
            </a:pPr>
            <a:r>
              <a:rPr lang="en-US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 task 6.7 (Blue Growth)</a:t>
            </a:r>
          </a:p>
          <a:p>
            <a:pPr marL="285750" indent="-285750">
              <a:buFontTx/>
              <a:buChar char="-"/>
            </a:pPr>
            <a:endParaRPr lang="en-US" sz="2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900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b="1" dirty="0">
              <a:solidFill>
                <a:srgbClr val="0070C0"/>
              </a:solidFill>
            </a:endParaRPr>
          </a:p>
          <a:p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4" name="Text Box 12"/>
          <p:cNvSpPr txBox="1">
            <a:spLocks noChangeArrowheads="1"/>
          </p:cNvSpPr>
          <p:nvPr/>
        </p:nvSpPr>
        <p:spPr bwMode="auto">
          <a:xfrm>
            <a:off x="4343400" y="6469650"/>
            <a:ext cx="5109815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sz="800" b="1" dirty="0" smtClean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INTAROS SCM, Sopot, Poland, 7 June 2017</a:t>
            </a:r>
            <a:endParaRPr lang="en-GB" sz="800" b="1" dirty="0">
              <a:solidFill>
                <a:srgbClr val="0033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09530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Plan for the next six months-tasks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Task 7.4 Interdisciplinary science dissemination; </a:t>
            </a:r>
            <a:r>
              <a:rPr lang="en-US" sz="2400" dirty="0" smtClean="0">
                <a:solidFill>
                  <a:srgbClr val="0070C0"/>
                </a:solidFill>
              </a:rPr>
              <a:t>Lead: </a:t>
            </a:r>
            <a:r>
              <a:rPr lang="en-US" sz="2400" b="1" dirty="0" smtClean="0">
                <a:solidFill>
                  <a:srgbClr val="0070C0"/>
                </a:solidFill>
              </a:rPr>
              <a:t>USFD-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(no specific deliverables except for the Special issue later in the project </a:t>
            </a:r>
            <a:r>
              <a:rPr 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-D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7.10 in 2021-but on going activities)</a:t>
            </a:r>
            <a:endParaRPr lang="en-US" sz="2400" b="1" dirty="0" smtClean="0">
              <a:solidFill>
                <a:srgbClr val="0070C0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organization of </a:t>
            </a:r>
            <a:r>
              <a:rPr lang="en-US" sz="22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iLEAPS</a:t>
            </a:r>
            <a:r>
              <a:rPr lang="en-US" sz="2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conference broad dissemination of INTAROS results- </a:t>
            </a:r>
            <a:r>
              <a:rPr lang="en-US" sz="2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INTAROS </a:t>
            </a:r>
            <a:r>
              <a:rPr lang="en-US" sz="2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 (USFD, Exeter, Max Plank, U Helsinki)</a:t>
            </a:r>
            <a:endParaRPr lang="en-US" sz="2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Royal Society Meeting ‘Soil-atmosphere </a:t>
            </a:r>
            <a:r>
              <a:rPr lang="en-US" sz="2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carbon fluxes – experimentalists meet </a:t>
            </a:r>
            <a:r>
              <a:rPr lang="en-US" sz="2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modellers’</a:t>
            </a:r>
            <a:r>
              <a:rPr lang="en-US" sz="2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</a:t>
            </a:r>
            <a:r>
              <a:rPr lang="en-US" sz="2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INTAROS results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discussion of EGU or AGU sessions organization- collaboration with WP2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Relevant meetings </a:t>
            </a:r>
            <a:r>
              <a:rPr lang="en-US" sz="2200" b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 activities?</a:t>
            </a:r>
            <a:endParaRPr lang="en-US" sz="2200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b="1" dirty="0">
              <a:solidFill>
                <a:srgbClr val="0070C0"/>
              </a:solidFill>
            </a:endParaRPr>
          </a:p>
          <a:p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4" name="Text Box 12"/>
          <p:cNvSpPr txBox="1">
            <a:spLocks noChangeArrowheads="1"/>
          </p:cNvSpPr>
          <p:nvPr/>
        </p:nvSpPr>
        <p:spPr bwMode="auto">
          <a:xfrm>
            <a:off x="4343400" y="6469650"/>
            <a:ext cx="5109815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sz="800" b="1" dirty="0" smtClean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INTAROS SCM, Sopot, Poland, 7 June 2017</a:t>
            </a:r>
            <a:endParaRPr lang="en-GB" sz="800" b="1" dirty="0">
              <a:solidFill>
                <a:srgbClr val="0033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33551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562600"/>
            <a:ext cx="8229600" cy="63976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u="sng" dirty="0">
                <a:hlinkClick r:id="rId2"/>
              </a:rPr>
              <a:t>http://www.cvent.com/events/5th-ileaps-science-conference/event-summary-412288f4ffc64c1eb7d0f2f151fb5882.aspx</a:t>
            </a:r>
            <a:endParaRPr lang="en-US" dirty="0"/>
          </a:p>
          <a:p>
            <a:endParaRPr lang="en-US" dirty="0"/>
          </a:p>
        </p:txBody>
      </p:sp>
      <p:sp>
        <p:nvSpPr>
          <p:cNvPr id="4" name="Text Box 12"/>
          <p:cNvSpPr txBox="1">
            <a:spLocks noChangeArrowheads="1"/>
          </p:cNvSpPr>
          <p:nvPr/>
        </p:nvSpPr>
        <p:spPr bwMode="auto">
          <a:xfrm>
            <a:off x="4343400" y="6469650"/>
            <a:ext cx="5109815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sz="800" b="1" dirty="0" smtClean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INTAROS SCM, Sopot, Poland, 7 June 2017</a:t>
            </a:r>
            <a:endParaRPr lang="en-GB" sz="800" b="1" dirty="0">
              <a:solidFill>
                <a:srgbClr val="0033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28600" y="304800"/>
            <a:ext cx="947166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3595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16030"/>
          <a:stretch/>
        </p:blipFill>
        <p:spPr>
          <a:xfrm>
            <a:off x="152401" y="381000"/>
            <a:ext cx="8458200" cy="3810000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45477" y="4518818"/>
            <a:ext cx="8229600" cy="639763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u="sng" dirty="0" smtClean="0">
                <a:hlinkClick r:id="rId3"/>
              </a:rPr>
              <a:t>http://www.cvent.com/events/5th-ileaps-science-conference/event-summary-412288f4ffc64c1eb7d0f2f151fb5882.aspx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40594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Plan for the next six months-deliverables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8229600" cy="4525963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D7.1 Project Website; </a:t>
            </a:r>
            <a:r>
              <a:rPr lang="en-US" sz="2400" dirty="0">
                <a:solidFill>
                  <a:srgbClr val="0070C0"/>
                </a:solidFill>
              </a:rPr>
              <a:t>Resp. </a:t>
            </a:r>
            <a:r>
              <a:rPr lang="en-US" sz="2400" b="1" dirty="0" err="1" smtClean="0">
                <a:solidFill>
                  <a:srgbClr val="0070C0"/>
                </a:solidFill>
              </a:rPr>
              <a:t>Eurocean</a:t>
            </a:r>
            <a:r>
              <a:rPr lang="en-US" sz="2400" b="1" dirty="0" smtClean="0">
                <a:solidFill>
                  <a:srgbClr val="0070C0"/>
                </a:solidFill>
              </a:rPr>
              <a:t>-ongoing will continue- Project partners will be requested material (photos or videos of their field and short text of their experience to do research in the field-students and PIs)-  Ned will discuss in his </a:t>
            </a:r>
            <a:r>
              <a:rPr lang="en-US" sz="2400" b="1" dirty="0" err="1" smtClean="0">
                <a:solidFill>
                  <a:srgbClr val="0070C0"/>
                </a:solidFill>
              </a:rPr>
              <a:t>ppt</a:t>
            </a:r>
            <a:endParaRPr lang="en-US" sz="2400" b="1" dirty="0" smtClean="0">
              <a:solidFill>
                <a:srgbClr val="0070C0"/>
              </a:solidFill>
            </a:endParaRPr>
          </a:p>
          <a:p>
            <a:endParaRPr lang="en-US" sz="2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D7.4 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Dissemination material for use towards decision makers, stakeholders, business and general public;</a:t>
            </a:r>
            <a:r>
              <a:rPr lang="en-US" sz="2400" dirty="0">
                <a:solidFill>
                  <a:srgbClr val="0070C0"/>
                </a:solidFill>
              </a:rPr>
              <a:t> Resp. </a:t>
            </a:r>
            <a:r>
              <a:rPr lang="en-US" sz="2400" b="1" dirty="0">
                <a:solidFill>
                  <a:srgbClr val="0070C0"/>
                </a:solidFill>
              </a:rPr>
              <a:t>NERSC</a:t>
            </a:r>
          </a:p>
          <a:p>
            <a:endParaRPr lang="pt-PT" sz="2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b="1" dirty="0">
              <a:solidFill>
                <a:srgbClr val="0070C0"/>
              </a:solidFill>
            </a:endParaRPr>
          </a:p>
          <a:p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4" name="Text Box 12"/>
          <p:cNvSpPr txBox="1">
            <a:spLocks noChangeArrowheads="1"/>
          </p:cNvSpPr>
          <p:nvPr/>
        </p:nvSpPr>
        <p:spPr bwMode="auto">
          <a:xfrm>
            <a:off x="4343400" y="6469650"/>
            <a:ext cx="5109815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sz="800" b="1" dirty="0" smtClean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INTAROS SCM, Sopot, Poland, 7 June 2017</a:t>
            </a:r>
            <a:endParaRPr lang="en-GB" sz="800" b="1" dirty="0">
              <a:solidFill>
                <a:srgbClr val="0033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17258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685800"/>
            <a:ext cx="769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600" b="1" dirty="0" smtClean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WP 7 – Objectives</a:t>
            </a:r>
            <a:endParaRPr lang="en-US" sz="3600" b="1" dirty="0">
              <a:solidFill>
                <a:srgbClr val="0033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90599" y="1602830"/>
            <a:ext cx="71628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Disseminate Project Results to raise awareness of Arctic challenges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Inform and support engagement of users and stakeholders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PT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Build capacity in using INTAROS products and services</a:t>
            </a:r>
          </a:p>
          <a:p>
            <a:endParaRPr 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467544" y="6469650"/>
            <a:ext cx="266429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800" b="1" dirty="0">
                <a:solidFill>
                  <a:srgbClr val="003366"/>
                </a:solidFill>
                <a:latin typeface="DINHabitat-Bold"/>
              </a:rPr>
              <a:t>www.intaros.eu</a:t>
            </a:r>
            <a:endParaRPr lang="en-GB" sz="800" dirty="0" smtClean="0">
              <a:solidFill>
                <a:srgbClr val="0033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3961331" y="6469650"/>
            <a:ext cx="5109815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sz="800" b="1" dirty="0" smtClean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INTAROS SCM, Sopot, Poland, 7 June 2017</a:t>
            </a:r>
            <a:endParaRPr lang="en-GB" sz="800" b="1" dirty="0">
              <a:solidFill>
                <a:srgbClr val="0033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5" name="Picture 3" descr="C:\Users\sandrasa\Downloads\PNG-bitmap(RGB-alpha channel)-20170105T152457Z\PNG-bitmap(RGB-alpha channel)\INTAROS_v2-blue_1-positiv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2937" y="233363"/>
            <a:ext cx="1863725" cy="452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1218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Ask our help</a:t>
            </a:r>
          </a:p>
          <a:p>
            <a:r>
              <a:rPr lang="en-US" dirty="0" smtClean="0"/>
              <a:t>Circulate information </a:t>
            </a:r>
            <a:r>
              <a:rPr lang="en-US" dirty="0"/>
              <a:t>to </a:t>
            </a:r>
            <a:r>
              <a:rPr lang="en-US" dirty="0" smtClean="0"/>
              <a:t>us, to your students/institutions </a:t>
            </a:r>
          </a:p>
          <a:p>
            <a:r>
              <a:rPr lang="en-US" dirty="0" smtClean="0"/>
              <a:t>Update us on relevant events, conference attendance and of any relevant conference (presenting or organizing a session)</a:t>
            </a:r>
          </a:p>
          <a:p>
            <a:r>
              <a:rPr lang="en-US" dirty="0"/>
              <a:t>COP? </a:t>
            </a:r>
            <a:r>
              <a:rPr lang="en-US" dirty="0">
                <a:hlinkClick r:id="rId2"/>
              </a:rPr>
              <a:t>http://newsroom.unfccc.int/climate-action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16507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90600" y="1219200"/>
            <a:ext cx="815340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Task 7.0 Coordination of the </a:t>
            </a:r>
            <a:r>
              <a:rPr lang="en-US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Workpackage</a:t>
            </a:r>
            <a:r>
              <a:rPr lang="en-US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dirty="0">
                <a:solidFill>
                  <a:srgbClr val="0070C0"/>
                </a:solidFill>
              </a:rPr>
              <a:t>Lead: </a:t>
            </a:r>
            <a:r>
              <a:rPr lang="en-US" b="1" dirty="0" smtClean="0">
                <a:solidFill>
                  <a:srgbClr val="0070C0"/>
                </a:solidFill>
              </a:rPr>
              <a:t>USFD</a:t>
            </a:r>
            <a:endParaRPr lang="en-US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endParaRPr lang="en-US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Task 7.1 Plan and support dissemination </a:t>
            </a:r>
            <a:r>
              <a:rPr lang="en-US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activities; </a:t>
            </a:r>
            <a:r>
              <a:rPr lang="en-US" dirty="0" smtClean="0">
                <a:solidFill>
                  <a:srgbClr val="0070C0"/>
                </a:solidFill>
              </a:rPr>
              <a:t>Lead</a:t>
            </a:r>
            <a:r>
              <a:rPr lang="en-US" dirty="0">
                <a:solidFill>
                  <a:srgbClr val="0070C0"/>
                </a:solidFill>
              </a:rPr>
              <a:t>: </a:t>
            </a:r>
            <a:r>
              <a:rPr lang="en-US" b="1" dirty="0" err="1" smtClean="0">
                <a:solidFill>
                  <a:srgbClr val="0070C0"/>
                </a:solidFill>
              </a:rPr>
              <a:t>EurOcean</a:t>
            </a:r>
            <a:endParaRPr lang="en-US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PT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Task 7.2 Informing decision-makers in European agencies and businesses; </a:t>
            </a:r>
            <a:r>
              <a:rPr lang="en-US" dirty="0" smtClean="0">
                <a:solidFill>
                  <a:srgbClr val="0070C0"/>
                </a:solidFill>
              </a:rPr>
              <a:t>Lead</a:t>
            </a:r>
            <a:r>
              <a:rPr lang="en-US" dirty="0">
                <a:solidFill>
                  <a:srgbClr val="0070C0"/>
                </a:solidFill>
              </a:rPr>
              <a:t>: </a:t>
            </a:r>
            <a:r>
              <a:rPr lang="en-US" b="1" dirty="0" err="1" smtClean="0">
                <a:solidFill>
                  <a:srgbClr val="0070C0"/>
                </a:solidFill>
              </a:rPr>
              <a:t>EurOcean</a:t>
            </a:r>
            <a:endParaRPr lang="en-US" b="1" dirty="0" smtClean="0">
              <a:solidFill>
                <a:srgbClr val="0070C0"/>
              </a:solidFill>
            </a:endParaRPr>
          </a:p>
          <a:p>
            <a:endParaRPr lang="en-US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Task 7.3 Informing Arctic and international bodies; </a:t>
            </a:r>
            <a:r>
              <a:rPr lang="en-US" dirty="0">
                <a:solidFill>
                  <a:srgbClr val="0070C0"/>
                </a:solidFill>
              </a:rPr>
              <a:t>Lead: </a:t>
            </a:r>
            <a:r>
              <a:rPr lang="en-US" b="1" dirty="0" err="1">
                <a:solidFill>
                  <a:srgbClr val="0070C0"/>
                </a:solidFill>
              </a:rPr>
              <a:t>EurOcean</a:t>
            </a:r>
            <a:endParaRPr lang="en-US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Task 7.4 Interdisciplinary science dissemination; </a:t>
            </a:r>
            <a:r>
              <a:rPr lang="en-US" dirty="0">
                <a:solidFill>
                  <a:srgbClr val="0070C0"/>
                </a:solidFill>
              </a:rPr>
              <a:t>Lead: </a:t>
            </a:r>
            <a:r>
              <a:rPr lang="en-US" b="1" dirty="0">
                <a:solidFill>
                  <a:srgbClr val="0070C0"/>
                </a:solidFill>
              </a:rPr>
              <a:t>USFD</a:t>
            </a:r>
            <a:endParaRPr lang="en-US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Task 7.5 Capacity building for early-career scientists; </a:t>
            </a:r>
            <a:r>
              <a:rPr lang="en-US" dirty="0"/>
              <a:t>Lead: </a:t>
            </a:r>
            <a:r>
              <a:rPr lang="en-US" b="1" dirty="0" err="1"/>
              <a:t>EurOcean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Task 7.6 Capacity building for high-school and general public; </a:t>
            </a:r>
            <a:r>
              <a:rPr lang="en-US" dirty="0" smtClean="0"/>
              <a:t>Lead</a:t>
            </a:r>
            <a:r>
              <a:rPr lang="en-US" dirty="0"/>
              <a:t>: </a:t>
            </a:r>
            <a:r>
              <a:rPr lang="en-US" b="1" dirty="0"/>
              <a:t>GINR</a:t>
            </a:r>
            <a:endParaRPr 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PT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Task 7. 7 Capacity building for local communities and civil society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organizations; </a:t>
            </a:r>
            <a:r>
              <a:rPr lang="en-US" dirty="0"/>
              <a:t>Lead: </a:t>
            </a:r>
            <a:r>
              <a:rPr lang="en-US" dirty="0" smtClean="0"/>
              <a:t> </a:t>
            </a:r>
            <a:r>
              <a:rPr lang="en-US" b="1" dirty="0" smtClean="0"/>
              <a:t>NORDECO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Box 12"/>
          <p:cNvSpPr txBox="1">
            <a:spLocks noChangeArrowheads="1"/>
          </p:cNvSpPr>
          <p:nvPr/>
        </p:nvSpPr>
        <p:spPr bwMode="auto">
          <a:xfrm>
            <a:off x="467544" y="6469650"/>
            <a:ext cx="266429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800" b="1" dirty="0">
                <a:solidFill>
                  <a:srgbClr val="003366"/>
                </a:solidFill>
                <a:latin typeface="DINHabitat-Bold"/>
              </a:rPr>
              <a:t>www.intaros.eu</a:t>
            </a:r>
            <a:endParaRPr lang="en-GB" sz="800" dirty="0" smtClean="0">
              <a:solidFill>
                <a:srgbClr val="0033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3" descr="C:\Users\sandrasa\Downloads\PNG-bitmap(RGB-alpha channel)-20170105T152457Z\PNG-bitmap(RGB-alpha channel)\INTAROS_v2-blue_1-positiv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935460"/>
            <a:ext cx="1863725" cy="452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52400" y="233363"/>
            <a:ext cx="769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600" b="1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WP 7 – </a:t>
            </a:r>
            <a:r>
              <a:rPr lang="pt-PT" sz="3600" b="1" dirty="0" err="1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</a:t>
            </a:r>
            <a:r>
              <a:rPr lang="pt-PT" sz="3600" b="1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3600" b="1" dirty="0" err="1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breakdown</a:t>
            </a:r>
            <a:r>
              <a:rPr lang="pt-PT" sz="3600" b="1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3600" b="1" dirty="0" err="1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structure</a:t>
            </a:r>
            <a:endParaRPr lang="en-US" sz="3600" b="1" dirty="0">
              <a:solidFill>
                <a:srgbClr val="0033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3678342" y="6469650"/>
            <a:ext cx="5109815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sz="800" b="1" dirty="0" smtClean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INTAROS SCM, Sopot, Poland, 7 June 2017</a:t>
            </a:r>
            <a:endParaRPr lang="en-GB" sz="800" b="1" dirty="0">
              <a:solidFill>
                <a:srgbClr val="0033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43000" y="6094456"/>
            <a:ext cx="3159839" cy="369332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Underway    </a:t>
            </a:r>
            <a:r>
              <a:rPr lang="en-US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Not yet started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29999883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90600" y="1600587"/>
            <a:ext cx="71628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D7.1 </a:t>
            </a:r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 Website; </a:t>
            </a:r>
            <a:r>
              <a:rPr lang="en-US" dirty="0">
                <a:solidFill>
                  <a:srgbClr val="0070C0"/>
                </a:solidFill>
              </a:rPr>
              <a:t>Resp. </a:t>
            </a:r>
            <a:r>
              <a:rPr lang="en-US" b="1" dirty="0" err="1">
                <a:solidFill>
                  <a:srgbClr val="0070C0"/>
                </a:solidFill>
              </a:rPr>
              <a:t>Eurocean</a:t>
            </a:r>
            <a:endParaRPr lang="en-US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D7.2 Printed Materials; </a:t>
            </a:r>
            <a:r>
              <a:rPr lang="en-US" dirty="0">
                <a:solidFill>
                  <a:srgbClr val="0070C0"/>
                </a:solidFill>
              </a:rPr>
              <a:t>Resp. </a:t>
            </a:r>
            <a:r>
              <a:rPr lang="en-US" b="1" dirty="0" err="1">
                <a:solidFill>
                  <a:srgbClr val="0070C0"/>
                </a:solidFill>
              </a:rPr>
              <a:t>Eurocean</a:t>
            </a:r>
            <a:endParaRPr lang="en-US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D7.3 Dissemination Plan; </a:t>
            </a:r>
            <a:r>
              <a:rPr lang="en-US" dirty="0">
                <a:solidFill>
                  <a:srgbClr val="0070C0"/>
                </a:solidFill>
              </a:rPr>
              <a:t>Resp. </a:t>
            </a:r>
            <a:r>
              <a:rPr lang="en-US" b="1" dirty="0" smtClean="0">
                <a:solidFill>
                  <a:srgbClr val="0070C0"/>
                </a:solidFill>
              </a:rPr>
              <a:t>NERSC</a:t>
            </a:r>
            <a:endParaRPr lang="en-US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D7.4 Dissemination material for use towards decision makers, stakeholders, business and general public;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>
                <a:solidFill>
                  <a:srgbClr val="0070C0"/>
                </a:solidFill>
              </a:rPr>
              <a:t>Resp. </a:t>
            </a:r>
            <a:r>
              <a:rPr lang="en-US" b="1" dirty="0" smtClean="0">
                <a:solidFill>
                  <a:srgbClr val="0070C0"/>
                </a:solidFill>
              </a:rPr>
              <a:t>NERSC</a:t>
            </a:r>
          </a:p>
          <a:p>
            <a:endParaRPr lang="pt-PT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PT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D7.5 </a:t>
            </a:r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Dissemination Plan </a:t>
            </a:r>
            <a:r>
              <a:rPr lang="en-US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V2.0</a:t>
            </a:r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r>
              <a:rPr lang="en-US" dirty="0">
                <a:solidFill>
                  <a:srgbClr val="0070C0"/>
                </a:solidFill>
              </a:rPr>
              <a:t> Resp. </a:t>
            </a:r>
            <a:r>
              <a:rPr lang="en-US" b="1" dirty="0">
                <a:solidFill>
                  <a:srgbClr val="0070C0"/>
                </a:solidFill>
              </a:rPr>
              <a:t>NERSC</a:t>
            </a:r>
          </a:p>
          <a:p>
            <a:endParaRPr lang="pt-PT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PT" b="1" dirty="0" smtClean="0">
                <a:latin typeface="Arial" panose="020B0604020202020204" pitchFamily="34" charset="0"/>
                <a:cs typeface="Arial" panose="020B0604020202020204" pitchFamily="34" charset="0"/>
              </a:rPr>
              <a:t>D7.6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OceanObs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2019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Contribution</a:t>
            </a:r>
            <a:r>
              <a:rPr lang="en-US" dirty="0" err="1"/>
              <a:t>Resp</a:t>
            </a:r>
            <a:r>
              <a:rPr lang="en-US" dirty="0"/>
              <a:t>. </a:t>
            </a:r>
            <a:r>
              <a:rPr lang="en-US" b="1" dirty="0" err="1" smtClean="0"/>
              <a:t>EuroGOOS</a:t>
            </a:r>
            <a:endParaRPr 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D7.7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Education material V1; </a:t>
            </a:r>
            <a:r>
              <a:rPr lang="en-US" dirty="0"/>
              <a:t>Resp. </a:t>
            </a:r>
            <a:r>
              <a:rPr lang="en-US" dirty="0" smtClean="0"/>
              <a:t>GINR</a:t>
            </a:r>
          </a:p>
          <a:p>
            <a:endParaRPr lang="pt-PT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PT" b="1" dirty="0">
                <a:latin typeface="Arial" panose="020B0604020202020204" pitchFamily="34" charset="0"/>
                <a:cs typeface="Arial" panose="020B0604020202020204" pitchFamily="34" charset="0"/>
              </a:rPr>
              <a:t>D7.8 </a:t>
            </a:r>
            <a:r>
              <a:rPr lang="pt-PT" b="1" dirty="0" err="1">
                <a:latin typeface="Arial" panose="020B0604020202020204" pitchFamily="34" charset="0"/>
                <a:cs typeface="Arial" panose="020B0604020202020204" pitchFamily="34" charset="0"/>
              </a:rPr>
              <a:t>Dissemination</a:t>
            </a:r>
            <a:r>
              <a:rPr lang="pt-PT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b="1" dirty="0" smtClean="0">
                <a:latin typeface="Arial" panose="020B0604020202020204" pitchFamily="34" charset="0"/>
                <a:cs typeface="Arial" panose="020B0604020202020204" pitchFamily="34" charset="0"/>
              </a:rPr>
              <a:t>material V2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dirty="0"/>
              <a:t>Resp. </a:t>
            </a:r>
            <a:r>
              <a:rPr lang="en-US" b="1" dirty="0"/>
              <a:t>NERSC</a:t>
            </a:r>
            <a:endParaRPr 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Box 12"/>
          <p:cNvSpPr txBox="1">
            <a:spLocks noChangeArrowheads="1"/>
          </p:cNvSpPr>
          <p:nvPr/>
        </p:nvSpPr>
        <p:spPr bwMode="auto">
          <a:xfrm>
            <a:off x="467544" y="6469650"/>
            <a:ext cx="266429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800" b="1" dirty="0">
                <a:solidFill>
                  <a:srgbClr val="003366"/>
                </a:solidFill>
                <a:latin typeface="DINHabitat-Bold"/>
              </a:rPr>
              <a:t>www.intaros.eu</a:t>
            </a:r>
            <a:endParaRPr lang="en-GB" sz="800" dirty="0" smtClean="0">
              <a:solidFill>
                <a:srgbClr val="0033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3" descr="C:\Users\sandrasa\Downloads\PNG-bitmap(RGB-alpha channel)-20170105T152457Z\PNG-bitmap(RGB-alpha channel)\INTAROS_v2-blue_1-positiv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2937" y="233363"/>
            <a:ext cx="1863725" cy="452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04800" y="685800"/>
            <a:ext cx="769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600" b="1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WP 7 – </a:t>
            </a:r>
            <a:r>
              <a:rPr lang="pt-PT" sz="3600" b="1" dirty="0" err="1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Deliverables</a:t>
            </a:r>
            <a:endParaRPr lang="en-US" sz="3600" b="1" dirty="0">
              <a:solidFill>
                <a:srgbClr val="0033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4343400" y="6469650"/>
            <a:ext cx="5109815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sz="800" b="1" dirty="0" smtClean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INTAROS SCM, Sopot, Poland, 7 June 2017</a:t>
            </a:r>
            <a:endParaRPr lang="en-GB" sz="800" b="1" dirty="0">
              <a:solidFill>
                <a:srgbClr val="0033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43000" y="6094456"/>
            <a:ext cx="4416594" cy="369332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Completed/Underway    </a:t>
            </a:r>
            <a:r>
              <a:rPr lang="en-US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Not yet started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9114419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74834" y="1613342"/>
            <a:ext cx="71628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D7.9 Educational material V2; </a:t>
            </a:r>
            <a:r>
              <a:rPr lang="en-US" dirty="0"/>
              <a:t>Resp. </a:t>
            </a:r>
            <a:r>
              <a:rPr lang="en-US" b="1" dirty="0" smtClean="0"/>
              <a:t>IGPAN,</a:t>
            </a:r>
            <a:endParaRPr 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D7.10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Special issue; </a:t>
            </a:r>
            <a:r>
              <a:rPr lang="en-US" dirty="0"/>
              <a:t>Resp. </a:t>
            </a:r>
            <a:r>
              <a:rPr lang="en-US" b="1" dirty="0" smtClean="0"/>
              <a:t>USFD</a:t>
            </a:r>
            <a:endParaRPr 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D7.11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Scientific capacity building; </a:t>
            </a:r>
            <a:r>
              <a:rPr lang="en-US" dirty="0" smtClean="0"/>
              <a:t>Resp. </a:t>
            </a:r>
            <a:r>
              <a:rPr lang="en-US" b="1" dirty="0" err="1" smtClean="0"/>
              <a:t>EurOcean</a:t>
            </a:r>
            <a:endParaRPr 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D7.12 Educational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packages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for scientists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dirty="0" smtClean="0"/>
              <a:t>Resp. </a:t>
            </a:r>
            <a:r>
              <a:rPr lang="en-US" b="1" dirty="0" err="1" smtClean="0"/>
              <a:t>EurOcean</a:t>
            </a:r>
            <a:endParaRPr lang="en-US" b="1" dirty="0" smtClean="0"/>
          </a:p>
          <a:p>
            <a:endParaRPr lang="pt-PT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PT" b="1" dirty="0" smtClean="0">
                <a:latin typeface="Arial" panose="020B0604020202020204" pitchFamily="34" charset="0"/>
                <a:cs typeface="Arial" panose="020B0604020202020204" pitchFamily="34" charset="0"/>
              </a:rPr>
              <a:t>D7.13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Arctic in a class room</a:t>
            </a:r>
            <a:r>
              <a:rPr lang="en-US" dirty="0" smtClean="0"/>
              <a:t>; </a:t>
            </a:r>
            <a:r>
              <a:rPr lang="en-US" dirty="0"/>
              <a:t>Resp. </a:t>
            </a:r>
            <a:r>
              <a:rPr lang="en-US" b="1" dirty="0" smtClean="0"/>
              <a:t>USFD</a:t>
            </a:r>
          </a:p>
          <a:p>
            <a:endParaRPr lang="pt-PT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PT" b="1" dirty="0">
                <a:latin typeface="Arial" panose="020B0604020202020204" pitchFamily="34" charset="0"/>
                <a:cs typeface="Arial" panose="020B0604020202020204" pitchFamily="34" charset="0"/>
              </a:rPr>
              <a:t>D7.14 </a:t>
            </a:r>
            <a:r>
              <a:rPr lang="pt-PT" b="1" dirty="0" err="1">
                <a:latin typeface="Arial" panose="020B0604020202020204" pitchFamily="34" charset="0"/>
                <a:cs typeface="Arial" panose="020B0604020202020204" pitchFamily="34" charset="0"/>
              </a:rPr>
              <a:t>Proceedings</a:t>
            </a:r>
            <a:r>
              <a:rPr lang="pt-PT" b="1" dirty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pt-PT" b="1" dirty="0" smtClean="0">
                <a:latin typeface="Arial" panose="020B0604020202020204" pitchFamily="34" charset="0"/>
                <a:cs typeface="Arial" panose="020B0604020202020204" pitchFamily="34" charset="0"/>
              </a:rPr>
              <a:t>CBO workshop</a:t>
            </a:r>
            <a:r>
              <a:rPr lang="en-US" dirty="0"/>
              <a:t> ; Resp. </a:t>
            </a:r>
            <a:r>
              <a:rPr lang="en-US" b="1" dirty="0" err="1" smtClean="0"/>
              <a:t>Nordeco</a:t>
            </a:r>
            <a:endParaRPr lang="en-US" b="1" dirty="0" smtClean="0"/>
          </a:p>
          <a:p>
            <a:endParaRPr lang="pt-PT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PT" b="1" dirty="0" smtClean="0">
                <a:latin typeface="Arial" panose="020B0604020202020204" pitchFamily="34" charset="0"/>
                <a:cs typeface="Arial" panose="020B0604020202020204" pitchFamily="34" charset="0"/>
              </a:rPr>
              <a:t>D7.15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Final summary for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policy makers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dirty="0"/>
              <a:t>Resp. </a:t>
            </a:r>
            <a:r>
              <a:rPr lang="en-US" b="1" dirty="0" err="1" smtClean="0"/>
              <a:t>EurOcean</a:t>
            </a:r>
            <a:endParaRPr lang="en-US" b="1" dirty="0" smtClean="0"/>
          </a:p>
          <a:p>
            <a:endParaRPr lang="pt-PT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D7.16 Final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project even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in Brussels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dirty="0"/>
              <a:t>Resp. </a:t>
            </a:r>
            <a:r>
              <a:rPr lang="en-US" b="1" dirty="0" smtClean="0"/>
              <a:t>NERSC</a:t>
            </a:r>
            <a:endParaRPr lang="en-US" b="1" dirty="0"/>
          </a:p>
          <a:p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Box 12"/>
          <p:cNvSpPr txBox="1">
            <a:spLocks noChangeArrowheads="1"/>
          </p:cNvSpPr>
          <p:nvPr/>
        </p:nvSpPr>
        <p:spPr bwMode="auto">
          <a:xfrm>
            <a:off x="467544" y="6469650"/>
            <a:ext cx="266429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800" b="1" dirty="0">
                <a:solidFill>
                  <a:srgbClr val="003366"/>
                </a:solidFill>
                <a:latin typeface="DINHabitat-Bold"/>
              </a:rPr>
              <a:t>www.intaros.eu</a:t>
            </a:r>
            <a:endParaRPr lang="en-GB" sz="800" dirty="0" smtClean="0">
              <a:solidFill>
                <a:srgbClr val="0033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3" descr="C:\Users\sandrasa\Downloads\PNG-bitmap(RGB-alpha channel)-20170105T152457Z\PNG-bitmap(RGB-alpha channel)\INTAROS_v2-blue_1-positiv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2937" y="233363"/>
            <a:ext cx="1863725" cy="452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04800" y="685800"/>
            <a:ext cx="769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600" b="1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WP 7 – </a:t>
            </a:r>
            <a:r>
              <a:rPr lang="pt-PT" sz="3600" b="1" dirty="0" err="1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Deliverables</a:t>
            </a:r>
            <a:endParaRPr lang="en-US" sz="3600" b="1" dirty="0">
              <a:solidFill>
                <a:srgbClr val="0033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4168531" y="6469650"/>
            <a:ext cx="5109815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sz="800" b="1" dirty="0" smtClean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INTAROS SCM, Sopot, Poland, 7 June 2017</a:t>
            </a:r>
            <a:endParaRPr lang="en-GB" sz="800" b="1" dirty="0">
              <a:solidFill>
                <a:srgbClr val="0033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14419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6672" y="5867400"/>
            <a:ext cx="769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Timeline</a:t>
            </a:r>
            <a:endParaRPr lang="en-US" sz="3600" b="1" dirty="0">
              <a:solidFill>
                <a:srgbClr val="0033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549" y="1749250"/>
            <a:ext cx="8822051" cy="3356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667000" y="131802"/>
            <a:ext cx="4572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D7.1 Project Website; </a:t>
            </a:r>
            <a:r>
              <a:rPr lang="en-US" dirty="0">
                <a:solidFill>
                  <a:srgbClr val="0070C0"/>
                </a:solidFill>
              </a:rPr>
              <a:t>Resp. </a:t>
            </a:r>
            <a:r>
              <a:rPr lang="en-US" b="1" dirty="0" err="1">
                <a:solidFill>
                  <a:srgbClr val="0070C0"/>
                </a:solidFill>
              </a:rPr>
              <a:t>Eurocean</a:t>
            </a:r>
            <a:endParaRPr lang="en-US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D7.2 Printed Materials; </a:t>
            </a:r>
            <a:r>
              <a:rPr lang="en-US" dirty="0">
                <a:solidFill>
                  <a:srgbClr val="0070C0"/>
                </a:solidFill>
              </a:rPr>
              <a:t>Resp. </a:t>
            </a:r>
            <a:r>
              <a:rPr lang="en-US" b="1" dirty="0" err="1">
                <a:solidFill>
                  <a:srgbClr val="0070C0"/>
                </a:solidFill>
              </a:rPr>
              <a:t>Eurocean</a:t>
            </a:r>
            <a:endParaRPr lang="en-US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D7.3 Dissemination Plan; </a:t>
            </a:r>
            <a:r>
              <a:rPr lang="en-US" dirty="0">
                <a:solidFill>
                  <a:srgbClr val="0070C0"/>
                </a:solidFill>
              </a:rPr>
              <a:t>Resp. </a:t>
            </a:r>
            <a:r>
              <a:rPr lang="en-US" b="1" dirty="0">
                <a:solidFill>
                  <a:srgbClr val="0070C0"/>
                </a:solidFill>
              </a:rPr>
              <a:t>NERSC</a:t>
            </a:r>
            <a:endParaRPr lang="en-US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Down Arrow 2"/>
          <p:cNvSpPr/>
          <p:nvPr/>
        </p:nvSpPr>
        <p:spPr>
          <a:xfrm>
            <a:off x="1905000" y="304800"/>
            <a:ext cx="457200" cy="1295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own Arrow 5"/>
          <p:cNvSpPr/>
          <p:nvPr/>
        </p:nvSpPr>
        <p:spPr>
          <a:xfrm>
            <a:off x="838200" y="304800"/>
            <a:ext cx="457200" cy="1295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1738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0" y="2133600"/>
            <a:ext cx="7696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Activities during the first six months (Dec 2016-May 2017)</a:t>
            </a:r>
            <a:endParaRPr lang="en-US" sz="36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Box 12"/>
          <p:cNvSpPr txBox="1">
            <a:spLocks noChangeArrowheads="1"/>
          </p:cNvSpPr>
          <p:nvPr/>
        </p:nvSpPr>
        <p:spPr bwMode="auto">
          <a:xfrm>
            <a:off x="467544" y="6469650"/>
            <a:ext cx="266429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800" b="1" dirty="0">
                <a:solidFill>
                  <a:srgbClr val="003366"/>
                </a:solidFill>
                <a:latin typeface="DINHabitat-Bold"/>
              </a:rPr>
              <a:t>www.intaros.eu</a:t>
            </a:r>
            <a:endParaRPr lang="en-GB" sz="800" dirty="0" smtClean="0">
              <a:solidFill>
                <a:srgbClr val="0033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3" descr="C:\Users\sandrasa\Downloads\PNG-bitmap(RGB-alpha channel)-20170105T152457Z\PNG-bitmap(RGB-alpha channel)\INTAROS_v2-blue_1-positiv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2937" y="233363"/>
            <a:ext cx="1863725" cy="452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12"/>
          <p:cNvSpPr txBox="1">
            <a:spLocks noChangeArrowheads="1"/>
          </p:cNvSpPr>
          <p:nvPr/>
        </p:nvSpPr>
        <p:spPr bwMode="auto">
          <a:xfrm>
            <a:off x="4343400" y="6442296"/>
            <a:ext cx="5109815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sz="800" b="1" dirty="0" smtClean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INTAROS SCM, Sopot, Poland, 7 June 2017</a:t>
            </a:r>
            <a:endParaRPr lang="en-GB" sz="800" b="1" dirty="0">
              <a:solidFill>
                <a:srgbClr val="0033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65975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2"/>
          <p:cNvSpPr txBox="1">
            <a:spLocks noChangeArrowheads="1"/>
          </p:cNvSpPr>
          <p:nvPr/>
        </p:nvSpPr>
        <p:spPr bwMode="auto">
          <a:xfrm>
            <a:off x="467544" y="6469650"/>
            <a:ext cx="266429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800" b="1" dirty="0">
                <a:solidFill>
                  <a:srgbClr val="003366"/>
                </a:solidFill>
                <a:latin typeface="DINHabitat-Bold"/>
              </a:rPr>
              <a:t>www.intaros.eu</a:t>
            </a:r>
            <a:endParaRPr lang="en-GB" sz="800" dirty="0" smtClean="0">
              <a:solidFill>
                <a:srgbClr val="0033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3" descr="C:\Users\sandrasa\Downloads\PNG-bitmap(RGB-alpha channel)-20170105T152457Z\PNG-bitmap(RGB-alpha channel)\INTAROS_v2-blue_1-positiv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2937" y="233363"/>
            <a:ext cx="1863725" cy="452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304800" y="685800"/>
            <a:ext cx="769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Communication to Public  </a:t>
            </a:r>
          </a:p>
        </p:txBody>
      </p:sp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4152900" y="6469650"/>
            <a:ext cx="5109815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sz="800" b="1" dirty="0" smtClean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INTAROS SCM, Sopot, Poland, 7 June 2017</a:t>
            </a:r>
            <a:endParaRPr lang="en-GB" sz="800" b="1" dirty="0">
              <a:solidFill>
                <a:srgbClr val="0033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792" y="3657600"/>
            <a:ext cx="1799692" cy="9605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4876800"/>
            <a:ext cx="1437660" cy="14316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633" y="1676400"/>
            <a:ext cx="1743075" cy="16337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819400" y="2008064"/>
            <a:ext cx="5562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Several partners uploaded presentations, photos, videos to </a:t>
            </a:r>
            <a:r>
              <a:rPr lang="en-GB" sz="2400" dirty="0" err="1" smtClean="0"/>
              <a:t>dropbox</a:t>
            </a:r>
            <a:endParaRPr lang="en-GB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2971799" y="3814716"/>
            <a:ext cx="50714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Initial website developed and launched</a:t>
            </a:r>
            <a:endParaRPr lang="en-GB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2648744" y="5313075"/>
            <a:ext cx="57703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Public brochure printed; also available as pdf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5215348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2"/>
          <p:cNvSpPr txBox="1">
            <a:spLocks noChangeArrowheads="1"/>
          </p:cNvSpPr>
          <p:nvPr/>
        </p:nvSpPr>
        <p:spPr bwMode="auto">
          <a:xfrm>
            <a:off x="467544" y="6469650"/>
            <a:ext cx="266429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800" b="1" dirty="0">
                <a:solidFill>
                  <a:srgbClr val="003366"/>
                </a:solidFill>
                <a:latin typeface="DINHabitat-Bold"/>
              </a:rPr>
              <a:t>www.intaros.eu</a:t>
            </a:r>
            <a:endParaRPr lang="en-GB" sz="800" dirty="0" smtClean="0">
              <a:solidFill>
                <a:srgbClr val="0033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3" descr="C:\Users\sandrasa\Downloads\PNG-bitmap(RGB-alpha channel)-20170105T152457Z\PNG-bitmap(RGB-alpha channel)\INTAROS_v2-blue_1-positiv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2937" y="233363"/>
            <a:ext cx="1863725" cy="452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304800" y="685800"/>
            <a:ext cx="769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Communication to Public  </a:t>
            </a:r>
          </a:p>
        </p:txBody>
      </p:sp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4152900" y="6469650"/>
            <a:ext cx="5109815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sz="800" b="1" dirty="0" smtClean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INTAROS SCM, Sopot, Poland, 7 June 2017</a:t>
            </a:r>
            <a:endParaRPr lang="en-GB" sz="800" b="1" dirty="0">
              <a:solidFill>
                <a:srgbClr val="0033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828800"/>
            <a:ext cx="1274885" cy="14136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514600" y="2120118"/>
            <a:ext cx="6553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Two good website “Stories” (blogs) developed. More needed! </a:t>
            </a:r>
            <a:endParaRPr lang="en-GB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624" y="3886200"/>
            <a:ext cx="2633662" cy="1504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3352800" y="4194479"/>
            <a:ext cx="5715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Folders, </a:t>
            </a:r>
            <a:r>
              <a:rPr lang="en-GB" sz="2400" dirty="0" err="1" smtClean="0"/>
              <a:t>Noteboks</a:t>
            </a:r>
            <a:r>
              <a:rPr lang="en-GB" sz="2400" dirty="0" smtClean="0"/>
              <a:t>, pens/Pencils being developed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9967244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654</TotalTime>
  <Words>1382</Words>
  <Application>Microsoft Macintosh PowerPoint</Application>
  <PresentationFormat>On-screen Show (4:3)</PresentationFormat>
  <Paragraphs>193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Plan for the next six months-tasks</vt:lpstr>
      <vt:lpstr>Plan for the next six months-tasks</vt:lpstr>
      <vt:lpstr>PowerPoint Presentation</vt:lpstr>
      <vt:lpstr>PowerPoint Presentation</vt:lpstr>
      <vt:lpstr>Plan for the next six months-deliverables</vt:lpstr>
      <vt:lpstr>Discussion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Sandra Isabel Oliveira Sá</dc:creator>
  <cp:lastModifiedBy>Hanne Sagen</cp:lastModifiedBy>
  <cp:revision>106</cp:revision>
  <dcterms:created xsi:type="dcterms:W3CDTF">2017-01-04T15:55:14Z</dcterms:created>
  <dcterms:modified xsi:type="dcterms:W3CDTF">2017-07-03T11:34:41Z</dcterms:modified>
</cp:coreProperties>
</file>