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479" r:id="rId2"/>
    <p:sldId id="406" r:id="rId3"/>
    <p:sldId id="492" r:id="rId4"/>
    <p:sldId id="493" r:id="rId5"/>
    <p:sldId id="494" r:id="rId6"/>
    <p:sldId id="495" r:id="rId7"/>
    <p:sldId id="483" r:id="rId8"/>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3B825"/>
    <a:srgbClr val="8E8D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94694"/>
  </p:normalViewPr>
  <p:slideViewPr>
    <p:cSldViewPr snapToGrid="0" snapToObjects="1">
      <p:cViewPr varScale="1">
        <p:scale>
          <a:sx n="121" d="100"/>
          <a:sy n="121" d="100"/>
        </p:scale>
        <p:origin x="1640" y="176"/>
      </p:cViewPr>
      <p:guideLst>
        <p:guide orient="horz" pos="2160"/>
        <p:guide pos="2880"/>
      </p:guideLst>
    </p:cSldViewPr>
  </p:slideViewPr>
  <p:notesTextViewPr>
    <p:cViewPr>
      <p:scale>
        <a:sx n="100" d="100"/>
        <a:sy n="100" d="100"/>
      </p:scale>
      <p:origin x="0" y="0"/>
    </p:cViewPr>
  </p:notesTextViewPr>
  <p:sorterViewPr>
    <p:cViewPr>
      <p:scale>
        <a:sx n="165" d="100"/>
        <a:sy n="165" d="100"/>
      </p:scale>
      <p:origin x="0" y="48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80EDAB-F63D-B840-AA99-5B4C100D242B}" type="datetimeFigureOut">
              <a:rPr lang="da-DK" smtClean="0"/>
              <a:t>20.01.2021</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1731B-595D-1B41-981E-57B1EC82C1B5}" type="slidenum">
              <a:rPr lang="da-DK" smtClean="0"/>
              <a:t>‹#›</a:t>
            </a:fld>
            <a:endParaRPr lang="da-DK"/>
          </a:p>
        </p:txBody>
      </p:sp>
    </p:spTree>
    <p:extLst>
      <p:ext uri="{BB962C8B-B14F-4D97-AF65-F5344CB8AC3E}">
        <p14:creationId xmlns:p14="http://schemas.microsoft.com/office/powerpoint/2010/main" val="279522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A4FA6-5563-EA4B-82EE-B0B46A759E7D}" type="datetimeFigureOut">
              <a:rPr lang="da-DK" smtClean="0"/>
              <a:t>20.01.2021</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2C7C5-0C4F-C246-B59E-4DAE86BB5F89}" type="slidenum">
              <a:rPr lang="da-DK" smtClean="0"/>
              <a:t>‹#›</a:t>
            </a:fld>
            <a:endParaRPr lang="da-DK"/>
          </a:p>
        </p:txBody>
      </p:sp>
    </p:spTree>
    <p:extLst>
      <p:ext uri="{BB962C8B-B14F-4D97-AF65-F5344CB8AC3E}">
        <p14:creationId xmlns:p14="http://schemas.microsoft.com/office/powerpoint/2010/main" val="22421402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0A91846A-4BDA-A242-AB37-4A2DDC94EDBF}" type="datetimeFigureOut">
              <a:rPr lang="da-DK" smtClean="0"/>
              <a:t>20.01.2021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368118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A91846A-4BDA-A242-AB37-4A2DDC94EDBF}" type="datetimeFigureOut">
              <a:rPr lang="da-DK" smtClean="0"/>
              <a:t>20.01.2021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41068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41"/>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41"/>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A91846A-4BDA-A242-AB37-4A2DDC94EDBF}" type="datetimeFigureOut">
              <a:rPr lang="da-DK" smtClean="0"/>
              <a:t>20.01.2021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161278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A91846A-4BDA-A242-AB37-4A2DDC94EDBF}" type="datetimeFigureOut">
              <a:rPr lang="da-DK" smtClean="0"/>
              <a:t>20.01.2021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79345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3"/>
            <a:ext cx="77724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0A91846A-4BDA-A242-AB37-4A2DDC94EDBF}" type="datetimeFigureOut">
              <a:rPr lang="da-DK" smtClean="0"/>
              <a:t>20.01.2021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366120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A91846A-4BDA-A242-AB37-4A2DDC94EDBF}" type="datetimeFigureOut">
              <a:rPr lang="da-DK" smtClean="0"/>
              <a:t>20.01.2021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260057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0A91846A-4BDA-A242-AB37-4A2DDC94EDBF}" type="datetimeFigureOut">
              <a:rPr lang="da-DK" smtClean="0"/>
              <a:t>20.01.2021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255673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0A91846A-4BDA-A242-AB37-4A2DDC94EDBF}" type="datetimeFigureOut">
              <a:rPr lang="da-DK" smtClean="0"/>
              <a:t>20.01.2021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233007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A91846A-4BDA-A242-AB37-4A2DDC94EDBF}" type="datetimeFigureOut">
              <a:rPr lang="da-DK" smtClean="0"/>
              <a:t>20.01.2021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143494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1"/>
            <a:ext cx="3008313" cy="1162051"/>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0A91846A-4BDA-A242-AB37-4A2DDC94EDBF}" type="datetimeFigureOut">
              <a:rPr lang="da-DK" smtClean="0"/>
              <a:t>20.01.2021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203484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2"/>
            <a:ext cx="5486400" cy="566739"/>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0A91846A-4BDA-A242-AB37-4A2DDC94EDBF}" type="datetimeFigureOut">
              <a:rPr lang="da-DK" smtClean="0"/>
              <a:t>20.01.2021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4082FA6-D7E4-9A49-BA04-D61F99AF9C8E}" type="slidenum">
              <a:rPr lang="da-DK" smtClean="0"/>
              <a:t>‹#›</a:t>
            </a:fld>
            <a:endParaRPr lang="da-DK"/>
          </a:p>
        </p:txBody>
      </p:sp>
    </p:spTree>
    <p:extLst>
      <p:ext uri="{BB962C8B-B14F-4D97-AF65-F5344CB8AC3E}">
        <p14:creationId xmlns:p14="http://schemas.microsoft.com/office/powerpoint/2010/main" val="197093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1846A-4BDA-A242-AB37-4A2DDC94EDBF}" type="datetimeFigureOut">
              <a:rPr lang="da-DK" smtClean="0"/>
              <a:t>20.01.2021</a:t>
            </a:fld>
            <a:endParaRPr lang="da-DK"/>
          </a:p>
        </p:txBody>
      </p:sp>
      <p:sp>
        <p:nvSpPr>
          <p:cNvPr id="5" name="Pladsholder til sidefod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82FA6-D7E4-9A49-BA04-D61F99AF9C8E}" type="slidenum">
              <a:rPr lang="da-DK" smtClean="0"/>
              <a:t>‹#›</a:t>
            </a:fld>
            <a:endParaRPr lang="da-DK"/>
          </a:p>
        </p:txBody>
      </p:sp>
    </p:spTree>
    <p:extLst>
      <p:ext uri="{BB962C8B-B14F-4D97-AF65-F5344CB8AC3E}">
        <p14:creationId xmlns:p14="http://schemas.microsoft.com/office/powerpoint/2010/main" val="7918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cid:image001.jpg@01D6BE82.8B4FFF7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himmel, udendørs, person, vand&#10;&#10;Automatisk genereret beskrivelse">
            <a:extLst>
              <a:ext uri="{FF2B5EF4-FFF2-40B4-BE49-F238E27FC236}">
                <a16:creationId xmlns:a16="http://schemas.microsoft.com/office/drawing/2014/main" id="{56F5FC81-B85D-CB43-83E1-0B974CA0BF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16234"/>
            <a:ext cx="9144000" cy="6825532"/>
          </a:xfrm>
          <a:prstGeom prst="rect">
            <a:avLst/>
          </a:prstGeom>
        </p:spPr>
      </p:pic>
      <p:sp>
        <p:nvSpPr>
          <p:cNvPr id="13" name="Pladsholder til indhold 12">
            <a:extLst>
              <a:ext uri="{FF2B5EF4-FFF2-40B4-BE49-F238E27FC236}">
                <a16:creationId xmlns:a16="http://schemas.microsoft.com/office/drawing/2014/main" id="{D421831F-3781-B44D-979F-3EEACFE70D25}"/>
              </a:ext>
            </a:extLst>
          </p:cNvPr>
          <p:cNvSpPr>
            <a:spLocks noGrp="1"/>
          </p:cNvSpPr>
          <p:nvPr>
            <p:ph idx="1"/>
          </p:nvPr>
        </p:nvSpPr>
        <p:spPr>
          <a:xfrm>
            <a:off x="193431" y="474787"/>
            <a:ext cx="3182815" cy="4525963"/>
          </a:xfrm>
        </p:spPr>
        <p:txBody>
          <a:bodyPr/>
          <a:lstStyle/>
          <a:p>
            <a:pPr marL="0" indent="0" algn="ctr">
              <a:buNone/>
            </a:pPr>
            <a:r>
              <a:rPr lang="da-DK" b="1" dirty="0">
                <a:solidFill>
                  <a:srgbClr val="002060"/>
                </a:solidFill>
              </a:rPr>
              <a:t>Finn Danielsen</a:t>
            </a:r>
          </a:p>
          <a:p>
            <a:pPr marL="0" indent="0" algn="ctr">
              <a:buNone/>
            </a:pPr>
            <a:r>
              <a:rPr lang="da-DK" b="1" dirty="0">
                <a:solidFill>
                  <a:srgbClr val="002060"/>
                </a:solidFill>
              </a:rPr>
              <a:t>Lisbeth Iversen</a:t>
            </a:r>
          </a:p>
          <a:p>
            <a:pPr marL="0" indent="0" algn="ctr">
              <a:buNone/>
            </a:pPr>
            <a:r>
              <a:rPr lang="da-DK" sz="2400" b="1" dirty="0" err="1">
                <a:solidFill>
                  <a:srgbClr val="002060"/>
                </a:solidFill>
              </a:rPr>
              <a:t>Task</a:t>
            </a:r>
            <a:r>
              <a:rPr lang="da-DK" sz="2400" b="1" dirty="0">
                <a:solidFill>
                  <a:srgbClr val="002060"/>
                </a:solidFill>
              </a:rPr>
              <a:t> 6.6</a:t>
            </a:r>
          </a:p>
          <a:p>
            <a:endParaRPr lang="da-DK" dirty="0"/>
          </a:p>
        </p:txBody>
      </p:sp>
      <p:pic>
        <p:nvPicPr>
          <p:cNvPr id="4" name="Picture 2">
            <a:extLst>
              <a:ext uri="{FF2B5EF4-FFF2-40B4-BE49-F238E27FC236}">
                <a16:creationId xmlns:a16="http://schemas.microsoft.com/office/drawing/2014/main" id="{95EE4151-0023-F64C-885B-39EA6DBC32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0907" y="16234"/>
            <a:ext cx="2723093" cy="661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5254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75772"/>
            <a:ext cx="8229600" cy="1143000"/>
          </a:xfrm>
        </p:spPr>
        <p:txBody>
          <a:bodyPr>
            <a:normAutofit fontScale="90000"/>
          </a:bodyPr>
          <a:lstStyle/>
          <a:p>
            <a:br>
              <a:rPr lang="da-DK" dirty="0"/>
            </a:br>
            <a:endParaRPr lang="da-DK" dirty="0"/>
          </a:p>
        </p:txBody>
      </p:sp>
      <p:sp>
        <p:nvSpPr>
          <p:cNvPr id="3" name="Pladsholder til indhold 2"/>
          <p:cNvSpPr>
            <a:spLocks noGrp="1"/>
          </p:cNvSpPr>
          <p:nvPr>
            <p:ph idx="1"/>
          </p:nvPr>
        </p:nvSpPr>
        <p:spPr>
          <a:xfrm>
            <a:off x="67733" y="1218328"/>
            <a:ext cx="9008533" cy="4525963"/>
          </a:xfrm>
        </p:spPr>
        <p:txBody>
          <a:bodyPr>
            <a:normAutofit/>
          </a:bodyPr>
          <a:lstStyle/>
          <a:p>
            <a:pPr marL="0" indent="0">
              <a:buNone/>
            </a:pPr>
            <a:r>
              <a:rPr lang="da-DK" b="1" dirty="0">
                <a:solidFill>
                  <a:srgbClr val="7F7F7F"/>
                </a:solidFill>
              </a:rPr>
              <a:t>T6.6 Policy brief to decision-</a:t>
            </a:r>
            <a:r>
              <a:rPr lang="da-DK" b="1" dirty="0" err="1">
                <a:solidFill>
                  <a:srgbClr val="7F7F7F"/>
                </a:solidFill>
              </a:rPr>
              <a:t>makers</a:t>
            </a:r>
            <a:r>
              <a:rPr lang="da-DK" b="1" dirty="0">
                <a:solidFill>
                  <a:srgbClr val="7F7F7F"/>
                </a:solidFill>
              </a:rPr>
              <a:t> </a:t>
            </a:r>
            <a:r>
              <a:rPr lang="da-DK" b="1" dirty="0" err="1">
                <a:solidFill>
                  <a:schemeClr val="bg1">
                    <a:lumMod val="50000"/>
                  </a:schemeClr>
                </a:solidFill>
              </a:rPr>
              <a:t>Disko</a:t>
            </a:r>
            <a:r>
              <a:rPr lang="da-DK" b="1" dirty="0">
                <a:solidFill>
                  <a:srgbClr val="7F7F7F"/>
                </a:solidFill>
              </a:rPr>
              <a:t> and LYB </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5439" y="25073"/>
            <a:ext cx="2723093" cy="661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 name="Bilde 2" descr="last ned (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0" y="25073"/>
            <a:ext cx="1314450"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kstfelt 6">
            <a:extLst>
              <a:ext uri="{FF2B5EF4-FFF2-40B4-BE49-F238E27FC236}">
                <a16:creationId xmlns:a16="http://schemas.microsoft.com/office/drawing/2014/main" id="{A64B8ADD-CE4F-1047-9949-0511F617A194}"/>
              </a:ext>
            </a:extLst>
          </p:cNvPr>
          <p:cNvSpPr txBox="1"/>
          <p:nvPr/>
        </p:nvSpPr>
        <p:spPr>
          <a:xfrm>
            <a:off x="1071154" y="3239589"/>
            <a:ext cx="184731" cy="369332"/>
          </a:xfrm>
          <a:prstGeom prst="rect">
            <a:avLst/>
          </a:prstGeom>
          <a:noFill/>
        </p:spPr>
        <p:txBody>
          <a:bodyPr wrap="none" rtlCol="0">
            <a:spAutoFit/>
          </a:bodyPr>
          <a:lstStyle/>
          <a:p>
            <a:endParaRPr lang="da-DK" dirty="0"/>
          </a:p>
        </p:txBody>
      </p:sp>
      <p:sp>
        <p:nvSpPr>
          <p:cNvPr id="16" name="Rektangel 15">
            <a:extLst>
              <a:ext uri="{FF2B5EF4-FFF2-40B4-BE49-F238E27FC236}">
                <a16:creationId xmlns:a16="http://schemas.microsoft.com/office/drawing/2014/main" id="{22C45294-89AB-0E4D-8B8A-364392F52E7E}"/>
              </a:ext>
            </a:extLst>
          </p:cNvPr>
          <p:cNvSpPr/>
          <p:nvPr/>
        </p:nvSpPr>
        <p:spPr>
          <a:xfrm>
            <a:off x="457200" y="2116529"/>
            <a:ext cx="8551332" cy="2246769"/>
          </a:xfrm>
          <a:prstGeom prst="rect">
            <a:avLst/>
          </a:prstGeom>
        </p:spPr>
        <p:txBody>
          <a:bodyPr wrap="square">
            <a:spAutoFit/>
          </a:bodyPr>
          <a:lstStyle/>
          <a:p>
            <a:pPr lvl="0" defTabSz="914400" eaLnBrk="0" fontAlgn="base" hangingPunct="0">
              <a:spcBef>
                <a:spcPct val="0"/>
              </a:spcBef>
              <a:spcAft>
                <a:spcPct val="0"/>
              </a:spcAft>
              <a:tabLst>
                <a:tab pos="5749925" algn="r"/>
              </a:tabLst>
            </a:pPr>
            <a:r>
              <a:rPr lang="en-US" altLang="da-DK" sz="2000" dirty="0">
                <a:latin typeface="Calibri" panose="020F0502020204030204" pitchFamily="34" charset="0"/>
                <a:ea typeface="Times" pitchFamily="2" charset="0"/>
                <a:cs typeface="Calibri" panose="020F0502020204030204" pitchFamily="34" charset="0"/>
              </a:rPr>
              <a:t>1 Local and scientific observations for improving fisheries in Greenland</a:t>
            </a:r>
            <a:endParaRPr lang="en-US" altLang="da-DK" sz="2000" dirty="0">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tabLst>
                <a:tab pos="5749925" algn="r"/>
              </a:tabLst>
            </a:pPr>
            <a:endParaRPr lang="en-US" altLang="da-DK" sz="2000" dirty="0">
              <a:latin typeface="Calibri" panose="020F0502020204030204" pitchFamily="34" charset="0"/>
              <a:ea typeface="Times" pitchFamily="2" charset="0"/>
              <a:cs typeface="Calibri" panose="020F0502020204030204" pitchFamily="34" charset="0"/>
            </a:endParaRPr>
          </a:p>
          <a:p>
            <a:pPr lvl="0" defTabSz="914400" eaLnBrk="0" fontAlgn="base" hangingPunct="0">
              <a:spcBef>
                <a:spcPct val="0"/>
              </a:spcBef>
              <a:spcAft>
                <a:spcPct val="0"/>
              </a:spcAft>
              <a:tabLst>
                <a:tab pos="5749925" algn="r"/>
              </a:tabLst>
            </a:pPr>
            <a:r>
              <a:rPr lang="en-US" altLang="da-DK" sz="2000" dirty="0">
                <a:latin typeface="Calibri" panose="020F0502020204030204" pitchFamily="34" charset="0"/>
                <a:ea typeface="Times" pitchFamily="2" charset="0"/>
                <a:cs typeface="Calibri" panose="020F0502020204030204" pitchFamily="34" charset="0"/>
              </a:rPr>
              <a:t>2 Natural disasters in </a:t>
            </a:r>
            <a:r>
              <a:rPr lang="en-US" altLang="da-DK" sz="2000" dirty="0" err="1">
                <a:latin typeface="Calibri" panose="020F0502020204030204" pitchFamily="34" charset="0"/>
                <a:ea typeface="Times" pitchFamily="2" charset="0"/>
                <a:cs typeface="Calibri" panose="020F0502020204030204" pitchFamily="34" charset="0"/>
              </a:rPr>
              <a:t>Disko</a:t>
            </a:r>
            <a:r>
              <a:rPr lang="en-US" altLang="da-DK" sz="2000" dirty="0">
                <a:latin typeface="Calibri" panose="020F0502020204030204" pitchFamily="34" charset="0"/>
                <a:ea typeface="Times" pitchFamily="2" charset="0"/>
                <a:cs typeface="Calibri" panose="020F0502020204030204" pitchFamily="34" charset="0"/>
              </a:rPr>
              <a:t> </a:t>
            </a:r>
            <a:r>
              <a:rPr lang="en-US" altLang="da-DK" sz="2000" dirty="0" err="1">
                <a:latin typeface="Calibri" panose="020F0502020204030204" pitchFamily="34" charset="0"/>
                <a:ea typeface="Times" pitchFamily="2" charset="0"/>
                <a:cs typeface="Calibri" panose="020F0502020204030204" pitchFamily="34" charset="0"/>
              </a:rPr>
              <a:t>Bugt</a:t>
            </a:r>
            <a:r>
              <a:rPr lang="en-US" altLang="da-DK" sz="2000" dirty="0">
                <a:latin typeface="Calibri" panose="020F0502020204030204" pitchFamily="34" charset="0"/>
                <a:ea typeface="Times" pitchFamily="2" charset="0"/>
                <a:cs typeface="Calibri" panose="020F0502020204030204" pitchFamily="34" charset="0"/>
              </a:rPr>
              <a:t>, Greenland</a:t>
            </a:r>
            <a:endParaRPr lang="en-US" altLang="da-DK" sz="2000" dirty="0">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tabLst>
                <a:tab pos="5749925" algn="r"/>
              </a:tabLst>
            </a:pPr>
            <a:endParaRPr lang="en-US" altLang="da-DK" sz="2000" dirty="0">
              <a:latin typeface="Calibri" panose="020F0502020204030204" pitchFamily="34" charset="0"/>
              <a:ea typeface="Times" pitchFamily="2" charset="0"/>
              <a:cs typeface="Calibri" panose="020F0502020204030204" pitchFamily="34" charset="0"/>
            </a:endParaRPr>
          </a:p>
          <a:p>
            <a:pPr lvl="0" defTabSz="914400" eaLnBrk="0" fontAlgn="base" hangingPunct="0">
              <a:spcBef>
                <a:spcPct val="0"/>
              </a:spcBef>
              <a:spcAft>
                <a:spcPct val="0"/>
              </a:spcAft>
              <a:tabLst>
                <a:tab pos="5749925" algn="r"/>
              </a:tabLst>
            </a:pPr>
            <a:r>
              <a:rPr lang="en-US" altLang="da-DK" sz="2000" dirty="0">
                <a:latin typeface="Calibri" panose="020F0502020204030204" pitchFamily="34" charset="0"/>
                <a:ea typeface="Times" pitchFamily="2" charset="0"/>
                <a:cs typeface="Calibri" panose="020F0502020204030204" pitchFamily="34" charset="0"/>
              </a:rPr>
              <a:t>3 Monitoring Svalbard’s environment and cultural heritage by expedition cruises</a:t>
            </a:r>
          </a:p>
          <a:p>
            <a:pPr lvl="0" defTabSz="914400" eaLnBrk="0" fontAlgn="base" hangingPunct="0">
              <a:spcBef>
                <a:spcPct val="0"/>
              </a:spcBef>
              <a:spcAft>
                <a:spcPct val="0"/>
              </a:spcAft>
              <a:tabLst>
                <a:tab pos="5749925" algn="r"/>
              </a:tabLst>
            </a:pPr>
            <a:endParaRPr lang="en-US" altLang="da-DK" sz="2000" dirty="0">
              <a:latin typeface="Calibri" panose="020F0502020204030204" pitchFamily="34" charset="0"/>
              <a:ea typeface="Times" pitchFamily="2" charset="0"/>
              <a:cs typeface="Calibri" panose="020F0502020204030204" pitchFamily="34" charset="0"/>
            </a:endParaRPr>
          </a:p>
          <a:p>
            <a:pPr lvl="0" defTabSz="914400" eaLnBrk="0" fontAlgn="base" hangingPunct="0">
              <a:spcBef>
                <a:spcPct val="0"/>
              </a:spcBef>
              <a:spcAft>
                <a:spcPct val="0"/>
              </a:spcAft>
              <a:tabLst>
                <a:tab pos="5749925" algn="r"/>
              </a:tabLst>
            </a:pPr>
            <a:r>
              <a:rPr lang="en-US" altLang="da-DK" sz="2000" dirty="0">
                <a:latin typeface="Calibri" panose="020F0502020204030204" pitchFamily="34" charset="0"/>
                <a:ea typeface="Times" pitchFamily="2" charset="0"/>
                <a:cs typeface="Calibri" panose="020F0502020204030204" pitchFamily="34" charset="0"/>
              </a:rPr>
              <a:t>4 Natural disasters in Longyearbyen, Svalbard</a:t>
            </a:r>
            <a:endParaRPr lang="da-DK" sz="2800" dirty="0">
              <a:latin typeface="Calibri" panose="020F0502020204030204" pitchFamily="34" charset="0"/>
              <a:cs typeface="Calibri" panose="020F0502020204030204" pitchFamily="34" charset="0"/>
            </a:endParaRPr>
          </a:p>
        </p:txBody>
      </p:sp>
      <p:sp>
        <p:nvSpPr>
          <p:cNvPr id="17" name="Tekstfelt 16">
            <a:extLst>
              <a:ext uri="{FF2B5EF4-FFF2-40B4-BE49-F238E27FC236}">
                <a16:creationId xmlns:a16="http://schemas.microsoft.com/office/drawing/2014/main" id="{F8B6431F-ABD2-074A-861E-DCD16E17F027}"/>
              </a:ext>
            </a:extLst>
          </p:cNvPr>
          <p:cNvSpPr txBox="1"/>
          <p:nvPr/>
        </p:nvSpPr>
        <p:spPr>
          <a:xfrm>
            <a:off x="280278" y="5744291"/>
            <a:ext cx="8406522" cy="830997"/>
          </a:xfrm>
          <a:prstGeom prst="rect">
            <a:avLst/>
          </a:prstGeom>
          <a:noFill/>
          <a:ln>
            <a:solidFill>
              <a:schemeClr val="accent1"/>
            </a:solidFill>
          </a:ln>
        </p:spPr>
        <p:txBody>
          <a:bodyPr wrap="square" rtlCol="0">
            <a:spAutoFit/>
          </a:bodyPr>
          <a:lstStyle/>
          <a:p>
            <a:r>
              <a:rPr lang="da-DK" sz="1600" dirty="0" err="1">
                <a:solidFill>
                  <a:srgbClr val="002060"/>
                </a:solidFill>
              </a:rPr>
              <a:t>Many</a:t>
            </a:r>
            <a:r>
              <a:rPr lang="da-DK" sz="1600" dirty="0">
                <a:solidFill>
                  <a:srgbClr val="002060"/>
                </a:solidFill>
              </a:rPr>
              <a:t> </a:t>
            </a:r>
            <a:r>
              <a:rPr lang="da-DK" sz="1600" dirty="0" err="1">
                <a:solidFill>
                  <a:srgbClr val="002060"/>
                </a:solidFill>
              </a:rPr>
              <a:t>authors</a:t>
            </a:r>
            <a:r>
              <a:rPr lang="da-DK" sz="1600" dirty="0">
                <a:solidFill>
                  <a:srgbClr val="002060"/>
                </a:solidFill>
              </a:rPr>
              <a:t>: Finn Danielsen, Martin Enghoff, Michael K. Poulsen (NORDECO), Lisbeth Iversen (NERSC), Peter H. Voss, Trine Dahl-Jensen, Tine B. Larsen (GEUS), Mathilde B. Sørensen, Zeinab </a:t>
            </a:r>
            <a:r>
              <a:rPr lang="da-DK" sz="1600" dirty="0" err="1">
                <a:solidFill>
                  <a:srgbClr val="002060"/>
                </a:solidFill>
              </a:rPr>
              <a:t>Jeddi</a:t>
            </a:r>
            <a:r>
              <a:rPr lang="da-DK" sz="1600" dirty="0">
                <a:solidFill>
                  <a:srgbClr val="002060"/>
                </a:solidFill>
              </a:rPr>
              <a:t> (</a:t>
            </a:r>
            <a:r>
              <a:rPr lang="da-DK" sz="1600" dirty="0" err="1">
                <a:solidFill>
                  <a:srgbClr val="002060"/>
                </a:solidFill>
              </a:rPr>
              <a:t>UiB</a:t>
            </a:r>
            <a:r>
              <a:rPr lang="da-DK" sz="1600" dirty="0">
                <a:solidFill>
                  <a:srgbClr val="002060"/>
                </a:solidFill>
              </a:rPr>
              <a:t>)</a:t>
            </a:r>
            <a:endParaRPr lang="da-DK" sz="1600" dirty="0"/>
          </a:p>
        </p:txBody>
      </p:sp>
    </p:spTree>
    <p:extLst>
      <p:ext uri="{BB962C8B-B14F-4D97-AF65-F5344CB8AC3E}">
        <p14:creationId xmlns:p14="http://schemas.microsoft.com/office/powerpoint/2010/main" val="253542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F778E01-9CFD-AC4B-B92F-6E8BEC99971F}"/>
              </a:ext>
            </a:extLst>
          </p:cNvPr>
          <p:cNvSpPr>
            <a:spLocks noChangeArrowheads="1"/>
          </p:cNvSpPr>
          <p:nvPr/>
        </p:nvSpPr>
        <p:spPr bwMode="auto">
          <a:xfrm>
            <a:off x="1489165" y="4571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2049" name="Billede 45">
            <a:extLst>
              <a:ext uri="{FF2B5EF4-FFF2-40B4-BE49-F238E27FC236}">
                <a16:creationId xmlns:a16="http://schemas.microsoft.com/office/drawing/2014/main" id="{6CB7805B-066C-8C4E-BB20-B27F2DFD6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03" t="12445" r="13664" b="11948"/>
          <a:stretch>
            <a:fillRect/>
          </a:stretch>
        </p:blipFill>
        <p:spPr bwMode="auto">
          <a:xfrm>
            <a:off x="1267098" y="964319"/>
            <a:ext cx="6178732" cy="43561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1B13934-BCAB-3146-ACB1-776F751D0DD2}"/>
              </a:ext>
            </a:extLst>
          </p:cNvPr>
          <p:cNvSpPr>
            <a:spLocks noChangeArrowheads="1"/>
          </p:cNvSpPr>
          <p:nvPr/>
        </p:nvSpPr>
        <p:spPr bwMode="auto">
          <a:xfrm>
            <a:off x="1489165" y="51942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6" name="Rektangel 5">
            <a:extLst>
              <a:ext uri="{FF2B5EF4-FFF2-40B4-BE49-F238E27FC236}">
                <a16:creationId xmlns:a16="http://schemas.microsoft.com/office/drawing/2014/main" id="{3510A052-428F-534E-89E5-5ACB8526416B}"/>
              </a:ext>
            </a:extLst>
          </p:cNvPr>
          <p:cNvSpPr/>
          <p:nvPr/>
        </p:nvSpPr>
        <p:spPr>
          <a:xfrm>
            <a:off x="457200" y="175731"/>
            <a:ext cx="8569234" cy="646331"/>
          </a:xfrm>
          <a:prstGeom prst="rect">
            <a:avLst/>
          </a:prstGeom>
        </p:spPr>
        <p:txBody>
          <a:bodyPr wrap="square">
            <a:spAutoFit/>
          </a:bodyPr>
          <a:lstStyle/>
          <a:p>
            <a:pPr algn="just"/>
            <a:r>
              <a:rPr lang="en-US" dirty="0"/>
              <a:t>In the </a:t>
            </a:r>
            <a:r>
              <a:rPr lang="en-US" b="1" dirty="0">
                <a:solidFill>
                  <a:srgbClr val="FF0000"/>
                </a:solidFill>
              </a:rPr>
              <a:t>1st policy brief</a:t>
            </a:r>
            <a:r>
              <a:rPr lang="en-US" dirty="0"/>
              <a:t>, we summarize what we know about how user knowledge can be incorporated into fisheries management in Greenland and we provide recommendations</a:t>
            </a:r>
            <a:endParaRPr lang="da-DK" dirty="0">
              <a:latin typeface="Times New Roman" panose="02020603050405020304" pitchFamily="18" charset="0"/>
              <a:ea typeface="Times New Roman" panose="02020603050405020304" pitchFamily="18" charset="0"/>
            </a:endParaRPr>
          </a:p>
        </p:txBody>
      </p:sp>
      <p:sp>
        <p:nvSpPr>
          <p:cNvPr id="7" name="Rektangel 6">
            <a:extLst>
              <a:ext uri="{FF2B5EF4-FFF2-40B4-BE49-F238E27FC236}">
                <a16:creationId xmlns:a16="http://schemas.microsoft.com/office/drawing/2014/main" id="{A70A00EA-2146-B04F-A6A4-8F6594B73ECD}"/>
              </a:ext>
            </a:extLst>
          </p:cNvPr>
          <p:cNvSpPr/>
          <p:nvPr/>
        </p:nvSpPr>
        <p:spPr>
          <a:xfrm>
            <a:off x="679269" y="5509608"/>
            <a:ext cx="7589520" cy="646331"/>
          </a:xfrm>
          <a:prstGeom prst="rect">
            <a:avLst/>
          </a:prstGeom>
          <a:ln>
            <a:solidFill>
              <a:schemeClr val="accent1"/>
            </a:solidFill>
          </a:ln>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 It is recommended that the inclusion of user knowledge be written into the aims of the new Fisheries Act</a:t>
            </a:r>
            <a:r>
              <a:rPr lang="en-US" dirty="0">
                <a:solidFill>
                  <a:srgbClr val="000000"/>
                </a:solidFill>
                <a:latin typeface="Times New Roman" panose="02020603050405020304" pitchFamily="18" charset="0"/>
                <a:ea typeface="Times New Roman" panose="02020603050405020304" pitchFamily="18" charset="0"/>
              </a:rPr>
              <a:t>.</a:t>
            </a:r>
            <a:r>
              <a:rPr lang="da-DK" dirty="0"/>
              <a:t> ”</a:t>
            </a:r>
          </a:p>
        </p:txBody>
      </p:sp>
      <p:sp>
        <p:nvSpPr>
          <p:cNvPr id="2" name="Tekstfelt 1">
            <a:extLst>
              <a:ext uri="{FF2B5EF4-FFF2-40B4-BE49-F238E27FC236}">
                <a16:creationId xmlns:a16="http://schemas.microsoft.com/office/drawing/2014/main" id="{C9729217-3392-004C-8BBD-37AE65F3A268}"/>
              </a:ext>
            </a:extLst>
          </p:cNvPr>
          <p:cNvSpPr txBox="1"/>
          <p:nvPr/>
        </p:nvSpPr>
        <p:spPr>
          <a:xfrm>
            <a:off x="755029" y="964319"/>
            <a:ext cx="7202869" cy="369332"/>
          </a:xfrm>
          <a:prstGeom prst="rect">
            <a:avLst/>
          </a:prstGeom>
          <a:solidFill>
            <a:schemeClr val="bg1"/>
          </a:solidFill>
        </p:spPr>
        <p:txBody>
          <a:bodyPr wrap="none" rtlCol="0">
            <a:spAutoFit/>
          </a:bodyPr>
          <a:lstStyle/>
          <a:p>
            <a:r>
              <a:rPr lang="da-DK" b="1" dirty="0" err="1"/>
              <a:t>Comparison</a:t>
            </a:r>
            <a:r>
              <a:rPr lang="da-DK" b="1" dirty="0"/>
              <a:t> of </a:t>
            </a:r>
            <a:r>
              <a:rPr lang="da-DK" b="1" dirty="0" err="1"/>
              <a:t>assessments</a:t>
            </a:r>
            <a:r>
              <a:rPr lang="da-DK" b="1" dirty="0"/>
              <a:t> by </a:t>
            </a:r>
            <a:r>
              <a:rPr lang="da-DK" b="1" dirty="0" err="1"/>
              <a:t>local</a:t>
            </a:r>
            <a:r>
              <a:rPr lang="da-DK" b="1" dirty="0"/>
              <a:t> fishermen and the </a:t>
            </a:r>
            <a:r>
              <a:rPr lang="da-DK" b="1" dirty="0" err="1"/>
              <a:t>fisheries</a:t>
            </a:r>
            <a:r>
              <a:rPr lang="da-DK" b="1" dirty="0"/>
              <a:t> </a:t>
            </a:r>
            <a:r>
              <a:rPr lang="da-DK" b="1" dirty="0" err="1"/>
              <a:t>statistics</a:t>
            </a:r>
            <a:r>
              <a:rPr lang="da-DK" b="1" dirty="0"/>
              <a:t> </a:t>
            </a:r>
          </a:p>
        </p:txBody>
      </p:sp>
    </p:spTree>
    <p:extLst>
      <p:ext uri="{BB962C8B-B14F-4D97-AF65-F5344CB8AC3E}">
        <p14:creationId xmlns:p14="http://schemas.microsoft.com/office/powerpoint/2010/main" val="240728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2EF43-6B62-5B41-BCC6-86510C52FB5E}"/>
              </a:ext>
            </a:extLst>
          </p:cNvPr>
          <p:cNvSpPr>
            <a:spLocks noGrp="1"/>
          </p:cNvSpPr>
          <p:nvPr>
            <p:ph type="title"/>
          </p:nvPr>
        </p:nvSpPr>
        <p:spPr/>
        <p:txBody>
          <a:bodyPr>
            <a:noAutofit/>
          </a:bodyPr>
          <a:lstStyle/>
          <a:p>
            <a:pPr algn="l"/>
            <a:r>
              <a:rPr lang="en-US" sz="2000" dirty="0"/>
              <a:t>In the </a:t>
            </a:r>
            <a:r>
              <a:rPr lang="en-US" sz="2000" b="1" dirty="0">
                <a:solidFill>
                  <a:srgbClr val="FF0000"/>
                </a:solidFill>
              </a:rPr>
              <a:t>2nd policy brief</a:t>
            </a:r>
            <a:r>
              <a:rPr lang="en-US" sz="2000" dirty="0"/>
              <a:t>, we  summarize what we know today about landslides and earthquakes in </a:t>
            </a:r>
            <a:r>
              <a:rPr lang="en-US" sz="2000" dirty="0" err="1"/>
              <a:t>Disko</a:t>
            </a:r>
            <a:r>
              <a:rPr lang="en-US" sz="2000" dirty="0"/>
              <a:t> Bay, and what can be done by authorities and contractors to adapt new buildings and roads to these conditions </a:t>
            </a:r>
            <a:endParaRPr lang="da-DK" sz="2000" dirty="0"/>
          </a:p>
        </p:txBody>
      </p:sp>
      <p:sp>
        <p:nvSpPr>
          <p:cNvPr id="3" name="Pladsholder til indhold 2">
            <a:extLst>
              <a:ext uri="{FF2B5EF4-FFF2-40B4-BE49-F238E27FC236}">
                <a16:creationId xmlns:a16="http://schemas.microsoft.com/office/drawing/2014/main" id="{60B60C2C-3A1B-5D4E-8933-E4E03F0DE411}"/>
              </a:ext>
            </a:extLst>
          </p:cNvPr>
          <p:cNvSpPr>
            <a:spLocks noGrp="1"/>
          </p:cNvSpPr>
          <p:nvPr>
            <p:ph idx="1"/>
          </p:nvPr>
        </p:nvSpPr>
        <p:spPr>
          <a:xfrm>
            <a:off x="1645920" y="3167746"/>
            <a:ext cx="8229600" cy="4525963"/>
          </a:xfrm>
        </p:spPr>
        <p:txBody>
          <a:bodyPr/>
          <a:lstStyle/>
          <a:p>
            <a:endParaRPr lang="da-DK" dirty="0"/>
          </a:p>
          <a:p>
            <a:endParaRPr lang="da-DK" dirty="0"/>
          </a:p>
          <a:p>
            <a:endParaRPr lang="da-DK" dirty="0"/>
          </a:p>
          <a:p>
            <a:endParaRPr lang="da-DK" dirty="0"/>
          </a:p>
          <a:p>
            <a:endParaRPr lang="da-DK" dirty="0"/>
          </a:p>
        </p:txBody>
      </p:sp>
      <p:sp>
        <p:nvSpPr>
          <p:cNvPr id="6" name="Rectangle 5">
            <a:extLst>
              <a:ext uri="{FF2B5EF4-FFF2-40B4-BE49-F238E27FC236}">
                <a16:creationId xmlns:a16="http://schemas.microsoft.com/office/drawing/2014/main" id="{7B3ED9D5-C2F5-4740-BB1A-251FD5970BA4}"/>
              </a:ext>
            </a:extLst>
          </p:cNvPr>
          <p:cNvSpPr>
            <a:spLocks noChangeArrowheads="1"/>
          </p:cNvSpPr>
          <p:nvPr/>
        </p:nvSpPr>
        <p:spPr bwMode="auto">
          <a:xfrm>
            <a:off x="1188720" y="15675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da-DK" altLang="da-DK" sz="1800" b="0" i="0" u="none" strike="noStrike" cap="none" normalizeH="0" baseline="0">
              <a:ln>
                <a:noFill/>
              </a:ln>
              <a:solidFill>
                <a:schemeClr val="tx1"/>
              </a:solidFill>
              <a:effectLst/>
              <a:latin typeface="Arial" panose="020B0604020202020204" pitchFamily="34" charset="0"/>
            </a:endParaRPr>
          </a:p>
        </p:txBody>
      </p:sp>
      <p:pic>
        <p:nvPicPr>
          <p:cNvPr id="3076" name="Billede 39" descr="Et billede, der indeholder indendørs, beklædning, sidder, hund&#10;&#10;Automatisk genereret beskrivelse">
            <a:extLst>
              <a:ext uri="{FF2B5EF4-FFF2-40B4-BE49-F238E27FC236}">
                <a16:creationId xmlns:a16="http://schemas.microsoft.com/office/drawing/2014/main" id="{2B05CBA0-A8D9-C44C-8FBE-C21304781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162" y="1392948"/>
            <a:ext cx="3809178" cy="3140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BDEED13-174F-E044-BF69-99EBBF80C881}"/>
              </a:ext>
            </a:extLst>
          </p:cNvPr>
          <p:cNvSpPr>
            <a:spLocks noChangeArrowheads="1"/>
          </p:cNvSpPr>
          <p:nvPr/>
        </p:nvSpPr>
        <p:spPr bwMode="auto">
          <a:xfrm>
            <a:off x="931817" y="4510092"/>
            <a:ext cx="7220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T.v.: Geologisk kort over </a:t>
            </a:r>
            <a:r>
              <a:rPr kumimoji="0" lang="da-DK" altLang="da-DK"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Disko</a:t>
            </a:r>
            <a:r>
              <a:rPr kumimoji="0" lang="da-DK" altLang="da-DK"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Bugt</a:t>
            </a:r>
            <a:r>
              <a:rPr kumimoji="0" lang="da-DK" altLang="da-DK" sz="9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rPr>
              <a:t>3</a:t>
            </a:r>
            <a:r>
              <a:rPr kumimoji="0" lang="da-DK" altLang="da-DK"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Skraverede områder viser steder med høj risiko for fjeldskred. Rød er grundfjeld, lilla er sandsten, og grøn er skifre og vulkansk klippe. </a:t>
            </a:r>
            <a:endParaRPr kumimoji="0" lang="da-DK" altLang="da-DK"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T.h.: Kort over </a:t>
            </a:r>
            <a:r>
              <a:rPr kumimoji="0" lang="da-DK" altLang="da-DK"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Disko</a:t>
            </a:r>
            <a:r>
              <a:rPr kumimoji="0" lang="da-DK" altLang="da-DK"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Bugt med jordskælv (rød), og rystelser udført af </a:t>
            </a:r>
            <a:r>
              <a:rPr kumimoji="0" lang="da-DK" altLang="da-DK" sz="9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isbevægelser</a:t>
            </a:r>
            <a:r>
              <a:rPr kumimoji="0" lang="da-DK" altLang="da-DK"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(grøn), der er registeret i perioden 20. april 2018 til 23. september 2019. Hjemmeseismograferne er markeret med trekanter.</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pic>
        <p:nvPicPr>
          <p:cNvPr id="10" name="Billede 9" descr="Et billede, der indeholder kort&#10;&#10;Automatisk genereret beskrivelse">
            <a:extLst>
              <a:ext uri="{FF2B5EF4-FFF2-40B4-BE49-F238E27FC236}">
                <a16:creationId xmlns:a16="http://schemas.microsoft.com/office/drawing/2014/main" id="{F50AB6DE-93FB-D144-9A71-3F93667198F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31817" y="1371603"/>
            <a:ext cx="3411583" cy="3182941"/>
          </a:xfrm>
          <a:prstGeom prst="rect">
            <a:avLst/>
          </a:prstGeom>
          <a:noFill/>
          <a:ln>
            <a:noFill/>
          </a:ln>
        </p:spPr>
      </p:pic>
      <p:sp>
        <p:nvSpPr>
          <p:cNvPr id="8" name="Tekstfelt 7">
            <a:extLst>
              <a:ext uri="{FF2B5EF4-FFF2-40B4-BE49-F238E27FC236}">
                <a16:creationId xmlns:a16="http://schemas.microsoft.com/office/drawing/2014/main" id="{96905B4B-AEFC-3A43-BFF2-DAEAF6F423C0}"/>
              </a:ext>
            </a:extLst>
          </p:cNvPr>
          <p:cNvSpPr txBox="1"/>
          <p:nvPr/>
        </p:nvSpPr>
        <p:spPr>
          <a:xfrm>
            <a:off x="119269" y="5298440"/>
            <a:ext cx="8905461" cy="1200329"/>
          </a:xfrm>
          <a:prstGeom prst="rect">
            <a:avLst/>
          </a:prstGeom>
          <a:noFill/>
          <a:ln>
            <a:solidFill>
              <a:schemeClr val="accent1"/>
            </a:solidFill>
          </a:ln>
        </p:spPr>
        <p:txBody>
          <a:bodyPr wrap="square" rtlCol="0">
            <a:spAutoFit/>
          </a:bodyPr>
          <a:lstStyle/>
          <a:p>
            <a:r>
              <a:rPr lang="en-US" i="1" dirty="0">
                <a:latin typeface="Times New Roman" panose="02020603050405020304" pitchFamily="18" charset="0"/>
                <a:cs typeface="Times New Roman" panose="02020603050405020304" pitchFamily="18" charset="0"/>
              </a:rPr>
              <a:t>”.. 1) The municipal councils  should look at whether the critical infrastructure is secured against strong earthquakes, landslides and tidal waves. … 3) The contractors should look at the strength of vibrations that all planned installations can withstand and whether precautions should be taken against strong tremors in the planning phase…”</a:t>
            </a:r>
            <a:r>
              <a:rPr lang="da-DK"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1406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BAE6E-37B1-7D43-83C2-000C8D41E385}"/>
              </a:ext>
            </a:extLst>
          </p:cNvPr>
          <p:cNvSpPr>
            <a:spLocks noGrp="1"/>
          </p:cNvSpPr>
          <p:nvPr>
            <p:ph type="title"/>
          </p:nvPr>
        </p:nvSpPr>
        <p:spPr>
          <a:xfrm>
            <a:off x="86810" y="103279"/>
            <a:ext cx="8229600" cy="1143000"/>
          </a:xfrm>
        </p:spPr>
        <p:txBody>
          <a:bodyPr>
            <a:normAutofit/>
          </a:bodyPr>
          <a:lstStyle/>
          <a:p>
            <a:pPr algn="l"/>
            <a:r>
              <a:rPr lang="en-US" sz="1800" dirty="0"/>
              <a:t>In a </a:t>
            </a:r>
            <a:r>
              <a:rPr lang="en-US" sz="1800" b="1" dirty="0">
                <a:solidFill>
                  <a:srgbClr val="FF0000"/>
                </a:solidFill>
              </a:rPr>
              <a:t>3rd policy brief, </a:t>
            </a:r>
            <a:r>
              <a:rPr lang="en-US" sz="1800" dirty="0"/>
              <a:t>we summarize the potential that expedition cruises have for contributing to environmental monitoring , and what can be done by authorities and citizen science programs to make full use of this potential</a:t>
            </a:r>
            <a:endParaRPr lang="da-DK" sz="1800" dirty="0"/>
          </a:p>
        </p:txBody>
      </p:sp>
      <p:sp>
        <p:nvSpPr>
          <p:cNvPr id="3" name="Pladsholder til indhold 2">
            <a:extLst>
              <a:ext uri="{FF2B5EF4-FFF2-40B4-BE49-F238E27FC236}">
                <a16:creationId xmlns:a16="http://schemas.microsoft.com/office/drawing/2014/main" id="{C5A3C2DB-D0C1-4A42-A849-845034069C81}"/>
              </a:ext>
            </a:extLst>
          </p:cNvPr>
          <p:cNvSpPr>
            <a:spLocks noGrp="1"/>
          </p:cNvSpPr>
          <p:nvPr>
            <p:ph idx="1"/>
          </p:nvPr>
        </p:nvSpPr>
        <p:spPr>
          <a:xfrm>
            <a:off x="7163888" y="3614344"/>
            <a:ext cx="1811101" cy="2621183"/>
          </a:xfrm>
          <a:ln>
            <a:solidFill>
              <a:schemeClr val="accent1"/>
            </a:solidFill>
          </a:ln>
        </p:spPr>
        <p:txBody>
          <a:bodyPr>
            <a:normAutofit lnSpcReduction="10000"/>
          </a:bodyPr>
          <a:lstStyle/>
          <a:p>
            <a:pPr marL="0" indent="0">
              <a:buNone/>
            </a:pPr>
            <a:r>
              <a:rPr lang="en-US" sz="1800" i="1" dirty="0">
                <a:latin typeface="Times New Roman" panose="02020603050405020304" pitchFamily="18" charset="0"/>
                <a:cs typeface="Times New Roman" panose="02020603050405020304" pitchFamily="18" charset="0"/>
              </a:rPr>
              <a:t>“3) Clear lines of communication should be further developed btw. contributors, citizen science programs, the scientific community and decision-makers”</a:t>
            </a:r>
            <a:endParaRPr lang="da-DK" sz="1800" i="1" dirty="0">
              <a:latin typeface="Times New Roman" panose="02020603050405020304" pitchFamily="18" charset="0"/>
              <a:cs typeface="Times New Roman" panose="02020603050405020304" pitchFamily="18" charset="0"/>
            </a:endParaRPr>
          </a:p>
          <a:p>
            <a:pPr marL="0" indent="0">
              <a:buNone/>
            </a:pPr>
            <a:endParaRPr lang="da-DK" sz="1800" i="1" dirty="0">
              <a:latin typeface="Times New Roman" panose="02020603050405020304" pitchFamily="18" charset="0"/>
              <a:cs typeface="Times New Roman" panose="02020603050405020304" pitchFamily="18" charset="0"/>
            </a:endParaRPr>
          </a:p>
        </p:txBody>
      </p:sp>
      <p:pic>
        <p:nvPicPr>
          <p:cNvPr id="44" name="Pladsholder til indhold 6">
            <a:extLst>
              <a:ext uri="{FF2B5EF4-FFF2-40B4-BE49-F238E27FC236}">
                <a16:creationId xmlns:a16="http://schemas.microsoft.com/office/drawing/2014/main" id="{52A3A4A8-4C2E-FF42-90E2-0C19D4BFF53A}"/>
              </a:ext>
            </a:extLst>
          </p:cNvPr>
          <p:cNvPicPr>
            <a:picLocks noChangeAspect="1"/>
          </p:cNvPicPr>
          <p:nvPr/>
        </p:nvPicPr>
        <p:blipFill rotWithShape="1">
          <a:blip r:embed="rId2"/>
          <a:srcRect l="5586" t="14199" r="3250" b="41962"/>
          <a:stretch/>
        </p:blipFill>
        <p:spPr>
          <a:xfrm>
            <a:off x="0" y="1219343"/>
            <a:ext cx="7327173" cy="4985944"/>
          </a:xfrm>
          <a:prstGeom prst="rect">
            <a:avLst/>
          </a:prstGeom>
        </p:spPr>
      </p:pic>
    </p:spTree>
    <p:extLst>
      <p:ext uri="{BB962C8B-B14F-4D97-AF65-F5344CB8AC3E}">
        <p14:creationId xmlns:p14="http://schemas.microsoft.com/office/powerpoint/2010/main" val="134652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2BA73-478F-D848-BF7B-823116E4C7C0}"/>
              </a:ext>
            </a:extLst>
          </p:cNvPr>
          <p:cNvSpPr>
            <a:spLocks noGrp="1"/>
          </p:cNvSpPr>
          <p:nvPr>
            <p:ph type="title"/>
          </p:nvPr>
        </p:nvSpPr>
        <p:spPr/>
        <p:txBody>
          <a:bodyPr>
            <a:noAutofit/>
          </a:bodyPr>
          <a:lstStyle/>
          <a:p>
            <a:pPr algn="l"/>
            <a:r>
              <a:rPr lang="en-US" sz="1800" dirty="0"/>
              <a:t>In the </a:t>
            </a:r>
            <a:r>
              <a:rPr lang="en-US" sz="1800" dirty="0">
                <a:solidFill>
                  <a:srgbClr val="FF0000"/>
                </a:solidFill>
              </a:rPr>
              <a:t>4</a:t>
            </a:r>
            <a:r>
              <a:rPr lang="en-US" sz="1800" baseline="30000" dirty="0">
                <a:solidFill>
                  <a:srgbClr val="FF0000"/>
                </a:solidFill>
              </a:rPr>
              <a:t>th</a:t>
            </a:r>
            <a:r>
              <a:rPr lang="en-US" sz="1800" dirty="0">
                <a:solidFill>
                  <a:srgbClr val="FF0000"/>
                </a:solidFill>
              </a:rPr>
              <a:t> policy brief, </a:t>
            </a:r>
            <a:r>
              <a:rPr lang="en-US" sz="1800" dirty="0"/>
              <a:t>we summarize what we know about natural hazards in Longyearbyen, and we propose how to better understand such incidents, and how authorities and contractors can adapt new infrastructure to these conditions </a:t>
            </a:r>
            <a:endParaRPr lang="da-DK" sz="1800" dirty="0"/>
          </a:p>
        </p:txBody>
      </p:sp>
      <p:pic>
        <p:nvPicPr>
          <p:cNvPr id="46" name="Picture 3">
            <a:extLst>
              <a:ext uri="{FF2B5EF4-FFF2-40B4-BE49-F238E27FC236}">
                <a16:creationId xmlns:a16="http://schemas.microsoft.com/office/drawing/2014/main" id="{6E8CF1F5-A9B5-9F43-BC76-D98AE12354A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7034" y="2290761"/>
            <a:ext cx="2413000" cy="4292600"/>
          </a:xfrm>
          <a:prstGeom prst="rect">
            <a:avLst/>
          </a:prstGeom>
        </p:spPr>
      </p:pic>
      <p:sp>
        <p:nvSpPr>
          <p:cNvPr id="47" name="Tekstfelt 62">
            <a:extLst>
              <a:ext uri="{FF2B5EF4-FFF2-40B4-BE49-F238E27FC236}">
                <a16:creationId xmlns:a16="http://schemas.microsoft.com/office/drawing/2014/main" id="{7B0786C5-0FA0-0B4A-8629-C656C5742071}"/>
              </a:ext>
            </a:extLst>
          </p:cNvPr>
          <p:cNvSpPr txBox="1"/>
          <p:nvPr/>
        </p:nvSpPr>
        <p:spPr>
          <a:xfrm>
            <a:off x="3196520" y="4554650"/>
            <a:ext cx="5343323" cy="85956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b-NO" dirty="0">
                <a:effectLst/>
                <a:latin typeface="Times New Roman" panose="02020603050405020304" pitchFamily="18" charset="0"/>
                <a:ea typeface="Times New Roman" panose="02020603050405020304" pitchFamily="18" charset="0"/>
              </a:rPr>
              <a:t>Tremors from a 7.0 </a:t>
            </a:r>
            <a:r>
              <a:rPr lang="nb-NO" dirty="0" err="1">
                <a:effectLst/>
                <a:latin typeface="Times New Roman" panose="02020603050405020304" pitchFamily="18" charset="0"/>
                <a:ea typeface="Times New Roman" panose="02020603050405020304" pitchFamily="18" charset="0"/>
              </a:rPr>
              <a:t>earthquake</a:t>
            </a:r>
            <a:r>
              <a:rPr lang="nb-NO" dirty="0">
                <a:effectLst/>
                <a:latin typeface="Times New Roman" panose="02020603050405020304" pitchFamily="18" charset="0"/>
                <a:ea typeface="Times New Roman" panose="02020603050405020304" pitchFamily="18" charset="0"/>
              </a:rPr>
              <a:t> in  Alaska 30 Nov. 2018</a:t>
            </a:r>
            <a:r>
              <a:rPr lang="nb-NO" dirty="0">
                <a:latin typeface="Times New Roman" panose="02020603050405020304" pitchFamily="18" charset="0"/>
                <a:ea typeface="Times New Roman" panose="02020603050405020304" pitchFamily="18" charset="0"/>
              </a:rPr>
              <a:t> </a:t>
            </a:r>
            <a:r>
              <a:rPr lang="nb-NO" dirty="0">
                <a:effectLst/>
                <a:latin typeface="Times New Roman" panose="02020603050405020304" pitchFamily="18" charset="0"/>
                <a:ea typeface="Times New Roman" panose="02020603050405020304" pitchFamily="18" charset="0"/>
              </a:rPr>
              <a:t>as </a:t>
            </a:r>
            <a:r>
              <a:rPr lang="nb-NO" dirty="0" err="1">
                <a:effectLst/>
                <a:latin typeface="Times New Roman" panose="02020603050405020304" pitchFamily="18" charset="0"/>
                <a:ea typeface="Times New Roman" panose="02020603050405020304" pitchFamily="18" charset="0"/>
              </a:rPr>
              <a:t>measured</a:t>
            </a:r>
            <a:r>
              <a:rPr lang="nb-NO" dirty="0">
                <a:effectLst/>
                <a:latin typeface="Times New Roman" panose="02020603050405020304" pitchFamily="18" charset="0"/>
                <a:ea typeface="Times New Roman" panose="02020603050405020304" pitchFamily="18" charset="0"/>
              </a:rPr>
              <a:t> by a </a:t>
            </a:r>
            <a:r>
              <a:rPr lang="nb-NO" dirty="0" err="1">
                <a:effectLst/>
                <a:latin typeface="Times New Roman" panose="02020603050405020304" pitchFamily="18" charset="0"/>
                <a:ea typeface="Times New Roman" panose="02020603050405020304" pitchFamily="18" charset="0"/>
              </a:rPr>
              <a:t>citizen</a:t>
            </a:r>
            <a:r>
              <a:rPr lang="nb-NO" dirty="0">
                <a:effectLst/>
                <a:latin typeface="Times New Roman" panose="02020603050405020304" pitchFamily="18" charset="0"/>
                <a:ea typeface="Times New Roman" panose="02020603050405020304" pitchFamily="18" charset="0"/>
              </a:rPr>
              <a:t> </a:t>
            </a:r>
            <a:r>
              <a:rPr lang="nb-NO" dirty="0" err="1">
                <a:effectLst/>
                <a:latin typeface="Times New Roman" panose="02020603050405020304" pitchFamily="18" charset="0"/>
                <a:ea typeface="Times New Roman" panose="02020603050405020304" pitchFamily="18" charset="0"/>
              </a:rPr>
              <a:t>seismograph</a:t>
            </a:r>
            <a:r>
              <a:rPr lang="nb-NO" dirty="0">
                <a:effectLst/>
                <a:latin typeface="Times New Roman" panose="02020603050405020304" pitchFamily="18" charset="0"/>
                <a:ea typeface="Times New Roman" panose="02020603050405020304" pitchFamily="18" charset="0"/>
              </a:rPr>
              <a:t> in Longyearbyen</a:t>
            </a:r>
            <a:endParaRPr lang="da-DK" sz="3200" dirty="0">
              <a:effectLst/>
              <a:latin typeface="Times New Roman" panose="02020603050405020304" pitchFamily="18" charset="0"/>
              <a:ea typeface="Times New Roman" panose="02020603050405020304" pitchFamily="18" charset="0"/>
            </a:endParaRPr>
          </a:p>
          <a:p>
            <a:r>
              <a:rPr lang="nb-NO" sz="3600" dirty="0">
                <a:effectLst/>
                <a:latin typeface="Times New Roman" panose="02020603050405020304" pitchFamily="18" charset="0"/>
                <a:ea typeface="Times New Roman" panose="02020603050405020304" pitchFamily="18" charset="0"/>
              </a:rPr>
              <a:t> </a:t>
            </a:r>
            <a:endParaRPr lang="da-DK" sz="3600" dirty="0">
              <a:effectLst/>
              <a:latin typeface="Times New Roman" panose="02020603050405020304" pitchFamily="18" charset="0"/>
              <a:ea typeface="Times New Roman" panose="02020603050405020304" pitchFamily="18" charset="0"/>
            </a:endParaRPr>
          </a:p>
        </p:txBody>
      </p:sp>
      <p:sp>
        <p:nvSpPr>
          <p:cNvPr id="48" name="Pladsholder til indhold 2">
            <a:extLst>
              <a:ext uri="{FF2B5EF4-FFF2-40B4-BE49-F238E27FC236}">
                <a16:creationId xmlns:a16="http://schemas.microsoft.com/office/drawing/2014/main" id="{A6B15271-9804-FC46-A229-650DEFBCD357}"/>
              </a:ext>
            </a:extLst>
          </p:cNvPr>
          <p:cNvSpPr txBox="1">
            <a:spLocks/>
          </p:cNvSpPr>
          <p:nvPr/>
        </p:nvSpPr>
        <p:spPr>
          <a:xfrm>
            <a:off x="3196520" y="2294784"/>
            <a:ext cx="5686223" cy="1878160"/>
          </a:xfrm>
          <a:prstGeom prst="rect">
            <a:avLst/>
          </a:prstGeom>
          <a:ln>
            <a:solidFill>
              <a:srgbClr val="0070C0"/>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1900" i="1" dirty="0">
                <a:latin typeface="Times New Roman" panose="02020603050405020304" pitchFamily="18" charset="0"/>
                <a:cs typeface="Times New Roman" panose="02020603050405020304" pitchFamily="18" charset="0"/>
              </a:rPr>
              <a:t>"… it is </a:t>
            </a:r>
            <a:r>
              <a:rPr lang="nb-NO" sz="1900" i="1" dirty="0" err="1">
                <a:latin typeface="Times New Roman" panose="02020603050405020304" pitchFamily="18" charset="0"/>
                <a:cs typeface="Times New Roman" panose="02020603050405020304" pitchFamily="18" charset="0"/>
              </a:rPr>
              <a:t>recommended</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that</a:t>
            </a:r>
            <a:r>
              <a:rPr lang="nb-NO" sz="1900" i="1" dirty="0">
                <a:latin typeface="Times New Roman" panose="02020603050405020304" pitchFamily="18" charset="0"/>
                <a:cs typeface="Times New Roman" panose="02020603050405020304" pitchFamily="18" charset="0"/>
              </a:rPr>
              <a:t>: 1) The </a:t>
            </a:r>
            <a:r>
              <a:rPr lang="nb-NO" sz="1900" i="1" dirty="0" err="1">
                <a:latin typeface="Times New Roman" panose="02020603050405020304" pitchFamily="18" charset="0"/>
                <a:cs typeface="Times New Roman" panose="02020603050405020304" pitchFamily="18" charset="0"/>
              </a:rPr>
              <a:t>local</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council</a:t>
            </a:r>
            <a:r>
              <a:rPr lang="nb-NO" sz="1900" i="1" dirty="0">
                <a:latin typeface="Times New Roman" panose="02020603050405020304" pitchFamily="18" charset="0"/>
                <a:cs typeface="Times New Roman" panose="02020603050405020304" pitchFamily="18" charset="0"/>
              </a:rPr>
              <a:t> in Longyearbyen </a:t>
            </a:r>
            <a:r>
              <a:rPr lang="nb-NO" sz="1900" i="1" dirty="0" err="1">
                <a:latin typeface="Times New Roman" panose="02020603050405020304" pitchFamily="18" charset="0"/>
                <a:cs typeface="Times New Roman" panose="02020603050405020304" pitchFamily="18" charset="0"/>
              </a:rPr>
              <a:t>ensures</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that</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critical</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infrastructure</a:t>
            </a:r>
            <a:r>
              <a:rPr lang="nb-NO" sz="1900" i="1" dirty="0">
                <a:latin typeface="Times New Roman" panose="02020603050405020304" pitchFamily="18" charset="0"/>
                <a:cs typeface="Times New Roman" panose="02020603050405020304" pitchFamily="18" charset="0"/>
              </a:rPr>
              <a:t> is </a:t>
            </a:r>
            <a:r>
              <a:rPr lang="nb-NO" sz="1900" i="1" dirty="0" err="1">
                <a:latin typeface="Times New Roman" panose="02020603050405020304" pitchFamily="18" charset="0"/>
                <a:cs typeface="Times New Roman" panose="02020603050405020304" pitchFamily="18" charset="0"/>
              </a:rPr>
              <a:t>built</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outside</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the</a:t>
            </a:r>
            <a:r>
              <a:rPr lang="nb-NO" sz="1900" i="1" dirty="0">
                <a:latin typeface="Times New Roman" panose="02020603050405020304" pitchFamily="18" charset="0"/>
                <a:cs typeface="Times New Roman" panose="02020603050405020304" pitchFamily="18" charset="0"/>
              </a:rPr>
              <a:t> runways </a:t>
            </a:r>
            <a:r>
              <a:rPr lang="nb-NO" sz="1900" i="1" dirty="0" err="1">
                <a:latin typeface="Times New Roman" panose="02020603050405020304" pitchFamily="18" charset="0"/>
                <a:cs typeface="Times New Roman" panose="02020603050405020304" pitchFamily="18" charset="0"/>
              </a:rPr>
              <a:t>of</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potential</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landslide</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events</a:t>
            </a:r>
            <a:r>
              <a:rPr lang="nb-NO" sz="1900" i="1" dirty="0">
                <a:latin typeface="Times New Roman" panose="02020603050405020304" pitchFamily="18" charset="0"/>
                <a:cs typeface="Times New Roman" panose="02020603050405020304" pitchFamily="18" charset="0"/>
              </a:rPr>
              <a:t> and </a:t>
            </a:r>
            <a:r>
              <a:rPr lang="nb-NO" sz="1900" i="1" dirty="0" err="1">
                <a:latin typeface="Times New Roman" panose="02020603050405020304" pitchFamily="18" charset="0"/>
                <a:cs typeface="Times New Roman" panose="02020603050405020304" pitchFamily="18" charset="0"/>
              </a:rPr>
              <a:t>adequately</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secured</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against</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earthquakes</a:t>
            </a:r>
            <a:r>
              <a:rPr lang="nb-NO" sz="1900" i="1" dirty="0">
                <a:latin typeface="Times New Roman" panose="02020603050405020304" pitchFamily="18" charset="0"/>
                <a:cs typeface="Times New Roman" panose="02020603050405020304" pitchFamily="18" charset="0"/>
              </a:rPr>
              <a:t>. … A </a:t>
            </a:r>
            <a:r>
              <a:rPr lang="nb-NO" sz="1900" i="1" dirty="0" err="1">
                <a:latin typeface="Times New Roman" panose="02020603050405020304" pitchFamily="18" charset="0"/>
                <a:cs typeface="Times New Roman" panose="02020603050405020304" pitchFamily="18" charset="0"/>
              </a:rPr>
              <a:t>new</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experiment</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with</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the</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use</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of</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home</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seismographs</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should</a:t>
            </a:r>
            <a:r>
              <a:rPr lang="nb-NO" sz="1900" i="1" dirty="0">
                <a:latin typeface="Times New Roman" panose="02020603050405020304" pitchFamily="18" charset="0"/>
                <a:cs typeface="Times New Roman" panose="02020603050405020304" pitchFamily="18" charset="0"/>
              </a:rPr>
              <a:t> be </a:t>
            </a:r>
            <a:r>
              <a:rPr lang="nb-NO" sz="1900" i="1" dirty="0" err="1">
                <a:latin typeface="Times New Roman" panose="02020603050405020304" pitchFamily="18" charset="0"/>
                <a:cs typeface="Times New Roman" panose="02020603050405020304" pitchFamily="18" charset="0"/>
              </a:rPr>
              <a:t>considered</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if</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suitable</a:t>
            </a:r>
            <a:r>
              <a:rPr lang="nb-NO" sz="1900" i="1" dirty="0">
                <a:latin typeface="Times New Roman" panose="02020603050405020304" pitchFamily="18" charset="0"/>
                <a:cs typeface="Times New Roman" panose="02020603050405020304" pitchFamily="18" charset="0"/>
              </a:rPr>
              <a:t> locations </a:t>
            </a:r>
            <a:r>
              <a:rPr lang="nb-NO" sz="1900" i="1" dirty="0" err="1">
                <a:latin typeface="Times New Roman" panose="02020603050405020304" pitchFamily="18" charset="0"/>
                <a:cs typeface="Times New Roman" panose="02020603050405020304" pitchFamily="18" charset="0"/>
              </a:rPr>
              <a:t>can</a:t>
            </a:r>
            <a:r>
              <a:rPr lang="nb-NO" sz="1900" i="1" dirty="0">
                <a:latin typeface="Times New Roman" panose="02020603050405020304" pitchFamily="18" charset="0"/>
                <a:cs typeface="Times New Roman" panose="02020603050405020304" pitchFamily="18" charset="0"/>
              </a:rPr>
              <a:t> be </a:t>
            </a:r>
            <a:r>
              <a:rPr lang="nb-NO" sz="1900" i="1" dirty="0" err="1">
                <a:latin typeface="Times New Roman" panose="02020603050405020304" pitchFamily="18" charset="0"/>
                <a:cs typeface="Times New Roman" panose="02020603050405020304" pitchFamily="18" charset="0"/>
              </a:rPr>
              <a:t>made</a:t>
            </a:r>
            <a:r>
              <a:rPr lang="nb-NO" sz="1900" i="1" dirty="0">
                <a:latin typeface="Times New Roman" panose="02020603050405020304" pitchFamily="18" charset="0"/>
                <a:cs typeface="Times New Roman" panose="02020603050405020304" pitchFamily="18" charset="0"/>
              </a:rPr>
              <a:t> </a:t>
            </a:r>
            <a:r>
              <a:rPr lang="nb-NO" sz="1900" i="1" dirty="0" err="1">
                <a:latin typeface="Times New Roman" panose="02020603050405020304" pitchFamily="18" charset="0"/>
                <a:cs typeface="Times New Roman" panose="02020603050405020304" pitchFamily="18" charset="0"/>
              </a:rPr>
              <a:t>available</a:t>
            </a:r>
            <a:r>
              <a:rPr lang="nb-NO" sz="1900" i="1" dirty="0">
                <a:latin typeface="Times New Roman" panose="02020603050405020304" pitchFamily="18" charset="0"/>
                <a:cs typeface="Times New Roman" panose="02020603050405020304" pitchFamily="18" charset="0"/>
              </a:rPr>
              <a:t>…"</a:t>
            </a:r>
            <a:endParaRPr lang="da-DK" sz="1900" i="1" dirty="0">
              <a:latin typeface="Times New Roman" panose="02020603050405020304" pitchFamily="18" charset="0"/>
              <a:cs typeface="Times New Roman" panose="02020603050405020304" pitchFamily="18" charset="0"/>
            </a:endParaRPr>
          </a:p>
          <a:p>
            <a:endParaRPr lang="da-DK" dirty="0"/>
          </a:p>
        </p:txBody>
      </p:sp>
    </p:spTree>
    <p:extLst>
      <p:ext uri="{BB962C8B-B14F-4D97-AF65-F5344CB8AC3E}">
        <p14:creationId xmlns:p14="http://schemas.microsoft.com/office/powerpoint/2010/main" val="48274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5439" y="25073"/>
            <a:ext cx="2723093" cy="661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 name="Bilde 2" descr="last ned (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0" y="25073"/>
            <a:ext cx="1314450"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kstfelt 2">
            <a:extLst>
              <a:ext uri="{FF2B5EF4-FFF2-40B4-BE49-F238E27FC236}">
                <a16:creationId xmlns:a16="http://schemas.microsoft.com/office/drawing/2014/main" id="{57BC7FC3-6011-9540-B5CA-3999ECD46F89}"/>
              </a:ext>
            </a:extLst>
          </p:cNvPr>
          <p:cNvSpPr txBox="1"/>
          <p:nvPr/>
        </p:nvSpPr>
        <p:spPr>
          <a:xfrm>
            <a:off x="1820876" y="98263"/>
            <a:ext cx="4310637" cy="830997"/>
          </a:xfrm>
          <a:prstGeom prst="rect">
            <a:avLst/>
          </a:prstGeom>
          <a:noFill/>
        </p:spPr>
        <p:txBody>
          <a:bodyPr wrap="square" rtlCol="0">
            <a:spAutoFit/>
          </a:bodyPr>
          <a:lstStyle/>
          <a:p>
            <a:r>
              <a:rPr lang="da-DK" sz="2400" b="1" dirty="0">
                <a:solidFill>
                  <a:srgbClr val="7F7F7F"/>
                </a:solidFill>
              </a:rPr>
              <a:t>T6.6 Policy brief to decision- </a:t>
            </a:r>
            <a:r>
              <a:rPr lang="da-DK" sz="2400" b="1" dirty="0" err="1">
                <a:solidFill>
                  <a:srgbClr val="7F7F7F"/>
                </a:solidFill>
              </a:rPr>
              <a:t>makers</a:t>
            </a:r>
            <a:r>
              <a:rPr lang="da-DK" sz="2400" b="1" dirty="0">
                <a:solidFill>
                  <a:srgbClr val="7F7F7F"/>
                </a:solidFill>
              </a:rPr>
              <a:t> </a:t>
            </a:r>
            <a:r>
              <a:rPr lang="da-DK" sz="2400" b="1" dirty="0" err="1">
                <a:solidFill>
                  <a:schemeClr val="bg1">
                    <a:lumMod val="50000"/>
                  </a:schemeClr>
                </a:solidFill>
              </a:rPr>
              <a:t>Disko</a:t>
            </a:r>
            <a:r>
              <a:rPr lang="da-DK" sz="2400" b="1" dirty="0">
                <a:solidFill>
                  <a:srgbClr val="7F7F7F"/>
                </a:solidFill>
              </a:rPr>
              <a:t> and LYB</a:t>
            </a:r>
          </a:p>
        </p:txBody>
      </p:sp>
      <p:sp>
        <p:nvSpPr>
          <p:cNvPr id="13" name="Tekstfelt 12">
            <a:extLst>
              <a:ext uri="{FF2B5EF4-FFF2-40B4-BE49-F238E27FC236}">
                <a16:creationId xmlns:a16="http://schemas.microsoft.com/office/drawing/2014/main" id="{6AEDE28D-AE60-9D44-800D-CAF9F98EE678}"/>
              </a:ext>
            </a:extLst>
          </p:cNvPr>
          <p:cNvSpPr txBox="1"/>
          <p:nvPr/>
        </p:nvSpPr>
        <p:spPr>
          <a:xfrm>
            <a:off x="127000" y="1355713"/>
            <a:ext cx="8881532" cy="1200329"/>
          </a:xfrm>
          <a:prstGeom prst="rect">
            <a:avLst/>
          </a:prstGeom>
          <a:noFill/>
        </p:spPr>
        <p:txBody>
          <a:bodyPr wrap="square" rtlCol="0">
            <a:spAutoFit/>
          </a:bodyPr>
          <a:lstStyle/>
          <a:p>
            <a:r>
              <a:rPr lang="da-DK" sz="2400" b="1" dirty="0" err="1"/>
              <a:t>Delays</a:t>
            </a:r>
            <a:r>
              <a:rPr lang="da-DK" sz="2400" b="1" dirty="0"/>
              <a:t>: 		</a:t>
            </a:r>
            <a:r>
              <a:rPr lang="da-DK" sz="2400" dirty="0"/>
              <a:t>The workshops w. </a:t>
            </a:r>
            <a:r>
              <a:rPr lang="da-DK" sz="2400" dirty="0" err="1"/>
              <a:t>policymakers</a:t>
            </a:r>
            <a:r>
              <a:rPr lang="da-DK" sz="2400" dirty="0"/>
              <a:t> have </a:t>
            </a:r>
            <a:r>
              <a:rPr lang="da-DK" sz="2400" dirty="0" err="1"/>
              <a:t>been</a:t>
            </a:r>
            <a:r>
              <a:rPr lang="da-DK" sz="2400" dirty="0"/>
              <a:t> </a:t>
            </a:r>
            <a:r>
              <a:rPr lang="da-DK" sz="2400" dirty="0" err="1"/>
              <a:t>delayed</a:t>
            </a:r>
            <a:endParaRPr lang="da-DK" sz="2400" dirty="0"/>
          </a:p>
          <a:p>
            <a:r>
              <a:rPr lang="da-DK" sz="2400" b="1" dirty="0"/>
              <a:t>Data: 			</a:t>
            </a:r>
            <a:r>
              <a:rPr lang="da-DK" sz="2400" dirty="0"/>
              <a:t>All 7 datasets </a:t>
            </a:r>
            <a:r>
              <a:rPr lang="da-DK" sz="2400" dirty="0" err="1"/>
              <a:t>used</a:t>
            </a:r>
            <a:r>
              <a:rPr lang="da-DK" sz="2400" dirty="0"/>
              <a:t> </a:t>
            </a:r>
            <a:r>
              <a:rPr lang="da-DK" sz="2400" dirty="0" err="1"/>
              <a:t>are</a:t>
            </a:r>
            <a:r>
              <a:rPr lang="da-DK" sz="2400" dirty="0"/>
              <a:t> in the </a:t>
            </a:r>
            <a:r>
              <a:rPr lang="da-DK" sz="2400" dirty="0" err="1"/>
              <a:t>Intaros</a:t>
            </a:r>
            <a:r>
              <a:rPr lang="da-DK" sz="2400" dirty="0"/>
              <a:t> Data </a:t>
            </a:r>
            <a:r>
              <a:rPr lang="da-DK" sz="2400" dirty="0" err="1"/>
              <a:t>Catalogue</a:t>
            </a:r>
            <a:endParaRPr lang="da-DK" sz="2400" dirty="0"/>
          </a:p>
          <a:p>
            <a:r>
              <a:rPr lang="da-DK" sz="2400" b="1" dirty="0"/>
              <a:t>Plan for 2021: 	</a:t>
            </a:r>
            <a:r>
              <a:rPr lang="da-DK" sz="2400" dirty="0" err="1"/>
              <a:t>Discussions</a:t>
            </a:r>
            <a:r>
              <a:rPr lang="da-DK" sz="2400" dirty="0"/>
              <a:t> w/</a:t>
            </a:r>
            <a:r>
              <a:rPr lang="da-DK" sz="2400" dirty="0" err="1"/>
              <a:t>policymakers</a:t>
            </a:r>
            <a:r>
              <a:rPr lang="da-DK" sz="2400" dirty="0"/>
              <a:t>. </a:t>
            </a:r>
            <a:r>
              <a:rPr lang="da-DK" sz="2400" dirty="0" err="1"/>
              <a:t>Roadmap</a:t>
            </a:r>
            <a:r>
              <a:rPr lang="da-DK" sz="2400" dirty="0"/>
              <a:t> (w.WP4)</a:t>
            </a:r>
          </a:p>
        </p:txBody>
      </p:sp>
      <p:pic>
        <p:nvPicPr>
          <p:cNvPr id="4" name="Billede 3">
            <a:extLst>
              <a:ext uri="{FF2B5EF4-FFF2-40B4-BE49-F238E27FC236}">
                <a16:creationId xmlns:a16="http://schemas.microsoft.com/office/drawing/2014/main" id="{79D6DFF4-B582-024F-8A60-264C21747DD2}"/>
              </a:ext>
            </a:extLst>
          </p:cNvPr>
          <p:cNvPicPr>
            <a:picLocks noChangeAspect="1"/>
          </p:cNvPicPr>
          <p:nvPr/>
        </p:nvPicPr>
        <p:blipFill rotWithShape="1">
          <a:blip r:embed="rId4"/>
          <a:srcRect r="-202" b="47438"/>
          <a:stretch/>
        </p:blipFill>
        <p:spPr>
          <a:xfrm>
            <a:off x="1515977" y="3408947"/>
            <a:ext cx="6668646" cy="3225387"/>
          </a:xfrm>
          <a:prstGeom prst="rect">
            <a:avLst/>
          </a:prstGeom>
          <a:ln>
            <a:solidFill>
              <a:schemeClr val="accent1"/>
            </a:solidFill>
          </a:ln>
        </p:spPr>
      </p:pic>
      <p:sp>
        <p:nvSpPr>
          <p:cNvPr id="7" name="Tekstfelt 6">
            <a:extLst>
              <a:ext uri="{FF2B5EF4-FFF2-40B4-BE49-F238E27FC236}">
                <a16:creationId xmlns:a16="http://schemas.microsoft.com/office/drawing/2014/main" id="{79696065-C83D-7D49-974B-AA4F0955B8CD}"/>
              </a:ext>
            </a:extLst>
          </p:cNvPr>
          <p:cNvSpPr txBox="1"/>
          <p:nvPr/>
        </p:nvSpPr>
        <p:spPr>
          <a:xfrm>
            <a:off x="188780" y="2992919"/>
            <a:ext cx="7574831" cy="369332"/>
          </a:xfrm>
          <a:prstGeom prst="rect">
            <a:avLst/>
          </a:prstGeom>
          <a:noFill/>
        </p:spPr>
        <p:txBody>
          <a:bodyPr wrap="none" rtlCol="0">
            <a:spAutoFit/>
          </a:bodyPr>
          <a:lstStyle/>
          <a:p>
            <a:r>
              <a:rPr lang="da-DK" dirty="0">
                <a:solidFill>
                  <a:srgbClr val="FF0000"/>
                </a:solidFill>
              </a:rPr>
              <a:t>Translation of policy </a:t>
            </a:r>
            <a:r>
              <a:rPr lang="da-DK" dirty="0" err="1">
                <a:solidFill>
                  <a:srgbClr val="FF0000"/>
                </a:solidFill>
              </a:rPr>
              <a:t>briefs</a:t>
            </a:r>
            <a:r>
              <a:rPr lang="da-DK" dirty="0">
                <a:solidFill>
                  <a:srgbClr val="FF0000"/>
                </a:solidFill>
              </a:rPr>
              <a:t>, </a:t>
            </a:r>
            <a:r>
              <a:rPr lang="da-DK" dirty="0" err="1">
                <a:solidFill>
                  <a:srgbClr val="FF0000"/>
                </a:solidFill>
              </a:rPr>
              <a:t>lay-outing</a:t>
            </a:r>
            <a:r>
              <a:rPr lang="da-DK" dirty="0">
                <a:solidFill>
                  <a:srgbClr val="FF0000"/>
                </a:solidFill>
              </a:rPr>
              <a:t>, </a:t>
            </a:r>
            <a:r>
              <a:rPr lang="da-DK" dirty="0" err="1">
                <a:solidFill>
                  <a:srgbClr val="FF0000"/>
                </a:solidFill>
              </a:rPr>
              <a:t>discussions</a:t>
            </a:r>
            <a:r>
              <a:rPr lang="da-DK" dirty="0">
                <a:solidFill>
                  <a:srgbClr val="FF0000"/>
                </a:solidFill>
              </a:rPr>
              <a:t>, </a:t>
            </a:r>
            <a:r>
              <a:rPr lang="da-DK" dirty="0" err="1">
                <a:solidFill>
                  <a:srgbClr val="FF0000"/>
                </a:solidFill>
              </a:rPr>
              <a:t>dissemination</a:t>
            </a:r>
            <a:r>
              <a:rPr lang="da-DK" dirty="0">
                <a:solidFill>
                  <a:srgbClr val="FF0000"/>
                </a:solidFill>
              </a:rPr>
              <a:t> and </a:t>
            </a:r>
            <a:r>
              <a:rPr lang="da-DK" dirty="0" err="1">
                <a:solidFill>
                  <a:srgbClr val="FF0000"/>
                </a:solidFill>
              </a:rPr>
              <a:t>outreach</a:t>
            </a:r>
            <a:endParaRPr lang="da-DK" dirty="0">
              <a:solidFill>
                <a:srgbClr val="FF0000"/>
              </a:solidFill>
            </a:endParaRPr>
          </a:p>
        </p:txBody>
      </p:sp>
    </p:spTree>
    <p:extLst>
      <p:ext uri="{BB962C8B-B14F-4D97-AF65-F5344CB8AC3E}">
        <p14:creationId xmlns:p14="http://schemas.microsoft.com/office/powerpoint/2010/main" val="3321438391"/>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9808</TotalTime>
  <Words>569</Words>
  <Application>Microsoft Macintosh PowerPoint</Application>
  <PresentationFormat>On-screen Show (4:3)</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Kontortema</vt:lpstr>
      <vt:lpstr>PowerPoint Presentation</vt:lpstr>
      <vt:lpstr> </vt:lpstr>
      <vt:lpstr>PowerPoint Presentation</vt:lpstr>
      <vt:lpstr>In the 2nd policy brief, we  summarize what we know today about landslides and earthquakes in Disko Bay, and what can be done by authorities and contractors to adapt new buildings and roads to these conditions </vt:lpstr>
      <vt:lpstr>In a 3rd policy brief, we summarize the potential that expedition cruises have for contributing to environmental monitoring , and what can be done by authorities and citizen science programs to make full use of this potential</vt:lpstr>
      <vt:lpstr>In the 4th policy brief, we summarize what we know about natural hazards in Longyearbyen, and we propose how to better understand such incidents, and how authorities and contractors can adapt new infrastructure to these conditions </vt:lpstr>
      <vt:lpstr>PowerPoint Presentation</vt:lpstr>
    </vt:vector>
  </TitlesOfParts>
  <Company>Nordeco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Finn Danielsen</dc:creator>
  <cp:lastModifiedBy>Stein Sandven</cp:lastModifiedBy>
  <cp:revision>231</cp:revision>
  <cp:lastPrinted>2021-01-12T16:26:51Z</cp:lastPrinted>
  <dcterms:created xsi:type="dcterms:W3CDTF">2016-10-04T12:32:42Z</dcterms:created>
  <dcterms:modified xsi:type="dcterms:W3CDTF">2021-01-20T13:07:40Z</dcterms:modified>
</cp:coreProperties>
</file>