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804" r:id="rId2"/>
    <p:sldId id="438" r:id="rId3"/>
    <p:sldId id="435" r:id="rId4"/>
    <p:sldId id="431" r:id="rId5"/>
    <p:sldId id="287" r:id="rId6"/>
    <p:sldId id="285" r:id="rId7"/>
    <p:sldId id="439" r:id="rId8"/>
    <p:sldId id="288" r:id="rId9"/>
    <p:sldId id="282" r:id="rId10"/>
    <p:sldId id="281" r:id="rId11"/>
    <p:sldId id="440" r:id="rId12"/>
    <p:sldId id="257" r:id="rId13"/>
    <p:sldId id="434" r:id="rId14"/>
    <p:sldId id="380" r:id="rId15"/>
    <p:sldId id="383" r:id="rId16"/>
    <p:sldId id="265" r:id="rId17"/>
    <p:sldId id="805" r:id="rId18"/>
    <p:sldId id="284" r:id="rId19"/>
    <p:sldId id="803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946"/>
  </p:normalViewPr>
  <p:slideViewPr>
    <p:cSldViewPr snapToGrid="0" snapToObjects="1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96665-024A-3640-B76B-1AE7D4ECCDE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7BAFF-D410-B240-96FB-6C26729A3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8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C769F-5EBC-8345-9119-94B1AA7E14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2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C769F-5EBC-8345-9119-94B1AA7E14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352947A-3157-1E45-B1F8-D12F34F469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38429A23-54B4-FA4B-9586-C639E02DA9AA}" type="slidenum">
              <a:rPr lang="en-US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BE8DD557-4467-CD49-960D-3E3C2EF8EBD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3362DA4A-5211-F94C-889B-850FD6A35D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6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7BAFF-D410-B240-96FB-6C26729A3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11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C16F9-2426-2A43-B029-061A2A1A991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1146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7BAFF-D410-B240-96FB-6C26729A3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3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Assimilation system based on adjoint technique of ECCO-framework: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MITgcm</a:t>
            </a:r>
            <a:r>
              <a:rPr lang="en-US" dirty="0"/>
              <a:t> (resolution: 16km, 50 levels) covering Arctic Ocean, Bering Straight, and North Atlantic</a:t>
            </a:r>
            <a:r>
              <a:rPr lang="en-US" baseline="0" dirty="0"/>
              <a:t> (</a:t>
            </a:r>
            <a:r>
              <a:rPr lang="en-US" baseline="0" dirty="0" err="1"/>
              <a:t>lat</a:t>
            </a:r>
            <a:r>
              <a:rPr lang="en-US" baseline="0" dirty="0"/>
              <a:t> &gt; 44N)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Adjoint data assimilation approach, based on minimizing quadratic cost function</a:t>
            </a:r>
          </a:p>
          <a:p>
            <a:pPr marL="457200" lvl="1" indent="0">
              <a:buFontTx/>
              <a:buNone/>
            </a:pPr>
            <a:r>
              <a:rPr lang="en-US" altLang="zh-CN" sz="1800" kern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Compared with the other filter-based ocean-sea ice </a:t>
            </a:r>
            <a:r>
              <a:rPr lang="en-US" altLang="zh-CN" sz="1800" kern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reanalyses</a:t>
            </a:r>
            <a:r>
              <a:rPr lang="zh-CN" altLang="en-US" sz="1800" kern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kern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TOPAZ4,PIOMAS in right bottom panel</a:t>
            </a:r>
            <a:r>
              <a:rPr lang="zh-CN" altLang="en-US" sz="1800" kern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kern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our product is </a:t>
            </a:r>
            <a:r>
              <a:rPr lang="en-US" altLang="zh-CN" sz="1800" b="1" kern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dynamically consistent </a:t>
            </a:r>
            <a:r>
              <a:rPr lang="en-US" altLang="zh-CN" sz="1800" kern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altLang="zh-C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reproduces the sea ice parameters and the underlaying ocean state well (left top panel).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R</a:t>
            </a:r>
            <a:r>
              <a:rPr lang="en-US" altLang="zh-C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eference: </a:t>
            </a:r>
            <a:r>
              <a:rPr lang="en-US" altLang="zh-CN" sz="1800" b="1" kern="1400" spc="-5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Arctic Ocean-Sea ice reanalysis for the period 2007-2016 using the adjoint method</a:t>
            </a:r>
            <a:endParaRPr lang="zh-CN" altLang="zh-CN" sz="1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1800"/>
              </a:spcAft>
            </a:pPr>
            <a:r>
              <a:rPr lang="nb-NO" altLang="zh-CN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Guokun Lyu</a:t>
            </a:r>
            <a:r>
              <a:rPr lang="nb-NO" altLang="zh-CN" sz="1800" b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, Armin Koehl</a:t>
            </a:r>
            <a:r>
              <a:rPr lang="nb-NO" altLang="zh-CN" sz="1800" b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, Nuno Serra</a:t>
            </a:r>
            <a:r>
              <a:rPr lang="nb-NO" altLang="zh-CN" sz="1800" b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, Detlef Stammer</a:t>
            </a:r>
            <a:r>
              <a:rPr lang="nb-NO" altLang="zh-CN" sz="1800" b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, and Jiping Xie</a:t>
            </a:r>
            <a:r>
              <a:rPr lang="nb-NO" altLang="zh-CN" sz="1800" b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2</a:t>
            </a:r>
            <a:r>
              <a:rPr lang="nb-NO" altLang="zh-CN" sz="1800" b="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1800"/>
              </a:spcAft>
            </a:pPr>
            <a:r>
              <a:rPr lang="nb-NO" altLang="zh-CN" sz="1800" b="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submitted to QJRMS with minor revision.</a:t>
            </a:r>
            <a:endParaRPr lang="nb-NO" altLang="zh-CN" sz="1800" b="0" baseline="30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algn="just">
              <a:spcBef>
                <a:spcPts val="600"/>
              </a:spcBef>
              <a:spcAft>
                <a:spcPts val="1800"/>
              </a:spcAft>
            </a:pPr>
            <a:endParaRPr lang="nb-NO" altLang="zh-CN" sz="1800" b="0" baseline="30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algn="just">
              <a:spcBef>
                <a:spcPts val="600"/>
              </a:spcBef>
              <a:spcAft>
                <a:spcPts val="1800"/>
              </a:spcAft>
            </a:pPr>
            <a:endParaRPr lang="zh-CN" altLang="zh-CN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1" indent="0">
              <a:buFontTx/>
              <a:buNone/>
            </a:pPr>
            <a:r>
              <a:rPr lang="zh-CN" alt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3D207-B31C-465B-8C28-9EA75F304DDC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2666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C769F-5EBC-8345-9119-94B1AA7E14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0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0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3F23-C3E2-E44D-86DB-AD4A6E7D6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BE808-AD7B-0543-9529-606A98FAC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DB7D-350B-9C4D-9415-C2C835BE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A5FAD-4141-ED41-ACB8-86B8D196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63F2E-7657-D041-82EC-FCE8F4E9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6B31-F92D-FE40-81AD-5A023EAA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B15DC-7DDF-3B4A-BD2D-D84277174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318C-309A-6F48-8E85-34F20A9A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FF72E-C0C8-E448-ACD4-154F3B3E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BDD98-E966-FE48-AEC9-A68725B63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7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854D96-9EC2-BD4C-B212-73F3F12C3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63715-B506-0F4B-B2C8-1696D4854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57A2A-56E6-EC41-A154-4555E5B3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FBF9-60DA-2B4B-8EBA-EE157D89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CC908-233A-9C4E-AD67-90E530FD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3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8CEC-FC7D-1243-8ED9-8D04F680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085D-57BA-2B4E-B59C-4CB93B94B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84479-7121-9A4E-9247-7FFDDAA0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7FFA2-6A1A-B64C-9DBC-EEE9F40D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D28D9-D909-0549-816A-EBE0C3695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D0D4F-605D-0243-9A06-B3DBA428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41CE5-0AFD-314E-B7B8-BF41F3948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A743A-4E7A-BF41-BACC-7717F3ED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AFE19-BC02-7D42-93B0-2AA87686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700E1-4A24-964C-BA59-02CF995D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6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D016-4C01-9642-9888-E4CFDA8B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E872-C44D-7C4F-930A-65E5471D4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EA0E3-1BFF-1A45-9AE4-AE4992F6C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5B756-0039-B140-9723-CD6CC0A29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2F064-A3A7-EF48-A607-992B6A1C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1BD78-E036-984E-83F3-CB6A1C04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5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C1E8-DE3B-0245-9873-74179537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0BC4E-6DAB-C44D-BF9F-621B4EAF6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46F0E-CE7B-FD43-9014-1D3078FDB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16894-23A2-844F-8690-3C5F7A551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D974D-C545-5C4B-97E6-E33D33128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8282E-594A-CB43-8246-BC3E1D9C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8BC006-58DE-1D4C-95B6-DC78FFCC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8936B9-D02B-794F-8601-FC9070CD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CEF3-F942-6C49-B8F6-E3B5F769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69A7A-9AA7-9F4D-A563-56587A1B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E4E0C-7665-B34D-808B-9541DBFC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9E057-F97C-B04B-8CFD-97DF239F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3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6BBCA-A6EE-B942-9EB7-9774DE37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B77C1-236B-CD43-8A75-6D67380A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6F3E4-CACD-E94C-BC50-192B9036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C175-142B-134C-8B14-97B94A90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A73B5-8B19-1341-93FB-4CC9DD96A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C456F-8660-1144-99A9-79A10F73C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B02FB-E477-8643-9C92-996D186A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963D6-64FD-B84F-B413-DDDBA2A4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80223-9266-7C43-995A-B599666D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9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E8D9-81AC-BF47-A314-DFDCEE241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54C0C-CA9A-034E-BC59-CB83EAAAB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BE091-EFFD-0B49-A9A3-1888AD407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B084-0D2F-A74B-81B9-FE59A063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310AA-8DAE-004F-8D60-18A35630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DA640-7E15-A641-BBB0-50AE7A18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E3F33-0692-1541-9102-DDDB42AA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F19A5-519B-6342-B9BC-C2BBD7568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1E18D-BD59-C94A-98AA-4CA25D9F3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D5B65-0825-C04D-BB6E-BD5BD77C6B48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51211-810D-1D44-AFEB-F396B0396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GA – 2021 – 13 January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9940B-F211-DF4F-BC11-97E124535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B5765-DAB9-DF4D-94EC-E3CF9435CF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CA1C4-2492-C84E-AA41-1BBBF53D2CA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876" y="6176963"/>
            <a:ext cx="857048" cy="556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C26A0A-5963-DF42-9F04-0938104732D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0" y="6273107"/>
            <a:ext cx="2281519" cy="5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hredds.nersc.no/thredds/gecco/catalog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talog-intaros.nersc.no/dataset/ocean-sea-ice-synthesis-from-2007-201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atalog-intaros.nersc.no/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12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atalog-intaros.nersc.no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atalog-intaros.nersc.no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0GL08814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3B45C-23AD-447F-8A02-A57323AC93DB}"/>
              </a:ext>
            </a:extLst>
          </p:cNvPr>
          <p:cNvSpPr txBox="1"/>
          <p:nvPr/>
        </p:nvSpPr>
        <p:spPr>
          <a:xfrm flipH="1">
            <a:off x="576468" y="313316"/>
            <a:ext cx="10734261" cy="861774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Task 6.3 - Ice-ocean statistics for decisions support and risk assessment</a:t>
            </a:r>
            <a:r>
              <a:rPr lang="en-US" dirty="0"/>
              <a:t>.</a:t>
            </a:r>
          </a:p>
          <a:p>
            <a:r>
              <a:rPr lang="en-US" sz="1600" dirty="0"/>
              <a:t>Lead: NERSC. Contributors: UHAM, IOPAN, ARMINES, AWI, UNIS, DTU, IFREMER, UB, FMI, DNV GL. </a:t>
            </a:r>
          </a:p>
          <a:p>
            <a:r>
              <a:rPr lang="en-US" sz="1600" dirty="0"/>
              <a:t>Partners without funding: SIO, WHOI, UAF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56057-013D-4789-9CE9-A436EB1DF3A5}"/>
              </a:ext>
            </a:extLst>
          </p:cNvPr>
          <p:cNvSpPr txBox="1"/>
          <p:nvPr/>
        </p:nvSpPr>
        <p:spPr>
          <a:xfrm flipH="1">
            <a:off x="576468" y="1335594"/>
            <a:ext cx="112709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Deliverables Year 4</a:t>
            </a:r>
          </a:p>
          <a:p>
            <a:endParaRPr lang="en-US" sz="1000" dirty="0"/>
          </a:p>
          <a:p>
            <a:pPr marL="252000" indent="-285750">
              <a:buFont typeface="Wingdings" panose="05000000000000000000" pitchFamily="2" charset="2"/>
              <a:buChar char="Ø"/>
            </a:pPr>
            <a:r>
              <a:rPr lang="en-US" dirty="0"/>
              <a:t>D6.4 Report and model fields on ice-ocean state estimation in the Arctic Ocean.  (</a:t>
            </a:r>
            <a:r>
              <a:rPr lang="en-US" b="1" dirty="0"/>
              <a:t>UHAM. </a:t>
            </a:r>
            <a:r>
              <a:rPr lang="en-US" dirty="0"/>
              <a:t>M36).</a:t>
            </a:r>
          </a:p>
          <a:p>
            <a:pPr marL="252000" indent="-285750">
              <a:buFont typeface="Wingdings" panose="05000000000000000000" pitchFamily="2" charset="2"/>
              <a:buChar char="Ø"/>
            </a:pPr>
            <a:r>
              <a:rPr lang="en-US" dirty="0"/>
              <a:t>D6.5 Risk assessment system. First results of using integrated data from </a:t>
            </a:r>
            <a:r>
              <a:rPr lang="en-US" dirty="0" err="1"/>
              <a:t>iAOS</a:t>
            </a:r>
            <a:r>
              <a:rPr lang="en-US" dirty="0"/>
              <a:t> into a risk assessment system. (O) (</a:t>
            </a:r>
            <a:r>
              <a:rPr lang="en-US" b="1" dirty="0"/>
              <a:t>DNV GL</a:t>
            </a:r>
            <a:r>
              <a:rPr lang="en-US" dirty="0"/>
              <a:t>. Contr.: NERSC, UHAM, UB. M42)</a:t>
            </a:r>
          </a:p>
          <a:p>
            <a:endParaRPr lang="en-US" dirty="0"/>
          </a:p>
          <a:p>
            <a:r>
              <a:rPr lang="en-US" b="1" dirty="0"/>
              <a:t>Deliverables Year 5</a:t>
            </a:r>
          </a:p>
          <a:p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D6.9 Reports on business development and economic potential: a) Report on INTAROS fitness for supporting Marine and Maritime Industry business development in the Arctic Ocean. b) Report on Economic benefits. (</a:t>
            </a:r>
            <a:r>
              <a:rPr lang="en-US" b="1" dirty="0" err="1"/>
              <a:t>EuroGOOS</a:t>
            </a:r>
            <a:r>
              <a:rPr lang="en-US" b="1" dirty="0"/>
              <a:t>. </a:t>
            </a:r>
            <a:r>
              <a:rPr lang="en-US" dirty="0"/>
              <a:t> Contr.: NERSC. M54).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D6.14 Ice-ocean statistics and state estimation: </a:t>
            </a:r>
            <a:r>
              <a:rPr lang="en-US" dirty="0" err="1"/>
              <a:t>Fram</a:t>
            </a:r>
            <a:r>
              <a:rPr lang="en-US" dirty="0"/>
              <a:t> Strait and the Arctic Ocean. (</a:t>
            </a:r>
            <a:r>
              <a:rPr lang="en-US" b="1" dirty="0"/>
              <a:t>NERSC.</a:t>
            </a:r>
            <a:r>
              <a:rPr lang="en-US" dirty="0"/>
              <a:t> Contr.: UHAM, ARMINES, IOPAN, M58).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update of the deliverable to cover all the analysis and exploitation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peforemed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in the Task.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D6.15 Risk assessment system, V2. Using integrated data from </a:t>
            </a:r>
            <a:r>
              <a:rPr lang="en-US" dirty="0" err="1"/>
              <a:t>iAOS</a:t>
            </a:r>
            <a:r>
              <a:rPr lang="en-US" dirty="0"/>
              <a:t> into a risk assessment system (R) (</a:t>
            </a:r>
            <a:r>
              <a:rPr lang="en-US" b="1" dirty="0"/>
              <a:t>DNV GL. </a:t>
            </a:r>
            <a:r>
              <a:rPr lang="en-US" dirty="0"/>
              <a:t>Contr.: NERSC, UHAM, UB, M58)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D6.18 Report on Economic benefits. (</a:t>
            </a:r>
            <a:r>
              <a:rPr lang="en-US" b="1" dirty="0" err="1"/>
              <a:t>EuroGOOS</a:t>
            </a:r>
            <a:r>
              <a:rPr lang="en-US" b="1" dirty="0"/>
              <a:t>.</a:t>
            </a:r>
            <a:r>
              <a:rPr lang="en-US" dirty="0"/>
              <a:t> M58).</a:t>
            </a:r>
          </a:p>
        </p:txBody>
      </p:sp>
    </p:spTree>
    <p:extLst>
      <p:ext uri="{BB962C8B-B14F-4D97-AF65-F5344CB8AC3E}">
        <p14:creationId xmlns:p14="http://schemas.microsoft.com/office/powerpoint/2010/main" val="610007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9F2A67-5ADE-864B-A3C8-839563C46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" t="12802" r="6281" b="15218"/>
          <a:stretch/>
        </p:blipFill>
        <p:spPr>
          <a:xfrm>
            <a:off x="4986340" y="1096370"/>
            <a:ext cx="7204849" cy="576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D5F62-1AA2-604C-AE1B-A14B5608C4CE}"/>
              </a:ext>
            </a:extLst>
          </p:cNvPr>
          <p:cNvSpPr txBox="1"/>
          <p:nvPr/>
        </p:nvSpPr>
        <p:spPr>
          <a:xfrm>
            <a:off x="531598" y="792642"/>
            <a:ext cx="4454741" cy="17543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VLM</a:t>
            </a:r>
            <a:r>
              <a:rPr lang="da-DK" dirty="0"/>
              <a:t> = </a:t>
            </a:r>
            <a:br>
              <a:rPr lang="da-DK" dirty="0"/>
            </a:br>
            <a:r>
              <a:rPr lang="da-DK" dirty="0" err="1"/>
              <a:t>elastic</a:t>
            </a:r>
            <a:r>
              <a:rPr lang="da-DK" dirty="0"/>
              <a:t> VLM from present-</a:t>
            </a:r>
            <a:r>
              <a:rPr lang="da-DK" dirty="0" err="1"/>
              <a:t>day</a:t>
            </a:r>
            <a:r>
              <a:rPr lang="da-DK" dirty="0"/>
              <a:t> </a:t>
            </a:r>
            <a:r>
              <a:rPr lang="da-DK" dirty="0" err="1"/>
              <a:t>ice</a:t>
            </a:r>
            <a:r>
              <a:rPr lang="da-DK" dirty="0"/>
              <a:t> </a:t>
            </a:r>
            <a:r>
              <a:rPr lang="da-DK" dirty="0" err="1"/>
              <a:t>change</a:t>
            </a:r>
            <a:br>
              <a:rPr lang="da-DK" dirty="0"/>
            </a:br>
            <a:r>
              <a:rPr lang="da-DK" dirty="0"/>
              <a:t>+ </a:t>
            </a:r>
            <a:r>
              <a:rPr lang="da-DK" dirty="0" err="1"/>
              <a:t>Rotational</a:t>
            </a:r>
            <a:r>
              <a:rPr lang="da-DK" dirty="0"/>
              <a:t> Feedback</a:t>
            </a:r>
            <a:br>
              <a:rPr lang="da-DK" dirty="0"/>
            </a:br>
            <a:r>
              <a:rPr lang="da-DK" dirty="0"/>
              <a:t>+ Non-</a:t>
            </a:r>
            <a:r>
              <a:rPr lang="da-DK" dirty="0" err="1"/>
              <a:t>tidal</a:t>
            </a:r>
            <a:r>
              <a:rPr lang="da-DK" dirty="0"/>
              <a:t> ocean </a:t>
            </a:r>
            <a:r>
              <a:rPr lang="da-DK" dirty="0" err="1"/>
              <a:t>loading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+ GIA (Caron2018)</a:t>
            </a:r>
          </a:p>
          <a:p>
            <a:r>
              <a:rPr lang="da-DK" b="1" dirty="0"/>
              <a:t>GNSS</a:t>
            </a:r>
            <a:r>
              <a:rPr lang="da-DK" dirty="0"/>
              <a:t> = VLM + non-</a:t>
            </a:r>
            <a:r>
              <a:rPr lang="da-DK" dirty="0" err="1"/>
              <a:t>secular</a:t>
            </a:r>
            <a:r>
              <a:rPr lang="da-DK" dirty="0"/>
              <a:t> Geocenter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866F6-2E81-8045-B3DB-A04BE6EB526C}"/>
              </a:ext>
            </a:extLst>
          </p:cNvPr>
          <p:cNvSpPr txBox="1"/>
          <p:nvPr/>
        </p:nvSpPr>
        <p:spPr>
          <a:xfrm>
            <a:off x="6377972" y="957514"/>
            <a:ext cx="51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2003-2015 High-resolution (2x2 km) VLM [mm/</a:t>
            </a:r>
            <a:r>
              <a:rPr lang="da-DK" b="1" dirty="0" err="1"/>
              <a:t>yr</a:t>
            </a:r>
            <a:r>
              <a:rPr lang="da-DK" b="1" dirty="0"/>
              <a:t>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129454-5B58-CD45-A007-D65EC726A2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68" r="6327" b="17155"/>
          <a:stretch/>
        </p:blipFill>
        <p:spPr>
          <a:xfrm>
            <a:off x="-106891" y="2773395"/>
            <a:ext cx="5766525" cy="41477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47C99B-1E23-F343-9417-D66E8F91901D}"/>
              </a:ext>
            </a:extLst>
          </p:cNvPr>
          <p:cNvSpPr txBox="1"/>
          <p:nvPr/>
        </p:nvSpPr>
        <p:spPr>
          <a:xfrm>
            <a:off x="566406" y="2604118"/>
            <a:ext cx="441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err="1"/>
              <a:t>elastic</a:t>
            </a:r>
            <a:r>
              <a:rPr lang="da-DK" sz="1600" b="1" dirty="0"/>
              <a:t> VLM from Present Day </a:t>
            </a:r>
            <a:r>
              <a:rPr lang="da-DK" sz="1600" b="1" dirty="0" err="1"/>
              <a:t>Ice</a:t>
            </a:r>
            <a:r>
              <a:rPr lang="da-DK" sz="1600" b="1" dirty="0"/>
              <a:t> </a:t>
            </a:r>
            <a:r>
              <a:rPr lang="da-DK" sz="1600" b="1" dirty="0" err="1"/>
              <a:t>change</a:t>
            </a:r>
            <a:r>
              <a:rPr lang="da-DK" sz="1600" b="1" dirty="0"/>
              <a:t> [mm/y]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AA23A-81A5-7F41-8319-98CD06A3F508}"/>
              </a:ext>
            </a:extLst>
          </p:cNvPr>
          <p:cNvSpPr txBox="1"/>
          <p:nvPr/>
        </p:nvSpPr>
        <p:spPr>
          <a:xfrm>
            <a:off x="531597" y="30706"/>
            <a:ext cx="97763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DTU contribution highlight to WP6.3 (Activity 1)</a:t>
            </a:r>
            <a:br>
              <a:rPr lang="en-US" sz="2400" dirty="0"/>
            </a:br>
            <a:r>
              <a:rPr lang="en-GB" sz="2000" dirty="0"/>
              <a:t>High resolution annual (2003-2015) Arctic vertical land movement (VLM) model</a:t>
            </a:r>
          </a:p>
          <a:p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9185F7-D906-EE47-8B75-113ECEF0643B}"/>
              </a:ext>
            </a:extLst>
          </p:cNvPr>
          <p:cNvSpPr txBox="1"/>
          <p:nvPr/>
        </p:nvSpPr>
        <p:spPr>
          <a:xfrm>
            <a:off x="5753180" y="1429613"/>
            <a:ext cx="15820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   = GNSS trend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238D2F-CA9F-9A47-8316-0D1C31514548}"/>
              </a:ext>
            </a:extLst>
          </p:cNvPr>
          <p:cNvSpPr/>
          <p:nvPr/>
        </p:nvSpPr>
        <p:spPr>
          <a:xfrm>
            <a:off x="5753180" y="1516849"/>
            <a:ext cx="218995" cy="1934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3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9"/>
    </mc:Choice>
    <mc:Fallback xmlns="">
      <p:transition spd="slow" advTm="3561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BDF71F3-49C5-4F41-9956-5FE38C30D650}"/>
              </a:ext>
            </a:extLst>
          </p:cNvPr>
          <p:cNvSpPr txBox="1"/>
          <p:nvPr/>
        </p:nvSpPr>
        <p:spPr>
          <a:xfrm>
            <a:off x="585788" y="300039"/>
            <a:ext cx="1087278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UHAM contribution to WP6.3 (Activity 3)</a:t>
            </a:r>
          </a:p>
          <a:p>
            <a:endParaRPr lang="en-GB" sz="2000" dirty="0"/>
          </a:p>
          <a:p>
            <a:r>
              <a:rPr lang="en-GB" sz="2000" b="1" dirty="0"/>
              <a:t>Main results: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D6.4 Report and model fields on ice-ocean state estimation in the Arctic Ocean.  (</a:t>
            </a:r>
            <a:r>
              <a:rPr lang="en-US" sz="2000" b="1" dirty="0"/>
              <a:t>UHAM. </a:t>
            </a:r>
            <a:r>
              <a:rPr lang="en-US" sz="2000" dirty="0"/>
              <a:t>M36). This report describes OSSE experiments with results for ocean observing.</a:t>
            </a:r>
            <a:endParaRPr lang="en-US" altLang="zh-CN" sz="2000" b="1" kern="1400" spc="-50" dirty="0">
              <a:solidFill>
                <a:srgbClr val="00B0F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zh-CN" sz="2000" b="1" kern="1400" spc="-5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Arctic Ocean-Sea ice reanalysis for the period 2007-2016 using the adjoint method</a:t>
            </a:r>
            <a:r>
              <a:rPr lang="nb-NO" altLang="zh-CN" sz="2000" b="1" kern="1400" spc="-5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nb-NO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Guokun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Lyu</a:t>
            </a:r>
            <a:r>
              <a:rPr lang="nb-NO" altLang="zh-CN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, Armin Koehl</a:t>
            </a:r>
            <a:r>
              <a:rPr lang="nb-NO" altLang="zh-CN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, Nuno Serra</a:t>
            </a:r>
            <a:r>
              <a:rPr lang="nb-NO" altLang="zh-CN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, Detlef Stammer</a:t>
            </a:r>
            <a:r>
              <a:rPr lang="nb-NO" altLang="zh-CN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, and </a:t>
            </a:r>
            <a:r>
              <a:rPr lang="nb-NO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Jiping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Xie</a:t>
            </a:r>
            <a:r>
              <a:rPr lang="nb-NO" altLang="zh-CN" sz="2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2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 </a:t>
            </a:r>
            <a:r>
              <a:rPr lang="nb-NO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submitted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to QJRMS </a:t>
            </a:r>
            <a:r>
              <a:rPr lang="nb-NO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with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nb-NO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minor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nb-NO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revision</a:t>
            </a:r>
            <a:r>
              <a:rPr lang="nb-NO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.</a:t>
            </a:r>
            <a:endParaRPr lang="en-GB" sz="2000" dirty="0"/>
          </a:p>
          <a:p>
            <a:r>
              <a:rPr lang="en-GB" sz="2000" b="1" dirty="0"/>
              <a:t>Delays: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NO DELAYS</a:t>
            </a:r>
          </a:p>
          <a:p>
            <a:endParaRPr lang="en-GB" sz="2000" dirty="0"/>
          </a:p>
          <a:p>
            <a:r>
              <a:rPr lang="en-GB" sz="2000" b="1" dirty="0"/>
              <a:t>Data: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Reanalysis dataset available </a:t>
            </a:r>
            <a:r>
              <a:rPr lang="nb-NO" dirty="0">
                <a:hlinkClick r:id="rId3"/>
              </a:rPr>
              <a:t>http://thredds.nersc.no/thredds/gecco/catalog.html</a:t>
            </a:r>
            <a:endParaRPr lang="nb-NO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>
                <a:hlinkClick r:id="rId4"/>
              </a:rPr>
              <a:t>https://catalog-intaros.nersc.no/dataset/ocean-sea-ice-synthesis-from-2007-2016</a:t>
            </a:r>
            <a:endParaRPr lang="en-GB" sz="2000" dirty="0"/>
          </a:p>
          <a:p>
            <a:r>
              <a:rPr lang="en-GB" sz="2000" b="1" dirty="0">
                <a:latin typeface="Calibri" panose="020F0502020204030204" pitchFamily="34" charset="0"/>
              </a:rPr>
              <a:t>Exploitation of the results:</a:t>
            </a:r>
          </a:p>
          <a:p>
            <a:r>
              <a:rPr lang="en-GB" sz="2000" dirty="0"/>
              <a:t>Reanalysis used in other activities in Task 6.3. Input to Roadmap for Arctic Observing (WP1)</a:t>
            </a:r>
          </a:p>
          <a:p>
            <a:r>
              <a:rPr lang="en-GB" sz="2000" b="1" dirty="0"/>
              <a:t>Plan: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Work completed</a:t>
            </a:r>
          </a:p>
          <a:p>
            <a:r>
              <a:rPr lang="en-GB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508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表&#10;&#10;低可信度描述已自动生成">
            <a:extLst>
              <a:ext uri="{FF2B5EF4-FFF2-40B4-BE49-F238E27FC236}">
                <a16:creationId xmlns:a16="http://schemas.microsoft.com/office/drawing/2014/main" id="{37A246E1-9B1D-4EFF-AB36-8A38743F1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4" y="1812715"/>
            <a:ext cx="5802939" cy="2914791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03200" y="787400"/>
            <a:ext cx="11887200" cy="58928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assimilation of </a:t>
            </a:r>
            <a:r>
              <a:rPr lang="en-US" sz="2400" b="1" dirty="0" err="1"/>
              <a:t>iAOS</a:t>
            </a:r>
            <a:r>
              <a:rPr lang="en-US" sz="2400" b="1" dirty="0"/>
              <a:t>*-data into an ice-ocean model </a:t>
            </a:r>
            <a:r>
              <a:rPr lang="en-US" sz="2400" dirty="0"/>
              <a:t>(UHAM contribution)</a:t>
            </a:r>
            <a:br>
              <a:rPr lang="en-US" sz="2400" dirty="0"/>
            </a:b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a 10-year Arctic Ocean—Sea-Ice Synthesis</a:t>
            </a: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Used in Activities 1 and 4</a:t>
            </a:r>
          </a:p>
          <a:p>
            <a:r>
              <a:rPr lang="en-US" sz="2400" dirty="0"/>
              <a:t>supports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evidence-based decision-making on</a:t>
            </a:r>
            <a:b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new observational systems</a:t>
            </a:r>
            <a:endParaRPr lang="en-US" sz="2400" dirty="0"/>
          </a:p>
          <a:p>
            <a:r>
              <a:rPr lang="en-US" sz="2400" dirty="0"/>
              <a:t>useful for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improved initialization of climate</a:t>
            </a:r>
            <a:b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predictions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600" y="0"/>
            <a:ext cx="11379200" cy="787400"/>
          </a:xfrm>
        </p:spPr>
        <p:txBody>
          <a:bodyPr>
            <a:normAutofit/>
          </a:bodyPr>
          <a:lstStyle/>
          <a:p>
            <a:pPr algn="l"/>
            <a:r>
              <a:rPr lang="en-US" sz="3733" b="1" dirty="0">
                <a:solidFill>
                  <a:schemeClr val="tx2"/>
                </a:solidFill>
              </a:rPr>
              <a:t>A new Arctic Ocean–Sea-Ice Synthesis </a:t>
            </a:r>
            <a:r>
              <a:rPr lang="en-US" sz="2667" b="1" dirty="0">
                <a:solidFill>
                  <a:schemeClr val="tx2"/>
                </a:solidFill>
              </a:rPr>
              <a:t>(Activity 3)</a:t>
            </a:r>
            <a:endParaRPr lang="sv-SE" sz="2667" b="1" dirty="0">
              <a:solidFill>
                <a:schemeClr val="tx2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2267293" y="6578600"/>
            <a:ext cx="3866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600" dirty="0" err="1"/>
              <a:t>iAOS</a:t>
            </a:r>
            <a:r>
              <a:rPr lang="en-US" sz="1600" dirty="0"/>
              <a:t>: integrated Arctic Observation System</a:t>
            </a:r>
            <a:endParaRPr lang="sv-SE" sz="16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295400"/>
            <a:ext cx="5028784" cy="1950720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9448801" y="1092200"/>
            <a:ext cx="257326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assimilated observations</a:t>
            </a:r>
            <a:endParaRPr lang="sv-SE" sz="1867" dirty="0"/>
          </a:p>
        </p:txBody>
      </p:sp>
      <p:sp>
        <p:nvSpPr>
          <p:cNvPr id="12" name="textruta 11"/>
          <p:cNvSpPr txBox="1"/>
          <p:nvPr/>
        </p:nvSpPr>
        <p:spPr>
          <a:xfrm>
            <a:off x="6096001" y="6070600"/>
            <a:ext cx="615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Total sea ice concentration in observations, INTAROS-opt,</a:t>
            </a:r>
          </a:p>
          <a:p>
            <a:pPr algn="ctr"/>
            <a:r>
              <a:rPr lang="en-US" sz="1600" dirty="0"/>
              <a:t> and other </a:t>
            </a:r>
            <a:r>
              <a:rPr lang="en-US" sz="1600" dirty="0" err="1"/>
              <a:t>reanalyses</a:t>
            </a:r>
            <a:r>
              <a:rPr lang="en-US" sz="1600" dirty="0"/>
              <a:t>. Bottom </a:t>
            </a:r>
            <a:r>
              <a:rPr lang="en-US" sz="1600"/>
              <a:t>panel is </a:t>
            </a:r>
            <a:r>
              <a:rPr lang="en-US" sz="1600" dirty="0"/>
              <a:t>for 01/01-31/03/2007</a:t>
            </a:r>
          </a:p>
        </p:txBody>
      </p:sp>
      <p:sp>
        <p:nvSpPr>
          <p:cNvPr id="17" name="Rektangel 16"/>
          <p:cNvSpPr/>
          <p:nvPr/>
        </p:nvSpPr>
        <p:spPr>
          <a:xfrm>
            <a:off x="6290769" y="1193800"/>
            <a:ext cx="5794753" cy="2179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8" name="Rektangel 17"/>
          <p:cNvSpPr/>
          <p:nvPr/>
        </p:nvSpPr>
        <p:spPr>
          <a:xfrm>
            <a:off x="6282584" y="3429000"/>
            <a:ext cx="5802939" cy="3251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6" name="Rektangel 15"/>
          <p:cNvSpPr/>
          <p:nvPr/>
        </p:nvSpPr>
        <p:spPr>
          <a:xfrm>
            <a:off x="101601" y="1502570"/>
            <a:ext cx="6002831" cy="32026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30" name="图片 29" descr="图形用户界面&#10;&#10;描述已自动生成">
            <a:extLst>
              <a:ext uri="{FF2B5EF4-FFF2-40B4-BE49-F238E27FC236}">
                <a16:creationId xmlns:a16="http://schemas.microsoft.com/office/drawing/2014/main" id="{50A21C78-F2D3-4D7A-B61E-8D8AEBA32B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3518248"/>
            <a:ext cx="4871016" cy="2648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38AFE27-C965-4C0D-90B3-4CA6BEF12144}"/>
              </a:ext>
            </a:extLst>
          </p:cNvPr>
          <p:cNvSpPr txBox="1"/>
          <p:nvPr/>
        </p:nvSpPr>
        <p:spPr>
          <a:xfrm>
            <a:off x="304800" y="17018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SIC</a:t>
            </a:r>
            <a:endParaRPr lang="zh-CN" altLang="en-US" sz="24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C171308-F9DF-47C2-BB9B-6739C0452453}"/>
              </a:ext>
            </a:extLst>
          </p:cNvPr>
          <p:cNvSpPr txBox="1"/>
          <p:nvPr/>
        </p:nvSpPr>
        <p:spPr>
          <a:xfrm>
            <a:off x="3149600" y="181895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SST</a:t>
            </a:r>
            <a:endParaRPr lang="zh-CN" altLang="en-US" sz="2400" dirty="0"/>
          </a:p>
        </p:txBody>
      </p:sp>
      <p:sp>
        <p:nvSpPr>
          <p:cNvPr id="20" name="Rektangel 19"/>
          <p:cNvSpPr/>
          <p:nvPr/>
        </p:nvSpPr>
        <p:spPr>
          <a:xfrm>
            <a:off x="101601" y="4851400"/>
            <a:ext cx="6002831" cy="172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141052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E5124C2-3C1D-7A45-97C7-399D3E68BADC}"/>
              </a:ext>
            </a:extLst>
          </p:cNvPr>
          <p:cNvSpPr/>
          <p:nvPr/>
        </p:nvSpPr>
        <p:spPr>
          <a:xfrm>
            <a:off x="338666" y="0"/>
            <a:ext cx="11853334" cy="6747360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2400" b="1" dirty="0">
                <a:latin typeface="Calibri" panose="020F0502020204030204" pitchFamily="34" charset="0"/>
              </a:rPr>
              <a:t>NERSC contribution to Task 6.3 in 2020 (Activity 2):</a:t>
            </a:r>
          </a:p>
          <a:p>
            <a:pPr>
              <a:lnSpc>
                <a:spcPct val="114000"/>
              </a:lnSpc>
            </a:pPr>
            <a:r>
              <a:rPr lang="en-GB" b="1" dirty="0">
                <a:latin typeface="Calibri" panose="020F0502020204030204" pitchFamily="34" charset="0"/>
              </a:rPr>
              <a:t>Activities: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Upload of the UHAM model runs to THREDDS server.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Follow up ocean observing systems that includes ‘ocean sound ‘ measurements in ARCMAP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</a:rPr>
              <a:t>Couple acoustic modelling system (arctic package) to the UHAM re-analysis.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Set up for processing the UNDER-Ice processing of data  is ready.</a:t>
            </a:r>
          </a:p>
          <a:p>
            <a:pPr>
              <a:spcBef>
                <a:spcPts val="800"/>
              </a:spcBef>
            </a:pPr>
            <a:r>
              <a:rPr lang="en-GB" b="1" dirty="0">
                <a:latin typeface="Calibri" panose="020F0502020204030204" pitchFamily="34" charset="0"/>
              </a:rPr>
              <a:t>Delays due to COVID-19 and mitigation measures: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Re-arrangement  of work due to mooring rescue operation in the  Beaufort Sea CAATEX project. </a:t>
            </a:r>
          </a:p>
          <a:p>
            <a:pPr>
              <a:spcBef>
                <a:spcPts val="800"/>
              </a:spcBef>
            </a:pPr>
            <a:r>
              <a:rPr lang="en-GB" sz="2000" b="1" dirty="0">
                <a:latin typeface="Calibri" panose="020F0502020204030204" pitchFamily="34" charset="0"/>
              </a:rPr>
              <a:t>Data produced and access in data repositories: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Passive acoustic data from ACOBAR and UAK project is available through the NMDC and presented in the INTAROS  data catalogue. (NERSC)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Acoustic thermometry data from ACOBAR is available through the NMDC and presented in the INTAROS  data catalogue. (NERSC)</a:t>
            </a:r>
          </a:p>
          <a:p>
            <a:pPr>
              <a:spcBef>
                <a:spcPts val="800"/>
              </a:spcBef>
            </a:pPr>
            <a:r>
              <a:rPr lang="en-GB" sz="2000" b="1" dirty="0">
                <a:latin typeface="Calibri" panose="020F0502020204030204" pitchFamily="34" charset="0"/>
              </a:rPr>
              <a:t>Exploitation of the 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Scientific publications and student master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Input to environmental monitoring and assessments </a:t>
            </a:r>
            <a:r>
              <a:rPr lang="en-GB" dirty="0" err="1">
                <a:latin typeface="Calibri" panose="020F0502020204030204" pitchFamily="34" charset="0"/>
              </a:rPr>
              <a:t>w.r.t</a:t>
            </a:r>
            <a:r>
              <a:rPr lang="en-GB" dirty="0">
                <a:latin typeface="Calibri" panose="020F0502020204030204" pitchFamily="34" charset="0"/>
              </a:rPr>
              <a:t> noise pollution.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Input to Roadmap for Arctic Observing (WP1)</a:t>
            </a:r>
            <a:endParaRPr lang="en-GB" dirty="0">
              <a:latin typeface="Calibri" panose="020F0502020204030204" pitchFamily="34" charset="0"/>
            </a:endParaRPr>
          </a:p>
          <a:p>
            <a:pPr>
              <a:spcBef>
                <a:spcPts val="800"/>
              </a:spcBef>
            </a:pPr>
            <a:r>
              <a:rPr lang="en-GB" sz="2000" b="1" dirty="0">
                <a:latin typeface="Calibri" panose="020F0502020204030204" pitchFamily="34" charset="0"/>
              </a:rPr>
              <a:t>Work in 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Improved visualisation of acoustic predictions. Complete processing of UNDER-ICE data for characterization of ocean sound in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Fram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Strait.  Prepare Publication of results to Journal of Acoustical Society – special issue “Ocean Acoustics in the Changing Arctic”</a:t>
            </a:r>
          </a:p>
        </p:txBody>
      </p:sp>
    </p:spTree>
    <p:extLst>
      <p:ext uri="{BB962C8B-B14F-4D97-AF65-F5344CB8AC3E}">
        <p14:creationId xmlns:p14="http://schemas.microsoft.com/office/powerpoint/2010/main" val="453482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789D320-0496-394F-BE52-335FB8BD7A9B}"/>
              </a:ext>
            </a:extLst>
          </p:cNvPr>
          <p:cNvGrpSpPr/>
          <p:nvPr/>
        </p:nvGrpSpPr>
        <p:grpSpPr>
          <a:xfrm>
            <a:off x="778021" y="3251973"/>
            <a:ext cx="10593530" cy="3252751"/>
            <a:chOff x="294041" y="2554736"/>
            <a:chExt cx="10593530" cy="3252751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B16932A5-C176-4447-8AE1-EDDD0CDE9721}"/>
                </a:ext>
              </a:extLst>
            </p:cNvPr>
            <p:cNvSpPr/>
            <p:nvPr/>
          </p:nvSpPr>
          <p:spPr>
            <a:xfrm>
              <a:off x="2964125" y="2910724"/>
              <a:ext cx="803668" cy="5182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sz="2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28527F-C1AE-8D45-BF0F-5D3D8541E0EE}"/>
                </a:ext>
              </a:extLst>
            </p:cNvPr>
            <p:cNvSpPr txBox="1"/>
            <p:nvPr/>
          </p:nvSpPr>
          <p:spPr>
            <a:xfrm>
              <a:off x="4007192" y="2897554"/>
              <a:ext cx="27261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O" sz="2000" b="1" dirty="0"/>
                <a:t>Extend profiles in depth</a:t>
              </a:r>
              <a:br>
                <a:rPr lang="en-NO" sz="2000" b="1" dirty="0"/>
              </a:br>
              <a:r>
                <a:rPr lang="en-NO" sz="2000" b="1" dirty="0"/>
                <a:t>and interpolate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A50E22-B368-2949-9D90-52C703953C3D}"/>
                </a:ext>
              </a:extLst>
            </p:cNvPr>
            <p:cNvSpPr txBox="1"/>
            <p:nvPr/>
          </p:nvSpPr>
          <p:spPr>
            <a:xfrm>
              <a:off x="8196834" y="2861601"/>
              <a:ext cx="26907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O" sz="2000" b="1" dirty="0"/>
                <a:t>Interpolate horizontally</a:t>
              </a:r>
              <a:br>
                <a:rPr lang="en-NO" sz="2000" b="1" dirty="0"/>
              </a:br>
              <a:r>
                <a:rPr lang="en-NO" sz="2000" b="1" dirty="0"/>
                <a:t>along a transect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C1ED96-EB1E-BE41-B8F7-76E257644B93}"/>
                </a:ext>
              </a:extLst>
            </p:cNvPr>
            <p:cNvSpPr txBox="1"/>
            <p:nvPr/>
          </p:nvSpPr>
          <p:spPr>
            <a:xfrm>
              <a:off x="5927179" y="4656144"/>
              <a:ext cx="26228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O" sz="2000" b="1" dirty="0"/>
                <a:t>Compute sound speed </a:t>
              </a:r>
              <a:br>
                <a:rPr lang="en-NO" sz="2000" b="1" dirty="0"/>
              </a:br>
              <a:r>
                <a:rPr lang="en-NO" sz="2000" b="1" dirty="0"/>
                <a:t>profile map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99287608-0ACF-EE48-9AC0-FB4DB0EBF872}"/>
                </a:ext>
              </a:extLst>
            </p:cNvPr>
            <p:cNvSpPr/>
            <p:nvPr/>
          </p:nvSpPr>
          <p:spPr>
            <a:xfrm>
              <a:off x="6889811" y="2905372"/>
              <a:ext cx="1200536" cy="5182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sz="2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FF19FA-1BA8-EC41-AF77-0E149CE8AC63}"/>
                </a:ext>
              </a:extLst>
            </p:cNvPr>
            <p:cNvSpPr txBox="1"/>
            <p:nvPr/>
          </p:nvSpPr>
          <p:spPr>
            <a:xfrm>
              <a:off x="356444" y="2952899"/>
              <a:ext cx="248125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O" sz="2000" b="1" dirty="0"/>
                <a:t>Download daily fields</a:t>
              </a:r>
            </a:p>
            <a:p>
              <a:r>
                <a:rPr lang="en-NO" sz="2000" dirty="0"/>
                <a:t>- Temperature</a:t>
              </a:r>
            </a:p>
            <a:p>
              <a:r>
                <a:rPr lang="en-NO" sz="2000" dirty="0"/>
                <a:t>- Salinity</a:t>
              </a:r>
            </a:p>
            <a:p>
              <a:r>
                <a:rPr lang="en-NO" sz="2000" dirty="0"/>
                <a:t>- Sea-ice thickness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7560CC-633D-DB4A-BAAD-8D66BBFF6B99}"/>
                </a:ext>
              </a:extLst>
            </p:cNvPr>
            <p:cNvSpPr/>
            <p:nvPr/>
          </p:nvSpPr>
          <p:spPr>
            <a:xfrm>
              <a:off x="294041" y="2554736"/>
              <a:ext cx="10581037" cy="3252751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19" name="Cloud 18">
            <a:extLst>
              <a:ext uri="{FF2B5EF4-FFF2-40B4-BE49-F238E27FC236}">
                <a16:creationId xmlns:a16="http://schemas.microsoft.com/office/drawing/2014/main" id="{D0F2167A-0389-3545-B7BA-C09B9282F1ED}"/>
              </a:ext>
            </a:extLst>
          </p:cNvPr>
          <p:cNvSpPr/>
          <p:nvPr/>
        </p:nvSpPr>
        <p:spPr>
          <a:xfrm>
            <a:off x="8067285" y="75230"/>
            <a:ext cx="3778015" cy="1727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600" dirty="0"/>
              <a:t>Ocean model data</a:t>
            </a:r>
          </a:p>
        </p:txBody>
      </p:sp>
      <p:pic>
        <p:nvPicPr>
          <p:cNvPr id="20" name="Graphic 19" descr="Laptop">
            <a:extLst>
              <a:ext uri="{FF2B5EF4-FFF2-40B4-BE49-F238E27FC236}">
                <a16:creationId xmlns:a16="http://schemas.microsoft.com/office/drawing/2014/main" id="{CEF63D57-CB0E-7544-AD74-02582B080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265" y="1142310"/>
            <a:ext cx="1894254" cy="1894254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C9C3B011-BF2B-D64F-B813-E7457D7A751E}"/>
              </a:ext>
            </a:extLst>
          </p:cNvPr>
          <p:cNvSpPr/>
          <p:nvPr/>
        </p:nvSpPr>
        <p:spPr>
          <a:xfrm rot="10150906">
            <a:off x="2943718" y="1373470"/>
            <a:ext cx="4924374" cy="35711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E2F8E-9754-244D-84EA-777535314E08}"/>
              </a:ext>
            </a:extLst>
          </p:cNvPr>
          <p:cNvSpPr txBox="1"/>
          <p:nvPr/>
        </p:nvSpPr>
        <p:spPr>
          <a:xfrm>
            <a:off x="8347805" y="1957012"/>
            <a:ext cx="335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/>
              <a:t>Thredds-server @ NERSC</a:t>
            </a:r>
          </a:p>
        </p:txBody>
      </p:sp>
      <p:sp>
        <p:nvSpPr>
          <p:cNvPr id="5" name="Bent Up Arrow 4">
            <a:extLst>
              <a:ext uri="{FF2B5EF4-FFF2-40B4-BE49-F238E27FC236}">
                <a16:creationId xmlns:a16="http://schemas.microsoft.com/office/drawing/2014/main" id="{3500BA5C-71E3-AA4D-9DA0-F454CDB359A9}"/>
              </a:ext>
            </a:extLst>
          </p:cNvPr>
          <p:cNvSpPr/>
          <p:nvPr/>
        </p:nvSpPr>
        <p:spPr>
          <a:xfrm rot="16200000" flipH="1">
            <a:off x="9109821" y="4843262"/>
            <a:ext cx="1186027" cy="102023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52D770AD-7DB4-9B49-908C-97BD9CE0F8CF}"/>
              </a:ext>
            </a:extLst>
          </p:cNvPr>
          <p:cNvSpPr/>
          <p:nvPr/>
        </p:nvSpPr>
        <p:spPr>
          <a:xfrm rot="10800000">
            <a:off x="4491173" y="5448186"/>
            <a:ext cx="1264883" cy="518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86C58-F207-B540-B5C4-284E0331F565}"/>
              </a:ext>
            </a:extLst>
          </p:cNvPr>
          <p:cNvSpPr txBox="1"/>
          <p:nvPr/>
        </p:nvSpPr>
        <p:spPr>
          <a:xfrm>
            <a:off x="1099647" y="5353381"/>
            <a:ext cx="3091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b="1" dirty="0"/>
              <a:t>Create model-specific</a:t>
            </a:r>
            <a:br>
              <a:rPr lang="en-NO" sz="2000" b="1" dirty="0"/>
            </a:br>
            <a:r>
              <a:rPr lang="en-NO" sz="2000" b="1" dirty="0"/>
              <a:t>input files &amp; run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03CE6E-203A-D545-B75E-D968437FA2D6}"/>
              </a:ext>
            </a:extLst>
          </p:cNvPr>
          <p:cNvSpPr txBox="1"/>
          <p:nvPr/>
        </p:nvSpPr>
        <p:spPr>
          <a:xfrm rot="21070616">
            <a:off x="4788045" y="864953"/>
            <a:ext cx="1235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000" b="1" dirty="0"/>
              <a:t>OPeNDAP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345B86-9334-0249-9992-38E9B6C8E2DE}"/>
              </a:ext>
            </a:extLst>
          </p:cNvPr>
          <p:cNvSpPr/>
          <p:nvPr/>
        </p:nvSpPr>
        <p:spPr>
          <a:xfrm>
            <a:off x="0" y="0"/>
            <a:ext cx="9164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/>
              <a:t>NERSC: Acoustic </a:t>
            </a:r>
            <a:r>
              <a:rPr lang="nb-NO" sz="3200" b="1" dirty="0" err="1"/>
              <a:t>modelling</a:t>
            </a:r>
            <a:r>
              <a:rPr lang="nb-NO" sz="3200" b="1" dirty="0"/>
              <a:t> </a:t>
            </a:r>
            <a:r>
              <a:rPr lang="nb-NO" sz="3200" b="1" dirty="0" err="1"/>
              <a:t>using</a:t>
            </a:r>
            <a:r>
              <a:rPr lang="nb-NO" sz="3200" b="1" dirty="0"/>
              <a:t> GECCO </a:t>
            </a:r>
            <a:r>
              <a:rPr lang="nb-NO" sz="3200" b="1" dirty="0" err="1"/>
              <a:t>model</a:t>
            </a:r>
            <a:r>
              <a:rPr lang="nb-NO" sz="3200" b="1" dirty="0"/>
              <a:t> </a:t>
            </a:r>
            <a:r>
              <a:rPr lang="nb-NO" sz="3200" b="1" dirty="0" err="1"/>
              <a:t>fields</a:t>
            </a:r>
            <a:endParaRPr lang="en-NO" sz="3200" b="1" dirty="0"/>
          </a:p>
        </p:txBody>
      </p:sp>
    </p:spTree>
    <p:extLst>
      <p:ext uri="{BB962C8B-B14F-4D97-AF65-F5344CB8AC3E}">
        <p14:creationId xmlns:p14="http://schemas.microsoft.com/office/powerpoint/2010/main" val="2141611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Laptop">
            <a:extLst>
              <a:ext uri="{FF2B5EF4-FFF2-40B4-BE49-F238E27FC236}">
                <a16:creationId xmlns:a16="http://schemas.microsoft.com/office/drawing/2014/main" id="{CEF63D57-CB0E-7544-AD74-02582B080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40086"/>
            <a:ext cx="1257765" cy="1257765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CA669C6-D656-A949-9AD2-1B17C9229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327"/>
            <a:ext cx="3264365" cy="2570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E81B9D-C5C0-F04B-A83F-FEEED23994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r="7626" b="2344"/>
          <a:stretch/>
        </p:blipFill>
        <p:spPr>
          <a:xfrm>
            <a:off x="8135092" y="4329802"/>
            <a:ext cx="3475668" cy="2499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4C2C5A-126E-9049-ABAE-DB12D6A9D855}"/>
              </a:ext>
            </a:extLst>
          </p:cNvPr>
          <p:cNvSpPr/>
          <p:nvPr/>
        </p:nvSpPr>
        <p:spPr>
          <a:xfrm>
            <a:off x="5116" y="-4378"/>
            <a:ext cx="7876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/>
              <a:t>NERSC: </a:t>
            </a:r>
            <a:r>
              <a:rPr lang="en-NO" sz="2800" b="1"/>
              <a:t>Examples </a:t>
            </a:r>
            <a:r>
              <a:rPr lang="en-NO" sz="2800" b="1" dirty="0"/>
              <a:t>of results from acoustic modelling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D15E4C-7D5D-C544-9D5C-CD0D08F116CD}"/>
              </a:ext>
            </a:extLst>
          </p:cNvPr>
          <p:cNvSpPr txBox="1"/>
          <p:nvPr/>
        </p:nvSpPr>
        <p:spPr>
          <a:xfrm>
            <a:off x="0" y="6621745"/>
            <a:ext cx="922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 b="1" dirty="0"/>
              <a:t>E. Storheim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106DD6-C0A5-AC40-B051-1EB340E150DA}"/>
              </a:ext>
            </a:extLst>
          </p:cNvPr>
          <p:cNvSpPr txBox="1"/>
          <p:nvPr/>
        </p:nvSpPr>
        <p:spPr>
          <a:xfrm>
            <a:off x="3475669" y="6568917"/>
            <a:ext cx="1071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 b="1" dirty="0"/>
              <a:t>E. B.V.d.Bergh</a:t>
            </a:r>
          </a:p>
        </p:txBody>
      </p:sp>
      <p:pic>
        <p:nvPicPr>
          <p:cNvPr id="2050" name="Picture 2" descr="page43image53042912">
            <a:extLst>
              <a:ext uri="{FF2B5EF4-FFF2-40B4-BE49-F238E27FC236}">
                <a16:creationId xmlns:a16="http://schemas.microsoft.com/office/drawing/2014/main" id="{D0DFE1C0-F4FF-5C43-8BD0-1B0DFDCBC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15004" r="1853"/>
          <a:stretch/>
        </p:blipFill>
        <p:spPr bwMode="auto">
          <a:xfrm>
            <a:off x="3367286" y="4115710"/>
            <a:ext cx="3362171" cy="25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7B6C3C-2CCF-AC4C-B6E2-EC1464C1053D}"/>
              </a:ext>
            </a:extLst>
          </p:cNvPr>
          <p:cNvSpPr/>
          <p:nvPr/>
        </p:nvSpPr>
        <p:spPr>
          <a:xfrm>
            <a:off x="2636821" y="3745995"/>
            <a:ext cx="125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O" b="1" dirty="0"/>
              <a:t>Ray-tracing</a:t>
            </a:r>
          </a:p>
        </p:txBody>
      </p:sp>
      <p:pic>
        <p:nvPicPr>
          <p:cNvPr id="33" name="Picture 3" descr="page60image53442576">
            <a:extLst>
              <a:ext uri="{FF2B5EF4-FFF2-40B4-BE49-F238E27FC236}">
                <a16:creationId xmlns:a16="http://schemas.microsoft.com/office/drawing/2014/main" id="{434DAF24-CCE3-1B44-9791-12D6550E7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0220" r="7219" b="12233"/>
          <a:stretch/>
        </p:blipFill>
        <p:spPr bwMode="auto">
          <a:xfrm>
            <a:off x="9282023" y="795665"/>
            <a:ext cx="2840965" cy="271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9E4325-26F2-6043-BEA9-F40EB3943AF7}"/>
              </a:ext>
            </a:extLst>
          </p:cNvPr>
          <p:cNvSpPr txBox="1"/>
          <p:nvPr/>
        </p:nvSpPr>
        <p:spPr>
          <a:xfrm>
            <a:off x="10692920" y="6593392"/>
            <a:ext cx="922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 b="1" dirty="0"/>
              <a:t>E. Storheim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D8EA74F-911B-6049-A320-5CCF93827C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52" b="1420"/>
          <a:stretch/>
        </p:blipFill>
        <p:spPr>
          <a:xfrm>
            <a:off x="5048371" y="795665"/>
            <a:ext cx="4130692" cy="27196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4F54782-1926-5040-8B13-C6490DDA7403}"/>
              </a:ext>
            </a:extLst>
          </p:cNvPr>
          <p:cNvSpPr txBox="1"/>
          <p:nvPr/>
        </p:nvSpPr>
        <p:spPr>
          <a:xfrm>
            <a:off x="7455467" y="3469755"/>
            <a:ext cx="1031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 b="1" dirty="0"/>
              <a:t>F. Klockmann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D35C6-3B11-7145-9F25-2CABB510FBC6}"/>
              </a:ext>
            </a:extLst>
          </p:cNvPr>
          <p:cNvSpPr/>
          <p:nvPr/>
        </p:nvSpPr>
        <p:spPr>
          <a:xfrm>
            <a:off x="6193904" y="451930"/>
            <a:ext cx="229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O" b="1" dirty="0"/>
              <a:t>PE – Transmission loss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EA3AB8-FBF1-BC4A-B24A-3FC974CAE2A5}"/>
              </a:ext>
            </a:extLst>
          </p:cNvPr>
          <p:cNvSpPr/>
          <p:nvPr/>
        </p:nvSpPr>
        <p:spPr>
          <a:xfrm>
            <a:off x="9223340" y="3908764"/>
            <a:ext cx="168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O" b="1" dirty="0"/>
              <a:t>PE – Timefronts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25331-1440-3748-9218-9B53917A5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9681" y="912763"/>
            <a:ext cx="2560068" cy="243931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404191-0423-D849-B131-437539F2114F}"/>
              </a:ext>
            </a:extLst>
          </p:cNvPr>
          <p:cNvSpPr/>
          <p:nvPr/>
        </p:nvSpPr>
        <p:spPr>
          <a:xfrm>
            <a:off x="14176" y="3792141"/>
            <a:ext cx="7113717" cy="3053775"/>
          </a:xfrm>
          <a:prstGeom prst="roundRect">
            <a:avLst>
              <a:gd name="adj" fmla="val 383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5DBE4BF-74D6-4044-AFF6-AB73E69640DD}"/>
              </a:ext>
            </a:extLst>
          </p:cNvPr>
          <p:cNvSpPr/>
          <p:nvPr/>
        </p:nvSpPr>
        <p:spPr>
          <a:xfrm>
            <a:off x="8135092" y="3795212"/>
            <a:ext cx="3523724" cy="3053775"/>
          </a:xfrm>
          <a:prstGeom prst="roundRect">
            <a:avLst>
              <a:gd name="adj" fmla="val 383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FF02FE0-DB40-9A49-B7AA-4325016E972F}"/>
              </a:ext>
            </a:extLst>
          </p:cNvPr>
          <p:cNvSpPr/>
          <p:nvPr/>
        </p:nvSpPr>
        <p:spPr>
          <a:xfrm>
            <a:off x="2168306" y="510363"/>
            <a:ext cx="10002429" cy="3209779"/>
          </a:xfrm>
          <a:prstGeom prst="roundRect">
            <a:avLst>
              <a:gd name="adj" fmla="val 383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012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13183" y="172797"/>
            <a:ext cx="10926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tx2"/>
                </a:solidFill>
              </a:rPr>
              <a:t>Task</a:t>
            </a:r>
            <a:r>
              <a:rPr lang="fr-FR" sz="2400" b="1" dirty="0">
                <a:solidFill>
                  <a:schemeClr val="tx2"/>
                </a:solidFill>
              </a:rPr>
              <a:t> 6.3: Report on </a:t>
            </a:r>
            <a:r>
              <a:rPr lang="fr-FR" sz="2400" b="1" dirty="0" err="1">
                <a:solidFill>
                  <a:schemeClr val="tx2"/>
                </a:solidFill>
              </a:rPr>
              <a:t>activities</a:t>
            </a:r>
            <a:r>
              <a:rPr lang="fr-FR" sz="2400" b="1" dirty="0">
                <a:solidFill>
                  <a:schemeClr val="tx2"/>
                </a:solidFill>
              </a:rPr>
              <a:t> in 2020 and </a:t>
            </a:r>
            <a:r>
              <a:rPr lang="fr-FR" sz="2400" b="1" dirty="0" err="1">
                <a:solidFill>
                  <a:schemeClr val="tx2"/>
                </a:solidFill>
              </a:rPr>
              <a:t>planned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  <a:r>
              <a:rPr lang="fr-FR" sz="2400" b="1" dirty="0" err="1">
                <a:solidFill>
                  <a:schemeClr val="tx2"/>
                </a:solidFill>
              </a:rPr>
              <a:t>work</a:t>
            </a:r>
            <a:r>
              <a:rPr lang="fr-FR" sz="2400" b="1" dirty="0">
                <a:solidFill>
                  <a:schemeClr val="tx2"/>
                </a:solidFill>
              </a:rPr>
              <a:t> for 2021 (CNRS-IUEM) </a:t>
            </a:r>
          </a:p>
          <a:p>
            <a:endParaRPr lang="fr-FR" sz="2000" dirty="0">
              <a:solidFill>
                <a:schemeClr val="tx2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524000" y="75366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5374" y="776810"/>
            <a:ext cx="104360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Data produced, registration in the catalog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Dataset registered in the catalog. We will make an update with additional figures, deployments maps after the meeting.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Full raw acoustic dataset (2.2 To) on </a:t>
            </a:r>
            <a:r>
              <a:rPr lang="en-US" sz="2000" dirty="0" err="1">
                <a:solidFill>
                  <a:srgbClr val="000000"/>
                </a:solidFill>
              </a:rPr>
              <a:t>Datarmor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SuperComputing</a:t>
            </a:r>
            <a:r>
              <a:rPr lang="en-US" sz="2000" dirty="0">
                <a:solidFill>
                  <a:srgbClr val="000000"/>
                </a:solidFill>
              </a:rPr>
              <a:t> Center (</a:t>
            </a:r>
            <a:r>
              <a:rPr lang="en-US" sz="2000" dirty="0" err="1">
                <a:solidFill>
                  <a:srgbClr val="000000"/>
                </a:solidFill>
              </a:rPr>
              <a:t>Ifremer</a:t>
            </a:r>
            <a:r>
              <a:rPr lang="en-US" sz="2000" dirty="0">
                <a:solidFill>
                  <a:srgbClr val="000000"/>
                </a:solidFill>
              </a:rPr>
              <a:t> Research Centre, Brest, France). Link available upon request.</a:t>
            </a:r>
            <a:endParaRPr lang="en-US" sz="2000" dirty="0">
              <a:solidFill>
                <a:srgbClr val="000000"/>
              </a:solidFill>
              <a:hlinkClick r:id="rId2"/>
            </a:endParaRPr>
          </a:p>
          <a:p>
            <a:endParaRPr lang="en-US" sz="2000" dirty="0"/>
          </a:p>
          <a:p>
            <a:r>
              <a:rPr lang="en-US" sz="2000" b="1" dirty="0"/>
              <a:t>Delays: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Recovery / redeployment of equipment </a:t>
            </a:r>
            <a:r>
              <a:rPr lang="en-US" sz="2000" dirty="0" err="1"/>
              <a:t>intially</a:t>
            </a:r>
            <a:r>
              <a:rPr lang="en-US" sz="2000" dirty="0"/>
              <a:t> scheduled in April 2020 but delayed due to Covid-19.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Recovery / redeployment of equipment </a:t>
            </a:r>
            <a:r>
              <a:rPr lang="en-US" sz="2000" dirty="0" err="1"/>
              <a:t>intially</a:t>
            </a:r>
            <a:r>
              <a:rPr lang="en-US" sz="2000" dirty="0"/>
              <a:t> scheduled in October 2020 but delayed due to Covid-19.</a:t>
            </a:r>
          </a:p>
          <a:p>
            <a:r>
              <a:rPr lang="en-US" sz="2000" b="1" dirty="0"/>
              <a:t>Plans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Next instrument rotation in Spring 2021 and final recovery of all equipment in October 2021.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The 2020 summer/fall acoustic dataset will allow comparing the ambient noise during the pandemic situation (and associated reduced tourist-shipping activity) with previous years.</a:t>
            </a:r>
            <a:endParaRPr lang="en-US" sz="2000" dirty="0"/>
          </a:p>
          <a:p>
            <a:endParaRPr lang="en-US" sz="2000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8349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86830" y="172797"/>
            <a:ext cx="6822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Highlight </a:t>
            </a:r>
            <a:r>
              <a:rPr lang="en-US" sz="2000" b="1">
                <a:solidFill>
                  <a:srgbClr val="1F497D"/>
                </a:solidFill>
              </a:rPr>
              <a:t>Underwater acoustics in Kongsfjorden :  </a:t>
            </a:r>
            <a:r>
              <a:rPr lang="en-US" sz="2000">
                <a:solidFill>
                  <a:schemeClr val="tx2"/>
                </a:solidFill>
              </a:rPr>
              <a:t>(CNRS-IUEM) </a:t>
            </a:r>
          </a:p>
          <a:p>
            <a:endParaRPr lang="en-US" sz="2000">
              <a:solidFill>
                <a:schemeClr val="tx2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524000" y="75366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7200" y="802210"/>
            <a:ext cx="11410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</a:rPr>
              <a:t>Describing the soundscape diversity including benthic fauna sounds, marine mammals </a:t>
            </a:r>
            <a:r>
              <a:rPr lang="en-US" sz="1600" dirty="0" err="1">
                <a:solidFill>
                  <a:srgbClr val="1F497D"/>
                </a:solidFill>
              </a:rPr>
              <a:t>vocalisations</a:t>
            </a:r>
            <a:r>
              <a:rPr lang="en-US" sz="1600" dirty="0">
                <a:solidFill>
                  <a:srgbClr val="1F497D"/>
                </a:solidFill>
              </a:rPr>
              <a:t>, ice sounds, boat noise, wind/wave noise and monitor changes over time.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6905" y="1269934"/>
            <a:ext cx="483041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2. </a:t>
            </a:r>
            <a:r>
              <a:rPr lang="en-US" sz="1600" b="1" dirty="0" err="1"/>
              <a:t>Biophony</a:t>
            </a:r>
            <a:r>
              <a:rPr lang="en-US" sz="1600" b="1" dirty="0"/>
              <a:t> : </a:t>
            </a:r>
            <a:r>
              <a:rPr lang="en-US" sz="1600" dirty="0"/>
              <a:t>Development of a tonal detectors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Example to detect seal vocalizations.</a:t>
            </a:r>
          </a:p>
          <a:p>
            <a:pPr marL="285750" indent="-285750">
              <a:buFontTx/>
              <a:buChar char="-"/>
            </a:pPr>
            <a:r>
              <a:rPr lang="en-US" altLang="fr-FR" sz="1600" dirty="0"/>
              <a:t>Contour shape of the energetic event should fit with </a:t>
            </a:r>
          </a:p>
          <a:p>
            <a:r>
              <a:rPr lang="en-US" altLang="fr-FR" sz="1600" dirty="0"/>
              <a:t>a regression model  (</a:t>
            </a:r>
            <a:r>
              <a:rPr lang="en-US" altLang="fr-FR" sz="1600" i="1" dirty="0"/>
              <a:t>i.e. </a:t>
            </a:r>
            <a:r>
              <a:rPr lang="en-US" altLang="fr-FR" sz="1600" dirty="0"/>
              <a:t>a polynomial regression)</a:t>
            </a:r>
            <a:endParaRPr lang="en-US" sz="1600" dirty="0"/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  <p:pic>
        <p:nvPicPr>
          <p:cNvPr id="8" name="Image 7" descr="D:\CR intaros\seal detect contou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7936" r="20139" b="10935"/>
          <a:stretch/>
        </p:blipFill>
        <p:spPr bwMode="auto">
          <a:xfrm>
            <a:off x="7454544" y="2697471"/>
            <a:ext cx="3612199" cy="3547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Image 2" descr="AI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6277"/>
            <a:ext cx="4759960" cy="3215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2BB598-FADD-274A-9254-1F35DD650592}"/>
              </a:ext>
            </a:extLst>
          </p:cNvPr>
          <p:cNvSpPr/>
          <p:nvPr/>
        </p:nvSpPr>
        <p:spPr>
          <a:xfrm>
            <a:off x="457200" y="1222149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1. </a:t>
            </a:r>
            <a:r>
              <a:rPr lang="en-US" b="1" dirty="0" err="1"/>
              <a:t>Anthropophony</a:t>
            </a:r>
            <a:r>
              <a:rPr lang="en-US" sz="24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Understand the acoustic propagation within the fjord 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/>
              <a:t>Collaboration with Rune Roland Hansen, DNV-GL to monitor variation of shipping noises</a:t>
            </a:r>
          </a:p>
        </p:txBody>
      </p:sp>
    </p:spTree>
    <p:extLst>
      <p:ext uri="{BB962C8B-B14F-4D97-AF65-F5344CB8AC3E}">
        <p14:creationId xmlns:p14="http://schemas.microsoft.com/office/powerpoint/2010/main" val="2953819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DNV GL contribution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9026" y="1331843"/>
            <a:ext cx="10833519" cy="4580917"/>
          </a:xfrm>
        </p:spPr>
        <p:txBody>
          <a:bodyPr>
            <a:normAutofit lnSpcReduction="10000"/>
          </a:bodyPr>
          <a:lstStyle/>
          <a:p>
            <a:pPr marL="342891" indent="-342891">
              <a:buFont typeface="+mj-lt"/>
              <a:buAutoNum type="arabicPeriod"/>
            </a:pPr>
            <a:r>
              <a:rPr lang="en-GB" sz="1800" dirty="0"/>
              <a:t>Main results obtained in the last project year (1 Dec 2019 – 30 Nov 2020)</a:t>
            </a:r>
          </a:p>
          <a:p>
            <a:pPr marL="558886" lvl="1" indent="-342891"/>
            <a:r>
              <a:rPr lang="en-GB" sz="1800" dirty="0">
                <a:solidFill>
                  <a:srgbClr val="FF0000"/>
                </a:solidFill>
              </a:rPr>
              <a:t>Deliverable 6.5 Draft of Risk Assessment System</a:t>
            </a:r>
          </a:p>
          <a:p>
            <a:pPr marL="558886" lvl="1" indent="-342891"/>
            <a:r>
              <a:rPr lang="en-GB" sz="1800" dirty="0">
                <a:solidFill>
                  <a:srgbClr val="FF0000"/>
                </a:solidFill>
              </a:rPr>
              <a:t>Use case(s):</a:t>
            </a:r>
          </a:p>
          <a:p>
            <a:pPr marL="774881" lvl="2" indent="-342891"/>
            <a:r>
              <a:rPr lang="en-GB" sz="1800" dirty="0">
                <a:solidFill>
                  <a:srgbClr val="FF0000"/>
                </a:solidFill>
              </a:rPr>
              <a:t>Analysis of historical high resolution ice data (main)</a:t>
            </a:r>
          </a:p>
          <a:p>
            <a:pPr marL="774881" lvl="2" indent="-342891"/>
            <a:r>
              <a:rPr lang="en-GB" sz="1800" dirty="0">
                <a:solidFill>
                  <a:srgbClr val="FF0000"/>
                </a:solidFill>
              </a:rPr>
              <a:t>Anthropogenic noise (secondary)</a:t>
            </a:r>
          </a:p>
          <a:p>
            <a:pPr marL="342891" indent="-342891">
              <a:buFont typeface="+mj-lt"/>
              <a:buAutoNum type="arabicPeriod"/>
            </a:pPr>
            <a:r>
              <a:rPr lang="en-GB" sz="1800" dirty="0"/>
              <a:t>Delays, deviations from the plan and mitigation measures, especially due to COVID-19</a:t>
            </a:r>
          </a:p>
          <a:p>
            <a:pPr marL="558886" lvl="1" indent="-342891"/>
            <a:r>
              <a:rPr lang="en-GB" sz="1800" dirty="0">
                <a:solidFill>
                  <a:srgbClr val="FF0000"/>
                </a:solidFill>
              </a:rPr>
              <a:t>Postponed work Q3/Q4 2020 to concentrate effort in 2021 for finalizing Risk Assessment System</a:t>
            </a:r>
          </a:p>
          <a:p>
            <a:pPr marL="558886" lvl="1" indent="-342891"/>
            <a:r>
              <a:rPr lang="en-GB" sz="1800" dirty="0">
                <a:solidFill>
                  <a:srgbClr val="FF0000"/>
                </a:solidFill>
              </a:rPr>
              <a:t>Lost main resource on “Anthropogenic Noise” use case</a:t>
            </a:r>
          </a:p>
          <a:p>
            <a:pPr marL="342891" indent="-342891">
              <a:buFont typeface="+mj-lt"/>
              <a:buAutoNum type="arabicPeriod"/>
            </a:pPr>
            <a:r>
              <a:rPr lang="en-GB" sz="1800" dirty="0"/>
              <a:t>Data produced, registration in the catalogue and access to data in repositories</a:t>
            </a:r>
          </a:p>
          <a:p>
            <a:pPr marL="558886" lvl="1" indent="-342891"/>
            <a:r>
              <a:rPr lang="en-GB" sz="1800" dirty="0">
                <a:solidFill>
                  <a:srgbClr val="FF0000"/>
                </a:solidFill>
              </a:rPr>
              <a:t>Implemented UHAM 10-years reanalysis into Risk Assessment System</a:t>
            </a:r>
          </a:p>
          <a:p>
            <a:pPr marL="342891" indent="-342891">
              <a:buFont typeface="+mj-lt"/>
              <a:buAutoNum type="arabicPeriod"/>
            </a:pPr>
            <a:r>
              <a:rPr lang="en-GB" sz="1800" dirty="0"/>
              <a:t>Exploitation of the results, what has been done and what is the impact</a:t>
            </a:r>
          </a:p>
          <a:p>
            <a:pPr marL="558886" lvl="1" indent="-342891"/>
            <a:r>
              <a:rPr lang="en-GB" sz="1800" dirty="0">
                <a:solidFill>
                  <a:srgbClr val="FF0000"/>
                </a:solidFill>
              </a:rPr>
              <a:t>None</a:t>
            </a:r>
          </a:p>
          <a:p>
            <a:pPr marL="342891" indent="-342891">
              <a:buFont typeface="+mj-lt"/>
              <a:buAutoNum type="arabicPeriod"/>
            </a:pPr>
            <a:r>
              <a:rPr lang="en-GB" sz="1800" dirty="0"/>
              <a:t>Plan for completion of work during 2021, including response to the last review report, if relevant</a:t>
            </a:r>
          </a:p>
          <a:p>
            <a:pPr marL="558886" lvl="1" indent="-342891"/>
            <a:r>
              <a:rPr lang="en-GB" sz="1800" dirty="0">
                <a:solidFill>
                  <a:srgbClr val="FF0000"/>
                </a:solidFill>
              </a:rPr>
              <a:t>Complete Risk Assessment System with use case “Sea Ice” and possibly “Anthropogenic Noise”</a:t>
            </a:r>
          </a:p>
          <a:p>
            <a:pPr marL="558886" lvl="1" indent="-342891"/>
            <a:endParaRPr lang="en-GB" sz="1600" dirty="0"/>
          </a:p>
          <a:p>
            <a:endParaRPr lang="en-GB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BA07366-CB75-4AA8-9E5B-928B849F427C}" type="slidenum">
              <a:rPr lang="en-GB" smtClean="0"/>
              <a:t>18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2C9F0-9E8B-4F81-BF0F-BF880BA2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600" y="286648"/>
            <a:ext cx="2240374" cy="3006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9F6FB75-5496-DA43-A454-5A16E8368F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"/>
          <a:stretch/>
        </p:blipFill>
        <p:spPr>
          <a:xfrm>
            <a:off x="9716400" y="3568106"/>
            <a:ext cx="2450295" cy="31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8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07348-BDA8-1643-AD6A-82AB3C9D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0515"/>
            <a:ext cx="8229600" cy="921116"/>
          </a:xfrm>
        </p:spPr>
        <p:txBody>
          <a:bodyPr/>
          <a:lstStyle/>
          <a:p>
            <a:r>
              <a:rPr lang="en-GB" dirty="0"/>
              <a:t>Activity 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A20C28-1148-8848-9721-4D6EBEE92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65" y="1031632"/>
            <a:ext cx="10436087" cy="552156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Activity 5 aims at demonstrating how an improved and sustained Arctic Observing System can support business development, security and efficiency of selected marine and maritime industries</a:t>
            </a:r>
            <a:endParaRPr lang="en-GB" dirty="0"/>
          </a:p>
          <a:p>
            <a:endParaRPr lang="en-GB" dirty="0"/>
          </a:p>
          <a:p>
            <a:r>
              <a:rPr lang="en-GB" dirty="0"/>
              <a:t>D6.9 Support to Business Planning and Development</a:t>
            </a:r>
          </a:p>
          <a:p>
            <a:pPr lvl="1"/>
            <a:r>
              <a:rPr lang="en-GB" dirty="0"/>
              <a:t>3 use cases – transarctic shipping, cruise industry and fishery  analysed and described</a:t>
            </a:r>
          </a:p>
          <a:p>
            <a:pPr lvl="1"/>
            <a:r>
              <a:rPr lang="en-GB" dirty="0"/>
              <a:t>Statistics on environmental conditions for decision support is in process – good cooperation with DNV-GL</a:t>
            </a:r>
          </a:p>
          <a:p>
            <a:pPr lvl="2"/>
            <a:r>
              <a:rPr lang="en-GB" dirty="0"/>
              <a:t>Data sources - OSISAF, EMODNET, CMEMS, JRC</a:t>
            </a:r>
          </a:p>
          <a:p>
            <a:pPr lvl="1"/>
            <a:r>
              <a:rPr lang="en-GB" dirty="0"/>
              <a:t>Report due May 2021 – presently no delays</a:t>
            </a:r>
          </a:p>
          <a:p>
            <a:r>
              <a:rPr lang="en-GB" dirty="0"/>
              <a:t>D6.18 Report on Economic benefits </a:t>
            </a:r>
          </a:p>
          <a:p>
            <a:pPr lvl="1"/>
            <a:r>
              <a:rPr lang="en-GB" dirty="0"/>
              <a:t>In planning phase</a:t>
            </a:r>
          </a:p>
          <a:p>
            <a:pPr lvl="1"/>
            <a:r>
              <a:rPr lang="en-GB" dirty="0"/>
              <a:t>Report due September 2021 – presently no delays </a:t>
            </a:r>
          </a:p>
        </p:txBody>
      </p:sp>
    </p:spTree>
    <p:extLst>
      <p:ext uri="{BB962C8B-B14F-4D97-AF65-F5344CB8AC3E}">
        <p14:creationId xmlns:p14="http://schemas.microsoft.com/office/powerpoint/2010/main" val="3995886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E99B9E-6679-B747-8491-E054352C3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92658"/>
              </p:ext>
            </p:extLst>
          </p:nvPr>
        </p:nvGraphicFramePr>
        <p:xfrm>
          <a:off x="989044" y="727788"/>
          <a:ext cx="10148347" cy="5198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12924">
                  <a:extLst>
                    <a:ext uri="{9D8B030D-6E8A-4147-A177-3AD203B41FA5}">
                      <a16:colId xmlns:a16="http://schemas.microsoft.com/office/drawing/2014/main" val="17882293"/>
                    </a:ext>
                  </a:extLst>
                </a:gridCol>
                <a:gridCol w="4535423">
                  <a:extLst>
                    <a:ext uri="{9D8B030D-6E8A-4147-A177-3AD203B41FA5}">
                      <a16:colId xmlns:a16="http://schemas.microsoft.com/office/drawing/2014/main" val="4083635155"/>
                    </a:ext>
                  </a:extLst>
                </a:gridCol>
              </a:tblGrid>
              <a:tr h="9912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Task 6.3 Actvity</a:t>
                      </a:r>
                      <a:endParaRPr lang="nb-NO" sz="200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Contributing </a:t>
                      </a:r>
                      <a:endParaRPr lang="nb-NO" sz="200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39203"/>
                  </a:ext>
                </a:extLst>
              </a:tr>
              <a:tr h="10516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Activity 1: Integrative analysis: ice-ocean statistics using remote sensing and in situ measurements. </a:t>
                      </a:r>
                      <a:endParaRPr lang="nb-NO" sz="200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NERSC, AWI, IOPAN, DTU, FMI, IFREMER, </a:t>
                      </a:r>
                      <a:r>
                        <a:rPr lang="en-US" sz="2000" b="0" dirty="0">
                          <a:effectLst/>
                        </a:rPr>
                        <a:t>ARMINES,</a:t>
                      </a:r>
                      <a:r>
                        <a:rPr lang="en-US" sz="2000" dirty="0">
                          <a:effectLst/>
                        </a:rPr>
                        <a:t> CNRS-LOCEAN</a:t>
                      </a:r>
                      <a:endParaRPr lang="nb-NO" sz="2000" dirty="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937268"/>
                  </a:ext>
                </a:extLst>
              </a:tr>
              <a:tr h="701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Activity 2: Baseline description of Arctic Acoustic environments </a:t>
                      </a:r>
                      <a:endParaRPr lang="nb-NO" sz="200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NERSC, </a:t>
                      </a:r>
                      <a:r>
                        <a:rPr lang="en-GB" sz="2000" dirty="0">
                          <a:effectLst/>
                        </a:rPr>
                        <a:t>CNRS-IUEM</a:t>
                      </a:r>
                      <a:endParaRPr lang="nb-NO" sz="2000" dirty="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4048144"/>
                  </a:ext>
                </a:extLst>
              </a:tr>
              <a:tr h="701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Activity 3: Ice-ocean modelling and assimilation experiments </a:t>
                      </a:r>
                      <a:endParaRPr lang="nb-NO" sz="200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U-HAM</a:t>
                      </a:r>
                      <a:endParaRPr lang="nb-NO" sz="2000" dirty="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2431993"/>
                  </a:ext>
                </a:extLst>
              </a:tr>
              <a:tr h="701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Activity 4: Risk management system for maritime activities </a:t>
                      </a:r>
                      <a:endParaRPr lang="nb-NO" sz="2000" dirty="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DNV GL</a:t>
                      </a:r>
                      <a:endParaRPr lang="nb-NO" sz="200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769203"/>
                  </a:ext>
                </a:extLst>
              </a:tr>
              <a:tr h="10516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Activity 5: Formulation of user applications in maritime sector in collaboration with stakeholders.</a:t>
                      </a:r>
                      <a:endParaRPr lang="nb-NO" sz="2000" dirty="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nb-NO" sz="2000" dirty="0">
                          <a:effectLst/>
                        </a:rPr>
                        <a:t>EUROGOOS </a:t>
                      </a:r>
                      <a:endParaRPr lang="nb-NO" sz="2000" dirty="0">
                        <a:effectLst/>
                        <a:latin typeface="Times" pitchFamily="2" charset="0"/>
                        <a:ea typeface="Times" pitchFamily="2" charset="0"/>
                        <a:cs typeface="Times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6040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22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E5124C2-3C1D-7A45-97C7-399D3E68BADC}"/>
              </a:ext>
            </a:extLst>
          </p:cNvPr>
          <p:cNvSpPr/>
          <p:nvPr/>
        </p:nvSpPr>
        <p:spPr>
          <a:xfrm>
            <a:off x="220133" y="187164"/>
            <a:ext cx="11853334" cy="6586740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2400" b="1" dirty="0">
                <a:latin typeface="Calibri" panose="020F0502020204030204" pitchFamily="34" charset="0"/>
              </a:rPr>
              <a:t>IOPAN contribution to Task 6.3 in 2020 (Activity 1):</a:t>
            </a:r>
          </a:p>
          <a:p>
            <a:pPr>
              <a:lnSpc>
                <a:spcPct val="114000"/>
              </a:lnSpc>
            </a:pPr>
            <a:r>
              <a:rPr lang="en-GB" b="1" dirty="0">
                <a:latin typeface="Calibri" panose="020F0502020204030204" pitchFamily="34" charset="0"/>
              </a:rPr>
              <a:t>Activities: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Work in progress on preparation of ocean state statistics along the Atlantic water inflow to the Arctic Ocean</a:t>
            </a:r>
            <a:br>
              <a:rPr lang="en-GB" dirty="0">
                <a:latin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</a:rPr>
              <a:t>(the eastern Norwegian and Greenland seas, Barents Sea Opening and eastern Fram Strait), based on AREX </a:t>
            </a:r>
            <a:br>
              <a:rPr lang="en-GB" dirty="0">
                <a:latin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</a:rPr>
              <a:t>data set (1996-2020). Analysis of temperature/salinity fields and derived quantities completed. 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Analysis of sea ice variability north of Svalbard in relation to ocean state in the inflow region ongoing.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Following work will include ocean currents’ fields from AREX campaigns and analysis of full data sets from </a:t>
            </a:r>
            <a:br>
              <a:rPr lang="en-GB" dirty="0">
                <a:latin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</a:rPr>
              <a:t>the A-TWAIN/INTAROS moored measurements in 2013-2020.</a:t>
            </a:r>
          </a:p>
          <a:p>
            <a:pPr>
              <a:spcBef>
                <a:spcPts val="800"/>
              </a:spcBef>
            </a:pPr>
            <a:r>
              <a:rPr lang="en-GB" b="1" dirty="0">
                <a:latin typeface="Calibri" panose="020F0502020204030204" pitchFamily="34" charset="0"/>
              </a:rPr>
              <a:t>Delays due to COVID-19 and mitigation measures: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Due to delays in recovery of some moorings, mooring data were available later and their processing is still ongoing.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Some delays in submitting derived data products to IOPAN repository due to the lockdown/limited personnel.</a:t>
            </a:r>
          </a:p>
          <a:p>
            <a:pPr>
              <a:spcBef>
                <a:spcPts val="800"/>
              </a:spcBef>
            </a:pPr>
            <a:r>
              <a:rPr lang="en-GB" sz="2000" b="1" dirty="0">
                <a:latin typeface="Calibri" panose="020F0502020204030204" pitchFamily="34" charset="0"/>
              </a:rPr>
              <a:t>Data produced and access in data repositories: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Derived data products (gridded fields and statistics) are under preparation and will be available through IOPAN data repository (or </a:t>
            </a:r>
            <a:r>
              <a:rPr lang="en-GB" dirty="0" err="1">
                <a:latin typeface="Calibri" panose="020F0502020204030204" pitchFamily="34" charset="0"/>
              </a:rPr>
              <a:t>Zenodo</a:t>
            </a:r>
            <a:r>
              <a:rPr lang="en-GB" dirty="0">
                <a:latin typeface="Calibri" panose="020F0502020204030204" pitchFamily="34" charset="0"/>
              </a:rPr>
              <a:t>).</a:t>
            </a:r>
          </a:p>
          <a:p>
            <a:pPr>
              <a:spcBef>
                <a:spcPts val="800"/>
              </a:spcBef>
            </a:pPr>
            <a:r>
              <a:rPr lang="en-GB" sz="2000" b="1" dirty="0">
                <a:latin typeface="Calibri" panose="020F0502020204030204" pitchFamily="34" charset="0"/>
              </a:rPr>
              <a:t>Exploitation of the 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Final data products will be used for ocean state assessments, validation of models and remotely sensed products, and partially for risk analysis (e.g. ocean currents).</a:t>
            </a:r>
          </a:p>
          <a:p>
            <a:pPr>
              <a:spcBef>
                <a:spcPts val="800"/>
              </a:spcBef>
            </a:pPr>
            <a:r>
              <a:rPr lang="en-GB" sz="2000" b="1" dirty="0">
                <a:latin typeface="Calibri" panose="020F0502020204030204" pitchFamily="34" charset="0"/>
              </a:rPr>
              <a:t>Completion of work in 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Preparation of ocean and sea ice statistics based on the INTAROS mooring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Publication of derived data products in open repository.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FF079-0E20-2F4D-9EEF-0570495741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6287" y="199245"/>
            <a:ext cx="631713" cy="8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0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3">
            <a:extLst>
              <a:ext uri="{FF2B5EF4-FFF2-40B4-BE49-F238E27FC236}">
                <a16:creationId xmlns:a16="http://schemas.microsoft.com/office/drawing/2014/main" id="{91D18C81-9ABC-924A-B2D8-A4DBF8A10ADD}"/>
              </a:ext>
            </a:extLst>
          </p:cNvPr>
          <p:cNvSpPr/>
          <p:nvPr/>
        </p:nvSpPr>
        <p:spPr>
          <a:xfrm>
            <a:off x="524752" y="214444"/>
            <a:ext cx="11303000" cy="80021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sz="2600" b="1" dirty="0">
                <a:latin typeface="Calibri" panose="020F0502020204030204" pitchFamily="34" charset="0"/>
              </a:rPr>
              <a:t>Highlight – IOPAN: Examples of derived data products based on AREX data collection (Activity 1)</a:t>
            </a:r>
            <a:endParaRPr lang="en-GB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BB059-8A13-F943-A330-C9A10A5AE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791" y="1529030"/>
            <a:ext cx="3666525" cy="42337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733F1-F8F5-2246-8E8B-0D69B2D2C8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51" y="1579833"/>
            <a:ext cx="2703256" cy="2245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02462-DCC5-924F-8831-4D4FF4319A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480" y="1579832"/>
            <a:ext cx="2693282" cy="2245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7150E-BE5A-4448-BCB7-47ED614FBB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506" y="4207845"/>
            <a:ext cx="2703256" cy="2245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C8591B-2357-104C-8250-D21552CE68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25" y="4206085"/>
            <a:ext cx="2693282" cy="2262357"/>
          </a:xfrm>
          <a:prstGeom prst="rect">
            <a:avLst/>
          </a:prstGeom>
        </p:spPr>
      </p:pic>
      <p:sp>
        <p:nvSpPr>
          <p:cNvPr id="39" name="Rektangel 3">
            <a:extLst>
              <a:ext uri="{FF2B5EF4-FFF2-40B4-BE49-F238E27FC236}">
                <a16:creationId xmlns:a16="http://schemas.microsoft.com/office/drawing/2014/main" id="{57749F21-D068-EF44-B269-85165998EB48}"/>
              </a:ext>
            </a:extLst>
          </p:cNvPr>
          <p:cNvSpPr/>
          <p:nvPr/>
        </p:nvSpPr>
        <p:spPr>
          <a:xfrm>
            <a:off x="154612" y="995889"/>
            <a:ext cx="6732976" cy="553998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</a:rPr>
              <a:t>Long-term means and annual maps/gridded fields of water masses properties  (below shown for Atlantic water, AW) </a:t>
            </a:r>
            <a:endParaRPr lang="en-GB" dirty="0"/>
          </a:p>
        </p:txBody>
      </p:sp>
      <p:sp>
        <p:nvSpPr>
          <p:cNvPr id="41" name="Rektangel 3">
            <a:extLst>
              <a:ext uri="{FF2B5EF4-FFF2-40B4-BE49-F238E27FC236}">
                <a16:creationId xmlns:a16="http://schemas.microsoft.com/office/drawing/2014/main" id="{DD0DC976-2656-9042-B933-4EE1F99C8603}"/>
              </a:ext>
            </a:extLst>
          </p:cNvPr>
          <p:cNvSpPr/>
          <p:nvPr/>
        </p:nvSpPr>
        <p:spPr>
          <a:xfrm>
            <a:off x="376452" y="3843155"/>
            <a:ext cx="2703256" cy="24622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</a:rPr>
              <a:t>AW temperature</a:t>
            </a:r>
            <a:endParaRPr lang="en-GB" sz="1600" dirty="0"/>
          </a:p>
        </p:txBody>
      </p:sp>
      <p:sp>
        <p:nvSpPr>
          <p:cNvPr id="43" name="Rektangel 3">
            <a:extLst>
              <a:ext uri="{FF2B5EF4-FFF2-40B4-BE49-F238E27FC236}">
                <a16:creationId xmlns:a16="http://schemas.microsoft.com/office/drawing/2014/main" id="{7862F541-EACD-9C41-A5F5-E6D37C2543D7}"/>
              </a:ext>
            </a:extLst>
          </p:cNvPr>
          <p:cNvSpPr/>
          <p:nvPr/>
        </p:nvSpPr>
        <p:spPr>
          <a:xfrm>
            <a:off x="4090493" y="3843153"/>
            <a:ext cx="2698269" cy="24622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</a:rPr>
              <a:t>AW salinity</a:t>
            </a:r>
            <a:endParaRPr lang="en-GB" sz="1600" dirty="0"/>
          </a:p>
        </p:txBody>
      </p:sp>
      <p:sp>
        <p:nvSpPr>
          <p:cNvPr id="44" name="Rektangel 3">
            <a:extLst>
              <a:ext uri="{FF2B5EF4-FFF2-40B4-BE49-F238E27FC236}">
                <a16:creationId xmlns:a16="http://schemas.microsoft.com/office/drawing/2014/main" id="{9DA798FB-A56C-E14A-B390-C1B338BCF6BC}"/>
              </a:ext>
            </a:extLst>
          </p:cNvPr>
          <p:cNvSpPr/>
          <p:nvPr/>
        </p:nvSpPr>
        <p:spPr>
          <a:xfrm>
            <a:off x="820517" y="6541620"/>
            <a:ext cx="1802753" cy="24622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</a:rPr>
              <a:t>AW layer thickness</a:t>
            </a:r>
            <a:endParaRPr lang="en-GB" sz="1600" dirty="0"/>
          </a:p>
        </p:txBody>
      </p:sp>
      <p:sp>
        <p:nvSpPr>
          <p:cNvPr id="45" name="Rektangel 3">
            <a:extLst>
              <a:ext uri="{FF2B5EF4-FFF2-40B4-BE49-F238E27FC236}">
                <a16:creationId xmlns:a16="http://schemas.microsoft.com/office/drawing/2014/main" id="{8B4AFD14-E173-C241-A46B-DA43A61EFC50}"/>
              </a:ext>
            </a:extLst>
          </p:cNvPr>
          <p:cNvSpPr/>
          <p:nvPr/>
        </p:nvSpPr>
        <p:spPr>
          <a:xfrm>
            <a:off x="4232101" y="6507751"/>
            <a:ext cx="2405763" cy="24622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</a:rPr>
              <a:t>Ocean heat content in AW </a:t>
            </a:r>
            <a:endParaRPr lang="en-GB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3CC132-C1B5-7B4B-88BC-08CB02F73B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879" y="4863726"/>
            <a:ext cx="2083550" cy="1940405"/>
          </a:xfrm>
          <a:prstGeom prst="rect">
            <a:avLst/>
          </a:prstGeom>
        </p:spPr>
      </p:pic>
      <p:sp>
        <p:nvSpPr>
          <p:cNvPr id="49" name="Rektangel 3">
            <a:extLst>
              <a:ext uri="{FF2B5EF4-FFF2-40B4-BE49-F238E27FC236}">
                <a16:creationId xmlns:a16="http://schemas.microsoft.com/office/drawing/2014/main" id="{31583547-748F-5545-BEC0-EF9E8484C980}"/>
              </a:ext>
            </a:extLst>
          </p:cNvPr>
          <p:cNvSpPr/>
          <p:nvPr/>
        </p:nvSpPr>
        <p:spPr>
          <a:xfrm>
            <a:off x="7382936" y="930156"/>
            <a:ext cx="4641695" cy="553998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</a:rPr>
              <a:t>Annual maps/gridded fields of anomalies</a:t>
            </a:r>
            <a:br>
              <a:rPr lang="en-GB" b="1" dirty="0">
                <a:latin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</a:rPr>
              <a:t> (below shown for ocean heat content in AW) </a:t>
            </a:r>
            <a:endParaRPr lang="en-GB" dirty="0"/>
          </a:p>
        </p:txBody>
      </p:sp>
      <p:sp>
        <p:nvSpPr>
          <p:cNvPr id="53" name="Rektangel 3">
            <a:extLst>
              <a:ext uri="{FF2B5EF4-FFF2-40B4-BE49-F238E27FC236}">
                <a16:creationId xmlns:a16="http://schemas.microsoft.com/office/drawing/2014/main" id="{4AFF3E29-95B5-F94F-9A02-8020B78C962D}"/>
              </a:ext>
            </a:extLst>
          </p:cNvPr>
          <p:cNvSpPr/>
          <p:nvPr/>
        </p:nvSpPr>
        <p:spPr>
          <a:xfrm>
            <a:off x="8252545" y="5956843"/>
            <a:ext cx="1485334" cy="83099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</a:rPr>
              <a:t>Time series </a:t>
            </a:r>
            <a:br>
              <a:rPr lang="en-GB" b="1" dirty="0">
                <a:latin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</a:rPr>
              <a:t>of derived </a:t>
            </a:r>
            <a:br>
              <a:rPr lang="en-GB" b="1" dirty="0">
                <a:latin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</a:rPr>
              <a:t>quantities</a:t>
            </a:r>
            <a:endParaRPr lang="en-GB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3034FCB-BB7D-A140-BD7A-AFEEE98221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346" y="6029171"/>
            <a:ext cx="517716" cy="7248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9409DD-1642-F843-8D9B-AFE82464B6F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24" y="5373851"/>
            <a:ext cx="789166" cy="1117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CAAA16-922E-8345-8E7D-8A2E202B24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24" y="1574777"/>
            <a:ext cx="789166" cy="11179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918D4C-C9FF-B240-98F2-3FEBECC40FC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24" y="4206085"/>
            <a:ext cx="789166" cy="11179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2465FD5-7E38-2249-BD0F-BD5FBBE5CA4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23" y="2742544"/>
            <a:ext cx="791215" cy="1117985"/>
          </a:xfrm>
          <a:prstGeom prst="rect">
            <a:avLst/>
          </a:prstGeom>
        </p:spPr>
      </p:pic>
      <p:sp>
        <p:nvSpPr>
          <p:cNvPr id="60" name="Rektangel 3">
            <a:extLst>
              <a:ext uri="{FF2B5EF4-FFF2-40B4-BE49-F238E27FC236}">
                <a16:creationId xmlns:a16="http://schemas.microsoft.com/office/drawing/2014/main" id="{4535C935-F124-6348-8E07-C79001289643}"/>
              </a:ext>
            </a:extLst>
          </p:cNvPr>
          <p:cNvSpPr/>
          <p:nvPr/>
        </p:nvSpPr>
        <p:spPr>
          <a:xfrm>
            <a:off x="2908464" y="3891860"/>
            <a:ext cx="1370834" cy="24622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</a:rPr>
              <a:t>LT MEANS </a:t>
            </a:r>
            <a:endParaRPr lang="en-GB" sz="1600" dirty="0"/>
          </a:p>
        </p:txBody>
      </p:sp>
      <p:sp>
        <p:nvSpPr>
          <p:cNvPr id="61" name="Rektangel 3">
            <a:extLst>
              <a:ext uri="{FF2B5EF4-FFF2-40B4-BE49-F238E27FC236}">
                <a16:creationId xmlns:a16="http://schemas.microsoft.com/office/drawing/2014/main" id="{82E9D531-4BEB-BA47-AACD-041BBB2F1C28}"/>
              </a:ext>
            </a:extLst>
          </p:cNvPr>
          <p:cNvSpPr/>
          <p:nvPr/>
        </p:nvSpPr>
        <p:spPr>
          <a:xfrm>
            <a:off x="3006892" y="2452009"/>
            <a:ext cx="995148" cy="12311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sz="800" b="1" dirty="0">
                <a:solidFill>
                  <a:schemeClr val="bg2"/>
                </a:solidFill>
                <a:latin typeface="Calibri" panose="020F0502020204030204" pitchFamily="34" charset="0"/>
              </a:rPr>
              <a:t>Temperature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62" name="Rektangel 3">
            <a:extLst>
              <a:ext uri="{FF2B5EF4-FFF2-40B4-BE49-F238E27FC236}">
                <a16:creationId xmlns:a16="http://schemas.microsoft.com/office/drawing/2014/main" id="{B01BDF61-ED21-A841-BA0E-CD160787415A}"/>
              </a:ext>
            </a:extLst>
          </p:cNvPr>
          <p:cNvSpPr/>
          <p:nvPr/>
        </p:nvSpPr>
        <p:spPr>
          <a:xfrm>
            <a:off x="3140812" y="3623605"/>
            <a:ext cx="516788" cy="12311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800" b="1" dirty="0">
                <a:solidFill>
                  <a:schemeClr val="bg2"/>
                </a:solidFill>
                <a:latin typeface="Calibri" panose="020F0502020204030204" pitchFamily="34" charset="0"/>
              </a:rPr>
              <a:t>Salinity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63" name="Rektangel 3">
            <a:extLst>
              <a:ext uri="{FF2B5EF4-FFF2-40B4-BE49-F238E27FC236}">
                <a16:creationId xmlns:a16="http://schemas.microsoft.com/office/drawing/2014/main" id="{00737BFC-F80D-F043-A15B-85FF22C8FC4C}"/>
              </a:ext>
            </a:extLst>
          </p:cNvPr>
          <p:cNvSpPr/>
          <p:nvPr/>
        </p:nvSpPr>
        <p:spPr>
          <a:xfrm>
            <a:off x="3140811" y="5082608"/>
            <a:ext cx="760581" cy="12311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800" b="1" dirty="0">
                <a:solidFill>
                  <a:schemeClr val="bg2"/>
                </a:solidFill>
                <a:latin typeface="Calibri" panose="020F0502020204030204" pitchFamily="34" charset="0"/>
              </a:rPr>
              <a:t>AW layer</a:t>
            </a: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66" name="Rektangel 3">
            <a:extLst>
              <a:ext uri="{FF2B5EF4-FFF2-40B4-BE49-F238E27FC236}">
                <a16:creationId xmlns:a16="http://schemas.microsoft.com/office/drawing/2014/main" id="{AF948FA4-C3CF-0D47-9DDE-35FE773E1064}"/>
              </a:ext>
            </a:extLst>
          </p:cNvPr>
          <p:cNvSpPr/>
          <p:nvPr/>
        </p:nvSpPr>
        <p:spPr>
          <a:xfrm>
            <a:off x="3140810" y="6249230"/>
            <a:ext cx="760581" cy="12311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GB" sz="800" b="1" dirty="0">
                <a:solidFill>
                  <a:schemeClr val="bg2"/>
                </a:solidFill>
                <a:latin typeface="Calibri" panose="020F0502020204030204" pitchFamily="34" charset="0"/>
              </a:rPr>
              <a:t>Ocean heat</a:t>
            </a:r>
            <a:endParaRPr lang="en-GB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0D6AA2-ED66-2544-85DA-EB384559E6DA}"/>
              </a:ext>
            </a:extLst>
          </p:cNvPr>
          <p:cNvSpPr/>
          <p:nvPr/>
        </p:nvSpPr>
        <p:spPr>
          <a:xfrm>
            <a:off x="377688" y="254966"/>
            <a:ext cx="11509512" cy="609397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latin typeface="Calibri" panose="020F0502020204030204" pitchFamily="34" charset="0"/>
              </a:rPr>
              <a:t>FMI contribution to Task 6.3 in 2020: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000000"/>
              </a:solidFill>
              <a:latin typeface="Calibri" pitchFamily="34"/>
              <a:ea typeface="DengXian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1)     Main results obtained in the last project year (1 Dec 2019 – 30 Nov 2020)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Analyses snow and ice mass balance along few SIMBA buoy drift trajectories to understand influence of oceanic heat flux at ice bottom on sea ice mass balance;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Manuscript under revision “The seasonal cycle and breakup of </a:t>
            </a:r>
            <a:r>
              <a:rPr lang="en-US" sz="2400" i="1" kern="0" dirty="0" err="1">
                <a:solidFill>
                  <a:srgbClr val="0070C0"/>
                </a:solidFill>
                <a:latin typeface="Calibri" pitchFamily="34"/>
                <a:ea typeface="DengXian" pitchFamily="2"/>
              </a:rPr>
              <a:t>landfast</a:t>
            </a:r>
            <a:r>
              <a:rPr lang="en-US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 sea ice along the west coast of </a:t>
            </a:r>
            <a:r>
              <a:rPr lang="en-US" sz="2400" i="1" kern="0" dirty="0" err="1">
                <a:solidFill>
                  <a:srgbClr val="0070C0"/>
                </a:solidFill>
                <a:latin typeface="Calibri" pitchFamily="34"/>
                <a:ea typeface="DengXian" pitchFamily="2"/>
              </a:rPr>
              <a:t>Kotelny</a:t>
            </a:r>
            <a:r>
              <a:rPr lang="en-US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 Island, East Siberian Sea” </a:t>
            </a:r>
            <a:endParaRPr lang="en-US" sz="2400" i="1" kern="0" dirty="0">
              <a:solidFill>
                <a:srgbClr val="000000"/>
              </a:solidFill>
              <a:latin typeface="Calibri" pitchFamily="34"/>
              <a:ea typeface="DengXian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2) </a:t>
            </a:r>
            <a:r>
              <a:rPr lang="en-US" sz="2400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Delays, deviations from the plan and mitigation measures, especially due to COVID-19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The </a:t>
            </a:r>
            <a:r>
              <a:rPr lang="en-GB" sz="2400" i="1" kern="0" dirty="0">
                <a:solidFill>
                  <a:srgbClr val="0070C0"/>
                </a:solidFill>
                <a:latin typeface="Calibri"/>
              </a:rPr>
              <a:t>Domain based ice thickness product and HIGHTSI snow thickness was delayed- because of home-office</a:t>
            </a:r>
            <a:br>
              <a:rPr lang="en-US" sz="2400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</a:br>
            <a:r>
              <a:rPr lang="en-US" sz="2400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3)     Data produced, registration in the catalog  (</a:t>
            </a:r>
            <a:r>
              <a:rPr lang="en-US" sz="2400" u="sng" kern="0" dirty="0">
                <a:solidFill>
                  <a:srgbClr val="0563C1"/>
                </a:solidFill>
                <a:latin typeface="Calibri" pitchFamily="34"/>
                <a:ea typeface="DengXian" pitchFamily="2"/>
                <a:hlinkClick r:id="rId2"/>
              </a:rPr>
              <a:t>https://catalog-intaros.nersc.no</a:t>
            </a:r>
            <a:r>
              <a:rPr lang="en-US" sz="2400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) and access to data in repositories - </a:t>
            </a:r>
            <a:r>
              <a:rPr lang="en-US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N/A, or to be connected with WP3??</a:t>
            </a:r>
            <a:br>
              <a:rPr lang="en-US" sz="2400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</a:br>
            <a:r>
              <a:rPr lang="en-US" sz="2400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4)     Exploitation of the results, what has been done and what is the impact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Scientific papers, see 1)</a:t>
            </a:r>
            <a:br>
              <a:rPr lang="en-US" sz="2400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</a:br>
            <a:r>
              <a:rPr lang="en-US" sz="2400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5)     Plan for completion of work during 2021, including response to the last review report, if relevant : </a:t>
            </a:r>
            <a:r>
              <a:rPr lang="fi-FI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Domain </a:t>
            </a:r>
            <a:r>
              <a:rPr lang="fi-FI" sz="2400" i="1" kern="0" dirty="0" err="1">
                <a:solidFill>
                  <a:srgbClr val="0070C0"/>
                </a:solidFill>
                <a:latin typeface="Calibri" pitchFamily="34"/>
                <a:ea typeface="DengXian" pitchFamily="2"/>
              </a:rPr>
              <a:t>snow</a:t>
            </a:r>
            <a:r>
              <a:rPr lang="fi-FI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 </a:t>
            </a:r>
            <a:r>
              <a:rPr lang="fi-FI" sz="2400" i="1" kern="0" dirty="0" err="1">
                <a:solidFill>
                  <a:srgbClr val="0070C0"/>
                </a:solidFill>
                <a:latin typeface="Calibri" pitchFamily="34"/>
                <a:ea typeface="DengXian" pitchFamily="2"/>
              </a:rPr>
              <a:t>depth</a:t>
            </a:r>
            <a:r>
              <a:rPr lang="fi-FI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 and ice </a:t>
            </a:r>
            <a:r>
              <a:rPr lang="fi-FI" sz="2400" i="1" kern="0" dirty="0" err="1">
                <a:solidFill>
                  <a:srgbClr val="0070C0"/>
                </a:solidFill>
                <a:latin typeface="Calibri" pitchFamily="34"/>
                <a:ea typeface="DengXian" pitchFamily="2"/>
              </a:rPr>
              <a:t>thickness</a:t>
            </a:r>
            <a:r>
              <a:rPr lang="fi-FI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 products to </a:t>
            </a:r>
            <a:r>
              <a:rPr lang="fi-FI" sz="2400" i="1" kern="0" dirty="0" err="1">
                <a:solidFill>
                  <a:srgbClr val="0070C0"/>
                </a:solidFill>
                <a:latin typeface="Calibri" pitchFamily="34"/>
                <a:ea typeface="DengXian" pitchFamily="2"/>
              </a:rPr>
              <a:t>be</a:t>
            </a:r>
            <a:r>
              <a:rPr lang="fi-FI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 </a:t>
            </a:r>
            <a:r>
              <a:rPr lang="fi-FI" sz="2400" i="1" kern="0" dirty="0" err="1">
                <a:solidFill>
                  <a:srgbClr val="0070C0"/>
                </a:solidFill>
                <a:latin typeface="Calibri" pitchFamily="34"/>
                <a:ea typeface="DengXian" pitchFamily="2"/>
              </a:rPr>
              <a:t>produced</a:t>
            </a:r>
            <a:r>
              <a:rPr lang="fi-FI" sz="2400" i="1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  <a:t>. </a:t>
            </a:r>
          </a:p>
          <a:p>
            <a:pPr indent="-226698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 </a:t>
            </a:r>
            <a:endParaRPr lang="fi-FI" kern="0" dirty="0">
              <a:solidFill>
                <a:srgbClr val="000000"/>
              </a:solidFill>
              <a:latin typeface="Calibri" pitchFamily="34"/>
              <a:ea typeface="DengXi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1105823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449FBABB-83F0-4248-AA75-85BAEDD57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1" y="2638121"/>
            <a:ext cx="4910138" cy="368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0">
            <a:extLst>
              <a:ext uri="{FF2B5EF4-FFF2-40B4-BE49-F238E27FC236}">
                <a16:creationId xmlns:a16="http://schemas.microsoft.com/office/drawing/2014/main" id="{535573CE-6CA6-8F42-ADFD-45EBC191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08" y="230324"/>
            <a:ext cx="6172200" cy="335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9">
            <a:extLst>
              <a:ext uri="{FF2B5EF4-FFF2-40B4-BE49-F238E27FC236}">
                <a16:creationId xmlns:a16="http://schemas.microsoft.com/office/drawing/2014/main" id="{74BF79CB-8746-DF41-889D-24FD1E85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24" y="3529603"/>
            <a:ext cx="5956967" cy="32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8">
            <a:extLst>
              <a:ext uri="{FF2B5EF4-FFF2-40B4-BE49-F238E27FC236}">
                <a16:creationId xmlns:a16="http://schemas.microsoft.com/office/drawing/2014/main" id="{3E207139-D992-9249-ADA6-46A01CC31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2" y="519812"/>
            <a:ext cx="54531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GB" altLang="nb-NO" sz="1800" dirty="0">
                <a:solidFill>
                  <a:srgbClr val="0070C0"/>
                </a:solidFill>
              </a:rPr>
              <a:t>FMI Highlight (Activity 1)</a:t>
            </a:r>
            <a:br>
              <a:rPr lang="en-US" sz="1800" dirty="0"/>
            </a:br>
            <a:r>
              <a:rPr lang="en-GB" altLang="nb-NO" sz="1800" dirty="0">
                <a:solidFill>
                  <a:srgbClr val="0070C0"/>
                </a:solidFill>
              </a:rPr>
              <a:t>: SIMBA drift pattern in the Arctic Ocean. Measured ice thickness and snow depth  along two trajectories PRIC0805. and FMI0504r. Compared with HIGHTSI model simulations. Weather forcing were ECWMF reanalyses.</a:t>
            </a:r>
          </a:p>
        </p:txBody>
      </p:sp>
      <p:sp>
        <p:nvSpPr>
          <p:cNvPr id="13318" name="TextBox 9">
            <a:extLst>
              <a:ext uri="{FF2B5EF4-FFF2-40B4-BE49-F238E27FC236}">
                <a16:creationId xmlns:a16="http://schemas.microsoft.com/office/drawing/2014/main" id="{98BB05DF-9C13-E64C-A3E6-51A0440C5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972" y="4652226"/>
            <a:ext cx="923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b-NO" sz="1400" b="1" dirty="0">
                <a:solidFill>
                  <a:schemeClr val="tx1"/>
                </a:solidFill>
              </a:rPr>
              <a:t>PRIC0805</a:t>
            </a:r>
          </a:p>
        </p:txBody>
      </p:sp>
      <p:sp>
        <p:nvSpPr>
          <p:cNvPr id="13319" name="TextBox 10">
            <a:extLst>
              <a:ext uri="{FF2B5EF4-FFF2-40B4-BE49-F238E27FC236}">
                <a16:creationId xmlns:a16="http://schemas.microsoft.com/office/drawing/2014/main" id="{2419BE17-7197-FB42-976E-39358C91B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902" y="3672137"/>
            <a:ext cx="91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b-NO" sz="1400" b="1" dirty="0">
                <a:solidFill>
                  <a:schemeClr val="tx1"/>
                </a:solidFill>
              </a:rPr>
              <a:t>FMI0504r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609BE7-6EEB-8540-B00E-C90A5A78337B}"/>
              </a:ext>
            </a:extLst>
          </p:cNvPr>
          <p:cNvCxnSpPr>
            <a:cxnSpLocks/>
          </p:cNvCxnSpPr>
          <p:nvPr/>
        </p:nvCxnSpPr>
        <p:spPr>
          <a:xfrm flipV="1">
            <a:off x="1798459" y="4478756"/>
            <a:ext cx="117475" cy="32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11F14B-8D18-7E4B-BCEE-FB2BFCCBA337}"/>
              </a:ext>
            </a:extLst>
          </p:cNvPr>
          <p:cNvCxnSpPr>
            <a:cxnSpLocks/>
          </p:cNvCxnSpPr>
          <p:nvPr/>
        </p:nvCxnSpPr>
        <p:spPr>
          <a:xfrm flipH="1">
            <a:off x="2651539" y="3922962"/>
            <a:ext cx="80963" cy="319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" name="TextBox 21">
            <a:extLst>
              <a:ext uri="{FF2B5EF4-FFF2-40B4-BE49-F238E27FC236}">
                <a16:creationId xmlns:a16="http://schemas.microsoft.com/office/drawing/2014/main" id="{AC83513B-3B83-FC4F-96B7-C4CBC8A48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717" y="3298960"/>
            <a:ext cx="420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b-NO" sz="1400" b="1" dirty="0">
                <a:solidFill>
                  <a:schemeClr val="tx1"/>
                </a:solidFill>
              </a:rPr>
              <a:t>Modelled snow death and ice thickness for FMI0504r</a:t>
            </a:r>
          </a:p>
        </p:txBody>
      </p:sp>
      <p:sp>
        <p:nvSpPr>
          <p:cNvPr id="13323" name="TextBox 22">
            <a:extLst>
              <a:ext uri="{FF2B5EF4-FFF2-40B4-BE49-F238E27FC236}">
                <a16:creationId xmlns:a16="http://schemas.microsoft.com/office/drawing/2014/main" id="{9926A8B1-30B5-834B-BBE9-0CD7EBD7C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6" y="213426"/>
            <a:ext cx="4203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b-NO" sz="1400" b="1" dirty="0">
                <a:solidFill>
                  <a:schemeClr val="tx1"/>
                </a:solidFill>
              </a:rPr>
              <a:t>Modelled snow death and ice thickness for PRIC0805</a:t>
            </a:r>
          </a:p>
        </p:txBody>
      </p:sp>
      <p:sp>
        <p:nvSpPr>
          <p:cNvPr id="13325" name="TextBox 26">
            <a:extLst>
              <a:ext uri="{FF2B5EF4-FFF2-40B4-BE49-F238E27FC236}">
                <a16:creationId xmlns:a16="http://schemas.microsoft.com/office/drawing/2014/main" id="{968AC513-37EB-E34C-A117-CACAEBAA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626" y="5915025"/>
            <a:ext cx="1773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b-NO" sz="1400" b="1">
                <a:solidFill>
                  <a:srgbClr val="FF0000"/>
                </a:solidFill>
              </a:rPr>
              <a:t>SIMBA ice thickness</a:t>
            </a: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C20BC905-B4FC-3943-8E4C-A76FD4E6F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927" y="2098399"/>
            <a:ext cx="177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b-NO" sz="1400" b="1">
                <a:solidFill>
                  <a:srgbClr val="FF0000"/>
                </a:solidFill>
              </a:rPr>
              <a:t>SIMBA ice thickness</a:t>
            </a: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94593C13-D083-0E4A-9A8E-E492B0C4F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8963" y="629350"/>
            <a:ext cx="160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b-NO" sz="1400" b="1" dirty="0">
                <a:solidFill>
                  <a:srgbClr val="FF0000"/>
                </a:solidFill>
              </a:rPr>
              <a:t>SIMBA snow depth</a:t>
            </a:r>
          </a:p>
        </p:txBody>
      </p:sp>
    </p:spTree>
    <p:extLst>
      <p:ext uri="{BB962C8B-B14F-4D97-AF65-F5344CB8AC3E}">
        <p14:creationId xmlns:p14="http://schemas.microsoft.com/office/powerpoint/2010/main" val="424187898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0D6AA2-ED66-2544-85DA-EB384559E6DA}"/>
              </a:ext>
            </a:extLst>
          </p:cNvPr>
          <p:cNvSpPr/>
          <p:nvPr/>
        </p:nvSpPr>
        <p:spPr>
          <a:xfrm>
            <a:off x="1106488" y="612775"/>
            <a:ext cx="9979025" cy="59093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latin typeface="Calibri" panose="020F0502020204030204" pitchFamily="34" charset="0"/>
              </a:rPr>
              <a:t>IFREMER contribution to Task 6.3 in 2020 (activity 1):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000000"/>
              </a:solidFill>
              <a:latin typeface="Calibri" pitchFamily="34"/>
              <a:ea typeface="DengXian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1)     Main results obtained in the last project year (1 Dec 2019 – 30 Nov 2020)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Long-term satellite sea ice database integrated in the catalog (1992-present), daily basis</a:t>
            </a:r>
          </a:p>
          <a:p>
            <a:br>
              <a:rPr lang="en-US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</a:b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2)     Delays, deviations from the plan and mitigation measures, especially due to COVID-19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Delay</a:t>
            </a:r>
            <a:r>
              <a:rPr lang="en-US" altLang="en-US" dirty="0">
                <a:solidFill>
                  <a:srgbClr val="000000"/>
                </a:solidFill>
              </a:rPr>
              <a:t> due to scat. valid data availability (arrived on Fall 2020, 2 years after satellite has been launched) </a:t>
            </a:r>
            <a:r>
              <a:rPr lang="en-US" altLang="en-US" b="1" dirty="0">
                <a:solidFill>
                  <a:srgbClr val="000000"/>
                </a:solidFill>
              </a:rPr>
              <a:t>but very good data, usable for sea ice detection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</a:b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3)     Data produced, registration in the catalog  (</a:t>
            </a:r>
            <a:r>
              <a:rPr lang="en-US" u="sng" kern="0" dirty="0">
                <a:solidFill>
                  <a:srgbClr val="0563C1"/>
                </a:solidFill>
                <a:latin typeface="Calibri" pitchFamily="34"/>
                <a:ea typeface="DengXian" pitchFamily="2"/>
                <a:hlinkClick r:id="rId2"/>
              </a:rPr>
              <a:t>https://catalog-intaros.nersc.no</a:t>
            </a: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) and access to data in repositories;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Long-term satellite sea ice database integrated in the catalog (1992-present), daily basis → integrated in the </a:t>
            </a:r>
            <a:r>
              <a:rPr lang="en-US" altLang="en-US" b="1" dirty="0">
                <a:solidFill>
                  <a:srgbClr val="000000"/>
                </a:solidFill>
              </a:rPr>
              <a:t>IAOOS catalogue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</a:b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4)     Exploitation of the results, what has been done and what is the impact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Used in Task 6.1.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long-term sea ice datasets to be available for the community +exploitation of the co-</a:t>
            </a:r>
            <a:r>
              <a:rPr lang="en-US" altLang="en-US" dirty="0" err="1">
                <a:solidFill>
                  <a:srgbClr val="000000"/>
                </a:solidFill>
              </a:rPr>
              <a:t>localisation</a:t>
            </a:r>
            <a:r>
              <a:rPr lang="en-US" altLang="en-US" dirty="0">
                <a:solidFill>
                  <a:srgbClr val="000000"/>
                </a:solidFill>
              </a:rPr>
              <a:t> of the different datasets (high resolution, low res. satellite datasets &amp; buoys) in the MIZ to study one </a:t>
            </a:r>
            <a:r>
              <a:rPr lang="en-US" altLang="en-US" b="1" dirty="0">
                <a:solidFill>
                  <a:srgbClr val="000000"/>
                </a:solidFill>
              </a:rPr>
              <a:t>case study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kern="0" dirty="0">
                <a:solidFill>
                  <a:srgbClr val="0070C0"/>
                </a:solidFill>
                <a:latin typeface="Calibri" pitchFamily="34"/>
                <a:ea typeface="DengXian" pitchFamily="2"/>
              </a:rPr>
            </a:b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5)     Plan for completion of work during 2021, including response to the last review report, if relevant.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 pitchFamily="34"/>
                <a:ea typeface="DengXian" pitchFamily="2"/>
              </a:rPr>
              <a:t>Work on CFOSAT data, which is our main activity at present</a:t>
            </a:r>
          </a:p>
        </p:txBody>
      </p:sp>
    </p:spTree>
    <p:extLst>
      <p:ext uri="{BB962C8B-B14F-4D97-AF65-F5344CB8AC3E}">
        <p14:creationId xmlns:p14="http://schemas.microsoft.com/office/powerpoint/2010/main" val="416368985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FB63A413-D4FC-E944-ACA4-580F63117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87" y="194673"/>
            <a:ext cx="9192385" cy="59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63" tIns="68139" rIns="119963" bIns="59981"/>
          <a:lstStyle>
            <a:lvl1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3199" b="1" dirty="0">
                <a:solidFill>
                  <a:srgbClr val="FF3333"/>
                </a:solidFill>
              </a:rPr>
              <a:t>LOPS/</a:t>
            </a:r>
            <a:r>
              <a:rPr lang="en-US" altLang="en-US" sz="3199" b="1" dirty="0" err="1">
                <a:solidFill>
                  <a:srgbClr val="FF3333"/>
                </a:solidFill>
              </a:rPr>
              <a:t>Ifremer</a:t>
            </a:r>
            <a:r>
              <a:rPr lang="en-US" altLang="en-US" sz="3199" b="1" dirty="0">
                <a:solidFill>
                  <a:srgbClr val="FF3333"/>
                </a:solidFill>
              </a:rPr>
              <a:t> in INTAROS (Activity 1) 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E583A7B7-CA47-C74C-B2B2-D0CD60D3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672" y="6041220"/>
            <a:ext cx="1223056" cy="81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>
            <a:extLst>
              <a:ext uri="{FF2B5EF4-FFF2-40B4-BE49-F238E27FC236}">
                <a16:creationId xmlns:a16="http://schemas.microsoft.com/office/drawing/2014/main" id="{E4B61CC2-D033-B64F-A50E-C145E8448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215" y="1343669"/>
            <a:ext cx="10461571" cy="8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63" tIns="66220" rIns="119963" bIns="59981"/>
          <a:lstStyle>
            <a:lvl1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2399" dirty="0">
                <a:solidFill>
                  <a:srgbClr val="000000"/>
                </a:solidFill>
              </a:rPr>
              <a:t>Long-term satellite sea ice database integrated in the catalog (1992-present), daily basis</a:t>
            </a:r>
          </a:p>
        </p:txBody>
      </p:sp>
      <p:sp>
        <p:nvSpPr>
          <p:cNvPr id="5125" name="Oval 4">
            <a:extLst>
              <a:ext uri="{FF2B5EF4-FFF2-40B4-BE49-F238E27FC236}">
                <a16:creationId xmlns:a16="http://schemas.microsoft.com/office/drawing/2014/main" id="{DBB73066-DF15-FF4D-BCBA-E93CF2942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37" y="1536226"/>
            <a:ext cx="192558" cy="95221"/>
          </a:xfrm>
          <a:prstGeom prst="ellipse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buNone/>
            </a:pPr>
            <a:endParaRPr lang="en-US" altLang="nb-NO" sz="2399"/>
          </a:p>
        </p:txBody>
      </p:sp>
      <p:pic>
        <p:nvPicPr>
          <p:cNvPr id="5126" name="Picture 5">
            <a:extLst>
              <a:ext uri="{FF2B5EF4-FFF2-40B4-BE49-F238E27FC236}">
                <a16:creationId xmlns:a16="http://schemas.microsoft.com/office/drawing/2014/main" id="{DB36240C-5F92-3A48-ACEB-C9CD2698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62" y="2308571"/>
            <a:ext cx="2253555" cy="3351766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6">
            <a:extLst>
              <a:ext uri="{FF2B5EF4-FFF2-40B4-BE49-F238E27FC236}">
                <a16:creationId xmlns:a16="http://schemas.microsoft.com/office/drawing/2014/main" id="{7FFDD49F-1886-C849-9B93-A5327A30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000">
            <a:off x="4113296" y="2306454"/>
            <a:ext cx="4909151" cy="345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8" name="Text Box 7">
            <a:extLst>
              <a:ext uri="{FF2B5EF4-FFF2-40B4-BE49-F238E27FC236}">
                <a16:creationId xmlns:a16="http://schemas.microsoft.com/office/drawing/2014/main" id="{F1995F18-D6F7-074D-A4FC-1D2491FB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215" y="5662453"/>
            <a:ext cx="3550671" cy="105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63" tIns="66220" rIns="119963" bIns="59981"/>
          <a:lstStyle>
            <a:lvl1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2399">
                <a:solidFill>
                  <a:srgbClr val="000000"/>
                </a:solidFill>
              </a:rPr>
              <a:t>Sea ice concentration</a:t>
            </a:r>
          </a:p>
        </p:txBody>
      </p:sp>
      <p:sp>
        <p:nvSpPr>
          <p:cNvPr id="5129" name="Text Box 8">
            <a:extLst>
              <a:ext uri="{FF2B5EF4-FFF2-40B4-BE49-F238E27FC236}">
                <a16:creationId xmlns:a16="http://schemas.microsoft.com/office/drawing/2014/main" id="{59586134-B4E0-9345-951A-756D304B1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111" y="5662453"/>
            <a:ext cx="3550671" cy="105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63" tIns="66220" rIns="119963" bIns="59981"/>
          <a:lstStyle>
            <a:lvl1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2399">
                <a:solidFill>
                  <a:srgbClr val="000000"/>
                </a:solidFill>
              </a:rPr>
              <a:t>Sea ice displacement</a:t>
            </a:r>
          </a:p>
        </p:txBody>
      </p:sp>
      <p:sp>
        <p:nvSpPr>
          <p:cNvPr id="5130" name="Text Box 9">
            <a:extLst>
              <a:ext uri="{FF2B5EF4-FFF2-40B4-BE49-F238E27FC236}">
                <a16:creationId xmlns:a16="http://schemas.microsoft.com/office/drawing/2014/main" id="{5FC21C26-51F6-384C-A865-7BE70CF17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1115" y="3455451"/>
            <a:ext cx="2736006" cy="105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63" tIns="63820" rIns="119963" bIns="59981"/>
          <a:lstStyle>
            <a:lvl1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1599" i="1">
                <a:solidFill>
                  <a:srgbClr val="000000"/>
                </a:solidFill>
              </a:rPr>
              <a:t>Girard-Ardhuin &amp; Ezraty, 2012</a:t>
            </a:r>
          </a:p>
        </p:txBody>
      </p:sp>
      <p:sp>
        <p:nvSpPr>
          <p:cNvPr id="5131" name="Text Box 10">
            <a:extLst>
              <a:ext uri="{FF2B5EF4-FFF2-40B4-BE49-F238E27FC236}">
                <a16:creationId xmlns:a16="http://schemas.microsoft.com/office/drawing/2014/main" id="{3BC9C060-E679-0846-B0B8-47DFBC251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678" y="6142788"/>
            <a:ext cx="6136439" cy="105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63" tIns="66220" rIns="119963" bIns="59981"/>
          <a:lstStyle>
            <a:lvl1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2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1866">
                <a:solidFill>
                  <a:srgbClr val="000000"/>
                </a:solidFill>
              </a:rPr>
              <a:t>Using successive radiometer and scatterometer onboard satellites (CERSAT data)</a:t>
            </a:r>
          </a:p>
        </p:txBody>
      </p:sp>
    </p:spTree>
    <p:extLst>
      <p:ext uri="{BB962C8B-B14F-4D97-AF65-F5344CB8AC3E}">
        <p14:creationId xmlns:p14="http://schemas.microsoft.com/office/powerpoint/2010/main" val="2235743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BDF71F3-49C5-4F41-9956-5FE38C30D650}"/>
              </a:ext>
            </a:extLst>
          </p:cNvPr>
          <p:cNvSpPr txBox="1"/>
          <p:nvPr/>
        </p:nvSpPr>
        <p:spPr>
          <a:xfrm>
            <a:off x="585788" y="300039"/>
            <a:ext cx="1087278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DTU contribution to WP6.3 (Activity 1)</a:t>
            </a:r>
          </a:p>
          <a:p>
            <a:endParaRPr lang="en-GB" sz="2000" dirty="0"/>
          </a:p>
          <a:p>
            <a:r>
              <a:rPr lang="en-GB" sz="2000" b="1" dirty="0"/>
              <a:t>Main results: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Vertical land movement model (published in GRL, </a:t>
            </a:r>
            <a:r>
              <a:rPr lang="da-DK" b="1" dirty="0">
                <a:hlinkClick r:id="rId3"/>
              </a:rPr>
              <a:t>https://doi.org/10.1029/2020GL088144</a:t>
            </a:r>
            <a:r>
              <a:rPr lang="en-GB" sz="2000" dirty="0"/>
              <a:t>)</a:t>
            </a:r>
          </a:p>
          <a:p>
            <a:pPr marL="800080" lvl="1" indent="-342891">
              <a:buFontTx/>
              <a:buChar char="-"/>
            </a:pPr>
            <a:r>
              <a:rPr lang="en-GB" sz="2000" dirty="0"/>
              <a:t>Essential tool for Arctic tide gauge based sea level studies (from WP2.1).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Constructed Arctic-wide sea level budget from 1995 to 2015 (in review in Ocean Sciences)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Delays: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Updated version of Arctic steric sea level product (DTU Steric)</a:t>
            </a:r>
          </a:p>
          <a:p>
            <a:r>
              <a:rPr lang="en-GB" sz="2000" dirty="0"/>
              <a:t>	(November 2020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/>
              <a:t>March 2021)</a:t>
            </a:r>
          </a:p>
          <a:p>
            <a:endParaRPr lang="en-GB" sz="2000" dirty="0"/>
          </a:p>
          <a:p>
            <a:r>
              <a:rPr lang="en-GB" sz="2000" b="1" dirty="0"/>
              <a:t>Data: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Vertical Land Movement model (not in data catalogue – but available through </a:t>
            </a:r>
            <a:r>
              <a:rPr lang="en-GB" sz="2000" dirty="0" err="1"/>
              <a:t>data.dtu.dk</a:t>
            </a:r>
            <a:r>
              <a:rPr lang="en-GB" sz="2000" dirty="0"/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Steric sea level (not yet available)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Sea level budget assessment for selected Arctic Tide Gauges (not yet available - in review)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Sea level anomaly (available through data catalogue)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Plan: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Update Arctic steric sea level product (DTU Steric)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000" dirty="0"/>
              <a:t>Finish review of paper in Ocean Sciences</a:t>
            </a:r>
          </a:p>
        </p:txBody>
      </p:sp>
    </p:spTree>
    <p:extLst>
      <p:ext uri="{BB962C8B-B14F-4D97-AF65-F5344CB8AC3E}">
        <p14:creationId xmlns:p14="http://schemas.microsoft.com/office/powerpoint/2010/main" val="3414618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2621</Words>
  <Application>Microsoft Macintosh PowerPoint</Application>
  <PresentationFormat>Widescreen</PresentationFormat>
  <Paragraphs>255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new Arctic Ocean–Sea-Ice Synthesis (Activity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DNV GL contribution</vt:lpstr>
      <vt:lpstr>Activity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 Sagen</dc:creator>
  <cp:lastModifiedBy>Stein Sandven</cp:lastModifiedBy>
  <cp:revision>35</cp:revision>
  <dcterms:created xsi:type="dcterms:W3CDTF">2021-01-12T15:27:03Z</dcterms:created>
  <dcterms:modified xsi:type="dcterms:W3CDTF">2021-01-20T13:10:25Z</dcterms:modified>
</cp:coreProperties>
</file>