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9" r:id="rId2"/>
    <p:sldMasterId id="2147483721" r:id="rId3"/>
    <p:sldMasterId id="2147483733" r:id="rId4"/>
  </p:sldMasterIdLst>
  <p:notesMasterIdLst>
    <p:notesMasterId r:id="rId18"/>
  </p:notesMasterIdLst>
  <p:sldIdLst>
    <p:sldId id="374" r:id="rId5"/>
    <p:sldId id="401" r:id="rId6"/>
    <p:sldId id="400" r:id="rId7"/>
    <p:sldId id="402" r:id="rId8"/>
    <p:sldId id="392" r:id="rId9"/>
    <p:sldId id="393" r:id="rId10"/>
    <p:sldId id="395" r:id="rId11"/>
    <p:sldId id="384" r:id="rId12"/>
    <p:sldId id="410" r:id="rId13"/>
    <p:sldId id="383" r:id="rId14"/>
    <p:sldId id="398" r:id="rId15"/>
    <p:sldId id="382" r:id="rId16"/>
    <p:sldId id="380" r:id="rId1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26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47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4FA6-5563-EA4B-82EE-B0B46A759E7D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C7C5-0C4F-C246-B59E-4DAE86BB5F8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14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Collected over 1000 samples</a:t>
            </a:r>
          </a:p>
          <a:p>
            <a:pPr marL="698270" lvl="2" indent="-241093">
              <a:buFont typeface="Arial"/>
              <a:buChar char="•"/>
              <a:defRPr/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Monitors over 30 different parameters</a:t>
            </a:r>
          </a:p>
          <a:p>
            <a:pPr marL="698270" lvl="2" indent="-241093">
              <a:buFont typeface="Arial"/>
              <a:buChar char="•"/>
              <a:defRPr/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Over 300 community members  have developed capacity to conduct sampling and analysis. </a:t>
            </a:r>
          </a:p>
          <a:p>
            <a:pPr eaLnBrk="1"/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1pPr>
            <a:lvl2pPr marL="742950" indent="-285750"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2pPr>
            <a:lvl3pPr marL="1143000" indent="-228600"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3pPr>
            <a:lvl4pPr marL="1600200" indent="-228600"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4pPr>
            <a:lvl5pPr marL="2057400" indent="-228600"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9pPr>
          </a:lstStyle>
          <a:p>
            <a:pPr algn="ctr"/>
            <a:fld id="{83FF9C86-BC05-48B8-A174-519B4CB13BD1}" type="slidenum">
              <a:rPr lang="en-US" altLang="en-US"/>
              <a:pPr algn="ctr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58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18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85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78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68413"/>
            <a:ext cx="7769225" cy="146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9F2D-6E86-3B44-9F58-24117349DD6C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5373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50" y="1324429"/>
            <a:ext cx="8395750" cy="411842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8050" y="214085"/>
            <a:ext cx="8395750" cy="9144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680200" y="6305324"/>
            <a:ext cx="2133600" cy="365125"/>
          </a:xfrm>
        </p:spPr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418050" y="5849938"/>
            <a:ext cx="2133600" cy="304800"/>
          </a:xfrm>
        </p:spPr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418050" y="6337300"/>
            <a:ext cx="4572000" cy="365125"/>
          </a:xfrm>
        </p:spPr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453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38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877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59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290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70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69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20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308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551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224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062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93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201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229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885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486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02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575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771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009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496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930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349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24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67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07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49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84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93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846A-4BDA-A242-AB37-4A2DDC94EDBF}" type="datetimeFigureOut">
              <a:rPr lang="da-DK" smtClean="0"/>
              <a:t>03/07/17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050" y="214085"/>
            <a:ext cx="818166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29" y="1647373"/>
            <a:ext cx="7677331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E83105-9863-BF4E-83A9-5D2B435BB7ED}" type="datetimeFigureOut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03/07/17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732DB4-8162-8243-B79F-3AD96CA964D5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pic>
        <p:nvPicPr>
          <p:cNvPr id="1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" y="5797438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01A6B-A699-D847-A906-71EDEC6C57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D630-5DB4-014D-9AFE-F8674B3BB4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29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BD4D43-6F46-4EB5-9C62-2E9E3D9765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03/07/17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831887A-5A80-48D9-B1AA-F861AB9867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9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808093"/>
              </p:ext>
            </p:extLst>
          </p:nvPr>
        </p:nvGraphicFramePr>
        <p:xfrm>
          <a:off x="457200" y="274639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467"/>
                <a:gridCol w="3826933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 err="1" smtClean="0"/>
                        <a:t>Task</a:t>
                      </a:r>
                      <a:r>
                        <a:rPr lang="da-DK" b="1" baseline="0" dirty="0" smtClean="0"/>
                        <a:t> 4.1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Community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Based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Monitoring</a:t>
                      </a:r>
                      <a:r>
                        <a:rPr lang="da-DK" dirty="0" smtClean="0"/>
                        <a:t> program </a:t>
                      </a:r>
                      <a:r>
                        <a:rPr lang="da-DK" dirty="0" err="1" smtClean="0"/>
                        <a:t>survey</a:t>
                      </a:r>
                      <a:r>
                        <a:rPr lang="da-DK" dirty="0" smtClean="0"/>
                        <a:t>  </a:t>
                      </a:r>
                    </a:p>
                    <a:p>
                      <a:endParaRPr lang="da-DK" dirty="0" smtClean="0"/>
                    </a:p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Nordeco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ELOKA/YRITWC/UAF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 smtClean="0"/>
                        <a:t>NUIM</a:t>
                      </a:r>
                      <a:r>
                        <a:rPr lang="da-DK" baseline="0" dirty="0" smtClean="0"/>
                        <a:t>  (</a:t>
                      </a:r>
                      <a:r>
                        <a:rPr lang="da-DK" baseline="0" dirty="0" err="1" smtClean="0"/>
                        <a:t>EuroGOOS</a:t>
                      </a:r>
                      <a:r>
                        <a:rPr lang="da-DK" baseline="0" dirty="0" smtClean="0"/>
                        <a:t>)</a:t>
                      </a:r>
                      <a:endParaRPr lang="da-DK" dirty="0" smtClean="0"/>
                    </a:p>
                    <a:p>
                      <a:pPr marL="0" indent="0">
                        <a:buNone/>
                      </a:pPr>
                      <a:r>
                        <a:rPr lang="da-DK" baseline="0" dirty="0" smtClean="0"/>
                        <a:t>CSIPN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60869"/>
              </p:ext>
            </p:extLst>
          </p:nvPr>
        </p:nvGraphicFramePr>
        <p:xfrm>
          <a:off x="423334" y="1659679"/>
          <a:ext cx="846666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735"/>
                <a:gridCol w="1105123"/>
                <a:gridCol w="219242"/>
                <a:gridCol w="2543566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Activity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Time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Partner/</a:t>
                      </a:r>
                      <a:r>
                        <a:rPr lang="da-DK" dirty="0" err="1" smtClean="0"/>
                        <a:t>place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Reviewed</a:t>
                      </a:r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previous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survey</a:t>
                      </a:r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 of CBM programs for </a:t>
                      </a:r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connectivity</a:t>
                      </a:r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 and potential </a:t>
                      </a:r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common</a:t>
                      </a:r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 products </a:t>
                      </a:r>
                      <a:endParaRPr lang="da-D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rgbClr val="000000"/>
                          </a:solidFill>
                        </a:rPr>
                        <a:t>M3-M4</a:t>
                      </a:r>
                      <a:endParaRPr lang="da-DK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Nordeco</a:t>
                      </a:r>
                    </a:p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ELOKA/YRITWC</a:t>
                      </a:r>
                    </a:p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CSIPN</a:t>
                      </a:r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Discussed</a:t>
                      </a:r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 with CBM program </a:t>
                      </a:r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facilitators</a:t>
                      </a:r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 and held workshops on </a:t>
                      </a:r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capabilities</a:t>
                      </a:r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challenges</a:t>
                      </a:r>
                      <a:endParaRPr lang="da-D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chemeClr val="tx1"/>
                          </a:solidFill>
                        </a:rPr>
                        <a:t>M6-</a:t>
                      </a:r>
                      <a:r>
                        <a:rPr lang="da-DK" sz="1600" dirty="0" smtClean="0"/>
                        <a:t>M10 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solidFill>
                            <a:srgbClr val="000000"/>
                          </a:solidFill>
                        </a:rPr>
                        <a:t>Fairbanks</a:t>
                      </a:r>
                      <a:r>
                        <a:rPr lang="da-DK" sz="1600" dirty="0" smtClean="0">
                          <a:solidFill>
                            <a:srgbClr val="000000"/>
                          </a:solidFill>
                        </a:rPr>
                        <a:t> May 2017 </a:t>
                      </a:r>
                    </a:p>
                    <a:p>
                      <a:r>
                        <a:rPr lang="da-DK" sz="1600" dirty="0" smtClean="0"/>
                        <a:t>Nordic, </a:t>
                      </a:r>
                      <a:r>
                        <a:rPr lang="da-DK" sz="1600" dirty="0" err="1" smtClean="0"/>
                        <a:t>Aug-Oc</a:t>
                      </a:r>
                      <a:r>
                        <a:rPr lang="da-DK" sz="1600" baseline="0" dirty="0" err="1" smtClean="0"/>
                        <a:t>t</a:t>
                      </a:r>
                      <a:r>
                        <a:rPr lang="da-DK" sz="1600" baseline="0" dirty="0" smtClean="0"/>
                        <a:t> 2017</a:t>
                      </a:r>
                    </a:p>
                    <a:p>
                      <a:r>
                        <a:rPr lang="da-DK" sz="1600" baseline="0" dirty="0" err="1" smtClean="0"/>
                        <a:t>Russia</a:t>
                      </a:r>
                      <a:r>
                        <a:rPr lang="da-DK" sz="1600" baseline="0" dirty="0" smtClean="0"/>
                        <a:t>, </a:t>
                      </a:r>
                      <a:r>
                        <a:rPr lang="da-DK" sz="1600" baseline="0" dirty="0" err="1" smtClean="0"/>
                        <a:t>Oct</a:t>
                      </a:r>
                      <a:r>
                        <a:rPr lang="da-DK" sz="1600" baseline="0" dirty="0" smtClean="0"/>
                        <a:t> 2017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Ottawa </a:t>
                      </a:r>
                      <a:r>
                        <a:rPr lang="da-DK" sz="1600" dirty="0" err="1" smtClean="0"/>
                        <a:t>tbd</a:t>
                      </a:r>
                      <a:endParaRPr lang="da-DK" sz="1600" dirty="0" smtClean="0"/>
                    </a:p>
                    <a:p>
                      <a:endParaRPr lang="da-DK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Draft</a:t>
                      </a:r>
                      <a:r>
                        <a:rPr lang="da-DK" dirty="0" smtClean="0"/>
                        <a:t> CBM </a:t>
                      </a:r>
                      <a:r>
                        <a:rPr lang="da-DK" dirty="0" err="1" smtClean="0"/>
                        <a:t>survey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report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M10-M12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All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Revise</a:t>
                      </a:r>
                      <a:r>
                        <a:rPr lang="da-DK" dirty="0" smtClean="0"/>
                        <a:t> CBM </a:t>
                      </a:r>
                      <a:r>
                        <a:rPr lang="da-DK" dirty="0" err="1" smtClean="0"/>
                        <a:t>survey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report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M13-M14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All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(</a:t>
                      </a:r>
                      <a:r>
                        <a:rPr lang="da-DK" dirty="0" err="1" smtClean="0"/>
                        <a:t>additional</a:t>
                      </a:r>
                      <a:r>
                        <a:rPr lang="da-DK" dirty="0" smtClean="0"/>
                        <a:t> steps as </a:t>
                      </a:r>
                      <a:r>
                        <a:rPr lang="da-DK" dirty="0" err="1" smtClean="0"/>
                        <a:t>needed</a:t>
                      </a:r>
                      <a:r>
                        <a:rPr lang="da-DK" dirty="0" smtClean="0"/>
                        <a:t>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2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694167"/>
              </p:ext>
            </p:extLst>
          </p:nvPr>
        </p:nvGraphicFramePr>
        <p:xfrm>
          <a:off x="457200" y="274639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467"/>
                <a:gridCol w="3826933"/>
                <a:gridCol w="2743200"/>
              </a:tblGrid>
              <a:tr h="1143000">
                <a:tc>
                  <a:txBody>
                    <a:bodyPr/>
                    <a:lstStyle/>
                    <a:p>
                      <a:r>
                        <a:rPr lang="da-DK" b="1" dirty="0" err="1" smtClean="0"/>
                        <a:t>Task</a:t>
                      </a:r>
                      <a:r>
                        <a:rPr lang="da-DK" b="1" baseline="0" dirty="0" smtClean="0"/>
                        <a:t> 4.2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Web </a:t>
                      </a:r>
                      <a:r>
                        <a:rPr lang="da-DK" dirty="0" err="1" smtClean="0"/>
                        <a:t>library</a:t>
                      </a:r>
                      <a:r>
                        <a:rPr lang="da-DK" dirty="0" smtClean="0"/>
                        <a:t> with </a:t>
                      </a:r>
                      <a:r>
                        <a:rPr lang="da-DK" baseline="0" dirty="0" err="1" smtClean="0"/>
                        <a:t>examples</a:t>
                      </a:r>
                      <a:r>
                        <a:rPr lang="da-DK" baseline="0" dirty="0" smtClean="0"/>
                        <a:t> of </a:t>
                      </a:r>
                      <a:r>
                        <a:rPr lang="da-DK" dirty="0" err="1" smtClean="0"/>
                        <a:t>Community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Based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Monitoring</a:t>
                      </a:r>
                      <a:r>
                        <a:rPr lang="da-DK" dirty="0" smtClean="0"/>
                        <a:t> program </a:t>
                      </a:r>
                      <a:r>
                        <a:rPr lang="da-DK" dirty="0" err="1" smtClean="0"/>
                        <a:t>tools</a:t>
                      </a:r>
                      <a:r>
                        <a:rPr lang="da-DK" dirty="0" smtClean="0"/>
                        <a:t> and </a:t>
                      </a:r>
                      <a:r>
                        <a:rPr lang="da-DK" dirty="0" err="1" smtClean="0"/>
                        <a:t>lessons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learnt</a:t>
                      </a:r>
                      <a:r>
                        <a:rPr lang="da-DK" dirty="0" smtClean="0"/>
                        <a:t> </a:t>
                      </a:r>
                    </a:p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Nordeco</a:t>
                      </a:r>
                    </a:p>
                    <a:p>
                      <a:pPr marL="0" indent="0">
                        <a:buNone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ELOKA, </a:t>
                      </a:r>
                      <a:r>
                        <a:rPr lang="da-DK" baseline="0" dirty="0" smtClean="0"/>
                        <a:t>CSIPN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36788"/>
              </p:ext>
            </p:extLst>
          </p:nvPr>
        </p:nvGraphicFramePr>
        <p:xfrm>
          <a:off x="423334" y="1803400"/>
          <a:ext cx="8263465" cy="465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365"/>
                <a:gridCol w="1078600"/>
                <a:gridCol w="213980"/>
                <a:gridCol w="2482520"/>
              </a:tblGrid>
              <a:tr h="508000">
                <a:tc>
                  <a:txBody>
                    <a:bodyPr/>
                    <a:lstStyle/>
                    <a:p>
                      <a:r>
                        <a:rPr lang="da-DK" dirty="0" smtClean="0"/>
                        <a:t>Activity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Time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Partner/</a:t>
                      </a:r>
                      <a:r>
                        <a:rPr lang="da-DK" dirty="0" err="1" smtClean="0"/>
                        <a:t>place</a:t>
                      </a:r>
                      <a:endParaRPr lang="da-DK" dirty="0"/>
                    </a:p>
                  </a:txBody>
                  <a:tcPr/>
                </a:tc>
              </a:tr>
              <a:tr h="2171700">
                <a:tc>
                  <a:txBody>
                    <a:bodyPr/>
                    <a:lstStyle/>
                    <a:p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Identifying</a:t>
                      </a:r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 5-10 CBM programs for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inclusion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into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web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library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on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tools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lessons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learnt</a:t>
                      </a:r>
                      <a:endParaRPr lang="da-DK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da-DK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Sea </a:t>
                      </a: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Ice</a:t>
                      </a: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Walrus</a:t>
                      </a: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 Outlook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Yukon River </a:t>
                      </a: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Community</a:t>
                      </a: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Monitoring</a:t>
                      </a:r>
                      <a:endParaRPr lang="da-DK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Alaska </a:t>
                      </a: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Berries</a:t>
                      </a: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Youth</a:t>
                      </a:r>
                      <a:endParaRPr lang="da-DK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Arctic</a:t>
                      </a: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Borderlands</a:t>
                      </a:r>
                      <a:endParaRPr lang="da-DK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provisional</a:t>
                      </a: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 list </a:t>
                      </a:r>
                      <a:r>
                        <a:rPr lang="da-DK" sz="1600" baseline="0" dirty="0" err="1" smtClean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da-DK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da-D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rgbClr val="000000"/>
                          </a:solidFill>
                        </a:rPr>
                        <a:t>M3-M10</a:t>
                      </a:r>
                      <a:endParaRPr lang="da-DK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Nordeco</a:t>
                      </a:r>
                    </a:p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ELOKA</a:t>
                      </a:r>
                    </a:p>
                  </a:txBody>
                  <a:tcPr/>
                </a:tc>
              </a:tr>
              <a:tr h="573555">
                <a:tc>
                  <a:txBody>
                    <a:bodyPr/>
                    <a:lstStyle/>
                    <a:p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Liaising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with CBM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organizers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on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preparing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lessons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learnt</a:t>
                      </a:r>
                      <a:endParaRPr lang="da-D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M6-</a:t>
                      </a:r>
                      <a:r>
                        <a:rPr lang="da-DK" dirty="0" smtClean="0"/>
                        <a:t>M10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All</a:t>
                      </a:r>
                      <a:endParaRPr lang="da-DK" dirty="0"/>
                    </a:p>
                  </a:txBody>
                  <a:tcPr/>
                </a:tc>
              </a:tr>
              <a:tr h="332298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Draft</a:t>
                      </a:r>
                      <a:r>
                        <a:rPr lang="da-DK" dirty="0" smtClean="0"/>
                        <a:t> web </a:t>
                      </a:r>
                      <a:r>
                        <a:rPr lang="da-DK" dirty="0" err="1" smtClean="0"/>
                        <a:t>library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M10-M12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All</a:t>
                      </a:r>
                      <a:endParaRPr lang="da-DK" dirty="0"/>
                    </a:p>
                  </a:txBody>
                  <a:tcPr/>
                </a:tc>
              </a:tr>
              <a:tr h="332298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Revise</a:t>
                      </a:r>
                      <a:r>
                        <a:rPr lang="da-DK" dirty="0" smtClean="0"/>
                        <a:t> web </a:t>
                      </a:r>
                      <a:r>
                        <a:rPr lang="da-DK" dirty="0" err="1" smtClean="0"/>
                        <a:t>library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M13-M14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All</a:t>
                      </a:r>
                      <a:endParaRPr lang="da-DK" dirty="0"/>
                    </a:p>
                  </a:txBody>
                  <a:tcPr/>
                </a:tc>
              </a:tr>
              <a:tr h="332298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75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19" y="0"/>
            <a:ext cx="9179719" cy="688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105" y="1279051"/>
            <a:ext cx="5297208" cy="1809353"/>
          </a:xfrm>
        </p:spPr>
        <p:txBody>
          <a:bodyPr vert="horz" lIns="91439" tIns="45719" rIns="91439" bIns="45719" rtlCol="0">
            <a:normAutofit/>
          </a:bodyPr>
          <a:lstStyle/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- 54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sites, from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Atlin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to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Kotlik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(2,400 miles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- 1000 samples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- 30 parameters,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300 community members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241081" lvl="1" indent="-241093">
              <a:buFont typeface="Arial"/>
              <a:buChar char="•"/>
              <a:defRPr/>
            </a:pPr>
            <a:endParaRPr lang="en-US" sz="1969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1428805" y="155050"/>
            <a:ext cx="5919708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1pPr>
            <a:lvl2pPr marL="742950" indent="-285750"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2pPr>
            <a:lvl3pPr marL="1143000" indent="-228600"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3pPr>
            <a:lvl4pPr marL="1600200" indent="-228600"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4pPr>
            <a:lvl5pPr marL="2057400" indent="-228600"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C89A5"/>
                </a:solidFill>
                <a:latin typeface="Helvetica Neue Bold Condensed" charset="0"/>
                <a:ea typeface="MS PGothic" panose="020B0600070205080204" pitchFamily="34" charset="-128"/>
                <a:sym typeface="Helvetica Neue Bold Condensed" charset="0"/>
              </a:defRPr>
            </a:lvl9pPr>
          </a:lstStyle>
          <a:p>
            <a:pPr algn="ctr" defTabSz="914400"/>
            <a:r>
              <a:rPr lang="en-US" altLang="en-US" sz="2400" b="1" dirty="0" smtClean="0">
                <a:solidFill>
                  <a:srgbClr val="151618"/>
                </a:solidFill>
                <a:latin typeface="+mn-lt"/>
              </a:rPr>
              <a:t>Yukon River</a:t>
            </a:r>
          </a:p>
          <a:p>
            <a:pPr algn="ctr" defTabSz="914400"/>
            <a:r>
              <a:rPr lang="en-US" altLang="en-US" sz="2400" b="1" dirty="0" smtClean="0">
                <a:solidFill>
                  <a:srgbClr val="151618"/>
                </a:solidFill>
                <a:latin typeface="+mn-lt"/>
              </a:rPr>
              <a:t>Community-Based Water Quality Monitoring</a:t>
            </a:r>
            <a:endParaRPr lang="en-US" altLang="en-US" sz="2400" b="1" dirty="0">
              <a:solidFill>
                <a:srgbClr val="151618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06165"/>
              </p:ext>
            </p:extLst>
          </p:nvPr>
        </p:nvGraphicFramePr>
        <p:xfrm>
          <a:off x="5599288" y="1786635"/>
          <a:ext cx="3279148" cy="3657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10074">
                  <a:extLst>
                    <a:ext uri="{9D8B030D-6E8A-4147-A177-3AD203B41FA5}">
                      <a16:colId xmlns:a16="http://schemas.microsoft.com/office/drawing/2014/main" xmlns="" val="2106554985"/>
                    </a:ext>
                  </a:extLst>
                </a:gridCol>
                <a:gridCol w="1207438">
                  <a:extLst>
                    <a:ext uri="{9D8B030D-6E8A-4147-A177-3AD203B41FA5}">
                      <a16:colId xmlns:a16="http://schemas.microsoft.com/office/drawing/2014/main" xmlns="" val="2163556424"/>
                    </a:ext>
                  </a:extLst>
                </a:gridCol>
                <a:gridCol w="1461636">
                  <a:extLst>
                    <a:ext uri="{9D8B030D-6E8A-4147-A177-3AD203B41FA5}">
                      <a16:colId xmlns:a16="http://schemas.microsoft.com/office/drawing/2014/main" xmlns="" val="3843479037"/>
                    </a:ext>
                  </a:extLst>
                </a:gridCol>
              </a:tblGrid>
              <a:tr h="480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Number of Sites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Number of Samples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863306704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149036226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79660750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620553665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178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48807535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960336584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0255812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06203115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287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100403361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239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91807887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85137176"/>
                  </a:ext>
                </a:extLst>
              </a:tr>
              <a:tr h="25110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84318347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73" y="3088404"/>
            <a:ext cx="4471133" cy="3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81740"/>
              </p:ext>
            </p:extLst>
          </p:nvPr>
        </p:nvGraphicFramePr>
        <p:xfrm>
          <a:off x="457200" y="211667"/>
          <a:ext cx="8229600" cy="173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467"/>
                <a:gridCol w="3826933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 err="1" smtClean="0"/>
                        <a:t>Task</a:t>
                      </a:r>
                      <a:r>
                        <a:rPr lang="da-DK" b="1" dirty="0" smtClean="0"/>
                        <a:t> 4.3- 4.4 and </a:t>
                      </a:r>
                      <a:r>
                        <a:rPr lang="da-DK" b="1" dirty="0" err="1" smtClean="0"/>
                        <a:t>Task</a:t>
                      </a:r>
                      <a:r>
                        <a:rPr lang="da-DK" b="1" dirty="0" smtClean="0"/>
                        <a:t> 6.6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u="sng" dirty="0" err="1" smtClean="0"/>
                        <a:t>Disko</a:t>
                      </a:r>
                      <a:r>
                        <a:rPr lang="da-DK" u="sng" dirty="0" smtClean="0"/>
                        <a:t> Bugt and Svalbard: </a:t>
                      </a:r>
                    </a:p>
                    <a:p>
                      <a:r>
                        <a:rPr lang="da-DK" dirty="0" err="1" smtClean="0"/>
                        <a:t>Piloting</a:t>
                      </a:r>
                      <a:r>
                        <a:rPr lang="da-DK" baseline="0" dirty="0" smtClean="0"/>
                        <a:t> CBM </a:t>
                      </a:r>
                      <a:r>
                        <a:rPr lang="da-DK" baseline="0" dirty="0" err="1" smtClean="0"/>
                        <a:t>tools</a:t>
                      </a:r>
                      <a:endParaRPr lang="da-DK" baseline="0" dirty="0" smtClean="0"/>
                    </a:p>
                    <a:p>
                      <a:r>
                        <a:rPr lang="da-DK" baseline="0" dirty="0" smtClean="0"/>
                        <a:t>Cross-</a:t>
                      </a:r>
                      <a:r>
                        <a:rPr lang="da-DK" baseline="0" dirty="0" err="1" smtClean="0"/>
                        <a:t>weaving</a:t>
                      </a:r>
                      <a:r>
                        <a:rPr lang="da-DK" baseline="0" dirty="0" smtClean="0"/>
                        <a:t> data, and policy brief</a:t>
                      </a:r>
                    </a:p>
                    <a:p>
                      <a:endParaRPr lang="da-DK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Nansen/Nordeco</a:t>
                      </a:r>
                    </a:p>
                    <a:p>
                      <a:r>
                        <a:rPr lang="da-DK" dirty="0" err="1" smtClean="0"/>
                        <a:t>UiB</a:t>
                      </a:r>
                      <a:r>
                        <a:rPr lang="da-DK" dirty="0" smtClean="0"/>
                        <a:t>/GEUS</a:t>
                      </a:r>
                    </a:p>
                    <a:p>
                      <a:r>
                        <a:rPr lang="da-DK" dirty="0" smtClean="0"/>
                        <a:t>AU</a:t>
                      </a:r>
                    </a:p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ELOKA</a:t>
                      </a:r>
                    </a:p>
                    <a:p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4629"/>
              </p:ext>
            </p:extLst>
          </p:nvPr>
        </p:nvGraphicFramePr>
        <p:xfrm>
          <a:off x="203201" y="2046386"/>
          <a:ext cx="8669866" cy="4552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307"/>
                <a:gridCol w="875221"/>
                <a:gridCol w="233109"/>
                <a:gridCol w="2857229"/>
              </a:tblGrid>
              <a:tr h="427254">
                <a:tc>
                  <a:txBody>
                    <a:bodyPr/>
                    <a:lstStyle/>
                    <a:p>
                      <a:r>
                        <a:rPr lang="da-DK" dirty="0" smtClean="0"/>
                        <a:t>Activity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Time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Partner/</a:t>
                      </a:r>
                      <a:r>
                        <a:rPr lang="da-DK" dirty="0" err="1" smtClean="0"/>
                        <a:t>place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key challenges in each community with the local government authority. Jointly develop criteria for CBM tools that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could be tested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Prioritize women, youth.</a:t>
                      </a:r>
                      <a:endParaRPr lang="da-DK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M10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Nansen</a:t>
                      </a:r>
                      <a:r>
                        <a:rPr lang="da-DK" dirty="0" smtClean="0"/>
                        <a:t>/Nordeco, </a:t>
                      </a:r>
                    </a:p>
                    <a:p>
                      <a:r>
                        <a:rPr lang="da-DK" dirty="0" err="1" smtClean="0"/>
                        <a:t>UiB</a:t>
                      </a:r>
                      <a:r>
                        <a:rPr lang="da-DK" dirty="0" smtClean="0"/>
                        <a:t>/GEUS, AU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Invite CBM tool facilitators to test their tools.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M12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Nansen/Nordeco,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err="1" smtClean="0"/>
                        <a:t>UiB</a:t>
                      </a:r>
                      <a:r>
                        <a:rPr lang="da-DK" dirty="0" smtClean="0"/>
                        <a:t>/GEUS, AU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da-D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</a:t>
                      </a:r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da-D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proposals</a:t>
                      </a:r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w/ </a:t>
                      </a:r>
                      <a:r>
                        <a:rPr lang="da-D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authorities</a:t>
                      </a:r>
                      <a:endParaRPr lang="da-DK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dirty="0" smtClean="0"/>
                        <a:t>(</a:t>
                      </a:r>
                      <a:r>
                        <a:rPr lang="da-DK" dirty="0" err="1" smtClean="0"/>
                        <a:t>additional</a:t>
                      </a:r>
                      <a:r>
                        <a:rPr lang="da-DK" dirty="0" smtClean="0"/>
                        <a:t> steps </a:t>
                      </a:r>
                      <a:r>
                        <a:rPr lang="da-DK" dirty="0" err="1" smtClean="0"/>
                        <a:t>here</a:t>
                      </a:r>
                      <a:r>
                        <a:rPr lang="da-DK" dirty="0" smtClean="0"/>
                        <a:t>)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Several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Nansen/Nordeco, </a:t>
                      </a:r>
                      <a:r>
                        <a:rPr lang="da-DK" dirty="0" err="1" smtClean="0"/>
                        <a:t>UiB</a:t>
                      </a:r>
                      <a:r>
                        <a:rPr lang="da-DK" dirty="0" smtClean="0"/>
                        <a:t>/GEUS, AU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Field </a:t>
                      </a:r>
                      <a:r>
                        <a:rPr lang="da-DK" dirty="0" err="1" smtClean="0"/>
                        <a:t>testing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Yr2-3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aseline="0" dirty="0" err="1" smtClean="0"/>
                        <a:t>Lessons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learned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report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M42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Nansen/Nordeco,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UiB</a:t>
                      </a:r>
                      <a:r>
                        <a:rPr lang="da-DK" baseline="0" dirty="0" smtClean="0"/>
                        <a:t>/GEUS, AU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Workshop, </a:t>
                      </a:r>
                      <a:r>
                        <a:rPr lang="da-DK" dirty="0" err="1" smtClean="0"/>
                        <a:t>cross-weaving</a:t>
                      </a:r>
                      <a:r>
                        <a:rPr lang="da-DK" dirty="0" smtClean="0"/>
                        <a:t>, and policy brief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M50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All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98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567317"/>
              </p:ext>
            </p:extLst>
          </p:nvPr>
        </p:nvGraphicFramePr>
        <p:xfrm>
          <a:off x="457200" y="274639"/>
          <a:ext cx="8229600" cy="91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467"/>
                <a:gridCol w="3826933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 err="1" smtClean="0"/>
                        <a:t>Task</a:t>
                      </a:r>
                      <a:r>
                        <a:rPr lang="da-DK" b="1" dirty="0" smtClean="0"/>
                        <a:t> 7.7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 smtClean="0"/>
                        <a:t>Experience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exchange</a:t>
                      </a:r>
                      <a:r>
                        <a:rPr lang="da-DK" baseline="0" dirty="0" smtClean="0"/>
                        <a:t> workshops</a:t>
                      </a:r>
                    </a:p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ELOKA/YRITWC/UAF</a:t>
                      </a:r>
                    </a:p>
                    <a:p>
                      <a:pPr marL="0" indent="0">
                        <a:buNone/>
                      </a:pPr>
                      <a:r>
                        <a:rPr lang="da-DK" baseline="0" dirty="0" smtClean="0"/>
                        <a:t>Nordeco</a:t>
                      </a:r>
                    </a:p>
                    <a:p>
                      <a:pPr marL="0" indent="0">
                        <a:buNone/>
                      </a:pPr>
                      <a:r>
                        <a:rPr lang="da-DK" baseline="0" dirty="0" smtClean="0"/>
                        <a:t>CSIPN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59227"/>
              </p:ext>
            </p:extLst>
          </p:nvPr>
        </p:nvGraphicFramePr>
        <p:xfrm>
          <a:off x="457200" y="1485585"/>
          <a:ext cx="8043334" cy="416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700"/>
                <a:gridCol w="706966"/>
                <a:gridCol w="208280"/>
                <a:gridCol w="241638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Activity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Time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Partner/</a:t>
                      </a:r>
                      <a:r>
                        <a:rPr lang="da-DK" dirty="0" err="1" smtClean="0"/>
                        <a:t>place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>
                          <a:solidFill>
                            <a:srgbClr val="FF0000"/>
                          </a:solidFill>
                        </a:rPr>
                        <a:t>1) </a:t>
                      </a:r>
                      <a:r>
                        <a:rPr lang="da-DK" b="1" dirty="0" err="1" smtClean="0">
                          <a:solidFill>
                            <a:srgbClr val="FF0000"/>
                          </a:solidFill>
                        </a:rPr>
                        <a:t>Experience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exchange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workshop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Fairbanks</a:t>
                      </a:r>
                      <a:endParaRPr lang="da-DK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2) Int’l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Arctic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Assembly Day (live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streamed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3) ’Open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Dialogue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’ w/Senior </a:t>
                      </a:r>
                      <a:r>
                        <a:rPr lang="da-DK" b="1" baseline="0" dirty="0" err="1" smtClean="0">
                          <a:solidFill>
                            <a:srgbClr val="FF0000"/>
                          </a:solidFill>
                        </a:rPr>
                        <a:t>Arctic</a:t>
                      </a:r>
                      <a:r>
                        <a:rPr lang="da-DK" b="1" baseline="0" dirty="0" smtClean="0">
                          <a:solidFill>
                            <a:srgbClr val="FF0000"/>
                          </a:solidFill>
                        </a:rPr>
                        <a:t> Officials</a:t>
                      </a:r>
                      <a:r>
                        <a:rPr lang="da-DK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a-DK" sz="2000" b="1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a-DK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solidFill>
                            <a:srgbClr val="000000"/>
                          </a:solidFill>
                        </a:rPr>
                        <a:t>M6</a:t>
                      </a:r>
                      <a:endParaRPr lang="da-DK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solidFill>
                            <a:srgbClr val="000000"/>
                          </a:solidFill>
                        </a:rPr>
                        <a:t>Fairbanks</a:t>
                      </a:r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 May 2017 </a:t>
                      </a:r>
                    </a:p>
                    <a:p>
                      <a:r>
                        <a:rPr lang="da-DK" dirty="0" smtClean="0">
                          <a:solidFill>
                            <a:srgbClr val="000000"/>
                          </a:solidFill>
                        </a:rPr>
                        <a:t>ELOKA/YRITWC/UAF</a:t>
                      </a:r>
                    </a:p>
                    <a:p>
                      <a:endParaRPr lang="da-DK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Experience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exchange</a:t>
                      </a:r>
                      <a:r>
                        <a:rPr lang="da-DK" baseline="0" dirty="0" smtClean="0"/>
                        <a:t> workshop, Canada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tbd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Ottawa</a:t>
                      </a:r>
                    </a:p>
                    <a:p>
                      <a:r>
                        <a:rPr lang="da-DK" dirty="0" smtClean="0"/>
                        <a:t>ELOKA/YRITWC/UAF</a:t>
                      </a:r>
                    </a:p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Experience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exchange</a:t>
                      </a:r>
                      <a:r>
                        <a:rPr lang="da-DK" baseline="0" dirty="0" smtClean="0"/>
                        <a:t> workshop series, </a:t>
                      </a:r>
                      <a:r>
                        <a:rPr lang="da-DK" baseline="0" dirty="0" err="1" smtClean="0"/>
                        <a:t>community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level</a:t>
                      </a:r>
                      <a:r>
                        <a:rPr lang="da-DK" baseline="0" dirty="0" smtClean="0"/>
                        <a:t>,  </a:t>
                      </a:r>
                      <a:r>
                        <a:rPr lang="da-DK" baseline="0" dirty="0" err="1" smtClean="0"/>
                        <a:t>Russia</a:t>
                      </a:r>
                      <a:r>
                        <a:rPr lang="da-DK" baseline="0" dirty="0" smtClean="0"/>
                        <a:t> </a:t>
                      </a:r>
                      <a:endParaRPr lang="da-DK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Several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CSIPN</a:t>
                      </a:r>
                    </a:p>
                    <a:p>
                      <a:r>
                        <a:rPr lang="da-DK" dirty="0" smtClean="0"/>
                        <a:t>Nordeco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Proceedings</a:t>
                      </a:r>
                      <a:r>
                        <a:rPr lang="da-DK" dirty="0" smtClean="0"/>
                        <a:t> of </a:t>
                      </a:r>
                      <a:r>
                        <a:rPr lang="da-DK" dirty="0" err="1" smtClean="0"/>
                        <a:t>experience-exchange</a:t>
                      </a:r>
                      <a:r>
                        <a:rPr lang="da-DK" dirty="0" smtClean="0"/>
                        <a:t> workshops</a:t>
                      </a:r>
                      <a:endParaRPr lang="da-D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Tbd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All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 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7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DSC0150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4"/>
          <a:stretch/>
        </p:blipFill>
        <p:spPr>
          <a:xfrm>
            <a:off x="-215900" y="0"/>
            <a:ext cx="9359900" cy="700988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54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DSC0150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8" r="-67"/>
          <a:stretch/>
        </p:blipFill>
        <p:spPr>
          <a:xfrm>
            <a:off x="0" y="816428"/>
            <a:ext cx="9128896" cy="604157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268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DSC0151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3" r="-57"/>
          <a:stretch/>
        </p:blipFill>
        <p:spPr>
          <a:xfrm>
            <a:off x="-838200" y="214085"/>
            <a:ext cx="9817100" cy="651211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2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cticCB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299" y="0"/>
            <a:ext cx="677791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49718" y="1442492"/>
            <a:ext cx="2749519" cy="249045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0"/>
            <a:ext cx="7415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28" y="1102991"/>
            <a:ext cx="4871927" cy="3514975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</a:rPr>
              <a:t>1. Southeast Alaska Long-term Monitoring (</a:t>
            </a:r>
            <a:r>
              <a:rPr lang="en-GB" sz="1400" dirty="0" err="1">
                <a:solidFill>
                  <a:schemeClr val="tx1"/>
                </a:solidFill>
              </a:rPr>
              <a:t>SALMoN</a:t>
            </a:r>
            <a:r>
              <a:rPr lang="en-GB" sz="1400" dirty="0">
                <a:solidFill>
                  <a:schemeClr val="tx1"/>
                </a:solidFill>
              </a:rPr>
              <a:t>) Program</a:t>
            </a: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2. Discover Alaska's Whales</a:t>
            </a: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3. Willow Creek Research Project</a:t>
            </a: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4. </a:t>
            </a:r>
            <a:r>
              <a:rPr lang="en-GB" sz="1400" dirty="0" smtClean="0">
                <a:solidFill>
                  <a:schemeClr val="tx1"/>
                </a:solidFill>
              </a:rPr>
              <a:t>Alaska </a:t>
            </a:r>
            <a:r>
              <a:rPr lang="en-GB" sz="1400" dirty="0">
                <a:solidFill>
                  <a:schemeClr val="tx1"/>
                </a:solidFill>
              </a:rPr>
              <a:t>Community Action on Toxics (</a:t>
            </a:r>
            <a:r>
              <a:rPr lang="en-GB" sz="1400" dirty="0" smtClean="0">
                <a:solidFill>
                  <a:schemeClr val="tx1"/>
                </a:solidFill>
              </a:rPr>
              <a:t>ACAT)</a:t>
            </a:r>
            <a:endParaRPr lang="en-GB" sz="1400" dirty="0">
              <a:solidFill>
                <a:schemeClr val="tx1"/>
              </a:solidFill>
            </a:endParaRP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5. Local Environmental Observer (LEO) Network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6-10. </a:t>
            </a:r>
            <a:r>
              <a:rPr lang="en-GB" sz="1400" dirty="0" err="1">
                <a:solidFill>
                  <a:schemeClr val="tx1"/>
                </a:solidFill>
              </a:rPr>
              <a:t>Kachemak</a:t>
            </a:r>
            <a:r>
              <a:rPr lang="en-GB" sz="1400" dirty="0">
                <a:solidFill>
                  <a:schemeClr val="tx1"/>
                </a:solidFill>
              </a:rPr>
              <a:t> Bay </a:t>
            </a:r>
            <a:r>
              <a:rPr lang="en-GB" sz="1400" dirty="0" smtClean="0">
                <a:solidFill>
                  <a:schemeClr val="tx1"/>
                </a:solidFill>
              </a:rPr>
              <a:t>Projects</a:t>
            </a:r>
            <a:endParaRPr lang="en-GB" sz="1400" dirty="0">
              <a:solidFill>
                <a:schemeClr val="tx1"/>
              </a:solidFill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11</a:t>
            </a:r>
            <a:r>
              <a:rPr lang="en-GB" sz="1400" dirty="0">
                <a:solidFill>
                  <a:schemeClr val="tx1"/>
                </a:solidFill>
              </a:rPr>
              <a:t>. Community based Permafrost and active layer monitoring program</a:t>
            </a: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12. Sea Ice for Walrus Outlook</a:t>
            </a: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13. </a:t>
            </a:r>
            <a:r>
              <a:rPr lang="en-GB" sz="1400" dirty="0" err="1">
                <a:solidFill>
                  <a:schemeClr val="tx1"/>
                </a:solidFill>
              </a:rPr>
              <a:t>SIZONet</a:t>
            </a:r>
            <a:r>
              <a:rPr lang="en-GB" sz="1400" dirty="0">
                <a:solidFill>
                  <a:schemeClr val="tx1"/>
                </a:solidFill>
              </a:rPr>
              <a:t> Community Sea Ice observing Network</a:t>
            </a: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14. Eskimo Walrus Commission</a:t>
            </a:r>
          </a:p>
          <a:p>
            <a:pPr algn="l"/>
            <a:r>
              <a:rPr lang="en-GB" sz="1400" dirty="0">
                <a:solidFill>
                  <a:schemeClr val="tx1"/>
                </a:solidFill>
              </a:rPr>
              <a:t>15. COASST (one study site is coastal </a:t>
            </a:r>
            <a:r>
              <a:rPr lang="en-GB" sz="1400" dirty="0" smtClean="0">
                <a:solidFill>
                  <a:schemeClr val="tx1"/>
                </a:solidFill>
              </a:rPr>
              <a:t>Alaska)</a:t>
            </a:r>
            <a:endParaRPr lang="en-GB" sz="1400" dirty="0">
              <a:solidFill>
                <a:schemeClr val="tx1"/>
              </a:solidFill>
            </a:endParaRPr>
          </a:p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 descr="ALASKA_WORKSHOP_MAP_JK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72" y="718606"/>
            <a:ext cx="8882934" cy="5631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57200" y="169130"/>
            <a:ext cx="996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Active Community-Based Monitoring programs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86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 descr="Alaska schemes ania jul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728" y="292100"/>
            <a:ext cx="10310728" cy="7286084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215900" y="0"/>
            <a:ext cx="892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Active </a:t>
            </a:r>
            <a:r>
              <a:rPr lang="da-DK" sz="3200" b="1" dirty="0" err="1" smtClean="0"/>
              <a:t>Community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Based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Monitoring</a:t>
            </a:r>
            <a:r>
              <a:rPr lang="da-DK" sz="3200" b="1" dirty="0" smtClean="0"/>
              <a:t> programs</a:t>
            </a:r>
          </a:p>
          <a:p>
            <a:r>
              <a:rPr lang="da-DK" sz="3200" b="1" dirty="0" smtClean="0"/>
              <a:t>Alaska</a:t>
            </a:r>
          </a:p>
          <a:p>
            <a:r>
              <a:rPr lang="da-DK" sz="2000" b="1" dirty="0" smtClean="0"/>
              <a:t>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94457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 descr="Alaska schemes ania jul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100" y="-1546071"/>
            <a:ext cx="17081500" cy="120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3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617</Words>
  <Application>Microsoft Macintosh PowerPoint</Application>
  <PresentationFormat>On-screen Show (4:3)</PresentationFormat>
  <Paragraphs>172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Kontortema</vt:lpstr>
      <vt:lpstr>4_Elemental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Nordeco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Danielsen</dc:creator>
  <cp:lastModifiedBy>Hanne Sagen</cp:lastModifiedBy>
  <cp:revision>105</cp:revision>
  <cp:lastPrinted>2016-10-06T13:33:03Z</cp:lastPrinted>
  <dcterms:created xsi:type="dcterms:W3CDTF">2016-10-04T12:32:42Z</dcterms:created>
  <dcterms:modified xsi:type="dcterms:W3CDTF">2017-07-03T11:33:46Z</dcterms:modified>
</cp:coreProperties>
</file>