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79" r:id="rId2"/>
    <p:sldId id="406" r:id="rId3"/>
    <p:sldId id="455" r:id="rId4"/>
    <p:sldId id="458" r:id="rId5"/>
    <p:sldId id="461" r:id="rId6"/>
    <p:sldId id="481" r:id="rId7"/>
    <p:sldId id="444" r:id="rId8"/>
    <p:sldId id="486" r:id="rId9"/>
    <p:sldId id="482" r:id="rId10"/>
    <p:sldId id="483" r:id="rId11"/>
    <p:sldId id="450" r:id="rId12"/>
    <p:sldId id="451" r:id="rId13"/>
    <p:sldId id="452" r:id="rId14"/>
    <p:sldId id="453" r:id="rId15"/>
    <p:sldId id="454" r:id="rId16"/>
    <p:sldId id="487" r:id="rId17"/>
    <p:sldId id="490" r:id="rId18"/>
    <p:sldId id="489" r:id="rId19"/>
    <p:sldId id="491" r:id="rId20"/>
    <p:sldId id="447" r:id="rId21"/>
    <p:sldId id="364" r:id="rId22"/>
    <p:sldId id="427" r:id="rId23"/>
    <p:sldId id="441" r:id="rId24"/>
    <p:sldId id="488" r:id="rId25"/>
    <p:sldId id="423" r:id="rId2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3B825"/>
    <a:srgbClr val="8E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EDAB-F63D-B840-AA99-5B4C100D242B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731B-595D-1B41-981E-57B1EC82C1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2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4FA6-5563-EA4B-82EE-B0B46A759E7D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C7C5-0C4F-C246-B59E-4DAE86BB5F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1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C7C5-0C4F-C246-B59E-4DAE86BB5F8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9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18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8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7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4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5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7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0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9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8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9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846A-4BDA-A242-AB37-4A2DDC94EDBF}" type="datetimeFigureOut">
              <a:rPr lang="da-DK" smtClean="0"/>
              <a:t>20.01.2021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aros.eu/media/1635/2019-report-aeco-workshop-v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.ecomagazine.com/publication/frame.php?i=674747&amp;p=126&amp;pn=&amp;ver=html5" TargetMode="External"/><Relationship Id="rId4" Type="http://schemas.openxmlformats.org/officeDocument/2006/relationships/hyperlink" Target="https://www.facebook.com/svalbardsocialscience/photos/gm.267765157869581/144299077589603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albardsocialscienc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himmel, udendørs, person, vand&#10;&#10;Automatisk genereret beskrivelse">
            <a:extLst>
              <a:ext uri="{FF2B5EF4-FFF2-40B4-BE49-F238E27FC236}">
                <a16:creationId xmlns:a16="http://schemas.microsoft.com/office/drawing/2014/main" id="{56F5FC81-B85D-CB43-83E1-0B974CA0BF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4"/>
            <a:ext cx="9144000" cy="6825532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D421831F-3781-B44D-979F-3EEACFE7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1" y="474787"/>
            <a:ext cx="318281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a-DK" b="1" dirty="0">
                <a:solidFill>
                  <a:srgbClr val="002060"/>
                </a:solidFill>
              </a:rPr>
              <a:t>Finn Danielsen</a:t>
            </a:r>
          </a:p>
          <a:p>
            <a:pPr marL="0" indent="0" algn="ctr">
              <a:buNone/>
            </a:pPr>
            <a:r>
              <a:rPr lang="da-DK" b="1" dirty="0">
                <a:solidFill>
                  <a:srgbClr val="002060"/>
                </a:solidFill>
              </a:rPr>
              <a:t>Lisbeth Iversen</a:t>
            </a:r>
          </a:p>
          <a:p>
            <a:pPr marL="0" indent="0" algn="ctr">
              <a:buNone/>
            </a:pPr>
            <a:r>
              <a:rPr lang="da-DK" sz="2400" b="1" dirty="0">
                <a:solidFill>
                  <a:srgbClr val="002060"/>
                </a:solidFill>
              </a:rPr>
              <a:t>Work Package 4</a:t>
            </a:r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EE4151-0023-F64C-885B-39EA6DBC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907" y="16234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4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BC7FC3-6011-9540-B5CA-3999ECD46F89}"/>
              </a:ext>
            </a:extLst>
          </p:cNvPr>
          <p:cNvSpPr txBox="1"/>
          <p:nvPr/>
        </p:nvSpPr>
        <p:spPr>
          <a:xfrm>
            <a:off x="1665620" y="27989"/>
            <a:ext cx="322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T4.4 </a:t>
            </a:r>
            <a:r>
              <a:rPr lang="da-DK" sz="2400" b="1" dirty="0" err="1">
                <a:solidFill>
                  <a:srgbClr val="7F7F7F"/>
                </a:solidFill>
              </a:rPr>
              <a:t>Enter</a:t>
            </a:r>
            <a:r>
              <a:rPr lang="da-DK" sz="2400" b="1" dirty="0">
                <a:solidFill>
                  <a:srgbClr val="7F7F7F"/>
                </a:solidFill>
              </a:rPr>
              <a:t> CBM data </a:t>
            </a:r>
            <a:r>
              <a:rPr lang="da-DK" sz="2400" b="1" dirty="0" err="1">
                <a:solidFill>
                  <a:srgbClr val="7F7F7F"/>
                </a:solidFill>
              </a:rPr>
              <a:t>into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b="1" dirty="0" err="1">
                <a:solidFill>
                  <a:srgbClr val="7F7F7F"/>
                </a:solidFill>
              </a:rPr>
              <a:t>repositories</a:t>
            </a:r>
            <a:endParaRPr lang="da-DK" sz="2400" b="1" dirty="0">
              <a:solidFill>
                <a:srgbClr val="7F7F7F"/>
              </a:solidFill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5253A83-72DF-6042-820D-26C15D98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548" y="135063"/>
            <a:ext cx="1032372" cy="66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D4.4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EDE28D-AE60-9D44-800D-CAF9F98EE678}"/>
              </a:ext>
            </a:extLst>
          </p:cNvPr>
          <p:cNvSpPr txBox="1"/>
          <p:nvPr/>
        </p:nvSpPr>
        <p:spPr>
          <a:xfrm>
            <a:off x="127000" y="1215666"/>
            <a:ext cx="4043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INTAROS Data </a:t>
            </a:r>
            <a:r>
              <a:rPr lang="da-DK" sz="2400" dirty="0" err="1"/>
              <a:t>discovery</a:t>
            </a:r>
            <a:r>
              <a:rPr lang="da-DK" sz="2400" dirty="0"/>
              <a:t> portal</a:t>
            </a:r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15 CBM and </a:t>
            </a:r>
            <a:r>
              <a:rPr lang="da-DK" sz="2400" dirty="0" err="1"/>
              <a:t>citizen</a:t>
            </a:r>
            <a:r>
              <a:rPr lang="da-DK" sz="2400" dirty="0"/>
              <a:t> science data </a:t>
            </a:r>
            <a:r>
              <a:rPr lang="da-DK" sz="2400" dirty="0" err="1"/>
              <a:t>collections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2143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7A4F979-D9E6-D04A-91A5-20CE0AC6060A}"/>
              </a:ext>
            </a:extLst>
          </p:cNvPr>
          <p:cNvSpPr txBox="1"/>
          <p:nvPr/>
        </p:nvSpPr>
        <p:spPr>
          <a:xfrm>
            <a:off x="266213" y="507814"/>
            <a:ext cx="1951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rgbClr val="C00000"/>
                </a:solidFill>
              </a:rPr>
              <a:t>Publications</a:t>
            </a:r>
          </a:p>
          <a:p>
            <a:r>
              <a:rPr lang="da-DK" sz="2800" dirty="0">
                <a:solidFill>
                  <a:srgbClr val="C00000"/>
                </a:solidFill>
              </a:rPr>
              <a:t>2020</a:t>
            </a:r>
          </a:p>
        </p:txBody>
      </p:sp>
      <p:pic>
        <p:nvPicPr>
          <p:cNvPr id="8" name="Pladsholder til indhold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BEEB7ED-9DD0-8D4F-99F4-FA45BBB67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965" y="292920"/>
            <a:ext cx="4717831" cy="6290441"/>
          </a:xfrm>
          <a:ln>
            <a:solidFill>
              <a:schemeClr val="tx1"/>
            </a:solidFill>
          </a:ln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E7D7E8A-BE37-2746-8797-3C17D6E7AE8B}"/>
              </a:ext>
            </a:extLst>
          </p:cNvPr>
          <p:cNvSpPr txBox="1">
            <a:spLocks/>
          </p:cNvSpPr>
          <p:nvPr/>
        </p:nvSpPr>
        <p:spPr>
          <a:xfrm>
            <a:off x="310751" y="3708838"/>
            <a:ext cx="2556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dirty="0" err="1"/>
              <a:t>Monograph</a:t>
            </a:r>
            <a:r>
              <a:rPr lang="da-DK" sz="2800" dirty="0"/>
              <a:t> </a:t>
            </a:r>
          </a:p>
          <a:p>
            <a:pPr algn="l"/>
            <a:r>
              <a:rPr lang="da-DK" sz="2800" dirty="0" err="1"/>
              <a:t>published</a:t>
            </a:r>
            <a:r>
              <a:rPr lang="da-DK" sz="2800" dirty="0"/>
              <a:t> by</a:t>
            </a:r>
            <a:br>
              <a:rPr lang="da-DK" sz="2800" dirty="0"/>
            </a:br>
            <a:r>
              <a:rPr lang="da-DK" sz="2800" dirty="0" err="1"/>
              <a:t>University</a:t>
            </a:r>
            <a:r>
              <a:rPr lang="da-DK" sz="2800" dirty="0"/>
              <a:t> of Alaska Press</a:t>
            </a:r>
          </a:p>
          <a:p>
            <a:pPr algn="l"/>
            <a:r>
              <a:rPr lang="da-DK" sz="2800" dirty="0"/>
              <a:t>(</a:t>
            </a:r>
            <a:r>
              <a:rPr lang="da-DK" sz="2800" dirty="0" err="1"/>
              <a:t>available</a:t>
            </a:r>
            <a:r>
              <a:rPr lang="da-DK" sz="2800" dirty="0"/>
              <a:t> </a:t>
            </a:r>
          </a:p>
          <a:p>
            <a:pPr algn="l"/>
            <a:r>
              <a:rPr lang="da-DK" sz="2800" dirty="0"/>
              <a:t>Feb. 2021)</a:t>
            </a:r>
            <a:br>
              <a:rPr lang="da-DK" sz="2800" dirty="0"/>
            </a:b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4611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799F602-B05A-2F4D-94BC-954DB452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980"/>
            <a:ext cx="5924897" cy="4525963"/>
          </a:xfr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6A745C-F5A0-1943-90DD-E149A0D9D129}"/>
              </a:ext>
            </a:extLst>
          </p:cNvPr>
          <p:cNvSpPr txBox="1"/>
          <p:nvPr/>
        </p:nvSpPr>
        <p:spPr>
          <a:xfrm>
            <a:off x="78828" y="6038193"/>
            <a:ext cx="693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Special </a:t>
            </a:r>
            <a:r>
              <a:rPr lang="da-DK" sz="2400" dirty="0" err="1"/>
              <a:t>Section</a:t>
            </a:r>
            <a:r>
              <a:rPr lang="da-DK" sz="2400" dirty="0"/>
              <a:t> in </a:t>
            </a:r>
            <a:r>
              <a:rPr lang="da-DK" sz="2400" dirty="0" err="1"/>
              <a:t>BioScience</a:t>
            </a:r>
            <a:r>
              <a:rPr lang="da-DK" sz="2400" dirty="0"/>
              <a:t>, </a:t>
            </a:r>
            <a:r>
              <a:rPr lang="da-DK" sz="2400" dirty="0" err="1"/>
              <a:t>four</a:t>
            </a:r>
            <a:r>
              <a:rPr lang="da-DK" sz="2400" dirty="0"/>
              <a:t> </a:t>
            </a:r>
            <a:r>
              <a:rPr lang="da-DK" sz="2400" dirty="0" err="1"/>
              <a:t>papers</a:t>
            </a:r>
            <a:r>
              <a:rPr lang="da-DK" sz="2400" dirty="0"/>
              <a:t> (3 in </a:t>
            </a:r>
            <a:r>
              <a:rPr lang="da-DK" sz="2400" dirty="0" err="1"/>
              <a:t>press</a:t>
            </a:r>
            <a:r>
              <a:rPr lang="da-D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499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799F602-B05A-2F4D-94BC-954DB452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980"/>
            <a:ext cx="5924897" cy="4525963"/>
          </a:xfrm>
        </p:spPr>
      </p:pic>
      <p:pic>
        <p:nvPicPr>
          <p:cNvPr id="9" name="Billede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C790E0C-F5B3-BD4A-A4E6-BABB4B53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174" y="686201"/>
            <a:ext cx="6312529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799F602-B05A-2F4D-94BC-954DB452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980"/>
            <a:ext cx="5924897" cy="4525963"/>
          </a:xfrm>
        </p:spPr>
      </p:pic>
      <p:pic>
        <p:nvPicPr>
          <p:cNvPr id="9" name="Billede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C790E0C-F5B3-BD4A-A4E6-BABB4B53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174" y="686201"/>
            <a:ext cx="6312529" cy="4525964"/>
          </a:xfrm>
          <a:prstGeom prst="rect">
            <a:avLst/>
          </a:prstGeom>
        </p:spPr>
      </p:pic>
      <p:pic>
        <p:nvPicPr>
          <p:cNvPr id="11" name="Billede 10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09EA765-C2F3-8B43-B841-F2360FB15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72" y="2707272"/>
            <a:ext cx="5463666" cy="41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799F602-B05A-2F4D-94BC-954DB452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980"/>
            <a:ext cx="5924897" cy="4525963"/>
          </a:xfrm>
        </p:spPr>
      </p:pic>
      <p:pic>
        <p:nvPicPr>
          <p:cNvPr id="9" name="Billede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C790E0C-F5B3-BD4A-A4E6-BABB4B53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174" y="686201"/>
            <a:ext cx="6312529" cy="4525964"/>
          </a:xfrm>
          <a:prstGeom prst="rect">
            <a:avLst/>
          </a:prstGeom>
        </p:spPr>
      </p:pic>
      <p:pic>
        <p:nvPicPr>
          <p:cNvPr id="11" name="Billede 10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09EA765-C2F3-8B43-B841-F2360FB15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72" y="2707272"/>
            <a:ext cx="5463666" cy="4169326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836757D-20A9-4B4D-87D4-4D64B137D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285" y="3582590"/>
            <a:ext cx="4724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24810-282E-6343-87DB-52936301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6C581E-842D-5D42-9B84-70632358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60" y="1404839"/>
            <a:ext cx="7756634" cy="4674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AB211395-AD84-EC4B-842A-D6430C7A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60" y="274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People and Nature</a:t>
            </a:r>
          </a:p>
        </p:txBody>
      </p:sp>
    </p:spTree>
    <p:extLst>
      <p:ext uri="{BB962C8B-B14F-4D97-AF65-F5344CB8AC3E}">
        <p14:creationId xmlns:p14="http://schemas.microsoft.com/office/powerpoint/2010/main" val="85973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016DB7C-DB60-754B-8D06-6D851F20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38" y="2051222"/>
            <a:ext cx="8582963" cy="3531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6B6112D2-F936-7B42-A7C9-E32C681F3606}"/>
              </a:ext>
            </a:extLst>
          </p:cNvPr>
          <p:cNvSpPr txBox="1"/>
          <p:nvPr/>
        </p:nvSpPr>
        <p:spPr>
          <a:xfrm>
            <a:off x="277738" y="985042"/>
            <a:ext cx="5343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Conservation</a:t>
            </a:r>
            <a:r>
              <a:rPr lang="da-DK" sz="2800" dirty="0"/>
              <a:t> Science and </a:t>
            </a:r>
            <a:r>
              <a:rPr lang="da-DK" sz="2800" dirty="0" err="1"/>
              <a:t>Practice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14389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79F49-9981-7E4D-9CF5-E3367FCF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50" y="3298934"/>
            <a:ext cx="3599099" cy="1143000"/>
          </a:xfrm>
        </p:spPr>
        <p:txBody>
          <a:bodyPr>
            <a:noAutofit/>
          </a:bodyPr>
          <a:lstStyle/>
          <a:p>
            <a:pPr algn="l"/>
            <a:r>
              <a:rPr lang="da-DK" sz="2800" dirty="0"/>
              <a:t>Book-</a:t>
            </a:r>
            <a:r>
              <a:rPr lang="da-DK" sz="2800" dirty="0" err="1"/>
              <a:t>chapter</a:t>
            </a:r>
            <a:r>
              <a:rPr lang="da-DK" sz="2800" dirty="0"/>
              <a:t>: ”</a:t>
            </a:r>
            <a:r>
              <a:rPr lang="da-DK" sz="2800" dirty="0" err="1"/>
              <a:t>Current</a:t>
            </a:r>
            <a:r>
              <a:rPr lang="da-DK" sz="2800" dirty="0"/>
              <a:t> </a:t>
            </a:r>
            <a:r>
              <a:rPr lang="da-DK" sz="2800" dirty="0" err="1"/>
              <a:t>approaches</a:t>
            </a:r>
            <a:r>
              <a:rPr lang="da-DK" sz="2800" dirty="0"/>
              <a:t> to Citizen Science”, </a:t>
            </a:r>
            <a:r>
              <a:rPr lang="da-DK" sz="2800" dirty="0" err="1"/>
              <a:t>published</a:t>
            </a:r>
            <a:r>
              <a:rPr lang="da-DK" sz="2800" dirty="0"/>
              <a:t> by</a:t>
            </a:r>
            <a:br>
              <a:rPr lang="da-DK" sz="2800" dirty="0"/>
            </a:br>
            <a:r>
              <a:rPr lang="da-DK" sz="2800" dirty="0" err="1"/>
              <a:t>Univ</a:t>
            </a:r>
            <a:r>
              <a:rPr lang="da-DK" sz="2800" dirty="0"/>
              <a:t>. of </a:t>
            </a:r>
            <a:r>
              <a:rPr lang="da-DK" sz="2800" dirty="0" err="1"/>
              <a:t>California</a:t>
            </a:r>
            <a:r>
              <a:rPr lang="da-DK" sz="2800" dirty="0"/>
              <a:t> Press</a:t>
            </a:r>
            <a:br>
              <a:rPr lang="da-DK" sz="2800" dirty="0"/>
            </a:br>
            <a:endParaRPr lang="da-DK" sz="2800" dirty="0"/>
          </a:p>
        </p:txBody>
      </p:sp>
      <p:pic>
        <p:nvPicPr>
          <p:cNvPr id="4" name="Pladsholder til indhold 4" descr="Et billede, der indeholder tekst, træ, udendørs&#10;&#10;Automatisk genereret beskrivelse">
            <a:extLst>
              <a:ext uri="{FF2B5EF4-FFF2-40B4-BE49-F238E27FC236}">
                <a16:creationId xmlns:a16="http://schemas.microsoft.com/office/drawing/2014/main" id="{C66CD560-1AF7-FA47-9314-353A0317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41" y="97591"/>
            <a:ext cx="4727909" cy="66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863F5-B01B-4142-933A-58B946AE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1042" y="11895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Frontiers</a:t>
            </a:r>
            <a:r>
              <a:rPr lang="da-DK" dirty="0"/>
              <a:t> in Earth Science</a:t>
            </a:r>
            <a:br>
              <a:rPr lang="da-DK" dirty="0"/>
            </a:br>
            <a:r>
              <a:rPr lang="da-DK" dirty="0"/>
              <a:t>led by Zeinab </a:t>
            </a:r>
            <a:r>
              <a:rPr lang="da-DK" dirty="0" err="1"/>
              <a:t>Jeddi</a:t>
            </a:r>
            <a:r>
              <a:rPr lang="da-DK" dirty="0"/>
              <a:t> of GEUS/</a:t>
            </a:r>
            <a:r>
              <a:rPr lang="da-DK" dirty="0" err="1"/>
              <a:t>UiB</a:t>
            </a:r>
            <a:endParaRPr lang="da-DK" dirty="0"/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5381D5-9B5B-0D4D-BFE5-75BEFF903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81" y="2675408"/>
            <a:ext cx="8736838" cy="272466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8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5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WP4 </a:t>
            </a:r>
            <a:r>
              <a:rPr lang="da-DK" dirty="0" err="1"/>
              <a:t>Community-based</a:t>
            </a:r>
            <a:r>
              <a:rPr lang="da-DK" dirty="0"/>
              <a:t> </a:t>
            </a:r>
            <a:r>
              <a:rPr lang="da-DK" dirty="0" err="1"/>
              <a:t>observing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-1" y="1884614"/>
            <a:ext cx="900853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err="1"/>
              <a:t>Aims</a:t>
            </a:r>
            <a:r>
              <a:rPr lang="da-DK" dirty="0"/>
              <a:t>  </a:t>
            </a:r>
            <a:r>
              <a:rPr lang="da-DK" dirty="0" err="1">
                <a:solidFill>
                  <a:srgbClr val="3366FF"/>
                </a:solidFill>
              </a:rPr>
              <a:t>Enhance</a:t>
            </a:r>
            <a:r>
              <a:rPr lang="da-DK" dirty="0">
                <a:solidFill>
                  <a:srgbClr val="3366FF"/>
                </a:solidFill>
              </a:rPr>
              <a:t> </a:t>
            </a:r>
            <a:r>
              <a:rPr lang="da-DK" dirty="0" err="1">
                <a:solidFill>
                  <a:srgbClr val="3366FF"/>
                </a:solidFill>
              </a:rPr>
              <a:t>community</a:t>
            </a:r>
            <a:r>
              <a:rPr lang="da-DK" dirty="0">
                <a:solidFill>
                  <a:srgbClr val="3366FF"/>
                </a:solidFill>
              </a:rPr>
              <a:t> </a:t>
            </a:r>
            <a:r>
              <a:rPr lang="da-DK" dirty="0" err="1">
                <a:solidFill>
                  <a:srgbClr val="3366FF"/>
                </a:solidFill>
              </a:rPr>
              <a:t>based</a:t>
            </a:r>
            <a:r>
              <a:rPr lang="da-DK" dirty="0">
                <a:solidFill>
                  <a:srgbClr val="3366FF"/>
                </a:solidFill>
              </a:rPr>
              <a:t> </a:t>
            </a:r>
            <a:r>
              <a:rPr lang="da-DK" dirty="0" err="1">
                <a:solidFill>
                  <a:srgbClr val="3366FF"/>
                </a:solidFill>
              </a:rPr>
              <a:t>observing</a:t>
            </a:r>
            <a:r>
              <a:rPr lang="da-DK" dirty="0">
                <a:solidFill>
                  <a:srgbClr val="3366FF"/>
                </a:solidFill>
              </a:rPr>
              <a:t> programs for </a:t>
            </a:r>
            <a:r>
              <a:rPr lang="da-DK" dirty="0" err="1">
                <a:solidFill>
                  <a:srgbClr val="3366FF"/>
                </a:solidFill>
              </a:rPr>
              <a:t>participatory</a:t>
            </a:r>
            <a:r>
              <a:rPr lang="da-DK" dirty="0">
                <a:solidFill>
                  <a:srgbClr val="3366FF"/>
                </a:solidFill>
              </a:rPr>
              <a:t> research and </a:t>
            </a:r>
            <a:r>
              <a:rPr lang="da-DK" dirty="0" err="1">
                <a:solidFill>
                  <a:srgbClr val="3366FF"/>
                </a:solidFill>
              </a:rPr>
              <a:t>capacity-building</a:t>
            </a:r>
            <a:endParaRPr lang="da-DK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T4.1 </a:t>
            </a:r>
            <a:r>
              <a:rPr lang="da-DK" b="1" dirty="0" err="1">
                <a:solidFill>
                  <a:srgbClr val="7F7F7F"/>
                </a:solidFill>
              </a:rPr>
              <a:t>Survey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Arctic</a:t>
            </a:r>
            <a:r>
              <a:rPr lang="da-DK" b="1" dirty="0">
                <a:solidFill>
                  <a:srgbClr val="7F7F7F"/>
                </a:solidFill>
              </a:rPr>
              <a:t> CBM programs 	</a:t>
            </a:r>
            <a:endParaRPr lang="da-DK" sz="28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T4.2 </a:t>
            </a:r>
            <a:r>
              <a:rPr lang="da-DK" b="1" dirty="0" err="1">
                <a:solidFill>
                  <a:srgbClr val="7F7F7F"/>
                </a:solidFill>
              </a:rPr>
              <a:t>Prepare</a:t>
            </a:r>
            <a:r>
              <a:rPr lang="da-DK" b="1" dirty="0">
                <a:solidFill>
                  <a:srgbClr val="7F7F7F"/>
                </a:solidFill>
              </a:rPr>
              <a:t> CBM </a:t>
            </a:r>
            <a:r>
              <a:rPr lang="da-DK" b="1" dirty="0" err="1">
                <a:solidFill>
                  <a:srgbClr val="7F7F7F"/>
                </a:solidFill>
              </a:rPr>
              <a:t>toolkit</a:t>
            </a:r>
            <a:endParaRPr lang="da-DK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T4.3 Pilot CBM </a:t>
            </a:r>
            <a:r>
              <a:rPr lang="da-DK" b="1" dirty="0" err="1">
                <a:solidFill>
                  <a:srgbClr val="7F7F7F"/>
                </a:solidFill>
              </a:rPr>
              <a:t>networks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Greenland</a:t>
            </a:r>
            <a:r>
              <a:rPr lang="da-DK" b="1" dirty="0">
                <a:solidFill>
                  <a:srgbClr val="7F7F7F"/>
                </a:solidFill>
              </a:rPr>
              <a:t> &amp; Svalbard</a:t>
            </a: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T4.4 </a:t>
            </a:r>
            <a:r>
              <a:rPr lang="da-DK" b="1" dirty="0" err="1">
                <a:solidFill>
                  <a:srgbClr val="7F7F7F"/>
                </a:solidFill>
              </a:rPr>
              <a:t>Enter</a:t>
            </a:r>
            <a:r>
              <a:rPr lang="da-DK" b="1" dirty="0">
                <a:solidFill>
                  <a:srgbClr val="7F7F7F"/>
                </a:solidFill>
              </a:rPr>
              <a:t> CBM data </a:t>
            </a:r>
            <a:r>
              <a:rPr lang="da-DK" b="1" dirty="0" err="1">
                <a:solidFill>
                  <a:srgbClr val="7F7F7F"/>
                </a:solidFill>
              </a:rPr>
              <a:t>into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repositories</a:t>
            </a:r>
            <a:endParaRPr lang="da-DK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T6.6 Policy brief to decision-</a:t>
            </a:r>
            <a:r>
              <a:rPr lang="da-DK" b="1" dirty="0" err="1">
                <a:solidFill>
                  <a:srgbClr val="7F7F7F"/>
                </a:solidFill>
              </a:rPr>
              <a:t>makers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Disko</a:t>
            </a:r>
            <a:r>
              <a:rPr lang="da-DK" b="1" dirty="0">
                <a:solidFill>
                  <a:srgbClr val="7F7F7F"/>
                </a:solidFill>
              </a:rPr>
              <a:t> and LYB </a:t>
            </a:r>
          </a:p>
          <a:p>
            <a:pPr marL="0" indent="0">
              <a:buNone/>
            </a:pPr>
            <a:r>
              <a:rPr lang="da-DK" b="1" dirty="0">
                <a:solidFill>
                  <a:srgbClr val="7F7F7F"/>
                </a:solidFill>
              </a:rPr>
              <a:t>T7.7 </a:t>
            </a:r>
            <a:r>
              <a:rPr lang="da-DK" b="1" dirty="0" err="1">
                <a:solidFill>
                  <a:srgbClr val="7F7F7F"/>
                </a:solidFill>
              </a:rPr>
              <a:t>Develop</a:t>
            </a:r>
            <a:r>
              <a:rPr lang="da-DK" b="1" dirty="0">
                <a:solidFill>
                  <a:srgbClr val="7F7F7F"/>
                </a:solidFill>
              </a:rPr>
              <a:t> CBM </a:t>
            </a:r>
            <a:r>
              <a:rPr lang="da-DK" b="1" dirty="0" err="1">
                <a:solidFill>
                  <a:srgbClr val="7F7F7F"/>
                </a:solidFill>
              </a:rPr>
              <a:t>capacity</a:t>
            </a:r>
            <a:endParaRPr lang="da-DK" b="1" dirty="0">
              <a:solidFill>
                <a:srgbClr val="7F7F7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5023192" y="6276419"/>
            <a:ext cx="366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CBM = </a:t>
            </a:r>
            <a:r>
              <a:rPr lang="da-DK" dirty="0" err="1"/>
              <a:t>Community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</a:t>
            </a:r>
            <a:r>
              <a:rPr lang="da-DK" dirty="0" err="1"/>
              <a:t>Monitoring</a:t>
            </a:r>
            <a:endParaRPr lang="da-DK" dirty="0"/>
          </a:p>
        </p:txBody>
      </p:sp>
      <p:pic>
        <p:nvPicPr>
          <p:cNvPr id="8" name="Grafik 7" descr="Afkrydsning">
            <a:extLst>
              <a:ext uri="{FF2B5EF4-FFF2-40B4-BE49-F238E27FC236}">
                <a16:creationId xmlns:a16="http://schemas.microsoft.com/office/drawing/2014/main" id="{89BA5CE7-7475-A349-AF78-3861CA54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0155" y="3363040"/>
            <a:ext cx="523037" cy="523037"/>
          </a:xfrm>
          <a:prstGeom prst="rect">
            <a:avLst/>
          </a:prstGeom>
        </p:spPr>
      </p:pic>
      <p:pic>
        <p:nvPicPr>
          <p:cNvPr id="9" name="Grafik 8" descr="Afkrydsning">
            <a:extLst>
              <a:ext uri="{FF2B5EF4-FFF2-40B4-BE49-F238E27FC236}">
                <a16:creationId xmlns:a16="http://schemas.microsoft.com/office/drawing/2014/main" id="{F842D88D-EBCA-1E4B-8C6F-2B4FEDC62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402" y="2815024"/>
            <a:ext cx="523037" cy="52303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8A21A27-26BA-9F44-B00B-3DBAB9D37791}"/>
              </a:ext>
            </a:extLst>
          </p:cNvPr>
          <p:cNvSpPr/>
          <p:nvPr/>
        </p:nvSpPr>
        <p:spPr>
          <a:xfrm>
            <a:off x="-1" y="3886076"/>
            <a:ext cx="8589106" cy="10710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42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842A82C-729E-E74A-9108-EB2A9FDA1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415" y="426634"/>
            <a:ext cx="6658019" cy="6578758"/>
          </a:xfr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357C674F-B381-F748-8346-E587AB0DE002}"/>
              </a:ext>
            </a:extLst>
          </p:cNvPr>
          <p:cNvSpPr txBox="1"/>
          <p:nvPr/>
        </p:nvSpPr>
        <p:spPr>
          <a:xfrm>
            <a:off x="217566" y="426634"/>
            <a:ext cx="226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solidFill>
                  <a:srgbClr val="0070C0"/>
                </a:solidFill>
              </a:rPr>
              <a:t>Five</a:t>
            </a:r>
            <a:r>
              <a:rPr lang="da-DK" sz="2400" b="1" dirty="0">
                <a:solidFill>
                  <a:srgbClr val="0070C0"/>
                </a:solidFill>
              </a:rPr>
              <a:t> </a:t>
            </a:r>
            <a:r>
              <a:rPr lang="da-DK" sz="2400" b="1" dirty="0" err="1">
                <a:solidFill>
                  <a:srgbClr val="0070C0"/>
                </a:solidFill>
              </a:rPr>
              <a:t>presentations</a:t>
            </a:r>
            <a:r>
              <a:rPr lang="da-DK" sz="2400" b="1" dirty="0">
                <a:solidFill>
                  <a:srgbClr val="0070C0"/>
                </a:solidFill>
              </a:rPr>
              <a:t> from WP4 at AOS 2020</a:t>
            </a:r>
          </a:p>
        </p:txBody>
      </p:sp>
    </p:spTree>
    <p:extLst>
      <p:ext uri="{BB962C8B-B14F-4D97-AF65-F5344CB8AC3E}">
        <p14:creationId xmlns:p14="http://schemas.microsoft.com/office/powerpoint/2010/main" val="17182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12" descr="eloka_logo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778" y="4162981"/>
            <a:ext cx="9577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 descr="uaf_logo-6414dfe9ea7aca0759333ac3c2410da5803980277844964ad301d7e2a85990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68" y="2718356"/>
            <a:ext cx="1143000" cy="1143000"/>
          </a:xfrm>
          <a:prstGeom prst="rect">
            <a:avLst/>
          </a:prstGeom>
        </p:spPr>
      </p:pic>
      <p:pic>
        <p:nvPicPr>
          <p:cNvPr id="10" name="Shape 15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68" y="5639356"/>
            <a:ext cx="1408743" cy="6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207072" y="446605"/>
            <a:ext cx="5190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a-DK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a-DK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http://www.intaros.eu/media/1177/nordec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833" y="537054"/>
            <a:ext cx="1277026" cy="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ntaros.eu/media/1103/nersc_blue-convert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833" y="1569030"/>
            <a:ext cx="1077035" cy="7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247141" y="664729"/>
            <a:ext cx="6666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/>
              <a:t>Delays</a:t>
            </a:r>
            <a:r>
              <a:rPr lang="da-DK" sz="2800" b="1" dirty="0"/>
              <a:t> and deviations</a:t>
            </a:r>
          </a:p>
          <a:p>
            <a:endParaRPr lang="da-DK" sz="2800" dirty="0"/>
          </a:p>
          <a:p>
            <a:r>
              <a:rPr lang="da-DK" sz="2800" b="1" dirty="0" err="1"/>
              <a:t>Exploitation</a:t>
            </a:r>
            <a:r>
              <a:rPr lang="da-DK" sz="2800" b="1" dirty="0"/>
              <a:t> of the </a:t>
            </a:r>
            <a:r>
              <a:rPr lang="da-DK" sz="2800" b="1" dirty="0" err="1"/>
              <a:t>results</a:t>
            </a:r>
            <a:r>
              <a:rPr lang="da-DK" sz="2800" b="1" dirty="0"/>
              <a:t>, and </a:t>
            </a:r>
            <a:r>
              <a:rPr lang="da-DK" sz="2800" b="1" dirty="0" err="1"/>
              <a:t>impacts</a:t>
            </a:r>
            <a:endParaRPr lang="da-DK" sz="2800" b="1" dirty="0"/>
          </a:p>
          <a:p>
            <a:endParaRPr lang="da-DK" sz="2800" dirty="0"/>
          </a:p>
          <a:p>
            <a:r>
              <a:rPr lang="da-DK" sz="2800" b="1" dirty="0" err="1"/>
              <a:t>Response</a:t>
            </a:r>
            <a:r>
              <a:rPr lang="da-DK" sz="2800" b="1" dirty="0"/>
              <a:t> to the last </a:t>
            </a:r>
            <a:r>
              <a:rPr lang="da-DK" sz="2800" b="1" dirty="0" err="1"/>
              <a:t>review</a:t>
            </a:r>
            <a:r>
              <a:rPr lang="da-DK" sz="2800" b="1" dirty="0"/>
              <a:t> </a:t>
            </a:r>
            <a:r>
              <a:rPr lang="da-DK" sz="2800" b="1" dirty="0" err="1"/>
              <a:t>report</a:t>
            </a:r>
            <a:endParaRPr lang="da-DK" sz="2800" b="1" dirty="0"/>
          </a:p>
          <a:p>
            <a:endParaRPr lang="da-DK" sz="2800" dirty="0"/>
          </a:p>
          <a:p>
            <a:r>
              <a:rPr lang="da-DK" sz="2800" b="1" dirty="0"/>
              <a:t>Plan for </a:t>
            </a:r>
            <a:r>
              <a:rPr lang="da-DK" sz="2800" b="1" dirty="0" err="1"/>
              <a:t>completion</a:t>
            </a:r>
            <a:r>
              <a:rPr lang="da-DK" sz="2800" b="1" dirty="0"/>
              <a:t> of </a:t>
            </a:r>
            <a:r>
              <a:rPr lang="da-DK" sz="2800" b="1" dirty="0" err="1"/>
              <a:t>work</a:t>
            </a:r>
            <a:r>
              <a:rPr lang="da-DK" sz="2800" b="1" dirty="0"/>
              <a:t> </a:t>
            </a:r>
            <a:r>
              <a:rPr lang="da-DK" sz="2800" b="1" dirty="0" err="1"/>
              <a:t>during</a:t>
            </a:r>
            <a:r>
              <a:rPr lang="da-DK" sz="2800" b="1" dirty="0"/>
              <a:t> 2021</a:t>
            </a:r>
          </a:p>
          <a:p>
            <a:r>
              <a:rPr lang="da-DK" sz="2800" dirty="0"/>
              <a:t>- Workshops, revision of D4.3</a:t>
            </a:r>
          </a:p>
          <a:p>
            <a:r>
              <a:rPr lang="da-DK" sz="2800" dirty="0"/>
              <a:t>- </a:t>
            </a:r>
            <a:r>
              <a:rPr lang="da-DK" sz="2800" dirty="0" err="1"/>
              <a:t>Finalization</a:t>
            </a:r>
            <a:r>
              <a:rPr lang="da-DK" sz="2800" dirty="0"/>
              <a:t> of D7.7</a:t>
            </a:r>
          </a:p>
          <a:p>
            <a:r>
              <a:rPr lang="da-DK" sz="2800" dirty="0"/>
              <a:t>- </a:t>
            </a:r>
            <a:r>
              <a:rPr lang="da-DK" sz="2800" dirty="0" err="1"/>
              <a:t>Further</a:t>
            </a:r>
            <a:r>
              <a:rPr lang="da-DK" sz="2800" dirty="0"/>
              <a:t> </a:t>
            </a:r>
            <a:r>
              <a:rPr lang="da-DK" sz="2800" dirty="0" err="1"/>
              <a:t>follow</a:t>
            </a:r>
            <a:r>
              <a:rPr lang="da-DK" sz="2800" dirty="0"/>
              <a:t> up to </a:t>
            </a:r>
            <a:r>
              <a:rPr lang="da-DK" sz="2800" dirty="0" err="1"/>
              <a:t>enhance</a:t>
            </a:r>
            <a:r>
              <a:rPr lang="da-DK" sz="2800" dirty="0"/>
              <a:t> </a:t>
            </a:r>
            <a:r>
              <a:rPr lang="da-DK" sz="2800" dirty="0" err="1"/>
              <a:t>impact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84240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12" descr="eloka_logo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778" y="4162981"/>
            <a:ext cx="9577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 descr="uaf_logo-6414dfe9ea7aca0759333ac3c2410da5803980277844964ad301d7e2a85990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68" y="2718356"/>
            <a:ext cx="1143000" cy="1143000"/>
          </a:xfrm>
          <a:prstGeom prst="rect">
            <a:avLst/>
          </a:prstGeom>
        </p:spPr>
      </p:pic>
      <p:pic>
        <p:nvPicPr>
          <p:cNvPr id="10" name="Shape 15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68" y="5639356"/>
            <a:ext cx="1408743" cy="6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325714" y="446605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	</a:t>
            </a:r>
            <a:endParaRPr lang="da-DK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http://www.intaros.eu/media/1177/nordec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833" y="537054"/>
            <a:ext cx="1277026" cy="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ntaros.eu/media/1103/nersc_blue-convert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833" y="1569030"/>
            <a:ext cx="1077035" cy="7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/>
        </p:nvSpPr>
        <p:spPr>
          <a:xfrm>
            <a:off x="325714" y="196846"/>
            <a:ext cx="5101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dirty="0"/>
              <a:t>IMPACTS of the CBM </a:t>
            </a:r>
            <a:r>
              <a:rPr lang="da-DK" sz="2400" b="1" dirty="0" err="1"/>
              <a:t>work</a:t>
            </a:r>
            <a:r>
              <a:rPr lang="da-DK" sz="2400" b="1" dirty="0"/>
              <a:t> in INTAROS</a:t>
            </a:r>
            <a:endParaRPr lang="da-DK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25714" y="729227"/>
            <a:ext cx="66319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A Changed </a:t>
            </a:r>
            <a:r>
              <a:rPr lang="da-DK" dirty="0" err="1">
                <a:solidFill>
                  <a:srgbClr val="FF0000"/>
                </a:solidFill>
              </a:rPr>
              <a:t>policies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1 Fingerprints in Joint Statement of Ministers AOS2</a:t>
            </a:r>
          </a:p>
          <a:p>
            <a:r>
              <a:rPr lang="da-DK" dirty="0"/>
              <a:t>2 National </a:t>
            </a:r>
            <a:r>
              <a:rPr lang="da-DK" dirty="0" err="1"/>
              <a:t>government</a:t>
            </a:r>
            <a:r>
              <a:rPr lang="da-DK" dirty="0"/>
              <a:t> CBM policy </a:t>
            </a:r>
            <a:r>
              <a:rPr lang="da-DK" dirty="0" err="1"/>
              <a:t>underway</a:t>
            </a:r>
            <a:r>
              <a:rPr lang="da-DK" dirty="0"/>
              <a:t> in </a:t>
            </a:r>
            <a:r>
              <a:rPr lang="da-DK" dirty="0" err="1"/>
              <a:t>one</a:t>
            </a:r>
            <a:r>
              <a:rPr lang="da-DK" dirty="0"/>
              <a:t> country</a:t>
            </a:r>
          </a:p>
          <a:p>
            <a:r>
              <a:rPr lang="da-DK" dirty="0"/>
              <a:t>3 </a:t>
            </a:r>
            <a:r>
              <a:rPr lang="da-DK" dirty="0" err="1"/>
              <a:t>Yakutia</a:t>
            </a:r>
            <a:r>
              <a:rPr lang="da-DK" dirty="0"/>
              <a:t> </a:t>
            </a:r>
            <a:r>
              <a:rPr lang="da-DK" dirty="0" err="1"/>
              <a:t>examples</a:t>
            </a:r>
            <a:endParaRPr lang="da-DK" dirty="0"/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B New </a:t>
            </a:r>
            <a:r>
              <a:rPr lang="da-DK" dirty="0" err="1">
                <a:solidFill>
                  <a:srgbClr val="FF0000"/>
                </a:solidFill>
              </a:rPr>
              <a:t>organizations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1 </a:t>
            </a:r>
            <a:r>
              <a:rPr lang="da-DK" dirty="0" err="1"/>
              <a:t>UArctic</a:t>
            </a:r>
            <a:r>
              <a:rPr lang="da-DK" dirty="0"/>
              <a:t> </a:t>
            </a:r>
            <a:r>
              <a:rPr lang="da-DK" dirty="0" err="1"/>
              <a:t>Thematic</a:t>
            </a:r>
            <a:r>
              <a:rPr lang="da-DK" dirty="0"/>
              <a:t> Network on </a:t>
            </a:r>
            <a:r>
              <a:rPr lang="da-DK" dirty="0" err="1"/>
              <a:t>Collab</a:t>
            </a:r>
            <a:r>
              <a:rPr lang="da-DK" dirty="0"/>
              <a:t> </a:t>
            </a:r>
            <a:r>
              <a:rPr lang="da-DK" dirty="0" err="1"/>
              <a:t>Mngt</a:t>
            </a:r>
            <a:r>
              <a:rPr lang="da-DK" dirty="0"/>
              <a:t>, AOS side-events</a:t>
            </a:r>
          </a:p>
          <a:p>
            <a:r>
              <a:rPr lang="da-DK" dirty="0"/>
              <a:t>2 UN-”</a:t>
            </a:r>
            <a:r>
              <a:rPr lang="da-DK" dirty="0" err="1"/>
              <a:t>one</a:t>
            </a:r>
            <a:r>
              <a:rPr lang="da-DK" dirty="0"/>
              <a:t> step </a:t>
            </a:r>
            <a:r>
              <a:rPr lang="da-DK" dirty="0" err="1"/>
              <a:t>entrypoint</a:t>
            </a:r>
            <a:r>
              <a:rPr lang="da-DK" dirty="0"/>
              <a:t>” for </a:t>
            </a:r>
            <a:r>
              <a:rPr lang="da-DK" dirty="0" err="1"/>
              <a:t>citizen</a:t>
            </a:r>
            <a:r>
              <a:rPr lang="da-DK" dirty="0"/>
              <a:t> science (GCSP)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C International </a:t>
            </a:r>
            <a:r>
              <a:rPr lang="da-DK" dirty="0" err="1">
                <a:solidFill>
                  <a:srgbClr val="FF0000"/>
                </a:solidFill>
              </a:rPr>
              <a:t>prize</a:t>
            </a:r>
            <a:r>
              <a:rPr lang="da-DK" dirty="0">
                <a:solidFill>
                  <a:srgbClr val="FF0000"/>
                </a:solidFill>
              </a:rPr>
              <a:t> </a:t>
            </a:r>
          </a:p>
          <a:p>
            <a:r>
              <a:rPr lang="da-DK" dirty="0"/>
              <a:t>Nordic </a:t>
            </a:r>
            <a:r>
              <a:rPr lang="da-DK" dirty="0" err="1"/>
              <a:t>Council</a:t>
            </a:r>
            <a:r>
              <a:rPr lang="da-DK" dirty="0"/>
              <a:t> Environment </a:t>
            </a:r>
            <a:r>
              <a:rPr lang="da-DK" dirty="0" err="1"/>
              <a:t>Prize</a:t>
            </a:r>
            <a:endParaRPr lang="da-DK" dirty="0"/>
          </a:p>
          <a:p>
            <a:r>
              <a:rPr lang="da-DK" dirty="0"/>
              <a:t>Global Entrepreneurs </a:t>
            </a:r>
            <a:r>
              <a:rPr lang="da-DK" dirty="0" err="1"/>
              <a:t>Prize</a:t>
            </a:r>
            <a:r>
              <a:rPr lang="da-DK" dirty="0"/>
              <a:t> </a:t>
            </a:r>
            <a:r>
              <a:rPr lang="da-DK" dirty="0">
                <a:solidFill>
                  <a:srgbClr val="C00000"/>
                </a:solidFill>
                <a:highlight>
                  <a:srgbClr val="FFFF00"/>
                </a:highlight>
              </a:rPr>
              <a:t>New!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D New </a:t>
            </a:r>
            <a:r>
              <a:rPr lang="da-DK" dirty="0" err="1">
                <a:solidFill>
                  <a:srgbClr val="FF0000"/>
                </a:solidFill>
              </a:rPr>
              <a:t>educational</a:t>
            </a:r>
            <a:r>
              <a:rPr lang="da-DK" dirty="0">
                <a:solidFill>
                  <a:srgbClr val="FF0000"/>
                </a:solidFill>
              </a:rPr>
              <a:t> programs </a:t>
            </a:r>
            <a:endParaRPr lang="da-DK" dirty="0"/>
          </a:p>
          <a:p>
            <a:r>
              <a:rPr lang="da-DK" dirty="0"/>
              <a:t>New </a:t>
            </a:r>
            <a:r>
              <a:rPr lang="da-DK" dirty="0" err="1"/>
              <a:t>course</a:t>
            </a:r>
            <a:r>
              <a:rPr lang="da-DK" dirty="0"/>
              <a:t> in Greenland w. Greenland </a:t>
            </a:r>
            <a:r>
              <a:rPr lang="da-DK" dirty="0" err="1"/>
              <a:t>Climate</a:t>
            </a:r>
            <a:r>
              <a:rPr lang="da-DK" dirty="0"/>
              <a:t> Centre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E Invitations </a:t>
            </a:r>
            <a:r>
              <a:rPr lang="da-DK" dirty="0" err="1">
                <a:solidFill>
                  <a:srgbClr val="FF0000"/>
                </a:solidFill>
              </a:rPr>
              <a:t>high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level</a:t>
            </a:r>
            <a:r>
              <a:rPr lang="da-DK" dirty="0">
                <a:solidFill>
                  <a:srgbClr val="FF0000"/>
                </a:solidFill>
              </a:rPr>
              <a:t> fora </a:t>
            </a:r>
            <a:r>
              <a:rPr lang="da-DK" dirty="0"/>
              <a:t>(</a:t>
            </a:r>
            <a:r>
              <a:rPr lang="da-DK" dirty="0" err="1"/>
              <a:t>several</a:t>
            </a:r>
            <a:r>
              <a:rPr lang="da-DK" dirty="0"/>
              <a:t>, eg. AOS </a:t>
            </a:r>
            <a:r>
              <a:rPr lang="da-DK" dirty="0" err="1"/>
              <a:t>Davos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F Media </a:t>
            </a:r>
            <a:r>
              <a:rPr lang="da-DK" dirty="0" err="1">
                <a:solidFill>
                  <a:srgbClr val="FF0000"/>
                </a:solidFill>
              </a:rPr>
              <a:t>visibility</a:t>
            </a:r>
            <a:r>
              <a:rPr lang="da-DK" dirty="0">
                <a:solidFill>
                  <a:srgbClr val="FF0000"/>
                </a:solidFill>
              </a:rPr>
              <a:t>  </a:t>
            </a:r>
            <a:r>
              <a:rPr lang="da-DK" dirty="0"/>
              <a:t>TV, radio, Prime Ministers New Year Talk, </a:t>
            </a:r>
          </a:p>
          <a:p>
            <a:r>
              <a:rPr lang="da-DK" dirty="0"/>
              <a:t>hundreds of </a:t>
            </a:r>
            <a:r>
              <a:rPr lang="da-DK" dirty="0" err="1"/>
              <a:t>newspaper</a:t>
            </a:r>
            <a:r>
              <a:rPr lang="da-DK" dirty="0"/>
              <a:t> and social media </a:t>
            </a:r>
            <a:r>
              <a:rPr lang="da-DK" dirty="0" err="1"/>
              <a:t>stories</a:t>
            </a:r>
            <a:endParaRPr lang="da-DK" dirty="0"/>
          </a:p>
          <a:p>
            <a:endParaRPr lang="da-DK" dirty="0">
              <a:solidFill>
                <a:srgbClr val="FF0000"/>
              </a:solidFill>
            </a:endParaRPr>
          </a:p>
          <a:p>
            <a:r>
              <a:rPr lang="da-DK" dirty="0">
                <a:solidFill>
                  <a:srgbClr val="FF0000"/>
                </a:solidFill>
              </a:rPr>
              <a:t>G New </a:t>
            </a:r>
            <a:r>
              <a:rPr lang="da-DK" dirty="0" err="1">
                <a:solidFill>
                  <a:srgbClr val="FF0000"/>
                </a:solidFill>
              </a:rPr>
              <a:t>projects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(multiple)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399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person, indendørs, gruppe, væg&#10;&#10;Automatisk genereret beskrivelse">
            <a:extLst>
              <a:ext uri="{FF2B5EF4-FFF2-40B4-BE49-F238E27FC236}">
                <a16:creationId xmlns:a16="http://schemas.microsoft.com/office/drawing/2014/main" id="{E23152F5-4846-AD42-8CD0-B46F68C764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9" y="548643"/>
            <a:ext cx="7821002" cy="57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284B9-9267-914C-9A52-8B03F6B7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3E1191-F6D4-464D-8FF5-397429D5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1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5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WP4 </a:t>
            </a:r>
            <a:r>
              <a:rPr lang="da-DK" dirty="0" err="1"/>
              <a:t>Community-based</a:t>
            </a:r>
            <a:r>
              <a:rPr lang="da-DK" dirty="0"/>
              <a:t> </a:t>
            </a:r>
            <a:r>
              <a:rPr lang="da-DK" dirty="0" err="1"/>
              <a:t>observing</a:t>
            </a:r>
            <a:br>
              <a:rPr lang="da-DK" dirty="0"/>
            </a:b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74" y="1698105"/>
            <a:ext cx="7188873" cy="4763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956758" y="3877802"/>
            <a:ext cx="6252115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14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FEBAE602-DC0E-8742-A400-34EFEEA7DD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41" y="471954"/>
            <a:ext cx="5071343" cy="61849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BC7FC3-6011-9540-B5CA-3999ECD46F89}"/>
              </a:ext>
            </a:extLst>
          </p:cNvPr>
          <p:cNvSpPr txBox="1"/>
          <p:nvPr/>
        </p:nvSpPr>
        <p:spPr>
          <a:xfrm>
            <a:off x="57391" y="1049325"/>
            <a:ext cx="1384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T4.3 Pilot CBM </a:t>
            </a:r>
            <a:r>
              <a:rPr lang="da-DK" sz="2400" b="1" dirty="0" err="1">
                <a:solidFill>
                  <a:srgbClr val="7F7F7F"/>
                </a:solidFill>
              </a:rPr>
              <a:t>networks</a:t>
            </a:r>
            <a:endParaRPr lang="da-DK" sz="2400" b="1" dirty="0">
              <a:solidFill>
                <a:srgbClr val="7F7F7F"/>
              </a:solidFill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5253A83-72DF-6042-820D-26C15D98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" y="2380143"/>
            <a:ext cx="1032372" cy="66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D4.3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3A477E9-A665-2740-93F9-71CCF873EDAA}"/>
              </a:ext>
            </a:extLst>
          </p:cNvPr>
          <p:cNvSpPr txBox="1"/>
          <p:nvPr/>
        </p:nvSpPr>
        <p:spPr>
          <a:xfrm>
            <a:off x="6558853" y="3735355"/>
            <a:ext cx="2401557" cy="221599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solidFill>
                  <a:srgbClr val="C00000"/>
                </a:solidFill>
              </a:rPr>
              <a:t>Improved</a:t>
            </a:r>
            <a:r>
              <a:rPr lang="da-DK" sz="2400" b="1" dirty="0">
                <a:solidFill>
                  <a:srgbClr val="C00000"/>
                </a:solidFill>
              </a:rPr>
              <a:t> detection and data support for </a:t>
            </a:r>
            <a:r>
              <a:rPr lang="da-DK" sz="2400" b="1" dirty="0" err="1">
                <a:solidFill>
                  <a:srgbClr val="C00000"/>
                </a:solidFill>
              </a:rPr>
              <a:t>understanding</a:t>
            </a:r>
            <a:r>
              <a:rPr lang="da-DK" sz="2400" b="1" dirty="0">
                <a:solidFill>
                  <a:srgbClr val="C00000"/>
                </a:solidFill>
              </a:rPr>
              <a:t> </a:t>
            </a:r>
            <a:r>
              <a:rPr lang="da-DK" sz="2400" b="1" dirty="0" err="1">
                <a:solidFill>
                  <a:srgbClr val="C00000"/>
                </a:solidFill>
              </a:rPr>
              <a:t>seismic</a:t>
            </a:r>
            <a:r>
              <a:rPr lang="da-DK" sz="2400" b="1" dirty="0">
                <a:solidFill>
                  <a:srgbClr val="C00000"/>
                </a:solidFill>
              </a:rPr>
              <a:t> events</a:t>
            </a:r>
          </a:p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59984DC-7239-F74D-9ECD-D399FC3115BF}"/>
              </a:ext>
            </a:extLst>
          </p:cNvPr>
          <p:cNvSpPr txBox="1"/>
          <p:nvPr/>
        </p:nvSpPr>
        <p:spPr>
          <a:xfrm>
            <a:off x="5771403" y="936712"/>
            <a:ext cx="240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With fishermen and </a:t>
            </a:r>
            <a:r>
              <a:rPr lang="da-DK" sz="2400" dirty="0" err="1"/>
              <a:t>hunters</a:t>
            </a:r>
            <a:r>
              <a:rPr lang="da-DK" sz="2400" dirty="0"/>
              <a:t>,</a:t>
            </a:r>
          </a:p>
          <a:p>
            <a:r>
              <a:rPr lang="da-DK" sz="2400" dirty="0"/>
              <a:t>led by GEUS - </a:t>
            </a:r>
            <a:r>
              <a:rPr lang="da-DK" sz="2400" dirty="0" err="1"/>
              <a:t>UiB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3481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52" y="1719566"/>
            <a:ext cx="4370348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 Dialogue: cruise operators, scientists, decision-makers</a:t>
            </a:r>
            <a:endParaRPr lang="da-DK" sz="2800" dirty="0"/>
          </a:p>
        </p:txBody>
      </p:sp>
      <p:pic>
        <p:nvPicPr>
          <p:cNvPr id="4" name="Pladsholder til indhold 3" descr="Unknown-1 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30488" r="876" b="6055"/>
          <a:stretch/>
        </p:blipFill>
        <p:spPr>
          <a:xfrm>
            <a:off x="379537" y="2824001"/>
            <a:ext cx="4225553" cy="2138096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E3CD42E-057A-5A44-A74F-69A1FCEF5987}"/>
              </a:ext>
            </a:extLst>
          </p:cNvPr>
          <p:cNvSpPr txBox="1"/>
          <p:nvPr/>
        </p:nvSpPr>
        <p:spPr>
          <a:xfrm>
            <a:off x="2549243" y="4832897"/>
            <a:ext cx="2100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 err="1">
                <a:solidFill>
                  <a:schemeClr val="bg1">
                    <a:lumMod val="65000"/>
                  </a:schemeClr>
                </a:solidFill>
              </a:rPr>
              <a:t>Longyearbyen</a:t>
            </a:r>
            <a:r>
              <a:rPr lang="da-DK" sz="1350" dirty="0">
                <a:solidFill>
                  <a:schemeClr val="bg1">
                    <a:lumMod val="65000"/>
                  </a:schemeClr>
                </a:solidFill>
              </a:rPr>
              <a:t>, March 2019</a:t>
            </a:r>
          </a:p>
        </p:txBody>
      </p:sp>
      <p:pic>
        <p:nvPicPr>
          <p:cNvPr id="5" name="Pladsholder til indhold 12" descr="Et billede, der indeholder udendørs, bjerg, sne, båd&#10;&#10;Automatisk genereret beskrivelse">
            <a:extLst>
              <a:ext uri="{FF2B5EF4-FFF2-40B4-BE49-F238E27FC236}">
                <a16:creationId xmlns:a16="http://schemas.microsoft.com/office/drawing/2014/main" id="{4FE366BC-925E-0947-9A30-300E03B3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12" y="1066205"/>
            <a:ext cx="4121237" cy="472559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002D98E-1FAD-1740-BFF3-B05111C5C366}"/>
              </a:ext>
            </a:extLst>
          </p:cNvPr>
          <p:cNvSpPr txBox="1"/>
          <p:nvPr/>
        </p:nvSpPr>
        <p:spPr>
          <a:xfrm>
            <a:off x="315951" y="5191630"/>
            <a:ext cx="4225553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500" dirty="0"/>
              <a:t>Report </a:t>
            </a:r>
            <a:r>
              <a:rPr lang="da-DK" sz="1500" dirty="0" err="1"/>
              <a:t>available</a:t>
            </a:r>
            <a:r>
              <a:rPr lang="da-DK" sz="1500" dirty="0"/>
              <a:t> at:</a:t>
            </a:r>
          </a:p>
          <a:p>
            <a:r>
              <a:rPr lang="da-DK" sz="900" dirty="0"/>
              <a:t> </a:t>
            </a:r>
            <a:r>
              <a:rPr lang="da-DK" sz="900" dirty="0">
                <a:hlinkClick r:id="rId4"/>
              </a:rPr>
              <a:t>http://www.intaros.eu/media/1635/2019-report-aeco-workshop-v4.pdf</a:t>
            </a:r>
            <a:endParaRPr lang="da-DK" sz="900" dirty="0"/>
          </a:p>
          <a:p>
            <a:endParaRPr lang="da-DK" sz="135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700E392-B571-D046-BC88-9AAB5DF94DFE}"/>
              </a:ext>
            </a:extLst>
          </p:cNvPr>
          <p:cNvSpPr txBox="1"/>
          <p:nvPr/>
        </p:nvSpPr>
        <p:spPr>
          <a:xfrm>
            <a:off x="4358700" y="3636725"/>
            <a:ext cx="311624" cy="9675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a-DK" sz="825" dirty="0">
                <a:solidFill>
                  <a:schemeClr val="bg1">
                    <a:lumMod val="85000"/>
                  </a:schemeClr>
                </a:solidFill>
              </a:rPr>
              <a:t>Photo: M.K. Poulsen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5695646-8867-994A-AA62-F1E20E4916EE}"/>
              </a:ext>
            </a:extLst>
          </p:cNvPr>
          <p:cNvSpPr txBox="1"/>
          <p:nvPr/>
        </p:nvSpPr>
        <p:spPr>
          <a:xfrm>
            <a:off x="379537" y="918128"/>
            <a:ext cx="352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T4.3 Pilot CBM </a:t>
            </a:r>
            <a:r>
              <a:rPr lang="da-DK" sz="2400" b="1" dirty="0" err="1">
                <a:solidFill>
                  <a:srgbClr val="7F7F7F"/>
                </a:solidFill>
              </a:rPr>
              <a:t>networks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21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AEEE-9CAB-F149-8B1F-91709A38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3" y="1450799"/>
            <a:ext cx="2933948" cy="3651725"/>
          </a:xfrm>
        </p:spPr>
        <p:txBody>
          <a:bodyPr>
            <a:normAutofit fontScale="90000"/>
          </a:bodyPr>
          <a:lstStyle/>
          <a:p>
            <a:r>
              <a:rPr lang="da-DK" sz="2400" b="1" dirty="0" err="1"/>
              <a:t>Example</a:t>
            </a:r>
            <a:r>
              <a:rPr lang="da-DK" sz="2400" b="1" dirty="0"/>
              <a:t> of data from </a:t>
            </a:r>
            <a:r>
              <a:rPr lang="da-DK" sz="2400" b="1" dirty="0" err="1"/>
              <a:t>expedition</a:t>
            </a:r>
            <a:r>
              <a:rPr lang="da-DK" sz="2400" b="1" dirty="0"/>
              <a:t> cruise operators</a:t>
            </a:r>
            <a:br>
              <a:rPr lang="da-DK" sz="2400" i="1" dirty="0"/>
            </a:br>
            <a:br>
              <a:rPr lang="da-DK" sz="2400" i="1" dirty="0"/>
            </a:br>
            <a:r>
              <a:rPr lang="da-DK" sz="2400" i="1" dirty="0"/>
              <a:t>Anser </a:t>
            </a:r>
            <a:r>
              <a:rPr lang="da-DK" sz="2400" i="1" dirty="0" err="1"/>
              <a:t>brachyrhynchus</a:t>
            </a:r>
            <a:br>
              <a:rPr lang="da-DK" sz="2400" i="1" dirty="0"/>
            </a:br>
            <a:r>
              <a:rPr lang="da-DK" sz="2400" dirty="0"/>
              <a:t>Pink-</a:t>
            </a:r>
            <a:r>
              <a:rPr lang="da-DK" sz="2400" dirty="0" err="1"/>
              <a:t>footed</a:t>
            </a:r>
            <a:r>
              <a:rPr lang="da-DK" sz="2400" dirty="0"/>
              <a:t> </a:t>
            </a:r>
            <a:r>
              <a:rPr lang="da-DK" sz="2400" dirty="0" err="1"/>
              <a:t>Goose</a:t>
            </a:r>
            <a:br>
              <a:rPr lang="da-DK" sz="2400" dirty="0"/>
            </a:br>
            <a:r>
              <a:rPr lang="da-DK" sz="2400" dirty="0" err="1"/>
              <a:t>records</a:t>
            </a:r>
            <a:r>
              <a:rPr lang="da-DK" sz="2400" dirty="0"/>
              <a:t> in Svalbard </a:t>
            </a:r>
            <a:br>
              <a:rPr lang="da-DK" sz="2400" dirty="0"/>
            </a:br>
            <a:br>
              <a:rPr lang="da-DK" sz="1650" dirty="0"/>
            </a:br>
            <a:r>
              <a:rPr lang="da-DK" sz="1650" dirty="0"/>
              <a:t>2002-2019 (</a:t>
            </a:r>
            <a:r>
              <a:rPr lang="da-DK" sz="1650" i="1" dirty="0"/>
              <a:t>n</a:t>
            </a:r>
            <a:r>
              <a:rPr lang="da-DK" sz="1650" dirty="0"/>
              <a:t> = 583 </a:t>
            </a:r>
            <a:r>
              <a:rPr lang="da-DK" sz="1650" dirty="0" err="1"/>
              <a:t>records</a:t>
            </a:r>
            <a:r>
              <a:rPr lang="da-DK" sz="1650" dirty="0"/>
              <a:t>)</a:t>
            </a:r>
            <a:br>
              <a:rPr lang="da-DK" sz="1650" dirty="0"/>
            </a:br>
            <a:r>
              <a:rPr lang="da-DK" sz="1650" dirty="0" err="1"/>
              <a:t>Flames</a:t>
            </a:r>
            <a:r>
              <a:rPr lang="da-DK" sz="1650" dirty="0"/>
              <a:t>: </a:t>
            </a:r>
            <a:r>
              <a:rPr lang="da-DK" sz="1650" dirty="0" err="1"/>
              <a:t>Areas</a:t>
            </a:r>
            <a:r>
              <a:rPr lang="da-DK" sz="1650" dirty="0"/>
              <a:t> with multiple </a:t>
            </a:r>
            <a:r>
              <a:rPr lang="da-DK" sz="1650" dirty="0" err="1"/>
              <a:t>records</a:t>
            </a:r>
            <a:r>
              <a:rPr lang="da-DK" sz="1650" dirty="0"/>
              <a:t>. Source: </a:t>
            </a:r>
            <a:r>
              <a:rPr lang="da-DK" sz="1650" dirty="0" err="1"/>
              <a:t>eBird</a:t>
            </a:r>
            <a:r>
              <a:rPr lang="da-DK" sz="1650" dirty="0"/>
              <a:t> database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D3BB06F-1540-EC44-9E0E-9256A62C7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3" t="9151" r="52075" b="60953"/>
          <a:stretch/>
        </p:blipFill>
        <p:spPr>
          <a:xfrm>
            <a:off x="3469710" y="174198"/>
            <a:ext cx="5761973" cy="6318090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EC564B3-00A1-F442-BCB8-AF1BF5C07CB2}"/>
              </a:ext>
            </a:extLst>
          </p:cNvPr>
          <p:cNvSpPr txBox="1"/>
          <p:nvPr/>
        </p:nvSpPr>
        <p:spPr>
          <a:xfrm>
            <a:off x="233303" y="5014960"/>
            <a:ext cx="310086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solidFill>
                  <a:srgbClr val="C00000"/>
                </a:solidFill>
              </a:rPr>
              <a:t>Improved</a:t>
            </a:r>
            <a:r>
              <a:rPr lang="da-DK" sz="2400" b="1" dirty="0">
                <a:solidFill>
                  <a:srgbClr val="C00000"/>
                </a:solidFill>
              </a:rPr>
              <a:t> data support for </a:t>
            </a:r>
            <a:r>
              <a:rPr lang="da-DK" sz="2400" b="1" dirty="0" err="1">
                <a:solidFill>
                  <a:srgbClr val="C00000"/>
                </a:solidFill>
              </a:rPr>
              <a:t>understanding</a:t>
            </a:r>
            <a:r>
              <a:rPr lang="da-DK" sz="2400" b="1" dirty="0">
                <a:solidFill>
                  <a:srgbClr val="C00000"/>
                </a:solidFill>
              </a:rPr>
              <a:t> the  status of </a:t>
            </a:r>
            <a:r>
              <a:rPr lang="da-DK" sz="2400" b="1" dirty="0" err="1">
                <a:solidFill>
                  <a:srgbClr val="C00000"/>
                </a:solidFill>
              </a:rPr>
              <a:t>wildlife</a:t>
            </a:r>
            <a:endParaRPr lang="da-DK" sz="2400" b="1" dirty="0">
              <a:solidFill>
                <a:srgbClr val="C00000"/>
              </a:solidFill>
            </a:endParaRPr>
          </a:p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A1CB733-1EA1-7242-AF03-56D22AFD9D5F}"/>
              </a:ext>
            </a:extLst>
          </p:cNvPr>
          <p:cNvSpPr txBox="1"/>
          <p:nvPr/>
        </p:nvSpPr>
        <p:spPr>
          <a:xfrm>
            <a:off x="256782" y="303427"/>
            <a:ext cx="307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Pilot tests of 4 </a:t>
            </a:r>
            <a:r>
              <a:rPr lang="da-DK" dirty="0" err="1"/>
              <a:t>CitSc</a:t>
            </a:r>
            <a:r>
              <a:rPr lang="da-DK" dirty="0"/>
              <a:t> programs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059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BC7FC3-6011-9540-B5CA-3999ECD46F89}"/>
              </a:ext>
            </a:extLst>
          </p:cNvPr>
          <p:cNvSpPr txBox="1"/>
          <p:nvPr/>
        </p:nvSpPr>
        <p:spPr>
          <a:xfrm>
            <a:off x="127000" y="1016170"/>
            <a:ext cx="1632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T4.3 Pilot CBM </a:t>
            </a:r>
            <a:r>
              <a:rPr lang="da-DK" sz="2400" b="1" dirty="0" err="1">
                <a:solidFill>
                  <a:srgbClr val="7F7F7F"/>
                </a:solidFill>
              </a:rPr>
              <a:t>networks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b="1" dirty="0">
                <a:solidFill>
                  <a:schemeClr val="bg1">
                    <a:lumMod val="50000"/>
                  </a:schemeClr>
                </a:solidFill>
              </a:rPr>
              <a:t>Greenland</a:t>
            </a:r>
            <a:r>
              <a:rPr lang="da-DK" sz="2400" b="1" dirty="0">
                <a:solidFill>
                  <a:srgbClr val="7F7F7F"/>
                </a:solidFill>
              </a:rPr>
              <a:t> &amp; Svalbard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5253A83-72DF-6042-820D-26C15D98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2807563"/>
            <a:ext cx="858830" cy="6611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/>
              <a:t>D4.3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E590F17-6867-AF4C-92CD-BAD32908F6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36975" y="982717"/>
            <a:ext cx="8237809" cy="613432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081D990-3A7A-E543-A6B0-7975930F7F9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" y="3226156"/>
            <a:ext cx="5238180" cy="3491944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642EF329-BB73-2747-80EC-005385B7CCDD}"/>
              </a:ext>
            </a:extLst>
          </p:cNvPr>
          <p:cNvSpPr txBox="1"/>
          <p:nvPr/>
        </p:nvSpPr>
        <p:spPr>
          <a:xfrm>
            <a:off x="1868874" y="139900"/>
            <a:ext cx="441656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>
                <a:solidFill>
                  <a:srgbClr val="C00000"/>
                </a:solidFill>
              </a:rPr>
              <a:t>Improved</a:t>
            </a:r>
            <a:r>
              <a:rPr lang="da-DK" b="1" dirty="0">
                <a:solidFill>
                  <a:srgbClr val="C00000"/>
                </a:solidFill>
              </a:rPr>
              <a:t> detection and data support for </a:t>
            </a:r>
            <a:r>
              <a:rPr lang="da-DK" b="1" dirty="0" err="1">
                <a:solidFill>
                  <a:srgbClr val="C00000"/>
                </a:solidFill>
              </a:rPr>
              <a:t>understanding</a:t>
            </a:r>
            <a:r>
              <a:rPr lang="da-DK" b="1" dirty="0">
                <a:solidFill>
                  <a:srgbClr val="C00000"/>
                </a:solidFill>
              </a:rPr>
              <a:t> trends in </a:t>
            </a:r>
            <a:r>
              <a:rPr lang="da-DK" b="1" dirty="0" err="1">
                <a:solidFill>
                  <a:srgbClr val="C00000"/>
                </a:solidFill>
              </a:rPr>
              <a:t>resources</a:t>
            </a:r>
            <a:endParaRPr lang="da-DK" sz="14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641A860-7ADA-0242-9D99-833C1B05638B}"/>
              </a:ext>
            </a:extLst>
          </p:cNvPr>
          <p:cNvSpPr/>
          <p:nvPr/>
        </p:nvSpPr>
        <p:spPr>
          <a:xfrm>
            <a:off x="3438965" y="3244334"/>
            <a:ext cx="226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/>
              <a:t>Delays</a:t>
            </a:r>
            <a:r>
              <a:rPr lang="da-DK" b="1" dirty="0"/>
              <a:t> and deviations</a:t>
            </a:r>
          </a:p>
        </p:txBody>
      </p:sp>
    </p:spTree>
    <p:extLst>
      <p:ext uri="{BB962C8B-B14F-4D97-AF65-F5344CB8AC3E}">
        <p14:creationId xmlns:p14="http://schemas.microsoft.com/office/powerpoint/2010/main" val="313529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31234" y="1715375"/>
            <a:ext cx="8881532" cy="5316045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pt-PT" b="1" dirty="0"/>
              <a:t>Dec. 10-11 2020: </a:t>
            </a:r>
            <a:r>
              <a:rPr lang="pt-PT" b="1" dirty="0" err="1"/>
              <a:t>Arranged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first</a:t>
            </a:r>
            <a:r>
              <a:rPr lang="pt-PT" b="1" dirty="0"/>
              <a:t> digital </a:t>
            </a:r>
            <a:r>
              <a:rPr lang="pt-PT" b="1" dirty="0" err="1"/>
              <a:t>part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planned</a:t>
            </a:r>
            <a:r>
              <a:rPr lang="pt-PT" b="1" dirty="0"/>
              <a:t> workshop </a:t>
            </a:r>
            <a:r>
              <a:rPr lang="pt-PT" b="1" dirty="0" err="1"/>
              <a:t>granted</a:t>
            </a:r>
            <a:r>
              <a:rPr lang="pt-PT" b="1" dirty="0"/>
              <a:t> </a:t>
            </a:r>
            <a:r>
              <a:rPr lang="pt-PT" b="1" dirty="0" err="1"/>
              <a:t>by</a:t>
            </a:r>
            <a:r>
              <a:rPr lang="pt-PT" b="1" dirty="0"/>
              <a:t> Svalbard </a:t>
            </a:r>
            <a:r>
              <a:rPr lang="pt-PT" b="1" dirty="0" err="1"/>
              <a:t>Strategic</a:t>
            </a:r>
            <a:r>
              <a:rPr lang="pt-PT" b="1" dirty="0"/>
              <a:t> </a:t>
            </a:r>
            <a:r>
              <a:rPr lang="pt-PT" b="1" dirty="0" err="1"/>
              <a:t>Grants</a:t>
            </a:r>
            <a:r>
              <a:rPr lang="pt-PT" b="1" dirty="0"/>
              <a:t>. 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 </a:t>
            </a:r>
            <a:r>
              <a:rPr lang="pt-PT" dirty="0" err="1"/>
              <a:t>part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planned</a:t>
            </a:r>
            <a:r>
              <a:rPr lang="pt-PT" dirty="0"/>
              <a:t> 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hosted</a:t>
            </a:r>
            <a:r>
              <a:rPr lang="pt-PT" dirty="0"/>
              <a:t> in </a:t>
            </a:r>
            <a:r>
              <a:rPr lang="pt-PT" dirty="0" err="1"/>
              <a:t>Longyearbyen</a:t>
            </a:r>
            <a:r>
              <a:rPr lang="pt-PT" dirty="0"/>
              <a:t> in </a:t>
            </a:r>
            <a:r>
              <a:rPr lang="pt-PT" dirty="0" err="1"/>
              <a:t>Oct</a:t>
            </a:r>
            <a:r>
              <a:rPr lang="pt-PT" dirty="0"/>
              <a:t>/</a:t>
            </a:r>
            <a:r>
              <a:rPr lang="pt-PT" dirty="0" err="1"/>
              <a:t>Nov</a:t>
            </a:r>
            <a:r>
              <a:rPr lang="pt-PT" dirty="0"/>
              <a:t> 2021, </a:t>
            </a:r>
            <a:r>
              <a:rPr lang="pt-PT" dirty="0" err="1"/>
              <a:t>with</a:t>
            </a:r>
            <a:r>
              <a:rPr lang="pt-PT" dirty="0"/>
              <a:t> local </a:t>
            </a:r>
            <a:r>
              <a:rPr lang="pt-PT" dirty="0" err="1"/>
              <a:t>and</a:t>
            </a:r>
            <a:r>
              <a:rPr lang="pt-PT" dirty="0"/>
              <a:t> </a:t>
            </a:r>
            <a:r>
              <a:rPr lang="pt-PT" dirty="0" err="1"/>
              <a:t>international</a:t>
            </a:r>
            <a:r>
              <a:rPr lang="pt-PT" dirty="0"/>
              <a:t> </a:t>
            </a:r>
            <a:r>
              <a:rPr lang="pt-PT" dirty="0" err="1"/>
              <a:t>stakeholders</a:t>
            </a:r>
            <a:r>
              <a:rPr lang="pt-PT" dirty="0"/>
              <a:t>.​</a:t>
            </a:r>
          </a:p>
          <a:p>
            <a:pPr marL="0" indent="0" fontAlgn="base">
              <a:buNone/>
            </a:pPr>
            <a:endParaRPr lang="pt-PT" dirty="0"/>
          </a:p>
          <a:p>
            <a:pPr marL="0" indent="0" fontAlgn="base">
              <a:buNone/>
            </a:pPr>
            <a:r>
              <a:rPr lang="pt-PT" b="1" dirty="0" err="1"/>
              <a:t>Oct</a:t>
            </a:r>
            <a:r>
              <a:rPr lang="pt-PT" b="1" dirty="0"/>
              <a:t>. 21 2020: </a:t>
            </a:r>
            <a:r>
              <a:rPr lang="pt-PT" b="1" dirty="0" err="1"/>
              <a:t>Arranged</a:t>
            </a:r>
            <a:r>
              <a:rPr lang="pt-PT" b="1" dirty="0"/>
              <a:t>  a </a:t>
            </a:r>
            <a:r>
              <a:rPr lang="pt-PT" b="1" dirty="0" err="1"/>
              <a:t>seminar</a:t>
            </a:r>
            <a:r>
              <a:rPr lang="pt-PT" b="1" dirty="0"/>
              <a:t> </a:t>
            </a:r>
            <a:r>
              <a:rPr lang="pt-PT" b="1" dirty="0" err="1"/>
              <a:t>with</a:t>
            </a:r>
            <a:r>
              <a:rPr lang="pt-PT" b="1" dirty="0"/>
              <a:t> </a:t>
            </a:r>
            <a:r>
              <a:rPr lang="pt-PT" b="1" dirty="0" err="1"/>
              <a:t>presentation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INTAROS WP4 </a:t>
            </a:r>
            <a:r>
              <a:rPr lang="pt-PT" b="1" dirty="0" err="1"/>
              <a:t>activities</a:t>
            </a:r>
            <a:r>
              <a:rPr lang="pt-PT" b="1" dirty="0"/>
              <a:t> </a:t>
            </a:r>
            <a:r>
              <a:rPr lang="pt-PT" b="1" dirty="0" err="1"/>
              <a:t>at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Arctic</a:t>
            </a:r>
            <a:r>
              <a:rPr lang="pt-PT" b="1" dirty="0"/>
              <a:t> </a:t>
            </a:r>
            <a:r>
              <a:rPr lang="pt-PT" b="1" dirty="0" err="1"/>
              <a:t>Innovation</a:t>
            </a:r>
            <a:r>
              <a:rPr lang="pt-PT" b="1" dirty="0"/>
              <a:t> </a:t>
            </a:r>
            <a:r>
              <a:rPr lang="pt-PT" b="1" dirty="0" err="1"/>
              <a:t>Week</a:t>
            </a:r>
            <a:r>
              <a:rPr lang="pt-PT" b="1" dirty="0"/>
              <a:t>:</a:t>
            </a:r>
            <a:r>
              <a:rPr lang="nb-NO" dirty="0"/>
              <a:t>​</a:t>
            </a:r>
          </a:p>
          <a:p>
            <a:pPr marL="0" indent="0" fontAlgn="base">
              <a:buNone/>
            </a:pPr>
            <a:r>
              <a:rPr lang="pt-PT" u="sng" dirty="0">
                <a:hlinkClick r:id="rId4"/>
              </a:rPr>
              <a:t>https://www.facebook.com/svalbardsocialscience/photos/gm.267765157869581/1442990775896036</a:t>
            </a:r>
            <a:r>
              <a:rPr lang="pt-PT" dirty="0"/>
              <a:t>​</a:t>
            </a:r>
          </a:p>
          <a:p>
            <a:pPr marL="0" indent="0" fontAlgn="base">
              <a:buNone/>
            </a:pPr>
            <a:r>
              <a:rPr lang="pt-PT" dirty="0"/>
              <a:t>​</a:t>
            </a:r>
          </a:p>
          <a:p>
            <a:pPr marL="0" indent="0" fontAlgn="base">
              <a:buNone/>
            </a:pPr>
            <a:r>
              <a:rPr lang="pt-PT" b="1" dirty="0" err="1"/>
              <a:t>Oct</a:t>
            </a:r>
            <a:r>
              <a:rPr lang="pt-PT" b="1" dirty="0"/>
              <a:t>. 2020. </a:t>
            </a:r>
            <a:r>
              <a:rPr lang="nb-NO" b="1" dirty="0"/>
              <a:t>ECO Magazine </a:t>
            </a:r>
            <a:r>
              <a:rPr lang="nb-NO" b="1" dirty="0" err="1"/>
              <a:t>article</a:t>
            </a:r>
            <a:r>
              <a:rPr lang="nb-NO" b="1" dirty="0"/>
              <a:t> co-</a:t>
            </a:r>
            <a:r>
              <a:rPr lang="nb-NO" b="1" dirty="0" err="1"/>
              <a:t>written</a:t>
            </a:r>
            <a:r>
              <a:rPr lang="nb-NO" b="1" dirty="0"/>
              <a:t> by </a:t>
            </a:r>
            <a:r>
              <a:rPr lang="nb-NO" b="1" dirty="0" err="1"/>
              <a:t>several</a:t>
            </a:r>
            <a:r>
              <a:rPr lang="nb-NO" b="1" dirty="0"/>
              <a:t> SSSI </a:t>
            </a:r>
            <a:r>
              <a:rPr lang="nb-NO" b="1" dirty="0" err="1"/>
              <a:t>members</a:t>
            </a:r>
            <a:r>
              <a:rPr lang="nb-NO" b="1" dirty="0"/>
              <a:t>, </a:t>
            </a:r>
            <a:r>
              <a:rPr lang="nb-NO" b="1" dirty="0" err="1"/>
              <a:t>incl</a:t>
            </a:r>
            <a:r>
              <a:rPr lang="nb-NO" b="1" dirty="0"/>
              <a:t>. Lisbeth Iversen, </a:t>
            </a:r>
            <a:r>
              <a:rPr lang="nb-NO" b="1" dirty="0" err="1"/>
              <a:t>about</a:t>
            </a:r>
            <a:r>
              <a:rPr lang="nb-NO" b="1" dirty="0"/>
              <a:t> </a:t>
            </a:r>
            <a:r>
              <a:rPr lang="nb-NO" b="1" dirty="0" err="1"/>
              <a:t>social</a:t>
            </a:r>
            <a:r>
              <a:rPr lang="nb-NO" b="1" dirty="0"/>
              <a:t> science, </a:t>
            </a:r>
            <a:r>
              <a:rPr lang="nb-NO" b="1" dirty="0" err="1"/>
              <a:t>humanities</a:t>
            </a:r>
            <a:r>
              <a:rPr lang="nb-NO" b="1" dirty="0"/>
              <a:t> and arts </a:t>
            </a:r>
            <a:r>
              <a:rPr lang="nb-NO" b="1" dirty="0" err="1"/>
              <a:t>research</a:t>
            </a:r>
            <a:r>
              <a:rPr lang="nb-NO" b="1" dirty="0"/>
              <a:t> in Svalbard </a:t>
            </a:r>
            <a:r>
              <a:rPr lang="nb-NO" dirty="0"/>
              <a:t> </a:t>
            </a:r>
          </a:p>
          <a:p>
            <a:pPr marL="0" indent="0" fontAlgn="base">
              <a:buNone/>
            </a:pPr>
            <a:r>
              <a:rPr lang="nb-NO" sz="2600" u="sng" dirty="0">
                <a:hlinkClick r:id="rId5"/>
              </a:rPr>
              <a:t>http://digital.ecomagazine.com/publication/frame.php?i=674747&amp;p=126&amp;pn=&amp;ver=html5</a:t>
            </a:r>
            <a:r>
              <a:rPr lang="nb-NO" sz="2600" dirty="0"/>
              <a:t> </a:t>
            </a:r>
          </a:p>
          <a:p>
            <a:pPr marL="0" indent="0" fontAlgn="base">
              <a:buNone/>
            </a:pPr>
            <a:r>
              <a:rPr lang="nb-NO" dirty="0"/>
              <a:t>SSSI is </a:t>
            </a:r>
            <a:r>
              <a:rPr lang="nb-NO" dirty="0" err="1"/>
              <a:t>supported</a:t>
            </a:r>
            <a:r>
              <a:rPr lang="nb-NO" dirty="0"/>
              <a:t> by </a:t>
            </a:r>
            <a:r>
              <a:rPr lang="nb-NO" dirty="0" err="1"/>
              <a:t>the</a:t>
            </a:r>
            <a:r>
              <a:rPr lang="nb-NO" dirty="0"/>
              <a:t> Research Council </a:t>
            </a:r>
            <a:r>
              <a:rPr lang="nb-NO" dirty="0" err="1"/>
              <a:t>of</a:t>
            </a:r>
            <a:r>
              <a:rPr lang="nb-NO" dirty="0"/>
              <a:t> Norway, </a:t>
            </a:r>
            <a:r>
              <a:rPr lang="nb-NO" dirty="0" err="1"/>
              <a:t>through</a:t>
            </a:r>
            <a:r>
              <a:rPr lang="nb-NO" dirty="0"/>
              <a:t> NERSC and </a:t>
            </a:r>
            <a:r>
              <a:rPr lang="nb-NO" dirty="0" err="1"/>
              <a:t>the</a:t>
            </a:r>
            <a:r>
              <a:rPr lang="nb-NO" dirty="0"/>
              <a:t> UAK </a:t>
            </a:r>
            <a:r>
              <a:rPr lang="nb-NO" dirty="0" err="1"/>
              <a:t>project</a:t>
            </a:r>
            <a:r>
              <a:rPr lang="nb-NO" dirty="0"/>
              <a:t>, and by H2020 </a:t>
            </a:r>
            <a:r>
              <a:rPr lang="nb-NO" dirty="0" err="1"/>
              <a:t>through</a:t>
            </a:r>
            <a:r>
              <a:rPr lang="nb-NO" dirty="0"/>
              <a:t>  INTAROS .</a:t>
            </a: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9FF825F-C0D2-E945-A171-12E446C8D651}"/>
              </a:ext>
            </a:extLst>
          </p:cNvPr>
          <p:cNvSpPr txBox="1"/>
          <p:nvPr/>
        </p:nvSpPr>
        <p:spPr>
          <a:xfrm>
            <a:off x="1441450" y="37773"/>
            <a:ext cx="506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T4.3 Pilot CBM </a:t>
            </a:r>
            <a:r>
              <a:rPr lang="da-DK" sz="2400" b="1" dirty="0" err="1">
                <a:solidFill>
                  <a:srgbClr val="7F7F7F"/>
                </a:solidFill>
              </a:rPr>
              <a:t>networks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b="1" dirty="0">
                <a:solidFill>
                  <a:schemeClr val="bg1">
                    <a:lumMod val="50000"/>
                  </a:schemeClr>
                </a:solidFill>
              </a:rPr>
              <a:t>Greenland</a:t>
            </a:r>
            <a:r>
              <a:rPr lang="da-DK" sz="2400" b="1" dirty="0">
                <a:solidFill>
                  <a:srgbClr val="7F7F7F"/>
                </a:solidFill>
              </a:rPr>
              <a:t> &amp; Svalbard. </a:t>
            </a:r>
            <a:r>
              <a:rPr lang="da-DK" sz="2400" b="1" dirty="0"/>
              <a:t>D4.3 </a:t>
            </a:r>
            <a:r>
              <a:rPr lang="da-DK" sz="2400" dirty="0"/>
              <a:t>Svalbard </a:t>
            </a:r>
          </a:p>
          <a:p>
            <a:r>
              <a:rPr lang="da-DK" sz="2400" b="1" dirty="0">
                <a:solidFill>
                  <a:srgbClr val="C00000"/>
                </a:solidFill>
              </a:rPr>
              <a:t>Local </a:t>
            </a:r>
            <a:r>
              <a:rPr lang="da-DK" sz="2400" b="1" dirty="0" err="1">
                <a:solidFill>
                  <a:srgbClr val="C00000"/>
                </a:solidFill>
              </a:rPr>
              <a:t>Council</a:t>
            </a:r>
            <a:r>
              <a:rPr lang="da-DK" sz="2400" b="1" dirty="0">
                <a:solidFill>
                  <a:srgbClr val="C00000"/>
                </a:solidFill>
              </a:rPr>
              <a:t> </a:t>
            </a:r>
            <a:r>
              <a:rPr lang="da-DK" sz="2400" b="1" dirty="0" err="1">
                <a:solidFill>
                  <a:srgbClr val="C00000"/>
                </a:solidFill>
              </a:rPr>
              <a:t>dialogue</a:t>
            </a:r>
            <a:endParaRPr lang="da-DK" sz="2400" b="1" dirty="0">
              <a:solidFill>
                <a:srgbClr val="C00000"/>
              </a:solidFill>
            </a:endParaRPr>
          </a:p>
          <a:p>
            <a:endParaRPr lang="da-DK" sz="2400" dirty="0"/>
          </a:p>
          <a:p>
            <a:endParaRPr lang="da-DK" sz="2400" b="1" dirty="0">
              <a:solidFill>
                <a:srgbClr val="7F7F7F"/>
              </a:solidFill>
            </a:endParaRPr>
          </a:p>
          <a:p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3498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27001" y="1340827"/>
            <a:ext cx="8881532" cy="48829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PT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Sep</a:t>
            </a:r>
            <a:r>
              <a:rPr lang="pt-P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23 2020  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Kick-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off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collaboration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SVALUR</a:t>
            </a:r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A digital kick-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off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meeting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project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SVALUR –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Understanding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Resilience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and Long-Term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Environmental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Change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in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High Arctic: Narrative-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Based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Analyses from Svalbard. This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will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combine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environmental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monitoring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people’s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knowledge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environmental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change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Svalbard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pt-PT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pt-PT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May</a:t>
            </a:r>
            <a:r>
              <a:rPr lang="pt-P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4 2020 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Digital meeting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planning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director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Local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Council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How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life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now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Longyearbyen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during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Covid</a:t>
            </a:r>
            <a:r>
              <a:rPr lang="pt-P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19 </a:t>
            </a:r>
            <a:r>
              <a:rPr lang="pt-P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Pandemic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Topics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to 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addressed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collaboration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be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started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nb-NO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May 2020 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Launch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Longyearbyen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Community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Dialogues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SSSI has 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been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 partner 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local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actors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 in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establishment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this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forum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where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discuss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various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issues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that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fundamental for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Longyearbyen as a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community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Events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May 27, Sep. 17 and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Dec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. 9, 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nb-NO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Feb. 24 2020 Svalbard 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Social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Science Initiative 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became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nb-NO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organization</a:t>
            </a:r>
            <a:r>
              <a:rPr lang="nb-NO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Admin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support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organization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</a:rPr>
              <a:t> person for NERSC/ INTAROS-Iversen. 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New 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updated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webpage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/>
              <a:t> </a:t>
            </a:r>
            <a:r>
              <a:rPr lang="pt-PT" sz="1600" b="1" u="sng" dirty="0">
                <a:hlinkClick r:id="rId4"/>
              </a:rPr>
              <a:t>https://svalbardsocialscience.com/</a:t>
            </a:r>
            <a:r>
              <a:rPr lang="pt-P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(Led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Lisbeth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Iversen</a:t>
            </a:r>
            <a:r>
              <a:rPr lang="pt-PT" sz="1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a-DK" sz="16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9FF825F-C0D2-E945-A171-12E446C8D651}"/>
              </a:ext>
            </a:extLst>
          </p:cNvPr>
          <p:cNvSpPr txBox="1"/>
          <p:nvPr/>
        </p:nvSpPr>
        <p:spPr>
          <a:xfrm>
            <a:off x="1441450" y="37773"/>
            <a:ext cx="5062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T4.3 Pilot CBM </a:t>
            </a:r>
            <a:r>
              <a:rPr lang="da-DK" sz="2400" b="1" dirty="0" err="1">
                <a:solidFill>
                  <a:srgbClr val="7F7F7F"/>
                </a:solidFill>
              </a:rPr>
              <a:t>networks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b="1" dirty="0">
                <a:solidFill>
                  <a:schemeClr val="bg1">
                    <a:lumMod val="50000"/>
                  </a:schemeClr>
                </a:solidFill>
              </a:rPr>
              <a:t>Greenland</a:t>
            </a:r>
            <a:r>
              <a:rPr lang="da-DK" sz="2400" b="1" dirty="0">
                <a:solidFill>
                  <a:srgbClr val="7F7F7F"/>
                </a:solidFill>
              </a:rPr>
              <a:t> &amp; Svalbard. </a:t>
            </a:r>
            <a:r>
              <a:rPr lang="da-DK" sz="2400" b="1" dirty="0"/>
              <a:t>D4.3 </a:t>
            </a:r>
            <a:r>
              <a:rPr lang="da-DK" sz="2400" dirty="0"/>
              <a:t>Svalbard </a:t>
            </a:r>
          </a:p>
          <a:p>
            <a:r>
              <a:rPr lang="da-DK" sz="2400" b="1" dirty="0">
                <a:solidFill>
                  <a:srgbClr val="C00000"/>
                </a:solidFill>
              </a:rPr>
              <a:t>Local </a:t>
            </a:r>
            <a:r>
              <a:rPr lang="da-DK" sz="2400" b="1" dirty="0" err="1">
                <a:solidFill>
                  <a:srgbClr val="C00000"/>
                </a:solidFill>
              </a:rPr>
              <a:t>Council</a:t>
            </a:r>
            <a:r>
              <a:rPr lang="da-DK" sz="2400" b="1" dirty="0">
                <a:solidFill>
                  <a:srgbClr val="C00000"/>
                </a:solidFill>
              </a:rPr>
              <a:t> </a:t>
            </a:r>
            <a:r>
              <a:rPr lang="da-DK" sz="2400" b="1" dirty="0" err="1">
                <a:solidFill>
                  <a:srgbClr val="C00000"/>
                </a:solidFill>
              </a:rPr>
              <a:t>dialogue</a:t>
            </a:r>
            <a:endParaRPr lang="da-DK" sz="2400" dirty="0"/>
          </a:p>
          <a:p>
            <a:endParaRPr lang="da-DK" sz="2400" b="1" dirty="0">
              <a:solidFill>
                <a:srgbClr val="7F7F7F"/>
              </a:solidFill>
            </a:endParaRPr>
          </a:p>
          <a:p>
            <a:endParaRPr lang="da-DK" sz="2400" b="1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6D178E-4D12-3847-9327-EC631B75ECBE}"/>
              </a:ext>
            </a:extLst>
          </p:cNvPr>
          <p:cNvSpPr txBox="1"/>
          <p:nvPr/>
        </p:nvSpPr>
        <p:spPr>
          <a:xfrm>
            <a:off x="408851" y="5991142"/>
            <a:ext cx="8317832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err="1">
                <a:solidFill>
                  <a:srgbClr val="C00000"/>
                </a:solidFill>
              </a:rPr>
              <a:t>Improved</a:t>
            </a:r>
            <a:r>
              <a:rPr lang="da-DK" sz="2400" b="1" dirty="0">
                <a:solidFill>
                  <a:srgbClr val="C00000"/>
                </a:solidFill>
              </a:rPr>
              <a:t> </a:t>
            </a:r>
            <a:r>
              <a:rPr lang="da-DK" sz="2400" b="1" dirty="0" err="1">
                <a:solidFill>
                  <a:srgbClr val="C00000"/>
                </a:solidFill>
              </a:rPr>
              <a:t>dialogue</a:t>
            </a:r>
            <a:r>
              <a:rPr lang="da-DK" sz="2400" b="1" dirty="0">
                <a:solidFill>
                  <a:srgbClr val="C00000"/>
                </a:solidFill>
              </a:rPr>
              <a:t> for urban </a:t>
            </a:r>
            <a:r>
              <a:rPr lang="da-DK" sz="2400" b="1" dirty="0" err="1">
                <a:solidFill>
                  <a:srgbClr val="C00000"/>
                </a:solidFill>
              </a:rPr>
              <a:t>environmental</a:t>
            </a:r>
            <a:r>
              <a:rPr lang="da-DK" sz="2400" b="1" dirty="0">
                <a:solidFill>
                  <a:srgbClr val="C00000"/>
                </a:solidFill>
              </a:rPr>
              <a:t> </a:t>
            </a:r>
            <a:r>
              <a:rPr lang="da-DK" sz="2400" b="1" dirty="0" err="1">
                <a:solidFill>
                  <a:srgbClr val="C00000"/>
                </a:solidFill>
              </a:rPr>
              <a:t>planning</a:t>
            </a:r>
            <a:r>
              <a:rPr lang="da-DK" sz="2400" b="1" dirty="0">
                <a:solidFill>
                  <a:srgbClr val="C00000"/>
                </a:solidFill>
              </a:rPr>
              <a:t> and CBM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85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9" y="25073"/>
            <a:ext cx="2723093" cy="66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BC7FC3-6011-9540-B5CA-3999ECD46F89}"/>
              </a:ext>
            </a:extLst>
          </p:cNvPr>
          <p:cNvSpPr txBox="1"/>
          <p:nvPr/>
        </p:nvSpPr>
        <p:spPr>
          <a:xfrm>
            <a:off x="1665620" y="27989"/>
            <a:ext cx="322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7F7F7F"/>
                </a:solidFill>
              </a:rPr>
              <a:t>T4.4 </a:t>
            </a:r>
            <a:r>
              <a:rPr lang="da-DK" sz="2400" b="1" dirty="0" err="1">
                <a:solidFill>
                  <a:srgbClr val="7F7F7F"/>
                </a:solidFill>
              </a:rPr>
              <a:t>Enter</a:t>
            </a:r>
            <a:r>
              <a:rPr lang="da-DK" sz="2400" b="1" dirty="0">
                <a:solidFill>
                  <a:srgbClr val="7F7F7F"/>
                </a:solidFill>
              </a:rPr>
              <a:t> CBM data </a:t>
            </a:r>
            <a:r>
              <a:rPr lang="da-DK" sz="2400" b="1" dirty="0" err="1">
                <a:solidFill>
                  <a:srgbClr val="7F7F7F"/>
                </a:solidFill>
              </a:rPr>
              <a:t>into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b="1" dirty="0" err="1">
                <a:solidFill>
                  <a:srgbClr val="7F7F7F"/>
                </a:solidFill>
              </a:rPr>
              <a:t>repositories</a:t>
            </a:r>
            <a:endParaRPr lang="da-DK" sz="2400" b="1" dirty="0">
              <a:solidFill>
                <a:srgbClr val="7F7F7F"/>
              </a:solidFill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5253A83-72DF-6042-820D-26C15D98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2923"/>
            <a:ext cx="1018412" cy="66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D4.4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BD35843-F2D7-4F4B-9C65-1063222E9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80" t="11199" r="5834" b="13216"/>
          <a:stretch/>
        </p:blipFill>
        <p:spPr>
          <a:xfrm>
            <a:off x="0" y="1696245"/>
            <a:ext cx="7120266" cy="4672648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6AEDE28D-AE60-9D44-800D-CAF9F98EE678}"/>
              </a:ext>
            </a:extLst>
          </p:cNvPr>
          <p:cNvSpPr txBox="1"/>
          <p:nvPr/>
        </p:nvSpPr>
        <p:spPr>
          <a:xfrm>
            <a:off x="127000" y="1025910"/>
            <a:ext cx="699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Illustration of a Multiple </a:t>
            </a:r>
            <a:r>
              <a:rPr lang="da-DK" sz="2400" dirty="0" err="1"/>
              <a:t>Evidence</a:t>
            </a:r>
            <a:r>
              <a:rPr lang="da-DK" sz="2400" dirty="0"/>
              <a:t> </a:t>
            </a:r>
            <a:r>
              <a:rPr lang="da-DK" sz="2400" dirty="0" err="1"/>
              <a:t>based</a:t>
            </a:r>
            <a:r>
              <a:rPr lang="da-DK" sz="2400" dirty="0"/>
              <a:t> model</a:t>
            </a:r>
          </a:p>
          <a:p>
            <a:r>
              <a:rPr lang="da-DK" sz="2400" dirty="0"/>
              <a:t>for the </a:t>
            </a:r>
            <a:r>
              <a:rPr lang="da-DK" sz="2400" dirty="0" err="1"/>
              <a:t>use</a:t>
            </a:r>
            <a:r>
              <a:rPr lang="da-DK" sz="2400" dirty="0"/>
              <a:t> of  </a:t>
            </a:r>
            <a:r>
              <a:rPr lang="da-DK" sz="2400" dirty="0" err="1"/>
              <a:t>knowledge</a:t>
            </a:r>
            <a:r>
              <a:rPr lang="da-DK" sz="2400" dirty="0"/>
              <a:t> for </a:t>
            </a:r>
            <a:r>
              <a:rPr lang="da-DK" sz="2400" dirty="0" err="1"/>
              <a:t>ecosystem</a:t>
            </a:r>
            <a:r>
              <a:rPr lang="da-DK" sz="2400" dirty="0"/>
              <a:t> management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BB93F9C-C3F7-7E4C-9DA5-94898B5A5278}"/>
              </a:ext>
            </a:extLst>
          </p:cNvPr>
          <p:cNvSpPr txBox="1"/>
          <p:nvPr/>
        </p:nvSpPr>
        <p:spPr>
          <a:xfrm>
            <a:off x="127000" y="6409041"/>
            <a:ext cx="7120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Tengö</a:t>
            </a:r>
            <a:r>
              <a:rPr lang="da-DK" dirty="0"/>
              <a:t> </a:t>
            </a:r>
            <a:r>
              <a:rPr lang="da-DK" i="1" dirty="0"/>
              <a:t>et al. </a:t>
            </a:r>
            <a:r>
              <a:rPr lang="da-DK" dirty="0" err="1"/>
              <a:t>BioScience</a:t>
            </a:r>
            <a:r>
              <a:rPr lang="da-DK" dirty="0"/>
              <a:t> </a:t>
            </a:r>
            <a:r>
              <a:rPr lang="da-DK" i="1" dirty="0"/>
              <a:t>in </a:t>
            </a:r>
            <a:r>
              <a:rPr lang="da-DK" i="1" dirty="0" err="1"/>
              <a:t>press</a:t>
            </a:r>
            <a:r>
              <a:rPr lang="da-DK" i="1" dirty="0"/>
              <a:t>. </a:t>
            </a:r>
            <a:r>
              <a:rPr lang="da-DK" dirty="0"/>
              <a:t>With Stockholm </a:t>
            </a:r>
            <a:r>
              <a:rPr lang="da-DK" dirty="0" err="1"/>
              <a:t>Resilience</a:t>
            </a:r>
            <a:r>
              <a:rPr lang="da-DK" dirty="0"/>
              <a:t> Centre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7643258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9495</TotalTime>
  <Words>858</Words>
  <Application>Microsoft Macintosh PowerPoint</Application>
  <PresentationFormat>On-screen Show (4:3)</PresentationFormat>
  <Paragraphs>112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Kontortema</vt:lpstr>
      <vt:lpstr>PowerPoint Presentation</vt:lpstr>
      <vt:lpstr>WP4 Community-based observing </vt:lpstr>
      <vt:lpstr>PowerPoint Presentation</vt:lpstr>
      <vt:lpstr> Dialogue: cruise operators, scientists, decision-makers</vt:lpstr>
      <vt:lpstr>Example of data from expedition cruise operators  Anser brachyrhynchus Pink-footed Goose records in Svalbard   2002-2019 (n = 583 records) Flames: Areas with multiple records. Source: eBird database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Book-chapter: ”Current approaches to Citizen Science”, published by Univ. of California Press </vt:lpstr>
      <vt:lpstr>Frontiers in Earth Science led by Zeinab Jeddi of GEUS/UiB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WP4 Community-based observing </vt:lpstr>
    </vt:vector>
  </TitlesOfParts>
  <Company>Nordeco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Danielsen</dc:creator>
  <cp:lastModifiedBy>Stein Sandven</cp:lastModifiedBy>
  <cp:revision>214</cp:revision>
  <cp:lastPrinted>2018-06-22T14:49:19Z</cp:lastPrinted>
  <dcterms:created xsi:type="dcterms:W3CDTF">2016-10-04T12:32:42Z</dcterms:created>
  <dcterms:modified xsi:type="dcterms:W3CDTF">2021-01-20T12:50:17Z</dcterms:modified>
</cp:coreProperties>
</file>