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94" r:id="rId2"/>
  </p:sldMasterIdLst>
  <p:notesMasterIdLst>
    <p:notesMasterId r:id="rId35"/>
  </p:notesMasterIdLst>
  <p:sldIdLst>
    <p:sldId id="256" r:id="rId3"/>
    <p:sldId id="298" r:id="rId4"/>
    <p:sldId id="359" r:id="rId5"/>
    <p:sldId id="258" r:id="rId6"/>
    <p:sldId id="281" r:id="rId7"/>
    <p:sldId id="296" r:id="rId8"/>
    <p:sldId id="360" r:id="rId9"/>
    <p:sldId id="257" r:id="rId10"/>
    <p:sldId id="259" r:id="rId11"/>
    <p:sldId id="342" r:id="rId12"/>
    <p:sldId id="343" r:id="rId13"/>
    <p:sldId id="272" r:id="rId14"/>
    <p:sldId id="361" r:id="rId15"/>
    <p:sldId id="284" r:id="rId16"/>
    <p:sldId id="283" r:id="rId17"/>
    <p:sldId id="345" r:id="rId18"/>
    <p:sldId id="346" r:id="rId19"/>
    <p:sldId id="356" r:id="rId20"/>
    <p:sldId id="338" r:id="rId21"/>
    <p:sldId id="339" r:id="rId22"/>
    <p:sldId id="294" r:id="rId23"/>
    <p:sldId id="362" r:id="rId24"/>
    <p:sldId id="285" r:id="rId25"/>
    <p:sldId id="363" r:id="rId26"/>
    <p:sldId id="364" r:id="rId27"/>
    <p:sldId id="282" r:id="rId28"/>
    <p:sldId id="365" r:id="rId29"/>
    <p:sldId id="261" r:id="rId30"/>
    <p:sldId id="260" r:id="rId31"/>
    <p:sldId id="357" r:id="rId32"/>
    <p:sldId id="358" r:id="rId33"/>
    <p:sldId id="366"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325CC7-8335-4659-B114-9D1C92BBF3B2}">
  <a:tblStyle styleId="{A3325CC7-8335-4659-B114-9D1C92BBF3B2}"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5" autoAdjust="0"/>
    <p:restoredTop sz="89116" autoAdjust="0"/>
  </p:normalViewPr>
  <p:slideViewPr>
    <p:cSldViewPr>
      <p:cViewPr varScale="1">
        <p:scale>
          <a:sx n="113" d="100"/>
          <a:sy n="113" d="100"/>
        </p:scale>
        <p:origin x="2192" y="184"/>
      </p:cViewPr>
      <p:guideLst>
        <p:guide orient="horz" pos="2160"/>
        <p:guide pos="2880"/>
      </p:guideLst>
    </p:cSldViewPr>
  </p:slideViewPr>
  <p:notesTextViewPr>
    <p:cViewPr>
      <p:scale>
        <a:sx n="1" d="1"/>
        <a:sy n="1" d="1"/>
      </p:scale>
      <p:origin x="0" y="0"/>
    </p:cViewPr>
  </p:notesTextViewPr>
  <p:notesViewPr>
    <p:cSldViewPr>
      <p:cViewPr varScale="1">
        <p:scale>
          <a:sx n="45" d="100"/>
          <a:sy n="45" d="100"/>
        </p:scale>
        <p:origin x="-2755" y="-9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41565552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67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Figure; red line is air temp, black line is snow depth, Green line is sea ice thickness</a:t>
            </a:r>
          </a:p>
        </p:txBody>
      </p:sp>
      <p:sp>
        <p:nvSpPr>
          <p:cNvPr id="4" name="Slide Number Placeholder 3"/>
          <p:cNvSpPr>
            <a:spLocks noGrp="1"/>
          </p:cNvSpPr>
          <p:nvPr>
            <p:ph type="sldNum" sz="quarter" idx="5"/>
          </p:nvPr>
        </p:nvSpPr>
        <p:spPr/>
        <p:txBody>
          <a:bodyPr/>
          <a:lstStyle/>
          <a:p>
            <a:fld id="{6BC0EF81-0909-C54B-B775-6FAA0316D271}" type="slidenum">
              <a:rPr lang="en-US" smtClean="0"/>
              <a:t>3</a:t>
            </a:fld>
            <a:endParaRPr lang="en-US"/>
          </a:p>
        </p:txBody>
      </p:sp>
    </p:spTree>
    <p:extLst>
      <p:ext uri="{BB962C8B-B14F-4D97-AF65-F5344CB8AC3E}">
        <p14:creationId xmlns:p14="http://schemas.microsoft.com/office/powerpoint/2010/main" val="264331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sz="quarter"/>
          </p:nvPr>
        </p:nvSpPr>
        <p:spPr>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a:fld id="{864AD0B8-E7C0-4769-9AC0-070FDA943720}" type="slidenum">
              <a:rPr lang="fr-CA" altLang="fr-FR" sz="1400">
                <a:solidFill>
                  <a:srgbClr val="000000"/>
                </a:solidFill>
                <a:latin typeface="Times New Roman" panose="02020603050405020304" pitchFamily="18" charset="0"/>
              </a:rPr>
              <a:pPr eaLnBrk="1"/>
              <a:t>28</a:t>
            </a:fld>
            <a:endParaRPr lang="fr-CA" altLang="fr-FR" sz="1400">
              <a:solidFill>
                <a:srgbClr val="000000"/>
              </a:solidFill>
              <a:latin typeface="Times New Roman" panose="02020603050405020304" pitchFamily="18" charset="0"/>
            </a:endParaRPr>
          </a:p>
        </p:txBody>
      </p:sp>
      <p:sp>
        <p:nvSpPr>
          <p:cNvPr id="57345" name="Text Box 1"/>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7346"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dirty="0">
              <a:cs typeface="+mn-cs"/>
            </a:endParaRPr>
          </a:p>
        </p:txBody>
      </p:sp>
      <p:sp>
        <p:nvSpPr>
          <p:cNvPr id="573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fld id="{E213543A-E52D-4AA6-A422-96A8AF9DBF25}" type="slidenum">
              <a:rPr lang="fr-CA" altLang="fr-FR" sz="1200">
                <a:solidFill>
                  <a:srgbClr val="000000"/>
                </a:solidFill>
                <a:latin typeface="Calibri" panose="020F0502020204030204" pitchFamily="34" charset="0"/>
              </a:rPr>
              <a:pPr eaLnBrk="1"/>
              <a:t>28</a:t>
            </a:fld>
            <a:endParaRPr lang="fr-CA" altLang="fr-FR"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105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sz="quarter"/>
          </p:nvPr>
        </p:nvSpPr>
        <p:spPr>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a:fld id="{864AD0B8-E7C0-4769-9AC0-070FDA943720}" type="slidenum">
              <a:rPr lang="fr-CA" altLang="fr-FR" sz="1400">
                <a:solidFill>
                  <a:srgbClr val="000000"/>
                </a:solidFill>
                <a:latin typeface="Times New Roman" panose="02020603050405020304" pitchFamily="18" charset="0"/>
              </a:rPr>
              <a:pPr eaLnBrk="1"/>
              <a:t>29</a:t>
            </a:fld>
            <a:endParaRPr lang="fr-CA" altLang="fr-FR" sz="1400">
              <a:solidFill>
                <a:srgbClr val="000000"/>
              </a:solidFill>
              <a:latin typeface="Times New Roman" panose="02020603050405020304" pitchFamily="18" charset="0"/>
            </a:endParaRPr>
          </a:p>
        </p:txBody>
      </p:sp>
      <p:sp>
        <p:nvSpPr>
          <p:cNvPr id="57345" name="Text Box 1"/>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7346"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dirty="0">
              <a:cs typeface="+mn-cs"/>
            </a:endParaRPr>
          </a:p>
        </p:txBody>
      </p:sp>
      <p:sp>
        <p:nvSpPr>
          <p:cNvPr id="573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fld id="{E213543A-E52D-4AA6-A422-96A8AF9DBF25}" type="slidenum">
              <a:rPr lang="fr-CA" altLang="fr-FR" sz="1200">
                <a:solidFill>
                  <a:srgbClr val="000000"/>
                </a:solidFill>
                <a:latin typeface="Calibri" panose="020F0502020204030204" pitchFamily="34" charset="0"/>
              </a:rPr>
              <a:pPr eaLnBrk="1"/>
              <a:t>29</a:t>
            </a:fld>
            <a:endParaRPr lang="fr-CA" altLang="fr-FR"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26947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t" anchorCtr="0"/>
          <a:lstStyle>
            <a:lvl1pPr marL="0" marR="0" lvl="0" indent="0" algn="ctr" rtl="0">
              <a:spcBef>
                <a:spcPts val="0"/>
              </a:spcBef>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3" name="Shape 1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kaler Titel und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8" name="Shape 58"/>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67544" y="6381328"/>
            <a:ext cx="2133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t" anchorCtr="0">
            <a:noAutofit/>
          </a:bodyPr>
          <a:lstStyle/>
          <a:p>
            <a:pPr marL="0" marR="0" lvl="0" indent="0" algn="l" rtl="0">
              <a:spcBef>
                <a:spcPts val="0"/>
              </a:spcBef>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647" y="1600647"/>
            <a:ext cx="8228707"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2"/>
          <p:cNvSpPr txBox="1">
            <a:spLocks noGrp="1" noChangeArrowheads="1"/>
          </p:cNvSpPr>
          <p:nvPr>
            <p:ph type="sldNum" sz="quarter" idx="10"/>
          </p:nvPr>
        </p:nvSpPr>
        <p:spPr>
          <a:xfrm>
            <a:off x="8480971" y="6456164"/>
            <a:ext cx="205383" cy="214313"/>
          </a:xfrm>
          <a:prstGeom prst="rect">
            <a:avLst/>
          </a:prstGeom>
          <a:ln/>
        </p:spPr>
        <p:txBody>
          <a:bodyPr/>
          <a:lstStyle>
            <a:lvl1pPr>
              <a:defRPr/>
            </a:lvl1pPr>
          </a:lstStyle>
          <a:p>
            <a:fld id="{78A900F0-E1FF-43DF-BAAA-4F42E317B6B5}" type="slidenum">
              <a:rPr lang="en-US" altLang="da-DK"/>
              <a:pPr/>
              <a:t>‹#›</a:t>
            </a:fld>
            <a:endParaRPr lang="en-US" altLang="da-DK"/>
          </a:p>
        </p:txBody>
      </p:sp>
    </p:spTree>
    <p:extLst>
      <p:ext uri="{BB962C8B-B14F-4D97-AF65-F5344CB8AC3E}">
        <p14:creationId xmlns:p14="http://schemas.microsoft.com/office/powerpoint/2010/main" val="1119827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DBF0CE3-5D9D-47C8-BEEB-AA7C30476AA7}"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2004803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BF0CE3-5D9D-47C8-BEEB-AA7C30476AA7}"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66178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BF0CE3-5D9D-47C8-BEEB-AA7C30476AA7}"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368645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DBF0CE3-5D9D-47C8-BEEB-AA7C30476AA7}"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1955755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DBF0CE3-5D9D-47C8-BEEB-AA7C30476AA7}" type="datetimeFigureOut">
              <a:rPr lang="en-GB" smtClean="0"/>
              <a:t>20/01/2021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92746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DBF0CE3-5D9D-47C8-BEEB-AA7C30476AA7}" type="datetimeFigureOut">
              <a:rPr lang="en-GB" smtClean="0"/>
              <a:t>20/01/2021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1284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F0CE3-5D9D-47C8-BEEB-AA7C30476AA7}" type="datetimeFigureOut">
              <a:rPr lang="en-GB" smtClean="0"/>
              <a:t>20/01/2021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2185254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BF0CE3-5D9D-47C8-BEEB-AA7C30476AA7}"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279517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Abschnitts- überschrif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9" name="Shape 1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BF0CE3-5D9D-47C8-BEEB-AA7C30476AA7}"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323149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BF0CE3-5D9D-47C8-BEEB-AA7C30476AA7}"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1034224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BF0CE3-5D9D-47C8-BEEB-AA7C30476AA7}"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B558C6-CE8E-4972-BCA9-D82D97E2FD7F}" type="slidenum">
              <a:rPr lang="en-GB" smtClean="0"/>
              <a:t>‹#›</a:t>
            </a:fld>
            <a:endParaRPr lang="en-GB"/>
          </a:p>
        </p:txBody>
      </p:sp>
    </p:spTree>
    <p:extLst>
      <p:ext uri="{BB962C8B-B14F-4D97-AF65-F5344CB8AC3E}">
        <p14:creationId xmlns:p14="http://schemas.microsoft.com/office/powerpoint/2010/main" val="149330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483768" y="260936"/>
            <a:ext cx="6568380" cy="575776"/>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2" name="Shape 22"/>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483768" y="260936"/>
            <a:ext cx="6568380" cy="575776"/>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6" name="Shape 26"/>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483768" y="260936"/>
            <a:ext cx="6568380" cy="575776"/>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67544" y="6381328"/>
            <a:ext cx="2133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t" anchorCtr="0">
            <a:noAutofit/>
          </a:bodyPr>
          <a:lstStyle/>
          <a:p>
            <a:pPr marL="0" marR="0" lvl="0" indent="0" algn="l" rtl="0">
              <a:spcBef>
                <a:spcPts val="0"/>
              </a:spcBef>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8" name="Shape 38"/>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67544" y="6381328"/>
            <a:ext cx="2133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t" anchorCtr="0">
            <a:noAutofit/>
          </a:bodyPr>
          <a:lstStyle/>
          <a:p>
            <a:pPr marL="0" marR="0" lvl="0" indent="0" algn="l" rtl="0">
              <a:spcBef>
                <a:spcPts val="0"/>
              </a:spcBef>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5" name="Shape 45"/>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67544" y="6381328"/>
            <a:ext cx="2133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t" anchorCtr="0">
            <a:noAutofit/>
          </a:bodyPr>
          <a:lstStyle/>
          <a:p>
            <a:pPr marL="0" marR="0" lvl="0" indent="0" algn="l" rtl="0">
              <a:spcBef>
                <a:spcPts val="0"/>
              </a:spcBef>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el und vertikaler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2483768" y="260936"/>
            <a:ext cx="6568380" cy="575776"/>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2" name="Shape 52"/>
          <p:cNvSpPr txBox="1">
            <a:spLocks noGrp="1"/>
          </p:cNvSpPr>
          <p:nvPr>
            <p:ph type="body" idx="1"/>
          </p:nvPr>
        </p:nvSpPr>
        <p:spPr>
          <a:xfrm rot="5400000">
            <a:off x="1862261" y="-208310"/>
            <a:ext cx="5419477"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67544" y="6381328"/>
            <a:ext cx="2133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t" anchorCtr="0">
            <a:noAutofit/>
          </a:bodyPr>
          <a:lstStyle/>
          <a:p>
            <a:pPr marL="0" marR="0" lvl="0" indent="0" algn="l" rtl="0">
              <a:spcBef>
                <a:spcPts val="0"/>
              </a:spcBef>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457200" y="1196752"/>
            <a:ext cx="8229600" cy="5419477"/>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7"/>
          <p:cNvSpPr/>
          <p:nvPr/>
        </p:nvSpPr>
        <p:spPr>
          <a:xfrm>
            <a:off x="0" y="0"/>
            <a:ext cx="9144000" cy="908720"/>
          </a:xfrm>
          <a:prstGeom prst="rect">
            <a:avLst/>
          </a:prstGeom>
          <a:solidFill>
            <a:srgbClr val="2FB4D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cxnSp>
        <p:nvCxnSpPr>
          <p:cNvPr id="8" name="Shape 8"/>
          <p:cNvCxnSpPr/>
          <p:nvPr/>
        </p:nvCxnSpPr>
        <p:spPr>
          <a:xfrm>
            <a:off x="0" y="188640"/>
            <a:ext cx="9144000" cy="0"/>
          </a:xfrm>
          <a:prstGeom prst="straightConnector1">
            <a:avLst/>
          </a:prstGeom>
          <a:noFill/>
          <a:ln w="19050" cap="flat" cmpd="sng">
            <a:solidFill>
              <a:schemeClr val="lt1"/>
            </a:solidFill>
            <a:prstDash val="solid"/>
            <a:round/>
            <a:headEnd type="none" w="med" len="med"/>
            <a:tailEnd type="none" w="med" len="med"/>
          </a:ln>
        </p:spPr>
      </p:cxnSp>
      <p:pic>
        <p:nvPicPr>
          <p:cNvPr id="9" name="Shape 9" descr="http://intaros.eu/media/1053/logo.png"/>
          <p:cNvPicPr preferRelativeResize="0"/>
          <p:nvPr/>
        </p:nvPicPr>
        <p:blipFill rotWithShape="1">
          <a:blip r:embed="rId13">
            <a:alphaModFix/>
          </a:blip>
          <a:srcRect/>
          <a:stretch/>
        </p:blipFill>
        <p:spPr>
          <a:xfrm>
            <a:off x="467544" y="332656"/>
            <a:ext cx="1866900" cy="447675"/>
          </a:xfrm>
          <a:prstGeom prst="rect">
            <a:avLst/>
          </a:prstGeom>
          <a:noFill/>
          <a:ln>
            <a:noFill/>
          </a:ln>
        </p:spPr>
      </p:pic>
      <p:sp>
        <p:nvSpPr>
          <p:cNvPr id="10" name="Shape 10"/>
          <p:cNvSpPr txBox="1">
            <a:spLocks noGrp="1"/>
          </p:cNvSpPr>
          <p:nvPr>
            <p:ph type="title"/>
          </p:nvPr>
        </p:nvSpPr>
        <p:spPr>
          <a:xfrm>
            <a:off x="2483768" y="260936"/>
            <a:ext cx="6568380" cy="575776"/>
          </a:xfrm>
          <a:prstGeom prst="rect">
            <a:avLst/>
          </a:prstGeom>
          <a:noFill/>
          <a:ln>
            <a:noFill/>
          </a:ln>
        </p:spPr>
        <p:txBody>
          <a:bodyPr wrap="square" lIns="91425" tIns="91425" rIns="91425" bIns="91425" anchor="t" anchorCtr="0"/>
          <a:lstStyle>
            <a:lvl1pPr marL="0" marR="0" lvl="0" indent="0" algn="ctr" rtl="0">
              <a:spcBef>
                <a:spcPts val="0"/>
              </a:spcBef>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F0CE3-5D9D-47C8-BEEB-AA7C30476AA7}" type="datetimeFigureOut">
              <a:rPr lang="en-GB" smtClean="0"/>
              <a:t>20/01/2021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558C6-CE8E-4972-BCA9-D82D97E2FD7F}" type="slidenum">
              <a:rPr lang="en-GB" smtClean="0"/>
              <a:t>‹#›</a:t>
            </a:fld>
            <a:endParaRPr lang="en-GB"/>
          </a:p>
        </p:txBody>
      </p:sp>
    </p:spTree>
    <p:extLst>
      <p:ext uri="{BB962C8B-B14F-4D97-AF65-F5344CB8AC3E}">
        <p14:creationId xmlns:p14="http://schemas.microsoft.com/office/powerpoint/2010/main" val="22994315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35.tiff"/><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tif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1.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649796" y="1196752"/>
            <a:ext cx="7772400" cy="1470025"/>
          </a:xfrm>
          <a:prstGeom prst="rect">
            <a:avLst/>
          </a:prstGeom>
          <a:noFill/>
          <a:ln>
            <a:noFill/>
          </a:ln>
        </p:spPr>
        <p:txBody>
          <a:bodyPr wrap="square" lIns="91425" tIns="45700" rIns="91425" bIns="45700" anchor="t" anchorCtr="0">
            <a:noAutofit/>
          </a:bodyPr>
          <a:lstStyle/>
          <a:p>
            <a:pPr marL="0" marR="0" lvl="0" indent="-254000" algn="ctr" rtl="0">
              <a:spcBef>
                <a:spcPts val="0"/>
              </a:spcBef>
              <a:buClr>
                <a:schemeClr val="dk1"/>
              </a:buClr>
              <a:buSzPts val="4000"/>
              <a:buFont typeface="Calibri"/>
              <a:buNone/>
            </a:pPr>
            <a:r>
              <a:rPr lang="en-US" sz="4000" b="1" i="0" u="none" strike="noStrike" cap="none" dirty="0">
                <a:solidFill>
                  <a:schemeClr val="dk1"/>
                </a:solidFill>
                <a:sym typeface="Calibri"/>
              </a:rPr>
              <a:t>WP3.1</a:t>
            </a:r>
            <a:br>
              <a:rPr lang="en-US" sz="4000" b="1" i="0" u="none" strike="noStrike" cap="none" dirty="0">
                <a:solidFill>
                  <a:schemeClr val="dk1"/>
                </a:solidFill>
                <a:sym typeface="Calibri"/>
              </a:rPr>
            </a:br>
            <a:r>
              <a:rPr lang="en-US" b="1" dirty="0"/>
              <a:t>Coastal Greenland</a:t>
            </a:r>
            <a:endParaRPr lang="en-US" sz="4000" b="1" i="0" u="none" strike="noStrike" cap="none" dirty="0">
              <a:solidFill>
                <a:schemeClr val="dk1"/>
              </a:solidFill>
              <a:sym typeface="Calibri"/>
            </a:endParaRPr>
          </a:p>
        </p:txBody>
      </p:sp>
      <p:sp>
        <p:nvSpPr>
          <p:cNvPr id="67" name="Shape 67"/>
          <p:cNvSpPr txBox="1">
            <a:spLocks noGrp="1"/>
          </p:cNvSpPr>
          <p:nvPr>
            <p:ph type="subTitle" idx="1"/>
          </p:nvPr>
        </p:nvSpPr>
        <p:spPr>
          <a:xfrm>
            <a:off x="827584" y="2924944"/>
            <a:ext cx="7416824" cy="2924894"/>
          </a:xfrm>
          <a:prstGeom prst="rect">
            <a:avLst/>
          </a:prstGeom>
          <a:noFill/>
          <a:ln>
            <a:noFill/>
          </a:ln>
        </p:spPr>
        <p:txBody>
          <a:bodyPr wrap="square" lIns="91425" tIns="45700" rIns="91425" bIns="45700" anchor="t" anchorCtr="0">
            <a:noAutofit/>
          </a:bodyPr>
          <a:lstStyle/>
          <a:p>
            <a:pPr lvl="0" indent="-187960">
              <a:lnSpc>
                <a:spcPct val="80000"/>
              </a:lnSpc>
              <a:spcBef>
                <a:spcPts val="0"/>
              </a:spcBef>
              <a:buSzPts val="2960"/>
            </a:pPr>
            <a:r>
              <a:rPr lang="en-US" sz="4000" b="1" dirty="0">
                <a:solidFill>
                  <a:schemeClr val="bg2">
                    <a:lumMod val="75000"/>
                  </a:schemeClr>
                </a:solidFill>
              </a:rPr>
              <a:t>Enhancement of multidisciplinary in situ observing systems: results and further work</a:t>
            </a:r>
          </a:p>
          <a:p>
            <a:pPr lvl="0" indent="-187960">
              <a:lnSpc>
                <a:spcPct val="80000"/>
              </a:lnSpc>
              <a:spcBef>
                <a:spcPts val="0"/>
              </a:spcBef>
              <a:buSzPts val="2960"/>
            </a:pPr>
            <a:endParaRPr lang="da-DK" sz="2960" dirty="0">
              <a:solidFill>
                <a:schemeClr val="bg2">
                  <a:lumMod val="75000"/>
                </a:schemeClr>
              </a:solidFill>
            </a:endParaRPr>
          </a:p>
          <a:p>
            <a:pPr indent="-187960">
              <a:lnSpc>
                <a:spcPct val="80000"/>
              </a:lnSpc>
              <a:spcBef>
                <a:spcPts val="0"/>
              </a:spcBef>
              <a:buSzPts val="2960"/>
            </a:pPr>
            <a:r>
              <a:rPr lang="en-US" sz="2000" dirty="0">
                <a:solidFill>
                  <a:schemeClr val="bg2">
                    <a:lumMod val="75000"/>
                  </a:schemeClr>
                </a:solidFill>
              </a:rPr>
              <a:t>Lead: GEUS, Andreas Ahlstrøm</a:t>
            </a:r>
          </a:p>
          <a:p>
            <a:pPr indent="-187960">
              <a:lnSpc>
                <a:spcPct val="80000"/>
              </a:lnSpc>
              <a:spcBef>
                <a:spcPts val="0"/>
              </a:spcBef>
              <a:buSzPts val="2960"/>
            </a:pPr>
            <a:r>
              <a:rPr lang="en-US" sz="2000" dirty="0">
                <a:solidFill>
                  <a:schemeClr val="bg2">
                    <a:lumMod val="75000"/>
                  </a:schemeClr>
                </a:solidFill>
              </a:rPr>
              <a:t>Contributors: AU, FMI, UPM, CNRS-IUEM, CNRS </a:t>
            </a:r>
            <a:r>
              <a:rPr lang="en-US" sz="2000" dirty="0" err="1">
                <a:solidFill>
                  <a:schemeClr val="bg2">
                    <a:lumMod val="75000"/>
                  </a:schemeClr>
                </a:solidFill>
              </a:rPr>
              <a:t>Takuvik</a:t>
            </a:r>
            <a:endParaRPr lang="en-US" sz="2000" dirty="0">
              <a:solidFill>
                <a:schemeClr val="bg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30"/>
          <p:cNvSpPr txBox="1">
            <a:spLocks noChangeArrowheads="1"/>
          </p:cNvSpPr>
          <p:nvPr/>
        </p:nvSpPr>
        <p:spPr bwMode="auto">
          <a:xfrm>
            <a:off x="1322152" y="980728"/>
            <a:ext cx="6429375" cy="99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a:defRPr sz="5800">
                <a:solidFill>
                  <a:srgbClr val="000000"/>
                </a:solidFill>
                <a:latin typeface="Gill Sans" charset="0"/>
                <a:ea typeface="PingFang SC Regular" charset="-122"/>
                <a:sym typeface="Gill Sans" charset="0"/>
              </a:defRPr>
            </a:lvl1pPr>
            <a:lvl2pPr marL="742950" indent="-285750">
              <a:defRPr sz="5800">
                <a:solidFill>
                  <a:srgbClr val="000000"/>
                </a:solidFill>
                <a:latin typeface="Gill Sans" charset="0"/>
                <a:ea typeface="PingFang SC Regular" charset="-122"/>
                <a:sym typeface="Gill Sans" charset="0"/>
              </a:defRPr>
            </a:lvl2pPr>
            <a:lvl3pPr marL="1143000" indent="-228600">
              <a:defRPr sz="5800">
                <a:solidFill>
                  <a:srgbClr val="000000"/>
                </a:solidFill>
                <a:latin typeface="Gill Sans" charset="0"/>
                <a:ea typeface="PingFang SC Regular" charset="-122"/>
                <a:sym typeface="Gill Sans" charset="0"/>
              </a:defRPr>
            </a:lvl3pPr>
            <a:lvl4pPr marL="1600200" indent="-228600">
              <a:defRPr sz="5800">
                <a:solidFill>
                  <a:srgbClr val="000000"/>
                </a:solidFill>
                <a:latin typeface="Gill Sans" charset="0"/>
                <a:ea typeface="PingFang SC Regular" charset="-122"/>
                <a:sym typeface="Gill Sans" charset="0"/>
              </a:defRPr>
            </a:lvl4pPr>
            <a:lvl5pPr marL="2057400" indent="-228600">
              <a:defRPr sz="5800">
                <a:solidFill>
                  <a:srgbClr val="000000"/>
                </a:solidFill>
                <a:latin typeface="Gill Sans" charset="0"/>
                <a:ea typeface="PingFang SC Regular" charset="-122"/>
                <a:sym typeface="Gill Sans" charset="0"/>
              </a:defRPr>
            </a:lvl5pPr>
            <a:lvl6pPr marL="25146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6pPr>
            <a:lvl7pPr marL="29718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7pPr>
            <a:lvl8pPr marL="34290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8pPr>
            <a:lvl9pPr marL="38862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9pPr>
          </a:lstStyle>
          <a:p>
            <a:pPr algn="ctr" eaLnBrk="1" hangingPunct="1"/>
            <a:r>
              <a:rPr lang="da-DK" altLang="en-US" sz="2800" b="1" dirty="0">
                <a:solidFill>
                  <a:schemeClr val="tx1"/>
                </a:solidFill>
                <a:latin typeface="Verdana Bold" charset="0"/>
                <a:ea typeface="PingFang SC Semibold" charset="-122"/>
              </a:rPr>
              <a:t>INTAROS High Accuracy GNSS AWS positioning </a:t>
            </a:r>
            <a:endParaRPr lang="it-IT" altLang="en-US" sz="2800" dirty="0">
              <a:solidFill>
                <a:schemeClr val="tx1"/>
              </a:solidFill>
              <a:latin typeface="Verdana Bold" charset="0"/>
              <a:ea typeface="PingFang SC Semibold" charset="-122"/>
            </a:endParaRPr>
          </a:p>
        </p:txBody>
      </p:sp>
      <p:sp>
        <p:nvSpPr>
          <p:cNvPr id="3085" name="Rectangle 33"/>
          <p:cNvSpPr>
            <a:spLocks noChangeArrowheads="1"/>
          </p:cNvSpPr>
          <p:nvPr/>
        </p:nvSpPr>
        <p:spPr bwMode="auto">
          <a:xfrm>
            <a:off x="572617" y="2120801"/>
            <a:ext cx="7928446" cy="396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5800">
                <a:solidFill>
                  <a:srgbClr val="000000"/>
                </a:solidFill>
                <a:latin typeface="Gill Sans" charset="0"/>
                <a:ea typeface="PingFang SC Regular" charset="-122"/>
                <a:sym typeface="Gill Sans" charset="0"/>
              </a:defRPr>
            </a:lvl1pPr>
            <a:lvl2pPr marL="742950" indent="-285750">
              <a:defRPr sz="5800">
                <a:solidFill>
                  <a:srgbClr val="000000"/>
                </a:solidFill>
                <a:latin typeface="Gill Sans" charset="0"/>
                <a:ea typeface="PingFang SC Regular" charset="-122"/>
                <a:sym typeface="Gill Sans" charset="0"/>
              </a:defRPr>
            </a:lvl2pPr>
            <a:lvl3pPr marL="1143000" indent="-228600">
              <a:defRPr sz="5800">
                <a:solidFill>
                  <a:srgbClr val="000000"/>
                </a:solidFill>
                <a:latin typeface="Gill Sans" charset="0"/>
                <a:ea typeface="PingFang SC Regular" charset="-122"/>
                <a:sym typeface="Gill Sans" charset="0"/>
              </a:defRPr>
            </a:lvl3pPr>
            <a:lvl4pPr marL="1600200" indent="-228600">
              <a:defRPr sz="5800">
                <a:solidFill>
                  <a:srgbClr val="000000"/>
                </a:solidFill>
                <a:latin typeface="Gill Sans" charset="0"/>
                <a:ea typeface="PingFang SC Regular" charset="-122"/>
                <a:sym typeface="Gill Sans" charset="0"/>
              </a:defRPr>
            </a:lvl4pPr>
            <a:lvl5pPr marL="2057400" indent="-228600">
              <a:defRPr sz="5800">
                <a:solidFill>
                  <a:srgbClr val="000000"/>
                </a:solidFill>
                <a:latin typeface="Gill Sans" charset="0"/>
                <a:ea typeface="PingFang SC Regular" charset="-122"/>
                <a:sym typeface="Gill Sans" charset="0"/>
              </a:defRPr>
            </a:lvl5pPr>
            <a:lvl6pPr marL="25146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6pPr>
            <a:lvl7pPr marL="29718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7pPr>
            <a:lvl8pPr marL="34290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8pPr>
            <a:lvl9pPr marL="38862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9pPr>
          </a:lstStyle>
          <a:p>
            <a:pPr>
              <a:defRPr/>
            </a:pPr>
            <a:r>
              <a:rPr lang="da-DK" altLang="en-US" sz="2500" i="1" u="sng" dirty="0">
                <a:sym typeface="Wingdings" panose="05000000000000000000" pitchFamily="2" charset="2"/>
              </a:rPr>
              <a:t>Motivation </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r>
              <a:rPr lang="da-DK" altLang="en-US" sz="2500" dirty="0">
                <a:sym typeface="Wingdings" panose="05000000000000000000" pitchFamily="2" charset="2"/>
              </a:rPr>
              <a:t>provide in situ validation data for satellite SAR velocity &amp; altimetry products</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r>
              <a:rPr lang="da-DK" altLang="en-US" sz="2500" dirty="0">
                <a:sym typeface="Wingdings" panose="05000000000000000000" pitchFamily="2" charset="2"/>
              </a:rPr>
              <a:t>constrain elevation of barometer for downsream weather prediction users of near real time pressure</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r>
              <a:rPr lang="da-DK" altLang="en-US" sz="2500" dirty="0">
                <a:sym typeface="Wingdings" panose="05000000000000000000" pitchFamily="2" charset="2"/>
              </a:rPr>
              <a:t>support local strain network for ice dynamics</a:t>
            </a:r>
          </a:p>
          <a:p>
            <a:pPr marL="241093" indent="-241093">
              <a:buFont typeface="Wingdings" pitchFamily="2" charset="2"/>
              <a:buChar char="à"/>
              <a:defRPr/>
            </a:pPr>
            <a:endParaRPr lang="en-GB" altLang="en-US" sz="2500" dirty="0"/>
          </a:p>
        </p:txBody>
      </p:sp>
    </p:spTree>
    <p:extLst>
      <p:ext uri="{BB962C8B-B14F-4D97-AF65-F5344CB8AC3E}">
        <p14:creationId xmlns:p14="http://schemas.microsoft.com/office/powerpoint/2010/main" val="3912533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955505"/>
            <a:ext cx="8892480" cy="646331"/>
          </a:xfrm>
          <a:prstGeom prst="rect">
            <a:avLst/>
          </a:prstGeom>
          <a:noFill/>
        </p:spPr>
        <p:txBody>
          <a:bodyPr wrap="square" rtlCol="0">
            <a:spAutoFit/>
          </a:bodyPr>
          <a:lstStyle/>
          <a:p>
            <a:r>
              <a:rPr lang="da-DK" dirty="0"/>
              <a:t>Deployment started in summer 2019, photo shows NUK-K PROMICE/GEM station on Qasigiannguit glacier. This is a standalone version so there is no cable to the AWS datalogger.</a:t>
            </a:r>
            <a:endParaRPr lang="en-GB" dirty="0"/>
          </a:p>
        </p:txBody>
      </p:sp>
      <p:sp>
        <p:nvSpPr>
          <p:cNvPr id="8" name="TextBox 7"/>
          <p:cNvSpPr txBox="1"/>
          <p:nvPr/>
        </p:nvSpPr>
        <p:spPr>
          <a:xfrm>
            <a:off x="2374023" y="300428"/>
            <a:ext cx="6086410" cy="461665"/>
          </a:xfrm>
          <a:prstGeom prst="rect">
            <a:avLst/>
          </a:prstGeom>
          <a:noFill/>
        </p:spPr>
        <p:txBody>
          <a:bodyPr wrap="none" rtlCol="0">
            <a:spAutoFit/>
          </a:bodyPr>
          <a:lstStyle/>
          <a:p>
            <a:r>
              <a:rPr lang="da-DK" sz="2400" dirty="0"/>
              <a:t>Update on GNSS development and deployment</a:t>
            </a:r>
            <a:endParaRPr lang="en-GB" sz="2400" dirty="0"/>
          </a:p>
        </p:txBody>
      </p:sp>
      <p:grpSp>
        <p:nvGrpSpPr>
          <p:cNvPr id="21" name="Group 20"/>
          <p:cNvGrpSpPr/>
          <p:nvPr/>
        </p:nvGrpSpPr>
        <p:grpSpPr>
          <a:xfrm>
            <a:off x="899592" y="1523304"/>
            <a:ext cx="7560841" cy="4930032"/>
            <a:chOff x="0" y="562123"/>
            <a:chExt cx="5756564" cy="3753569"/>
          </a:xfrm>
        </p:grpSpPr>
        <p:pic>
          <p:nvPicPr>
            <p:cNvPr id="22" name="Picture 21" descr="C:\Users\master\Pictures\atom\IMG_20190918_182558_3.jpg"/>
            <p:cNvPicPr>
              <a:picLocks noChangeAspect="1"/>
            </p:cNvPicPr>
            <p:nvPr/>
          </p:nvPicPr>
          <p:blipFill rotWithShape="1">
            <a:blip r:embed="rId2" cstate="print">
              <a:extLst>
                <a:ext uri="{28A0092B-C50C-407E-A947-70E740481C1C}">
                  <a14:useLocalDpi xmlns:a14="http://schemas.microsoft.com/office/drawing/2010/main"/>
                </a:ext>
              </a:extLst>
            </a:blip>
            <a:srcRect t="13025"/>
            <a:stretch/>
          </p:blipFill>
          <p:spPr bwMode="auto">
            <a:xfrm>
              <a:off x="0" y="562123"/>
              <a:ext cx="5756564" cy="3753569"/>
            </a:xfrm>
            <a:prstGeom prst="rect">
              <a:avLst/>
            </a:prstGeom>
            <a:noFill/>
            <a:ln>
              <a:noFill/>
            </a:ln>
          </p:spPr>
        </p:pic>
        <p:pic>
          <p:nvPicPr>
            <p:cNvPr id="23" name="Picture 22" descr="C:\Users\master\Pictures\atom\IMG_20190918_182626_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2306782"/>
              <a:ext cx="2348346" cy="2008909"/>
            </a:xfrm>
            <a:prstGeom prst="rect">
              <a:avLst/>
            </a:prstGeom>
            <a:noFill/>
            <a:ln w="25400">
              <a:solidFill>
                <a:schemeClr val="bg1"/>
              </a:solidFill>
            </a:ln>
            <a:extLst>
              <a:ext uri="{53640926-AAD7-44D8-BBD7-CCE9431645EC}">
                <a14:shadowObscured xmlns:a14="http://schemas.microsoft.com/office/drawing/2010/main"/>
              </a:ext>
            </a:extLst>
          </p:spPr>
        </p:pic>
      </p:grpSp>
      <p:sp>
        <p:nvSpPr>
          <p:cNvPr id="2" name="TextBox 1"/>
          <p:cNvSpPr txBox="1"/>
          <p:nvPr/>
        </p:nvSpPr>
        <p:spPr>
          <a:xfrm>
            <a:off x="3779912" y="1525132"/>
            <a:ext cx="2448272" cy="830997"/>
          </a:xfrm>
          <a:prstGeom prst="rect">
            <a:avLst/>
          </a:prstGeom>
          <a:noFill/>
        </p:spPr>
        <p:txBody>
          <a:bodyPr wrap="square" rtlCol="0">
            <a:spAutoFit/>
          </a:bodyPr>
          <a:lstStyle/>
          <a:p>
            <a:r>
              <a:rPr lang="da-DK" sz="1600" b="1" dirty="0"/>
              <a:t>INTAROS dual/triple freq GNSS receiver, controller and battery</a:t>
            </a:r>
            <a:endParaRPr lang="en-GB" sz="1600" b="1" dirty="0"/>
          </a:p>
        </p:txBody>
      </p:sp>
      <p:sp>
        <p:nvSpPr>
          <p:cNvPr id="4" name="Down Arrow 3"/>
          <p:cNvSpPr/>
          <p:nvPr/>
        </p:nvSpPr>
        <p:spPr>
          <a:xfrm>
            <a:off x="4680012" y="2380843"/>
            <a:ext cx="257402" cy="43204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5940152" y="2305607"/>
            <a:ext cx="2045204" cy="338554"/>
          </a:xfrm>
          <a:prstGeom prst="rect">
            <a:avLst/>
          </a:prstGeom>
          <a:noFill/>
        </p:spPr>
        <p:txBody>
          <a:bodyPr wrap="square" rtlCol="0">
            <a:spAutoFit/>
          </a:bodyPr>
          <a:lstStyle/>
          <a:p>
            <a:r>
              <a:rPr lang="da-DK" sz="1600" b="1" dirty="0"/>
              <a:t>GNSS antenna</a:t>
            </a:r>
            <a:endParaRPr lang="en-GB" sz="1600" b="1" dirty="0"/>
          </a:p>
        </p:txBody>
      </p:sp>
      <p:sp>
        <p:nvSpPr>
          <p:cNvPr id="25" name="Down Arrow 24"/>
          <p:cNvSpPr/>
          <p:nvPr/>
        </p:nvSpPr>
        <p:spPr>
          <a:xfrm rot="3164934">
            <a:off x="5629259" y="2445319"/>
            <a:ext cx="257402" cy="43204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157653" y="2069074"/>
            <a:ext cx="1628692" cy="338554"/>
          </a:xfrm>
          <a:prstGeom prst="rect">
            <a:avLst/>
          </a:prstGeom>
          <a:noFill/>
        </p:spPr>
        <p:txBody>
          <a:bodyPr wrap="square" rtlCol="0">
            <a:spAutoFit/>
          </a:bodyPr>
          <a:lstStyle/>
          <a:p>
            <a:r>
              <a:rPr lang="da-DK" sz="1600" b="1" dirty="0"/>
              <a:t>2W solar panel</a:t>
            </a:r>
            <a:endParaRPr lang="en-GB" sz="1600" b="1" dirty="0"/>
          </a:p>
        </p:txBody>
      </p:sp>
      <p:sp>
        <p:nvSpPr>
          <p:cNvPr id="27" name="Down Arrow 26"/>
          <p:cNvSpPr/>
          <p:nvPr/>
        </p:nvSpPr>
        <p:spPr>
          <a:xfrm rot="19176678">
            <a:off x="3786111" y="2408524"/>
            <a:ext cx="257402" cy="43204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36281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15816" y="116632"/>
            <a:ext cx="5978776" cy="830997"/>
          </a:xfrm>
          <a:prstGeom prst="rect">
            <a:avLst/>
          </a:prstGeom>
          <a:noFill/>
        </p:spPr>
        <p:txBody>
          <a:bodyPr wrap="square" rtlCol="0">
            <a:spAutoFit/>
          </a:bodyPr>
          <a:lstStyle/>
          <a:p>
            <a:r>
              <a:rPr lang="da-DK" sz="2400" dirty="0"/>
              <a:t>GNSS receiver 2020 test season results: postprocessed PPP positions</a:t>
            </a:r>
            <a:endParaRPr lang="en-GB" sz="2400" dirty="0"/>
          </a:p>
        </p:txBody>
      </p:sp>
      <p:pic>
        <p:nvPicPr>
          <p:cNvPr id="1027" name="Picture 3" descr="D:\INTAROS\alt.png"/>
          <p:cNvPicPr>
            <a:picLocks noChangeAspect="1" noChangeArrowheads="1"/>
          </p:cNvPicPr>
          <p:nvPr/>
        </p:nvPicPr>
        <p:blipFill rotWithShape="1">
          <a:blip r:embed="rId2">
            <a:extLst>
              <a:ext uri="{28A0092B-C50C-407E-A947-70E740481C1C}">
                <a14:useLocalDpi xmlns:a14="http://schemas.microsoft.com/office/drawing/2010/main" val="0"/>
              </a:ext>
            </a:extLst>
          </a:blip>
          <a:srcRect l="4318" t="11217" r="8113" b="2241"/>
          <a:stretch/>
        </p:blipFill>
        <p:spPr bwMode="auto">
          <a:xfrm>
            <a:off x="406639" y="2636912"/>
            <a:ext cx="4219113" cy="3834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893619"/>
            <a:ext cx="8892480" cy="2031325"/>
          </a:xfrm>
          <a:prstGeom prst="rect">
            <a:avLst/>
          </a:prstGeom>
          <a:noFill/>
        </p:spPr>
        <p:txBody>
          <a:bodyPr wrap="square" rtlCol="0">
            <a:spAutoFit/>
          </a:bodyPr>
          <a:lstStyle/>
          <a:p>
            <a:r>
              <a:rPr lang="da-DK" dirty="0"/>
              <a:t>NUK-K PROMICE/GEM station on Qasigiannguit glacier</a:t>
            </a:r>
          </a:p>
          <a:p>
            <a:pPr marL="285750" indent="-285750">
              <a:buFont typeface="Arial" panose="020B0604020202020204" pitchFamily="34" charset="0"/>
              <a:buChar char="•"/>
            </a:pPr>
            <a:r>
              <a:rPr lang="da-DK" dirty="0"/>
              <a:t>daily 3 hrs. acquisitions, some shorter ones and gaps</a:t>
            </a:r>
          </a:p>
          <a:p>
            <a:pPr marL="285750" indent="-285750">
              <a:buFont typeface="Arial" panose="020B0604020202020204" pitchFamily="34" charset="0"/>
              <a:buChar char="•"/>
            </a:pPr>
            <a:r>
              <a:rPr lang="en-GB" dirty="0"/>
              <a:t>almost no ice flow: ca. 20 cm April-August</a:t>
            </a:r>
          </a:p>
          <a:p>
            <a:pPr marL="285750" indent="-285750">
              <a:buFont typeface="Arial" panose="020B0604020202020204" pitchFamily="34" charset="0"/>
              <a:buChar char="•"/>
            </a:pPr>
            <a:r>
              <a:rPr lang="da-DK" dirty="0"/>
              <a:t>ca 1.2 m lowering matches AWS ablation meter</a:t>
            </a:r>
          </a:p>
          <a:p>
            <a:pPr marL="285750" indent="-285750">
              <a:buFont typeface="Arial" panose="020B0604020202020204" pitchFamily="34" charset="0"/>
              <a:buChar char="•"/>
            </a:pPr>
            <a:r>
              <a:rPr lang="da-DK" dirty="0"/>
              <a:t>preliminary processing</a:t>
            </a:r>
          </a:p>
          <a:p>
            <a:pPr marL="285750" indent="-285750">
              <a:buFont typeface="Arial" panose="020B0604020202020204" pitchFamily="34" charset="0"/>
              <a:buChar char="•"/>
            </a:pPr>
            <a:endParaRPr lang="da-DK" dirty="0"/>
          </a:p>
          <a:p>
            <a:r>
              <a:rPr lang="da-DK" dirty="0"/>
              <a:t>	</a:t>
            </a:r>
          </a:p>
        </p:txBody>
      </p:sp>
      <p:pic>
        <p:nvPicPr>
          <p:cNvPr id="1028" name="Picture 4" descr="D:\INTAROS\hor1.png"/>
          <p:cNvPicPr>
            <a:picLocks noChangeAspect="1" noChangeArrowheads="1"/>
          </p:cNvPicPr>
          <p:nvPr/>
        </p:nvPicPr>
        <p:blipFill rotWithShape="1">
          <a:blip r:embed="rId3">
            <a:extLst>
              <a:ext uri="{28A0092B-C50C-407E-A947-70E740481C1C}">
                <a14:useLocalDpi xmlns:a14="http://schemas.microsoft.com/office/drawing/2010/main" val="0"/>
              </a:ext>
            </a:extLst>
          </a:blip>
          <a:srcRect t="10889" r="12310" b="2975"/>
          <a:stretch/>
        </p:blipFill>
        <p:spPr bwMode="auto">
          <a:xfrm>
            <a:off x="4987879" y="1484784"/>
            <a:ext cx="4188466" cy="41764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16200000">
            <a:off x="-1296084" y="4227245"/>
            <a:ext cx="2961500" cy="338554"/>
          </a:xfrm>
          <a:prstGeom prst="rect">
            <a:avLst/>
          </a:prstGeom>
          <a:noFill/>
        </p:spPr>
        <p:txBody>
          <a:bodyPr wrap="square" rtlCol="0">
            <a:spAutoFit/>
          </a:bodyPr>
          <a:lstStyle/>
          <a:p>
            <a:r>
              <a:rPr lang="da-DK" sz="1600" dirty="0"/>
              <a:t>eleavation (m above WGS84 ell.)</a:t>
            </a:r>
            <a:endParaRPr lang="en-GB" sz="1600" dirty="0"/>
          </a:p>
        </p:txBody>
      </p:sp>
      <p:sp>
        <p:nvSpPr>
          <p:cNvPr id="28" name="TextBox 27"/>
          <p:cNvSpPr txBox="1"/>
          <p:nvPr/>
        </p:nvSpPr>
        <p:spPr>
          <a:xfrm rot="16200000">
            <a:off x="3692168" y="3115707"/>
            <a:ext cx="2448272" cy="338554"/>
          </a:xfrm>
          <a:prstGeom prst="rect">
            <a:avLst/>
          </a:prstGeom>
          <a:noFill/>
        </p:spPr>
        <p:txBody>
          <a:bodyPr wrap="square" rtlCol="0">
            <a:spAutoFit/>
          </a:bodyPr>
          <a:lstStyle/>
          <a:p>
            <a:r>
              <a:rPr lang="da-DK" sz="1600" dirty="0"/>
              <a:t>northing (m, UTM 22N )</a:t>
            </a:r>
            <a:endParaRPr lang="en-GB" sz="1600" dirty="0"/>
          </a:p>
        </p:txBody>
      </p:sp>
      <p:sp>
        <p:nvSpPr>
          <p:cNvPr id="29" name="TextBox 28"/>
          <p:cNvSpPr txBox="1"/>
          <p:nvPr/>
        </p:nvSpPr>
        <p:spPr>
          <a:xfrm>
            <a:off x="6395795" y="5707995"/>
            <a:ext cx="2352669" cy="338554"/>
          </a:xfrm>
          <a:prstGeom prst="rect">
            <a:avLst/>
          </a:prstGeom>
          <a:noFill/>
        </p:spPr>
        <p:txBody>
          <a:bodyPr wrap="square" rtlCol="0">
            <a:spAutoFit/>
          </a:bodyPr>
          <a:lstStyle/>
          <a:p>
            <a:r>
              <a:rPr lang="da-DK" sz="1600" dirty="0"/>
              <a:t>easting (m, UTM 22N)</a:t>
            </a:r>
            <a:endParaRPr lang="en-GB" sz="1600" dirty="0"/>
          </a:p>
        </p:txBody>
      </p:sp>
      <p:cxnSp>
        <p:nvCxnSpPr>
          <p:cNvPr id="14" name="Straight Arrow Connector 13"/>
          <p:cNvCxnSpPr/>
          <p:nvPr/>
        </p:nvCxnSpPr>
        <p:spPr>
          <a:xfrm flipH="1" flipV="1">
            <a:off x="6588224" y="2198762"/>
            <a:ext cx="1224136" cy="2520280"/>
          </a:xfrm>
          <a:prstGeom prst="straightConnector1">
            <a:avLst/>
          </a:prstGeom>
          <a:ln w="349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3810546">
            <a:off x="6204148" y="2563675"/>
            <a:ext cx="1012615" cy="338554"/>
          </a:xfrm>
          <a:prstGeom prst="rect">
            <a:avLst/>
          </a:prstGeom>
          <a:noFill/>
        </p:spPr>
        <p:txBody>
          <a:bodyPr wrap="square" rtlCol="0">
            <a:spAutoFit/>
          </a:bodyPr>
          <a:lstStyle/>
          <a:p>
            <a:r>
              <a:rPr lang="da-DK" sz="1600" dirty="0"/>
              <a:t>ca. 20 cm</a:t>
            </a:r>
            <a:endParaRPr lang="en-GB" sz="1600" dirty="0"/>
          </a:p>
        </p:txBody>
      </p:sp>
    </p:spTree>
    <p:extLst>
      <p:ext uri="{BB962C8B-B14F-4D97-AF65-F5344CB8AC3E}">
        <p14:creationId xmlns:p14="http://schemas.microsoft.com/office/powerpoint/2010/main" val="20255509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8435" t="14838" r="33164" b="7812"/>
          <a:stretch/>
        </p:blipFill>
        <p:spPr bwMode="auto">
          <a:xfrm>
            <a:off x="5160734" y="1484784"/>
            <a:ext cx="391125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520" y="116632"/>
            <a:ext cx="8643072" cy="461665"/>
          </a:xfrm>
          <a:prstGeom prst="rect">
            <a:avLst/>
          </a:prstGeom>
          <a:noFill/>
        </p:spPr>
        <p:txBody>
          <a:bodyPr wrap="none" rtlCol="0">
            <a:spAutoFit/>
          </a:bodyPr>
          <a:lstStyle/>
          <a:p>
            <a:r>
              <a:rPr lang="da-DK" sz="2400" dirty="0"/>
              <a:t>GNSS receiver 2020 test season results: postprocessed PPP positions</a:t>
            </a:r>
            <a:endParaRPr lang="en-GB" sz="2400" dirty="0"/>
          </a:p>
        </p:txBody>
      </p:sp>
      <p:cxnSp>
        <p:nvCxnSpPr>
          <p:cNvPr id="10" name="Straight Arrow Connector 9"/>
          <p:cNvCxnSpPr/>
          <p:nvPr/>
        </p:nvCxnSpPr>
        <p:spPr>
          <a:xfrm flipH="1" flipV="1">
            <a:off x="6442151" y="2924944"/>
            <a:ext cx="194121" cy="399658"/>
          </a:xfrm>
          <a:prstGeom prst="straightConnector1">
            <a:avLst/>
          </a:prstGeom>
          <a:ln w="349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512" y="893619"/>
            <a:ext cx="8892480" cy="2031325"/>
          </a:xfrm>
          <a:prstGeom prst="rect">
            <a:avLst/>
          </a:prstGeom>
          <a:noFill/>
        </p:spPr>
        <p:txBody>
          <a:bodyPr wrap="square" rtlCol="0">
            <a:spAutoFit/>
          </a:bodyPr>
          <a:lstStyle/>
          <a:p>
            <a:r>
              <a:rPr lang="da-DK" dirty="0"/>
              <a:t>NUK-K PROMICE/GEM station on Qasigiannguit glacier</a:t>
            </a:r>
          </a:p>
          <a:p>
            <a:pPr marL="285750" indent="-285750">
              <a:buFont typeface="Arial" panose="020B0604020202020204" pitchFamily="34" charset="0"/>
              <a:buChar char="•"/>
            </a:pPr>
            <a:r>
              <a:rPr lang="da-DK" dirty="0"/>
              <a:t>daily 3 hrs. acquisitions, some shorter ones and gaps</a:t>
            </a:r>
          </a:p>
          <a:p>
            <a:pPr marL="285750" indent="-285750">
              <a:buFont typeface="Arial" panose="020B0604020202020204" pitchFamily="34" charset="0"/>
              <a:buChar char="•"/>
            </a:pPr>
            <a:r>
              <a:rPr lang="en-GB" dirty="0"/>
              <a:t>almost no ice flow: ca. 20 cm April-August</a:t>
            </a:r>
          </a:p>
          <a:p>
            <a:pPr marL="285750" indent="-285750">
              <a:buFont typeface="Arial" panose="020B0604020202020204" pitchFamily="34" charset="0"/>
              <a:buChar char="•"/>
            </a:pPr>
            <a:r>
              <a:rPr lang="da-DK" dirty="0"/>
              <a:t>ca 1.2 m lowering matches AWS ablation meter</a:t>
            </a:r>
          </a:p>
          <a:p>
            <a:pPr marL="285750" indent="-285750">
              <a:buFont typeface="Arial" panose="020B0604020202020204" pitchFamily="34" charset="0"/>
              <a:buChar char="•"/>
            </a:pPr>
            <a:r>
              <a:rPr lang="da-DK" dirty="0"/>
              <a:t>preliminary processing</a:t>
            </a:r>
          </a:p>
          <a:p>
            <a:pPr marL="285750" indent="-285750">
              <a:buFont typeface="Arial" panose="020B0604020202020204" pitchFamily="34" charset="0"/>
              <a:buChar char="•"/>
            </a:pPr>
            <a:endParaRPr lang="da-DK" dirty="0"/>
          </a:p>
          <a:p>
            <a:r>
              <a:rPr lang="da-DK" dirty="0"/>
              <a:t>	</a:t>
            </a:r>
          </a:p>
        </p:txBody>
      </p:sp>
      <p:pic>
        <p:nvPicPr>
          <p:cNvPr id="12" name="Picture 3" descr="D:\INTAROS\alt.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8" t="11217" r="8113" b="2241"/>
          <a:stretch/>
        </p:blipFill>
        <p:spPr bwMode="auto">
          <a:xfrm>
            <a:off x="406639" y="2636912"/>
            <a:ext cx="4219113" cy="38349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1296084" y="4227245"/>
            <a:ext cx="2961500" cy="338554"/>
          </a:xfrm>
          <a:prstGeom prst="rect">
            <a:avLst/>
          </a:prstGeom>
          <a:noFill/>
        </p:spPr>
        <p:txBody>
          <a:bodyPr wrap="square" rtlCol="0">
            <a:spAutoFit/>
          </a:bodyPr>
          <a:lstStyle/>
          <a:p>
            <a:r>
              <a:rPr lang="da-DK" sz="1600" dirty="0"/>
              <a:t>elevation (m above WGS84 ell.)</a:t>
            </a:r>
            <a:endParaRPr lang="en-GB" sz="1600" dirty="0"/>
          </a:p>
        </p:txBody>
      </p:sp>
      <p:grpSp>
        <p:nvGrpSpPr>
          <p:cNvPr id="14" name="Group 8">
            <a:extLst>
              <a:ext uri="{FF2B5EF4-FFF2-40B4-BE49-F238E27FC236}">
                <a16:creationId xmlns:a16="http://schemas.microsoft.com/office/drawing/2014/main" id="{308CC0FC-B981-486B-BFDE-63450A75A770}"/>
              </a:ext>
            </a:extLst>
          </p:cNvPr>
          <p:cNvGrpSpPr/>
          <p:nvPr/>
        </p:nvGrpSpPr>
        <p:grpSpPr>
          <a:xfrm>
            <a:off x="1259632" y="3692986"/>
            <a:ext cx="2376264" cy="2248959"/>
            <a:chOff x="769865" y="3573016"/>
            <a:chExt cx="3101660" cy="2481786"/>
          </a:xfrm>
        </p:grpSpPr>
        <p:sp>
          <p:nvSpPr>
            <p:cNvPr id="15" name="TextBox 16">
              <a:extLst>
                <a:ext uri="{FF2B5EF4-FFF2-40B4-BE49-F238E27FC236}">
                  <a16:creationId xmlns:a16="http://schemas.microsoft.com/office/drawing/2014/main" id="{852ABD06-E08C-42FF-9438-6A4A9DC341F1}"/>
                </a:ext>
              </a:extLst>
            </p:cNvPr>
            <p:cNvSpPr txBox="1"/>
            <p:nvPr/>
          </p:nvSpPr>
          <p:spPr>
            <a:xfrm>
              <a:off x="769865" y="3573016"/>
              <a:ext cx="1971268" cy="230832"/>
            </a:xfrm>
            <a:prstGeom prst="rect">
              <a:avLst/>
            </a:prstGeom>
            <a:noFill/>
          </p:spPr>
          <p:txBody>
            <a:bodyPr wrap="square" rtlCol="0">
              <a:spAutoFit/>
            </a:bodyPr>
            <a:lstStyle/>
            <a:p>
              <a:r>
                <a:rPr lang="da-DK" sz="900" dirty="0">
                  <a:solidFill>
                    <a:schemeClr val="tx1">
                      <a:lumMod val="65000"/>
                      <a:lumOff val="35000"/>
                    </a:schemeClr>
                  </a:solidFill>
                  <a:latin typeface="Arial" panose="020B0604020202020204" pitchFamily="34" charset="0"/>
                  <a:cs typeface="Arial" panose="020B0604020202020204" pitchFamily="34" charset="0"/>
                </a:rPr>
                <a:t>ablation meter (m, relative)</a:t>
              </a:r>
            </a:p>
          </p:txBody>
        </p:sp>
        <p:pic>
          <p:nvPicPr>
            <p:cNvPr id="16" name="Picture 3">
              <a:extLst>
                <a:ext uri="{FF2B5EF4-FFF2-40B4-BE49-F238E27FC236}">
                  <a16:creationId xmlns:a16="http://schemas.microsoft.com/office/drawing/2014/main" id="{1FE4F0F1-CB53-4582-88B5-B36CB75ABD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9" t="1184" r="15559" b="2398"/>
            <a:stretch/>
          </p:blipFill>
          <p:spPr bwMode="auto">
            <a:xfrm>
              <a:off x="850635" y="3759766"/>
              <a:ext cx="3020890" cy="229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915559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8435" t="14838" r="33164" b="7812"/>
          <a:stretch/>
        </p:blipFill>
        <p:spPr bwMode="auto">
          <a:xfrm>
            <a:off x="5160734" y="1484784"/>
            <a:ext cx="391125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520" y="116632"/>
            <a:ext cx="8643072" cy="461665"/>
          </a:xfrm>
          <a:prstGeom prst="rect">
            <a:avLst/>
          </a:prstGeom>
          <a:noFill/>
        </p:spPr>
        <p:txBody>
          <a:bodyPr wrap="none" rtlCol="0">
            <a:spAutoFit/>
          </a:bodyPr>
          <a:lstStyle/>
          <a:p>
            <a:r>
              <a:rPr lang="da-DK" sz="2400" dirty="0"/>
              <a:t>GNSS receiver 2020 test season results: postprocessed PPP positions</a:t>
            </a:r>
            <a:endParaRPr lang="en-GB" sz="2400" dirty="0"/>
          </a:p>
        </p:txBody>
      </p:sp>
      <p:cxnSp>
        <p:nvCxnSpPr>
          <p:cNvPr id="10" name="Straight Arrow Connector 9"/>
          <p:cNvCxnSpPr/>
          <p:nvPr/>
        </p:nvCxnSpPr>
        <p:spPr>
          <a:xfrm flipH="1" flipV="1">
            <a:off x="6442151" y="2924944"/>
            <a:ext cx="194121" cy="399658"/>
          </a:xfrm>
          <a:prstGeom prst="straightConnector1">
            <a:avLst/>
          </a:prstGeom>
          <a:ln w="349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512" y="893619"/>
            <a:ext cx="8892480" cy="2031325"/>
          </a:xfrm>
          <a:prstGeom prst="rect">
            <a:avLst/>
          </a:prstGeom>
          <a:noFill/>
        </p:spPr>
        <p:txBody>
          <a:bodyPr wrap="square" rtlCol="0">
            <a:spAutoFit/>
          </a:bodyPr>
          <a:lstStyle/>
          <a:p>
            <a:r>
              <a:rPr lang="da-DK" dirty="0"/>
              <a:t>NUK-K PROMICE/GEM station on Qasigiannguit glacier</a:t>
            </a:r>
          </a:p>
          <a:p>
            <a:pPr marL="285750" indent="-285750">
              <a:buFont typeface="Arial" panose="020B0604020202020204" pitchFamily="34" charset="0"/>
              <a:buChar char="•"/>
            </a:pPr>
            <a:r>
              <a:rPr lang="da-DK" dirty="0"/>
              <a:t>daily 3 hrs. acquisitions, some shorter ones and gaps</a:t>
            </a:r>
          </a:p>
          <a:p>
            <a:pPr marL="285750" indent="-285750">
              <a:buFont typeface="Arial" panose="020B0604020202020204" pitchFamily="34" charset="0"/>
              <a:buChar char="•"/>
            </a:pPr>
            <a:r>
              <a:rPr lang="en-GB" dirty="0"/>
              <a:t>almost no ice flow: ca. 20 cm April-August</a:t>
            </a:r>
          </a:p>
          <a:p>
            <a:pPr marL="285750" indent="-285750">
              <a:buFont typeface="Arial" panose="020B0604020202020204" pitchFamily="34" charset="0"/>
              <a:buChar char="•"/>
            </a:pPr>
            <a:r>
              <a:rPr lang="da-DK" dirty="0"/>
              <a:t>ca 1.2 m lowering matches AWS ablation meter</a:t>
            </a:r>
          </a:p>
          <a:p>
            <a:pPr marL="285750" indent="-285750">
              <a:buFont typeface="Arial" panose="020B0604020202020204" pitchFamily="34" charset="0"/>
              <a:buChar char="•"/>
            </a:pPr>
            <a:r>
              <a:rPr lang="da-DK" dirty="0"/>
              <a:t>preliminary processing</a:t>
            </a:r>
          </a:p>
          <a:p>
            <a:pPr marL="285750" indent="-285750">
              <a:buFont typeface="Arial" panose="020B0604020202020204" pitchFamily="34" charset="0"/>
              <a:buChar char="•"/>
            </a:pPr>
            <a:endParaRPr lang="da-DK" dirty="0"/>
          </a:p>
          <a:p>
            <a:r>
              <a:rPr lang="da-DK" dirty="0"/>
              <a:t>	</a:t>
            </a:r>
          </a:p>
        </p:txBody>
      </p:sp>
      <p:pic>
        <p:nvPicPr>
          <p:cNvPr id="12" name="Picture 3" descr="D:\INTAROS\alt.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8" t="11217" r="8113" b="2241"/>
          <a:stretch/>
        </p:blipFill>
        <p:spPr bwMode="auto">
          <a:xfrm>
            <a:off x="406639" y="2636912"/>
            <a:ext cx="4219113" cy="38349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1296084" y="4227245"/>
            <a:ext cx="2961500" cy="338554"/>
          </a:xfrm>
          <a:prstGeom prst="rect">
            <a:avLst/>
          </a:prstGeom>
          <a:noFill/>
        </p:spPr>
        <p:txBody>
          <a:bodyPr wrap="square" rtlCol="0">
            <a:spAutoFit/>
          </a:bodyPr>
          <a:lstStyle/>
          <a:p>
            <a:r>
              <a:rPr lang="da-DK" sz="1600" dirty="0"/>
              <a:t>eleavation (m above WGS84 ell.)</a:t>
            </a:r>
            <a:endParaRPr lang="en-GB" sz="1600" dirty="0"/>
          </a:p>
        </p:txBody>
      </p:sp>
      <p:grpSp>
        <p:nvGrpSpPr>
          <p:cNvPr id="9" name="Group 8"/>
          <p:cNvGrpSpPr/>
          <p:nvPr/>
        </p:nvGrpSpPr>
        <p:grpSpPr>
          <a:xfrm>
            <a:off x="454874" y="2132856"/>
            <a:ext cx="4477166" cy="4968552"/>
            <a:chOff x="769865" y="3573016"/>
            <a:chExt cx="3101660" cy="2481786"/>
          </a:xfrm>
        </p:grpSpPr>
        <p:sp>
          <p:nvSpPr>
            <p:cNvPr id="17" name="TextBox 16"/>
            <p:cNvSpPr txBox="1"/>
            <p:nvPr/>
          </p:nvSpPr>
          <p:spPr>
            <a:xfrm>
              <a:off x="769865" y="3573016"/>
              <a:ext cx="1971268" cy="230832"/>
            </a:xfrm>
            <a:prstGeom prst="rect">
              <a:avLst/>
            </a:prstGeom>
            <a:noFill/>
          </p:spPr>
          <p:txBody>
            <a:bodyPr wrap="square" rtlCol="0">
              <a:spAutoFit/>
            </a:bodyPr>
            <a:lstStyle/>
            <a:p>
              <a:r>
                <a:rPr lang="da-DK" sz="900" dirty="0">
                  <a:solidFill>
                    <a:schemeClr val="tx1">
                      <a:lumMod val="65000"/>
                      <a:lumOff val="35000"/>
                    </a:schemeClr>
                  </a:solidFill>
                  <a:latin typeface="Arial" panose="020B0604020202020204" pitchFamily="34" charset="0"/>
                  <a:cs typeface="Arial" panose="020B0604020202020204" pitchFamily="34" charset="0"/>
                </a:rPr>
                <a:t>ablation meter (m, relative)</a:t>
              </a: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9" t="1184" r="15559" b="2398"/>
            <a:stretch/>
          </p:blipFill>
          <p:spPr bwMode="auto">
            <a:xfrm>
              <a:off x="850635" y="3759766"/>
              <a:ext cx="3020890" cy="229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960298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16632"/>
            <a:ext cx="9066906" cy="461665"/>
          </a:xfrm>
          <a:prstGeom prst="rect">
            <a:avLst/>
          </a:prstGeom>
          <a:noFill/>
        </p:spPr>
        <p:txBody>
          <a:bodyPr wrap="none" rtlCol="0">
            <a:spAutoFit/>
          </a:bodyPr>
          <a:lstStyle/>
          <a:p>
            <a:r>
              <a:rPr lang="da-DK" sz="2400" dirty="0"/>
              <a:t>GNSS receiver 2020 test season results: snow height from reflectometry</a:t>
            </a:r>
            <a:endParaRPr lang="en-GB" sz="2400" dirty="0"/>
          </a:p>
        </p:txBody>
      </p:sp>
      <p:sp>
        <p:nvSpPr>
          <p:cNvPr id="11" name="TextBox 10"/>
          <p:cNvSpPr txBox="1"/>
          <p:nvPr/>
        </p:nvSpPr>
        <p:spPr>
          <a:xfrm>
            <a:off x="179512" y="893619"/>
            <a:ext cx="8892480" cy="1200329"/>
          </a:xfrm>
          <a:prstGeom prst="rect">
            <a:avLst/>
          </a:prstGeom>
          <a:noFill/>
        </p:spPr>
        <p:txBody>
          <a:bodyPr wrap="square" rtlCol="0">
            <a:spAutoFit/>
          </a:bodyPr>
          <a:lstStyle/>
          <a:p>
            <a:r>
              <a:rPr lang="da-DK" dirty="0"/>
              <a:t>Test retievals of NUK-K snow height from GNSS reflectometry (Trine S. Dahl-Jensen, DTU)</a:t>
            </a:r>
          </a:p>
          <a:p>
            <a:pPr marL="285750" indent="-285750">
              <a:buFont typeface="Arial" panose="020B0604020202020204" pitchFamily="34" charset="0"/>
              <a:buChar char="•"/>
            </a:pPr>
            <a:r>
              <a:rPr lang="da-DK" dirty="0"/>
              <a:t>from interference of direct and </a:t>
            </a:r>
            <a:r>
              <a:rPr lang="da-DK"/>
              <a:t>reflected signal, </a:t>
            </a:r>
            <a:r>
              <a:rPr lang="da-DK" dirty="0"/>
              <a:t>samples a wider area around the station</a:t>
            </a:r>
          </a:p>
          <a:p>
            <a:pPr marL="285750" indent="-285750">
              <a:buFont typeface="Arial" panose="020B0604020202020204" pitchFamily="34" charset="0"/>
              <a:buChar char="•"/>
            </a:pPr>
            <a:r>
              <a:rPr lang="da-DK" dirty="0"/>
              <a:t>matches well the sonic ranger (point-measurements)</a:t>
            </a:r>
            <a:endParaRPr lang="en-GB" dirty="0"/>
          </a:p>
          <a:p>
            <a:pPr marL="285750" indent="-285750">
              <a:buFont typeface="Arial" panose="020B0604020202020204" pitchFamily="34" charset="0"/>
              <a:buChar char="•"/>
            </a:pPr>
            <a:r>
              <a:rPr lang="da-DK" dirty="0"/>
              <a:t>preliminary processing, L1</a:t>
            </a:r>
          </a:p>
        </p:txBody>
      </p:sp>
      <p:pic>
        <p:nvPicPr>
          <p:cNvPr id="2050" name="Picture 2" descr="C:\Users\master\Downloads\LSP_NUK_K_2020_6_22.png"/>
          <p:cNvPicPr>
            <a:picLocks noChangeAspect="1" noChangeArrowheads="1"/>
          </p:cNvPicPr>
          <p:nvPr/>
        </p:nvPicPr>
        <p:blipFill rotWithShape="1">
          <a:blip r:embed="rId2">
            <a:extLst>
              <a:ext uri="{28A0092B-C50C-407E-A947-70E740481C1C}">
                <a14:useLocalDpi xmlns:a14="http://schemas.microsoft.com/office/drawing/2010/main" val="0"/>
              </a:ext>
            </a:extLst>
          </a:blip>
          <a:srcRect l="5936" t="238" r="7664" b="49762"/>
          <a:stretch/>
        </p:blipFill>
        <p:spPr bwMode="auto">
          <a:xfrm>
            <a:off x="4535413" y="2188071"/>
            <a:ext cx="4608587"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ster\Downloads\LSP_NUK_K_2020_8_20.png"/>
          <p:cNvPicPr>
            <a:picLocks noChangeAspect="1" noChangeArrowheads="1"/>
          </p:cNvPicPr>
          <p:nvPr/>
        </p:nvPicPr>
        <p:blipFill rotWithShape="1">
          <a:blip r:embed="rId3">
            <a:extLst>
              <a:ext uri="{28A0092B-C50C-407E-A947-70E740481C1C}">
                <a14:useLocalDpi xmlns:a14="http://schemas.microsoft.com/office/drawing/2010/main" val="0"/>
              </a:ext>
            </a:extLst>
          </a:blip>
          <a:srcRect l="4565" r="8321" b="49629"/>
          <a:stretch/>
        </p:blipFill>
        <p:spPr bwMode="auto">
          <a:xfrm>
            <a:off x="4466778" y="4365104"/>
            <a:ext cx="4646637" cy="2015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aster\Downloads\LSP_NUK_K_2020_4_13.png"/>
          <p:cNvPicPr>
            <a:picLocks noChangeAspect="1" noChangeArrowheads="1"/>
          </p:cNvPicPr>
          <p:nvPr/>
        </p:nvPicPr>
        <p:blipFill rotWithShape="1">
          <a:blip r:embed="rId4">
            <a:extLst>
              <a:ext uri="{28A0092B-C50C-407E-A947-70E740481C1C}">
                <a14:useLocalDpi xmlns:a14="http://schemas.microsoft.com/office/drawing/2010/main" val="0"/>
              </a:ext>
            </a:extLst>
          </a:blip>
          <a:srcRect l="5949" r="8171" b="47381"/>
          <a:stretch/>
        </p:blipFill>
        <p:spPr bwMode="auto">
          <a:xfrm>
            <a:off x="34702" y="2188071"/>
            <a:ext cx="458085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aster\Downloads\LSP_NUK_K_2020_7_20.png"/>
          <p:cNvPicPr>
            <a:picLocks noChangeAspect="1" noChangeArrowheads="1"/>
          </p:cNvPicPr>
          <p:nvPr/>
        </p:nvPicPr>
        <p:blipFill rotWithShape="1">
          <a:blip r:embed="rId5">
            <a:extLst>
              <a:ext uri="{28A0092B-C50C-407E-A947-70E740481C1C}">
                <a14:useLocalDpi xmlns:a14="http://schemas.microsoft.com/office/drawing/2010/main" val="0"/>
              </a:ext>
            </a:extLst>
          </a:blip>
          <a:srcRect l="6429" r="7857" b="50000"/>
          <a:stretch/>
        </p:blipFill>
        <p:spPr bwMode="auto">
          <a:xfrm>
            <a:off x="34702" y="4379962"/>
            <a:ext cx="4572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164288" y="2910855"/>
            <a:ext cx="1872208" cy="584775"/>
          </a:xfrm>
          <a:prstGeom prst="rect">
            <a:avLst/>
          </a:prstGeom>
          <a:noFill/>
        </p:spPr>
        <p:txBody>
          <a:bodyPr wrap="square" rtlCol="0">
            <a:spAutoFit/>
          </a:bodyPr>
          <a:lstStyle/>
          <a:p>
            <a:r>
              <a:rPr lang="da-DK" sz="1600" i="1" dirty="0"/>
              <a:t>22 June 2020</a:t>
            </a:r>
            <a:br>
              <a:rPr lang="da-DK" sz="1600" i="1" dirty="0"/>
            </a:br>
            <a:r>
              <a:rPr lang="da-DK" sz="1600" i="1" dirty="0"/>
              <a:t>sonic ranger: 1.17 m</a:t>
            </a:r>
            <a:endParaRPr lang="en-GB" sz="1600" i="1" dirty="0"/>
          </a:p>
        </p:txBody>
      </p:sp>
      <p:sp>
        <p:nvSpPr>
          <p:cNvPr id="16" name="TextBox 15"/>
          <p:cNvSpPr txBox="1"/>
          <p:nvPr/>
        </p:nvSpPr>
        <p:spPr>
          <a:xfrm>
            <a:off x="7164288" y="5004465"/>
            <a:ext cx="1872208" cy="584775"/>
          </a:xfrm>
          <a:prstGeom prst="rect">
            <a:avLst/>
          </a:prstGeom>
          <a:noFill/>
        </p:spPr>
        <p:txBody>
          <a:bodyPr wrap="square" rtlCol="0">
            <a:spAutoFit/>
          </a:bodyPr>
          <a:lstStyle/>
          <a:p>
            <a:r>
              <a:rPr lang="da-DK" sz="1600" i="1" dirty="0"/>
              <a:t>20 August 2020</a:t>
            </a:r>
            <a:br>
              <a:rPr lang="da-DK" sz="1600" i="1" dirty="0"/>
            </a:br>
            <a:r>
              <a:rPr lang="da-DK" sz="1600" i="1" dirty="0"/>
              <a:t>sonic ranger: 2.69 m</a:t>
            </a:r>
            <a:endParaRPr lang="en-GB" sz="1600" i="1" dirty="0"/>
          </a:p>
        </p:txBody>
      </p:sp>
      <p:sp>
        <p:nvSpPr>
          <p:cNvPr id="17" name="TextBox 16"/>
          <p:cNvSpPr txBox="1"/>
          <p:nvPr/>
        </p:nvSpPr>
        <p:spPr>
          <a:xfrm>
            <a:off x="2627784" y="2910855"/>
            <a:ext cx="1872208" cy="584775"/>
          </a:xfrm>
          <a:prstGeom prst="rect">
            <a:avLst/>
          </a:prstGeom>
          <a:noFill/>
        </p:spPr>
        <p:txBody>
          <a:bodyPr wrap="square" rtlCol="0">
            <a:spAutoFit/>
          </a:bodyPr>
          <a:lstStyle/>
          <a:p>
            <a:r>
              <a:rPr lang="da-DK" sz="1600" i="1" dirty="0"/>
              <a:t>13 April 2020</a:t>
            </a:r>
            <a:br>
              <a:rPr lang="da-DK" sz="1600" i="1" dirty="0"/>
            </a:br>
            <a:r>
              <a:rPr lang="da-DK" sz="1600" i="1" dirty="0"/>
              <a:t>sonic ranger: 0.93 m</a:t>
            </a:r>
            <a:endParaRPr lang="en-GB" sz="1600" i="1" dirty="0"/>
          </a:p>
        </p:txBody>
      </p:sp>
      <p:sp>
        <p:nvSpPr>
          <p:cNvPr id="18" name="TextBox 17"/>
          <p:cNvSpPr txBox="1"/>
          <p:nvPr/>
        </p:nvSpPr>
        <p:spPr>
          <a:xfrm>
            <a:off x="2627784" y="5004465"/>
            <a:ext cx="1872208" cy="584775"/>
          </a:xfrm>
          <a:prstGeom prst="rect">
            <a:avLst/>
          </a:prstGeom>
          <a:noFill/>
        </p:spPr>
        <p:txBody>
          <a:bodyPr wrap="square" rtlCol="0">
            <a:spAutoFit/>
          </a:bodyPr>
          <a:lstStyle/>
          <a:p>
            <a:r>
              <a:rPr lang="da-DK" sz="1600" i="1" dirty="0"/>
              <a:t>20 July 2020</a:t>
            </a:r>
            <a:br>
              <a:rPr lang="da-DK" sz="1600" i="1" dirty="0"/>
            </a:br>
            <a:r>
              <a:rPr lang="da-DK" sz="1600" i="1" dirty="0"/>
              <a:t>sonic ranger: 2.67 m</a:t>
            </a:r>
            <a:endParaRPr lang="en-GB" sz="1600" i="1" dirty="0"/>
          </a:p>
        </p:txBody>
      </p:sp>
    </p:spTree>
    <p:extLst>
      <p:ext uri="{BB962C8B-B14F-4D97-AF65-F5344CB8AC3E}">
        <p14:creationId xmlns:p14="http://schemas.microsoft.com/office/powerpoint/2010/main" val="3671580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30"/>
          <p:cNvSpPr txBox="1">
            <a:spLocks noChangeArrowheads="1"/>
          </p:cNvSpPr>
          <p:nvPr/>
        </p:nvSpPr>
        <p:spPr bwMode="auto">
          <a:xfrm>
            <a:off x="180356" y="980728"/>
            <a:ext cx="871296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a:defRPr sz="5800">
                <a:solidFill>
                  <a:srgbClr val="000000"/>
                </a:solidFill>
                <a:latin typeface="Gill Sans" charset="0"/>
                <a:ea typeface="PingFang SC Regular" charset="-122"/>
                <a:sym typeface="Gill Sans" charset="0"/>
              </a:defRPr>
            </a:lvl1pPr>
            <a:lvl2pPr marL="742950" indent="-285750">
              <a:defRPr sz="5800">
                <a:solidFill>
                  <a:srgbClr val="000000"/>
                </a:solidFill>
                <a:latin typeface="Gill Sans" charset="0"/>
                <a:ea typeface="PingFang SC Regular" charset="-122"/>
                <a:sym typeface="Gill Sans" charset="0"/>
              </a:defRPr>
            </a:lvl2pPr>
            <a:lvl3pPr marL="1143000" indent="-228600">
              <a:defRPr sz="5800">
                <a:solidFill>
                  <a:srgbClr val="000000"/>
                </a:solidFill>
                <a:latin typeface="Gill Sans" charset="0"/>
                <a:ea typeface="PingFang SC Regular" charset="-122"/>
                <a:sym typeface="Gill Sans" charset="0"/>
              </a:defRPr>
            </a:lvl3pPr>
            <a:lvl4pPr marL="1600200" indent="-228600">
              <a:defRPr sz="5800">
                <a:solidFill>
                  <a:srgbClr val="000000"/>
                </a:solidFill>
                <a:latin typeface="Gill Sans" charset="0"/>
                <a:ea typeface="PingFang SC Regular" charset="-122"/>
                <a:sym typeface="Gill Sans" charset="0"/>
              </a:defRPr>
            </a:lvl4pPr>
            <a:lvl5pPr marL="2057400" indent="-228600">
              <a:defRPr sz="5800">
                <a:solidFill>
                  <a:srgbClr val="000000"/>
                </a:solidFill>
                <a:latin typeface="Gill Sans" charset="0"/>
                <a:ea typeface="PingFang SC Regular" charset="-122"/>
                <a:sym typeface="Gill Sans" charset="0"/>
              </a:defRPr>
            </a:lvl5pPr>
            <a:lvl6pPr marL="25146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6pPr>
            <a:lvl7pPr marL="29718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7pPr>
            <a:lvl8pPr marL="34290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8pPr>
            <a:lvl9pPr marL="38862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9pPr>
          </a:lstStyle>
          <a:p>
            <a:pPr algn="ctr"/>
            <a:r>
              <a:rPr lang="da-DK" altLang="en-US" sz="2800" b="1" dirty="0">
                <a:solidFill>
                  <a:schemeClr val="tx1"/>
                </a:solidFill>
                <a:latin typeface="Verdana Bold" charset="0"/>
                <a:ea typeface="PingFang SC Semibold" charset="-122"/>
              </a:rPr>
              <a:t>INTAROS radiometer tilt and azimuth sensor to improve AWS radiation measurements</a:t>
            </a:r>
            <a:endParaRPr lang="it-IT" altLang="en-US" sz="2800" dirty="0">
              <a:solidFill>
                <a:schemeClr val="tx1"/>
              </a:solidFill>
              <a:latin typeface="Verdana Bold" charset="0"/>
              <a:ea typeface="PingFang SC Semibold" charset="-122"/>
            </a:endParaRPr>
          </a:p>
        </p:txBody>
      </p:sp>
      <p:sp>
        <p:nvSpPr>
          <p:cNvPr id="3085" name="Rectangle 33"/>
          <p:cNvSpPr>
            <a:spLocks noChangeArrowheads="1"/>
          </p:cNvSpPr>
          <p:nvPr/>
        </p:nvSpPr>
        <p:spPr bwMode="auto">
          <a:xfrm>
            <a:off x="572617" y="2120801"/>
            <a:ext cx="7928446" cy="473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5800">
                <a:solidFill>
                  <a:srgbClr val="000000"/>
                </a:solidFill>
                <a:latin typeface="Gill Sans" charset="0"/>
                <a:ea typeface="PingFang SC Regular" charset="-122"/>
                <a:sym typeface="Gill Sans" charset="0"/>
              </a:defRPr>
            </a:lvl1pPr>
            <a:lvl2pPr marL="742950" indent="-285750">
              <a:defRPr sz="5800">
                <a:solidFill>
                  <a:srgbClr val="000000"/>
                </a:solidFill>
                <a:latin typeface="Gill Sans" charset="0"/>
                <a:ea typeface="PingFang SC Regular" charset="-122"/>
                <a:sym typeface="Gill Sans" charset="0"/>
              </a:defRPr>
            </a:lvl2pPr>
            <a:lvl3pPr marL="1143000" indent="-228600">
              <a:defRPr sz="5800">
                <a:solidFill>
                  <a:srgbClr val="000000"/>
                </a:solidFill>
                <a:latin typeface="Gill Sans" charset="0"/>
                <a:ea typeface="PingFang SC Regular" charset="-122"/>
                <a:sym typeface="Gill Sans" charset="0"/>
              </a:defRPr>
            </a:lvl3pPr>
            <a:lvl4pPr marL="1600200" indent="-228600">
              <a:defRPr sz="5800">
                <a:solidFill>
                  <a:srgbClr val="000000"/>
                </a:solidFill>
                <a:latin typeface="Gill Sans" charset="0"/>
                <a:ea typeface="PingFang SC Regular" charset="-122"/>
                <a:sym typeface="Gill Sans" charset="0"/>
              </a:defRPr>
            </a:lvl4pPr>
            <a:lvl5pPr marL="2057400" indent="-228600">
              <a:defRPr sz="5800">
                <a:solidFill>
                  <a:srgbClr val="000000"/>
                </a:solidFill>
                <a:latin typeface="Gill Sans" charset="0"/>
                <a:ea typeface="PingFang SC Regular" charset="-122"/>
                <a:sym typeface="Gill Sans" charset="0"/>
              </a:defRPr>
            </a:lvl5pPr>
            <a:lvl6pPr marL="25146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6pPr>
            <a:lvl7pPr marL="29718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7pPr>
            <a:lvl8pPr marL="34290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8pPr>
            <a:lvl9pPr marL="3886200" indent="-228600" eaLnBrk="0" fontAlgn="base" hangingPunct="0">
              <a:spcBef>
                <a:spcPct val="0"/>
              </a:spcBef>
              <a:spcAft>
                <a:spcPct val="0"/>
              </a:spcAft>
              <a:defRPr sz="5800">
                <a:solidFill>
                  <a:srgbClr val="000000"/>
                </a:solidFill>
                <a:latin typeface="Gill Sans" charset="0"/>
                <a:ea typeface="PingFang SC Regular" charset="-122"/>
                <a:sym typeface="Gill Sans" charset="0"/>
              </a:defRPr>
            </a:lvl9pPr>
          </a:lstStyle>
          <a:p>
            <a:pPr>
              <a:defRPr/>
            </a:pPr>
            <a:r>
              <a:rPr lang="da-DK" altLang="en-US" sz="2500" i="1" u="sng" dirty="0">
                <a:sym typeface="Wingdings" panose="05000000000000000000" pitchFamily="2" charset="2"/>
              </a:rPr>
              <a:t>Motivation </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r>
              <a:rPr lang="da-DK" altLang="en-US" sz="2500" dirty="0">
                <a:sym typeface="Wingdings" panose="05000000000000000000" pitchFamily="2" charset="2"/>
              </a:rPr>
              <a:t>improve the correction for radiometer tilt to account for changes in azimuth and remove alignment error between radiometer and tilt sensors. Solar radiation is the largest energy source in the surfce energy budget</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r>
              <a:rPr lang="da-DK" altLang="en-US" sz="2500" dirty="0">
                <a:sym typeface="Wingdings" panose="05000000000000000000" pitchFamily="2" charset="2"/>
              </a:rPr>
              <a:t>provide accurate in situ validation data for satellite albedo products</a:t>
            </a:r>
          </a:p>
          <a:p>
            <a:pPr marL="241093" indent="-241093">
              <a:buFontTx/>
              <a:buChar char="-"/>
              <a:defRPr/>
            </a:pPr>
            <a:endParaRPr lang="da-DK" altLang="en-US" sz="2500" dirty="0">
              <a:sym typeface="Wingdings" panose="05000000000000000000" pitchFamily="2" charset="2"/>
            </a:endParaRPr>
          </a:p>
          <a:p>
            <a:pPr marL="241093" indent="-241093">
              <a:buFontTx/>
              <a:buChar char="-"/>
              <a:defRPr/>
            </a:pPr>
            <a:endParaRPr lang="da-DK" altLang="en-US" sz="2500" dirty="0">
              <a:sym typeface="Wingdings" panose="05000000000000000000" pitchFamily="2" charset="2"/>
            </a:endParaRPr>
          </a:p>
        </p:txBody>
      </p:sp>
    </p:spTree>
    <p:extLst>
      <p:ext uri="{BB962C8B-B14F-4D97-AF65-F5344CB8AC3E}">
        <p14:creationId xmlns:p14="http://schemas.microsoft.com/office/powerpoint/2010/main" val="261733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650" y="981964"/>
            <a:ext cx="8784976" cy="646331"/>
          </a:xfrm>
          <a:prstGeom prst="rect">
            <a:avLst/>
          </a:prstGeom>
          <a:noFill/>
        </p:spPr>
        <p:txBody>
          <a:bodyPr wrap="square" rtlCol="0">
            <a:spAutoFit/>
          </a:bodyPr>
          <a:lstStyle/>
          <a:p>
            <a:r>
              <a:rPr lang="da-DK" dirty="0"/>
              <a:t>Deployment also started in summer 2019. The sensor is not yet physically mounted on the body of the radiometer but for 2019 it is housed together with the INTAROS GNSS receiver.</a:t>
            </a:r>
            <a:endParaRPr lang="en-GB" dirty="0"/>
          </a:p>
        </p:txBody>
      </p:sp>
      <p:sp>
        <p:nvSpPr>
          <p:cNvPr id="8" name="TextBox 7"/>
          <p:cNvSpPr txBox="1"/>
          <p:nvPr/>
        </p:nvSpPr>
        <p:spPr>
          <a:xfrm>
            <a:off x="2519264" y="88186"/>
            <a:ext cx="6624736" cy="830997"/>
          </a:xfrm>
          <a:prstGeom prst="rect">
            <a:avLst/>
          </a:prstGeom>
          <a:noFill/>
        </p:spPr>
        <p:txBody>
          <a:bodyPr wrap="square" rtlCol="0">
            <a:spAutoFit/>
          </a:bodyPr>
          <a:lstStyle/>
          <a:p>
            <a:r>
              <a:rPr lang="da-DK" sz="2400" dirty="0"/>
              <a:t>Update on tilt and azimuth sensor development and deployment</a:t>
            </a:r>
            <a:endParaRPr lang="en-GB" sz="2400" dirty="0"/>
          </a:p>
        </p:txBody>
      </p:sp>
      <p:grpSp>
        <p:nvGrpSpPr>
          <p:cNvPr id="5" name="Group 4"/>
          <p:cNvGrpSpPr/>
          <p:nvPr/>
        </p:nvGrpSpPr>
        <p:grpSpPr>
          <a:xfrm>
            <a:off x="899592" y="1523304"/>
            <a:ext cx="7560841" cy="4930032"/>
            <a:chOff x="899592" y="1804087"/>
            <a:chExt cx="7560841" cy="4930032"/>
          </a:xfrm>
        </p:grpSpPr>
        <p:pic>
          <p:nvPicPr>
            <p:cNvPr id="22" name="Picture 21" descr="C:\Users\master\Pictures\atom\IMG_20190918_182558_3.jpg"/>
            <p:cNvPicPr>
              <a:picLocks noChangeAspect="1"/>
            </p:cNvPicPr>
            <p:nvPr/>
          </p:nvPicPr>
          <p:blipFill rotWithShape="1">
            <a:blip r:embed="rId2" cstate="print">
              <a:extLst>
                <a:ext uri="{28A0092B-C50C-407E-A947-70E740481C1C}">
                  <a14:useLocalDpi xmlns:a14="http://schemas.microsoft.com/office/drawing/2010/main"/>
                </a:ext>
              </a:extLst>
            </a:blip>
            <a:srcRect t="13025"/>
            <a:stretch/>
          </p:blipFill>
          <p:spPr bwMode="auto">
            <a:xfrm>
              <a:off x="899592" y="1804087"/>
              <a:ext cx="7560841" cy="4930032"/>
            </a:xfrm>
            <a:prstGeom prst="rect">
              <a:avLst/>
            </a:prstGeom>
            <a:noFill/>
            <a:ln>
              <a:noFill/>
            </a:ln>
          </p:spPr>
        </p:pic>
        <p:sp>
          <p:nvSpPr>
            <p:cNvPr id="2" name="TextBox 1"/>
            <p:cNvSpPr txBox="1"/>
            <p:nvPr/>
          </p:nvSpPr>
          <p:spPr>
            <a:xfrm>
              <a:off x="3548572" y="2014070"/>
              <a:ext cx="2895635" cy="584775"/>
            </a:xfrm>
            <a:prstGeom prst="rect">
              <a:avLst/>
            </a:prstGeom>
            <a:noFill/>
          </p:spPr>
          <p:txBody>
            <a:bodyPr wrap="square" rtlCol="0">
              <a:spAutoFit/>
            </a:bodyPr>
            <a:lstStyle/>
            <a:p>
              <a:r>
                <a:rPr lang="da-DK" sz="1600" b="1" dirty="0"/>
                <a:t>also contains the INTAROS  tilt and azimuth sensor</a:t>
              </a:r>
              <a:endParaRPr lang="en-GB" sz="1600" b="1" dirty="0"/>
            </a:p>
          </p:txBody>
        </p:sp>
        <p:sp>
          <p:nvSpPr>
            <p:cNvPr id="4" name="Down Arrow 3"/>
            <p:cNvSpPr/>
            <p:nvPr/>
          </p:nvSpPr>
          <p:spPr>
            <a:xfrm>
              <a:off x="4680012" y="2661626"/>
              <a:ext cx="257402" cy="43204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grpSp>
      <p:sp>
        <p:nvSpPr>
          <p:cNvPr id="14" name="TextBox 13"/>
          <p:cNvSpPr txBox="1"/>
          <p:nvPr/>
        </p:nvSpPr>
        <p:spPr>
          <a:xfrm>
            <a:off x="5940152" y="1604011"/>
            <a:ext cx="2045204" cy="338554"/>
          </a:xfrm>
          <a:prstGeom prst="rect">
            <a:avLst/>
          </a:prstGeom>
          <a:noFill/>
        </p:spPr>
        <p:txBody>
          <a:bodyPr wrap="square" rtlCol="0">
            <a:spAutoFit/>
          </a:bodyPr>
          <a:lstStyle/>
          <a:p>
            <a:endParaRPr lang="en-GB" sz="1600" b="1" dirty="0">
              <a:solidFill>
                <a:schemeClr val="bg1">
                  <a:lumMod val="85000"/>
                </a:schemeClr>
              </a:solidFill>
            </a:endParaRPr>
          </a:p>
        </p:txBody>
      </p:sp>
    </p:spTree>
    <p:extLst>
      <p:ext uri="{BB962C8B-B14F-4D97-AF65-F5344CB8AC3E}">
        <p14:creationId xmlns:p14="http://schemas.microsoft.com/office/powerpoint/2010/main" val="2894341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55776" y="230436"/>
            <a:ext cx="6192688" cy="8223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a:t>WP3 report &amp; plan</a:t>
            </a:r>
            <a:endParaRPr lang="en-US" b="0"/>
          </a:p>
        </p:txBody>
      </p:sp>
      <p:sp>
        <p:nvSpPr>
          <p:cNvPr id="6" name="Pladsholder til tekst 2"/>
          <p:cNvSpPr txBox="1">
            <a:spLocks/>
          </p:cNvSpPr>
          <p:nvPr/>
        </p:nvSpPr>
        <p:spPr>
          <a:xfrm>
            <a:off x="755576" y="1052736"/>
            <a:ext cx="7772400" cy="568863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pPr algn="ctr"/>
            <a:r>
              <a:rPr lang="en-US" sz="2400" dirty="0"/>
              <a:t>FMI</a:t>
            </a:r>
            <a:endParaRPr lang="en-US" dirty="0"/>
          </a:p>
          <a:p>
            <a:r>
              <a:rPr lang="en-US" dirty="0">
                <a:solidFill>
                  <a:srgbClr val="FF0000"/>
                </a:solidFill>
              </a:rPr>
              <a:t>Accuracy and spatial representativeness of the in-situ snow albedo observations</a:t>
            </a:r>
            <a:r>
              <a:rPr lang="en-US" dirty="0"/>
              <a:t> (from PROMICE and GC-Net networks) over Greenland ice sheet will be also improved. </a:t>
            </a:r>
            <a:endParaRPr lang="da-DK" dirty="0">
              <a:solidFill>
                <a:schemeClr val="tx1"/>
              </a:solidFill>
            </a:endParaRPr>
          </a:p>
        </p:txBody>
      </p:sp>
    </p:spTree>
    <p:extLst>
      <p:ext uri="{BB962C8B-B14F-4D97-AF65-F5344CB8AC3E}">
        <p14:creationId xmlns:p14="http://schemas.microsoft.com/office/powerpoint/2010/main" val="251640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IMG_5172"/>
          <p:cNvPicPr>
            <a:picLocks noChangeAspect="1" noChangeArrowheads="1"/>
          </p:cNvPicPr>
          <p:nvPr/>
        </p:nvPicPr>
        <p:blipFill rotWithShape="1">
          <a:blip r:embed="rId2"/>
          <a:srcRect t="20132" r="50107" b="22387"/>
          <a:stretch/>
        </p:blipFill>
        <p:spPr bwMode="auto">
          <a:xfrm>
            <a:off x="0" y="3068960"/>
            <a:ext cx="4279347" cy="3285161"/>
          </a:xfrm>
          <a:prstGeom prst="rect">
            <a:avLst/>
          </a:prstGeom>
          <a:noFill/>
          <a:ln w="9525">
            <a:noFill/>
            <a:miter lim="800000"/>
            <a:headEnd/>
            <a:tailEnd/>
          </a:ln>
        </p:spPr>
      </p:pic>
      <p:grpSp>
        <p:nvGrpSpPr>
          <p:cNvPr id="5" name="Group 9"/>
          <p:cNvGrpSpPr>
            <a:grpSpLocks noChangeAspect="1"/>
          </p:cNvGrpSpPr>
          <p:nvPr/>
        </p:nvGrpSpPr>
        <p:grpSpPr bwMode="auto">
          <a:xfrm>
            <a:off x="4885257" y="1046526"/>
            <a:ext cx="3893825" cy="5561806"/>
            <a:chOff x="3214" y="244"/>
            <a:chExt cx="2534" cy="3718"/>
          </a:xfrm>
        </p:grpSpPr>
        <p:grpSp>
          <p:nvGrpSpPr>
            <p:cNvPr id="6" name="Group 10"/>
            <p:cNvGrpSpPr>
              <a:grpSpLocks/>
            </p:cNvGrpSpPr>
            <p:nvPr/>
          </p:nvGrpSpPr>
          <p:grpSpPr bwMode="auto">
            <a:xfrm>
              <a:off x="3214" y="244"/>
              <a:ext cx="2534" cy="3718"/>
              <a:chOff x="3118" y="346"/>
              <a:chExt cx="2534" cy="3718"/>
            </a:xfrm>
          </p:grpSpPr>
          <p:grpSp>
            <p:nvGrpSpPr>
              <p:cNvPr id="18" name="Group 11"/>
              <p:cNvGrpSpPr>
                <a:grpSpLocks/>
              </p:cNvGrpSpPr>
              <p:nvPr/>
            </p:nvGrpSpPr>
            <p:grpSpPr bwMode="auto">
              <a:xfrm>
                <a:off x="3118" y="346"/>
                <a:ext cx="2534" cy="3718"/>
                <a:chOff x="3118" y="346"/>
                <a:chExt cx="2534" cy="3718"/>
              </a:xfrm>
            </p:grpSpPr>
            <p:sp>
              <p:nvSpPr>
                <p:cNvPr id="21" name="Rectangle 12"/>
                <p:cNvSpPr>
                  <a:spLocks noChangeArrowheads="1"/>
                </p:cNvSpPr>
                <p:nvPr/>
              </p:nvSpPr>
              <p:spPr bwMode="auto">
                <a:xfrm>
                  <a:off x="3118" y="346"/>
                  <a:ext cx="2534" cy="226"/>
                </a:xfrm>
                <a:prstGeom prst="rect">
                  <a:avLst/>
                </a:prstGeom>
                <a:solidFill>
                  <a:schemeClr val="bg1"/>
                </a:solidFill>
                <a:ln w="9525">
                  <a:noFill/>
                  <a:miter lim="800000"/>
                  <a:headEnd/>
                  <a:tailEnd/>
                </a:ln>
                <a:effectLst/>
              </p:spPr>
              <p:txBody>
                <a:bodyPr wrap="none" anchor="ctr"/>
                <a:lstStyle/>
                <a:p>
                  <a:endParaRPr lang="da-DK"/>
                </a:p>
              </p:txBody>
            </p:sp>
            <p:pic>
              <p:nvPicPr>
                <p:cNvPr id="22" name="Picture 13" descr="stationskort_GEUS_DMI_GLV_ASIAQ_GCNet"/>
                <p:cNvPicPr>
                  <a:picLocks noChangeAspect="1" noChangeArrowheads="1"/>
                </p:cNvPicPr>
                <p:nvPr/>
              </p:nvPicPr>
              <p:blipFill>
                <a:blip r:embed="rId3"/>
                <a:srcRect/>
                <a:stretch>
                  <a:fillRect/>
                </a:stretch>
              </p:blipFill>
              <p:spPr bwMode="auto">
                <a:xfrm>
                  <a:off x="3118" y="435"/>
                  <a:ext cx="2534" cy="3629"/>
                </a:xfrm>
                <a:prstGeom prst="rect">
                  <a:avLst/>
                </a:prstGeom>
                <a:noFill/>
                <a:ln w="9525">
                  <a:noFill/>
                  <a:miter lim="800000"/>
                  <a:headEnd/>
                  <a:tailEnd/>
                </a:ln>
              </p:spPr>
            </p:pic>
          </p:grpSp>
          <p:pic>
            <p:nvPicPr>
              <p:cNvPr id="19" name="Picture 14" descr="nsf_logo"/>
              <p:cNvPicPr>
                <a:picLocks noChangeAspect="1" noChangeArrowheads="1"/>
              </p:cNvPicPr>
              <p:nvPr/>
            </p:nvPicPr>
            <p:blipFill>
              <a:blip r:embed="rId4"/>
              <a:srcRect/>
              <a:stretch>
                <a:fillRect/>
              </a:stretch>
            </p:blipFill>
            <p:spPr bwMode="auto">
              <a:xfrm>
                <a:off x="3274" y="2303"/>
                <a:ext cx="233" cy="234"/>
              </a:xfrm>
              <a:prstGeom prst="rect">
                <a:avLst/>
              </a:prstGeom>
              <a:noFill/>
              <a:ln w="9525">
                <a:noFill/>
                <a:miter lim="800000"/>
                <a:headEnd/>
                <a:tailEnd/>
              </a:ln>
            </p:spPr>
          </p:pic>
          <p:pic>
            <p:nvPicPr>
              <p:cNvPr id="20" name="Picture 15" descr="nasa_logo"/>
              <p:cNvPicPr>
                <a:picLocks noChangeAspect="1" noChangeArrowheads="1"/>
              </p:cNvPicPr>
              <p:nvPr/>
            </p:nvPicPr>
            <p:blipFill>
              <a:blip r:embed="rId5"/>
              <a:srcRect/>
              <a:stretch>
                <a:fillRect/>
              </a:stretch>
            </p:blipFill>
            <p:spPr bwMode="auto">
              <a:xfrm>
                <a:off x="3307" y="2591"/>
                <a:ext cx="194" cy="161"/>
              </a:xfrm>
              <a:prstGeom prst="rect">
                <a:avLst/>
              </a:prstGeom>
              <a:noFill/>
              <a:ln w="9525">
                <a:noFill/>
                <a:miter lim="800000"/>
                <a:headEnd/>
                <a:tailEnd/>
              </a:ln>
            </p:spPr>
          </p:pic>
        </p:grpSp>
        <p:sp>
          <p:nvSpPr>
            <p:cNvPr id="7" name="Oval 16"/>
            <p:cNvSpPr>
              <a:spLocks noChangeAspect="1" noChangeArrowheads="1"/>
            </p:cNvSpPr>
            <p:nvPr/>
          </p:nvSpPr>
          <p:spPr bwMode="auto">
            <a:xfrm>
              <a:off x="3911" y="1663"/>
              <a:ext cx="63" cy="63"/>
            </a:xfrm>
            <a:prstGeom prst="ellipse">
              <a:avLst/>
            </a:prstGeom>
            <a:solidFill>
              <a:srgbClr val="EBF7FF"/>
            </a:solidFill>
            <a:ln w="9525">
              <a:noFill/>
              <a:round/>
              <a:headEnd/>
              <a:tailEnd/>
            </a:ln>
            <a:effectLst/>
          </p:spPr>
          <p:txBody>
            <a:bodyPr wrap="none" anchor="ctr"/>
            <a:lstStyle/>
            <a:p>
              <a:endParaRPr lang="da-DK"/>
            </a:p>
          </p:txBody>
        </p:sp>
        <p:sp>
          <p:nvSpPr>
            <p:cNvPr id="8" name="Oval 17"/>
            <p:cNvSpPr>
              <a:spLocks noChangeAspect="1" noChangeArrowheads="1"/>
            </p:cNvSpPr>
            <p:nvPr/>
          </p:nvSpPr>
          <p:spPr bwMode="auto">
            <a:xfrm>
              <a:off x="3953" y="1663"/>
              <a:ext cx="63" cy="63"/>
            </a:xfrm>
            <a:prstGeom prst="ellipse">
              <a:avLst/>
            </a:prstGeom>
            <a:solidFill>
              <a:srgbClr val="EBF7FF"/>
            </a:solidFill>
            <a:ln w="9525">
              <a:noFill/>
              <a:round/>
              <a:headEnd/>
              <a:tailEnd/>
            </a:ln>
            <a:effectLst/>
          </p:spPr>
          <p:txBody>
            <a:bodyPr wrap="none" anchor="ctr"/>
            <a:lstStyle/>
            <a:p>
              <a:endParaRPr lang="da-DK"/>
            </a:p>
          </p:txBody>
        </p:sp>
        <p:sp>
          <p:nvSpPr>
            <p:cNvPr id="9" name="Oval 18"/>
            <p:cNvSpPr>
              <a:spLocks noChangeAspect="1" noChangeArrowheads="1"/>
            </p:cNvSpPr>
            <p:nvPr/>
          </p:nvSpPr>
          <p:spPr bwMode="auto">
            <a:xfrm>
              <a:off x="3968" y="1991"/>
              <a:ext cx="54" cy="54"/>
            </a:xfrm>
            <a:prstGeom prst="ellipse">
              <a:avLst/>
            </a:prstGeom>
            <a:solidFill>
              <a:srgbClr val="FF0000"/>
            </a:solidFill>
            <a:ln w="9525">
              <a:noFill/>
              <a:round/>
              <a:headEnd/>
              <a:tailEnd/>
            </a:ln>
            <a:effectLst/>
          </p:spPr>
          <p:txBody>
            <a:bodyPr wrap="none" anchor="ctr"/>
            <a:lstStyle/>
            <a:p>
              <a:endParaRPr lang="da-DK"/>
            </a:p>
          </p:txBody>
        </p:sp>
        <p:sp>
          <p:nvSpPr>
            <p:cNvPr id="10" name="Oval 19"/>
            <p:cNvSpPr>
              <a:spLocks noChangeAspect="1" noChangeArrowheads="1"/>
            </p:cNvSpPr>
            <p:nvPr/>
          </p:nvSpPr>
          <p:spPr bwMode="auto">
            <a:xfrm>
              <a:off x="4012" y="1995"/>
              <a:ext cx="54" cy="54"/>
            </a:xfrm>
            <a:prstGeom prst="ellipse">
              <a:avLst/>
            </a:prstGeom>
            <a:solidFill>
              <a:srgbClr val="FF0000"/>
            </a:solidFill>
            <a:ln w="9525">
              <a:noFill/>
              <a:round/>
              <a:headEnd/>
              <a:tailEnd/>
            </a:ln>
            <a:effectLst/>
          </p:spPr>
          <p:txBody>
            <a:bodyPr wrap="none" anchor="ctr"/>
            <a:lstStyle/>
            <a:p>
              <a:endParaRPr lang="da-DK"/>
            </a:p>
          </p:txBody>
        </p:sp>
        <p:sp>
          <p:nvSpPr>
            <p:cNvPr id="11" name="Oval 20"/>
            <p:cNvSpPr>
              <a:spLocks noChangeAspect="1" noChangeArrowheads="1"/>
            </p:cNvSpPr>
            <p:nvPr/>
          </p:nvSpPr>
          <p:spPr bwMode="auto">
            <a:xfrm>
              <a:off x="4072" y="2832"/>
              <a:ext cx="54" cy="54"/>
            </a:xfrm>
            <a:prstGeom prst="ellipse">
              <a:avLst/>
            </a:prstGeom>
            <a:solidFill>
              <a:srgbClr val="FF0000"/>
            </a:solidFill>
            <a:ln w="9525">
              <a:noFill/>
              <a:round/>
              <a:headEnd/>
              <a:tailEnd/>
            </a:ln>
            <a:effectLst/>
          </p:spPr>
          <p:txBody>
            <a:bodyPr wrap="none" anchor="ctr"/>
            <a:lstStyle/>
            <a:p>
              <a:endParaRPr lang="da-DK"/>
            </a:p>
          </p:txBody>
        </p:sp>
        <p:sp>
          <p:nvSpPr>
            <p:cNvPr id="12" name="Oval 21"/>
            <p:cNvSpPr>
              <a:spLocks noChangeAspect="1" noChangeArrowheads="1"/>
            </p:cNvSpPr>
            <p:nvPr/>
          </p:nvSpPr>
          <p:spPr bwMode="auto">
            <a:xfrm>
              <a:off x="3664" y="1358"/>
              <a:ext cx="54" cy="54"/>
            </a:xfrm>
            <a:prstGeom prst="ellipse">
              <a:avLst/>
            </a:prstGeom>
            <a:solidFill>
              <a:srgbClr val="FF0000"/>
            </a:solidFill>
            <a:ln w="9525">
              <a:noFill/>
              <a:round/>
              <a:headEnd/>
              <a:tailEnd/>
            </a:ln>
            <a:effectLst/>
          </p:spPr>
          <p:txBody>
            <a:bodyPr wrap="none" anchor="ctr"/>
            <a:lstStyle/>
            <a:p>
              <a:endParaRPr lang="da-DK"/>
            </a:p>
          </p:txBody>
        </p:sp>
        <p:sp>
          <p:nvSpPr>
            <p:cNvPr id="13" name="Oval 22"/>
            <p:cNvSpPr>
              <a:spLocks noChangeAspect="1" noChangeArrowheads="1"/>
            </p:cNvSpPr>
            <p:nvPr/>
          </p:nvSpPr>
          <p:spPr bwMode="auto">
            <a:xfrm>
              <a:off x="3702" y="1365"/>
              <a:ext cx="54" cy="54"/>
            </a:xfrm>
            <a:prstGeom prst="ellipse">
              <a:avLst/>
            </a:prstGeom>
            <a:solidFill>
              <a:srgbClr val="FF0000"/>
            </a:solidFill>
            <a:ln w="9525">
              <a:noFill/>
              <a:round/>
              <a:headEnd/>
              <a:tailEnd/>
            </a:ln>
            <a:effectLst/>
          </p:spPr>
          <p:txBody>
            <a:bodyPr wrap="none" anchor="ctr"/>
            <a:lstStyle/>
            <a:p>
              <a:endParaRPr lang="da-DK"/>
            </a:p>
          </p:txBody>
        </p:sp>
        <p:sp>
          <p:nvSpPr>
            <p:cNvPr id="14" name="Oval 23"/>
            <p:cNvSpPr>
              <a:spLocks noChangeAspect="1" noChangeArrowheads="1"/>
            </p:cNvSpPr>
            <p:nvPr/>
          </p:nvSpPr>
          <p:spPr bwMode="auto">
            <a:xfrm>
              <a:off x="3854" y="1069"/>
              <a:ext cx="63" cy="63"/>
            </a:xfrm>
            <a:prstGeom prst="ellipse">
              <a:avLst/>
            </a:prstGeom>
            <a:solidFill>
              <a:srgbClr val="EBF7FF"/>
            </a:solidFill>
            <a:ln w="9525">
              <a:noFill/>
              <a:round/>
              <a:headEnd/>
              <a:tailEnd/>
            </a:ln>
            <a:effectLst/>
          </p:spPr>
          <p:txBody>
            <a:bodyPr wrap="none" anchor="ctr"/>
            <a:lstStyle/>
            <a:p>
              <a:endParaRPr lang="da-DK"/>
            </a:p>
          </p:txBody>
        </p:sp>
        <p:sp>
          <p:nvSpPr>
            <p:cNvPr id="15" name="Oval 24"/>
            <p:cNvSpPr>
              <a:spLocks noChangeAspect="1" noChangeArrowheads="1"/>
            </p:cNvSpPr>
            <p:nvPr/>
          </p:nvSpPr>
          <p:spPr bwMode="auto">
            <a:xfrm>
              <a:off x="3896" y="1082"/>
              <a:ext cx="63" cy="63"/>
            </a:xfrm>
            <a:prstGeom prst="ellipse">
              <a:avLst/>
            </a:prstGeom>
            <a:solidFill>
              <a:srgbClr val="EBF7FF"/>
            </a:solidFill>
            <a:ln w="9525">
              <a:noFill/>
              <a:round/>
              <a:headEnd/>
              <a:tailEnd/>
            </a:ln>
            <a:effectLst/>
          </p:spPr>
          <p:txBody>
            <a:bodyPr wrap="none" anchor="ctr"/>
            <a:lstStyle/>
            <a:p>
              <a:endParaRPr lang="da-DK"/>
            </a:p>
          </p:txBody>
        </p:sp>
        <p:sp>
          <p:nvSpPr>
            <p:cNvPr id="16" name="Oval 25"/>
            <p:cNvSpPr>
              <a:spLocks noChangeAspect="1" noChangeArrowheads="1"/>
            </p:cNvSpPr>
            <p:nvPr/>
          </p:nvSpPr>
          <p:spPr bwMode="auto">
            <a:xfrm>
              <a:off x="4689" y="3043"/>
              <a:ext cx="54" cy="54"/>
            </a:xfrm>
            <a:prstGeom prst="ellipse">
              <a:avLst/>
            </a:prstGeom>
            <a:solidFill>
              <a:srgbClr val="FF0000"/>
            </a:solidFill>
            <a:ln w="9525">
              <a:noFill/>
              <a:round/>
              <a:headEnd/>
              <a:tailEnd/>
            </a:ln>
            <a:effectLst/>
          </p:spPr>
          <p:txBody>
            <a:bodyPr wrap="none" anchor="ctr"/>
            <a:lstStyle/>
            <a:p>
              <a:endParaRPr lang="da-DK"/>
            </a:p>
          </p:txBody>
        </p:sp>
        <p:sp>
          <p:nvSpPr>
            <p:cNvPr id="17" name="Oval 26"/>
            <p:cNvSpPr>
              <a:spLocks noChangeAspect="1" noChangeArrowheads="1"/>
            </p:cNvSpPr>
            <p:nvPr/>
          </p:nvSpPr>
          <p:spPr bwMode="auto">
            <a:xfrm>
              <a:off x="3980" y="3088"/>
              <a:ext cx="54" cy="54"/>
            </a:xfrm>
            <a:prstGeom prst="ellipse">
              <a:avLst/>
            </a:prstGeom>
            <a:solidFill>
              <a:srgbClr val="FF0000"/>
            </a:solidFill>
            <a:ln w="9525">
              <a:noFill/>
              <a:round/>
              <a:headEnd/>
              <a:tailEnd/>
            </a:ln>
            <a:effectLst/>
          </p:spPr>
          <p:txBody>
            <a:bodyPr wrap="none" anchor="ctr"/>
            <a:lstStyle/>
            <a:p>
              <a:endParaRPr lang="da-DK"/>
            </a:p>
          </p:txBody>
        </p:sp>
      </p:grpSp>
      <p:pic>
        <p:nvPicPr>
          <p:cNvPr id="24" name="Billed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149202"/>
            <a:ext cx="3180486" cy="873075"/>
          </a:xfrm>
          <a:prstGeom prst="rect">
            <a:avLst/>
          </a:prstGeom>
        </p:spPr>
      </p:pic>
      <p:sp>
        <p:nvSpPr>
          <p:cNvPr id="23" name="TextBox 8"/>
          <p:cNvSpPr txBox="1"/>
          <p:nvPr/>
        </p:nvSpPr>
        <p:spPr>
          <a:xfrm>
            <a:off x="179512" y="80456"/>
            <a:ext cx="8856984" cy="707886"/>
          </a:xfrm>
          <a:prstGeom prst="rect">
            <a:avLst/>
          </a:prstGeom>
          <a:noFill/>
        </p:spPr>
        <p:txBody>
          <a:bodyPr wrap="square" rtlCol="0">
            <a:spAutoFit/>
          </a:bodyPr>
          <a:lstStyle/>
          <a:p>
            <a:r>
              <a:rPr lang="en-US" sz="4000" b="1" dirty="0"/>
              <a:t>FMI </a:t>
            </a:r>
            <a:r>
              <a:rPr lang="en-US" sz="2600" b="1" dirty="0"/>
              <a:t>– improving quality of radiometric observations</a:t>
            </a:r>
          </a:p>
        </p:txBody>
      </p:sp>
    </p:spTree>
    <p:extLst>
      <p:ext uri="{BB962C8B-B14F-4D97-AF65-F5344CB8AC3E}">
        <p14:creationId xmlns:p14="http://schemas.microsoft.com/office/powerpoint/2010/main" val="255454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776" y="230436"/>
            <a:ext cx="6192688" cy="822300"/>
          </a:xfrm>
        </p:spPr>
        <p:txBody>
          <a:bodyPr/>
          <a:lstStyle/>
          <a:p>
            <a:r>
              <a:rPr lang="da-DK" b="0"/>
              <a:t>WP3 report &amp; plan</a:t>
            </a:r>
            <a:endParaRPr lang="en-US" b="0"/>
          </a:p>
        </p:txBody>
      </p:sp>
      <p:sp>
        <p:nvSpPr>
          <p:cNvPr id="3" name="Pladsholder til tekst 2"/>
          <p:cNvSpPr>
            <a:spLocks noGrp="1"/>
          </p:cNvSpPr>
          <p:nvPr>
            <p:ph type="body" idx="1"/>
          </p:nvPr>
        </p:nvSpPr>
        <p:spPr>
          <a:xfrm>
            <a:off x="755576" y="1052736"/>
            <a:ext cx="7772400" cy="5688632"/>
          </a:xfrm>
        </p:spPr>
        <p:txBody>
          <a:bodyPr anchor="t" anchorCtr="0"/>
          <a:lstStyle/>
          <a:p>
            <a:pPr algn="ctr"/>
            <a:r>
              <a:rPr lang="en-US" sz="2400"/>
              <a:t>AU</a:t>
            </a:r>
          </a:p>
          <a:p>
            <a:r>
              <a:rPr lang="en-US"/>
              <a:t>Duration of sea-ice cover and input of glacial meltwater and runoff from land are key drivers of ecosystems in Greenland fjords and coastal waters. These factors also impact the uptake of CO2 by increasing vulnerability to ocean acidification. We will enhance and complement existing monitoring systems with novel solutions, both in terms of instrumentation, platforms and logistics. For the Northeast Greenland site, </a:t>
            </a:r>
            <a:r>
              <a:rPr lang="en-US">
                <a:solidFill>
                  <a:srgbClr val="FF0000"/>
                </a:solidFill>
              </a:rPr>
              <a:t>a combination of ocean moorings with new solutions to obtain coverage, duration, thickness and energy balance of snow cover on sea ice</a:t>
            </a:r>
            <a:r>
              <a:rPr lang="en-US"/>
              <a:t> will increase knowledge of how freshening of the Arctic impacts the marine ecosystem. For the entire Greenland coastal zone, </a:t>
            </a:r>
            <a:r>
              <a:rPr lang="en-US">
                <a:solidFill>
                  <a:srgbClr val="FF0000"/>
                </a:solidFill>
              </a:rPr>
              <a:t>we will establish an essential baseline dataset on surface pCO2 and ocean acidification</a:t>
            </a:r>
            <a:r>
              <a:rPr lang="en-US"/>
              <a:t> enabling future monitoring of the impact of freshening on CO2 uptake of the ocean. Whenever possible </a:t>
            </a:r>
            <a:r>
              <a:rPr lang="en-US">
                <a:solidFill>
                  <a:srgbClr val="FF0000"/>
                </a:solidFill>
              </a:rPr>
              <a:t>it will be considered if community-based approaches can contribute observations and knowledge</a:t>
            </a:r>
            <a:r>
              <a:rPr lang="en-US"/>
              <a:t> through exchange of experiences with NORDECO, Task 4.3 of WP4, on community-based observing in Disko Bay. </a:t>
            </a:r>
            <a:endParaRPr lang="da-DK">
              <a:solidFill>
                <a:schemeClr val="tx1"/>
              </a:solidFill>
            </a:endParaRPr>
          </a:p>
        </p:txBody>
      </p:sp>
    </p:spTree>
    <p:extLst>
      <p:ext uri="{BB962C8B-B14F-4D97-AF65-F5344CB8AC3E}">
        <p14:creationId xmlns:p14="http://schemas.microsoft.com/office/powerpoint/2010/main" val="2934327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p:cNvSpPr>
            <a:spLocks noChangeShapeType="1"/>
          </p:cNvSpPr>
          <p:nvPr/>
        </p:nvSpPr>
        <p:spPr bwMode="auto">
          <a:xfrm>
            <a:off x="0" y="6899463"/>
            <a:ext cx="9144000" cy="0"/>
          </a:xfrm>
          <a:prstGeom prst="line">
            <a:avLst/>
          </a:prstGeom>
          <a:noFill/>
          <a:ln w="9525">
            <a:solidFill>
              <a:srgbClr val="0059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3" name="Picture 4" descr="DSCN9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9463"/>
            <a:ext cx="9144000" cy="377031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0" y="899428"/>
            <a:ext cx="48006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da-DK" sz="1600">
                <a:latin typeface="Verdana" panose="020B0604030504040204" pitchFamily="34" charset="0"/>
                <a:ea typeface="Verdana" panose="020B0604030504040204" pitchFamily="34" charset="0"/>
                <a:cs typeface="Verdana" panose="020B0604030504040204" pitchFamily="34" charset="0"/>
              </a:rPr>
              <a:t>1. air temperature and humidity (aspirated)</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2. SW↓, LW↓, SW↑, LW↑ radiation</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3. wind speed and direction</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4. snow surface level</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5. two-axes tilt meter</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6. Iridium satellite antenna</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7. GPS receiver and Iridium modem</a:t>
            </a:r>
          </a:p>
          <a:p>
            <a:pPr algn="just"/>
            <a:r>
              <a:rPr lang="it-IT" altLang="da-DK" sz="1600">
                <a:latin typeface="Verdana" panose="020B0604030504040204" pitchFamily="34" charset="0"/>
                <a:ea typeface="Verdana" panose="020B0604030504040204" pitchFamily="34" charset="0"/>
                <a:cs typeface="Verdana" panose="020B0604030504040204" pitchFamily="34" charset="0"/>
              </a:rPr>
              <a:t>8. barometric pressure</a:t>
            </a:r>
          </a:p>
          <a:p>
            <a:pPr algn="just"/>
            <a:endParaRPr lang="it-IT" altLang="da-DK" sz="1800">
              <a:solidFill>
                <a:srgbClr val="005986"/>
              </a:solidFill>
            </a:endParaRPr>
          </a:p>
        </p:txBody>
      </p:sp>
      <p:sp>
        <p:nvSpPr>
          <p:cNvPr id="6" name="Text Box 7"/>
          <p:cNvSpPr txBox="1">
            <a:spLocks noChangeArrowheads="1"/>
          </p:cNvSpPr>
          <p:nvPr/>
        </p:nvSpPr>
        <p:spPr bwMode="auto">
          <a:xfrm>
            <a:off x="1981200" y="5375463"/>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1</a:t>
            </a:r>
          </a:p>
        </p:txBody>
      </p:sp>
      <p:sp>
        <p:nvSpPr>
          <p:cNvPr id="7" name="Text Box 8"/>
          <p:cNvSpPr txBox="1">
            <a:spLocks noChangeArrowheads="1"/>
          </p:cNvSpPr>
          <p:nvPr/>
        </p:nvSpPr>
        <p:spPr bwMode="auto">
          <a:xfrm>
            <a:off x="609600" y="5313551"/>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4</a:t>
            </a:r>
          </a:p>
        </p:txBody>
      </p:sp>
      <p:sp>
        <p:nvSpPr>
          <p:cNvPr id="8" name="Text Box 9"/>
          <p:cNvSpPr txBox="1">
            <a:spLocks noChangeArrowheads="1"/>
          </p:cNvSpPr>
          <p:nvPr/>
        </p:nvSpPr>
        <p:spPr bwMode="auto">
          <a:xfrm>
            <a:off x="1676400" y="3256151"/>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3</a:t>
            </a:r>
          </a:p>
        </p:txBody>
      </p:sp>
      <p:sp>
        <p:nvSpPr>
          <p:cNvPr id="9" name="Text Box 10"/>
          <p:cNvSpPr txBox="1">
            <a:spLocks noChangeArrowheads="1"/>
          </p:cNvSpPr>
          <p:nvPr/>
        </p:nvSpPr>
        <p:spPr bwMode="auto">
          <a:xfrm>
            <a:off x="4800600" y="3484751"/>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6</a:t>
            </a:r>
          </a:p>
        </p:txBody>
      </p:sp>
      <p:sp>
        <p:nvSpPr>
          <p:cNvPr id="10" name="Text Box 11"/>
          <p:cNvSpPr txBox="1">
            <a:spLocks noChangeArrowheads="1"/>
          </p:cNvSpPr>
          <p:nvPr/>
        </p:nvSpPr>
        <p:spPr bwMode="auto">
          <a:xfrm>
            <a:off x="5638800" y="4003863"/>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5</a:t>
            </a:r>
          </a:p>
        </p:txBody>
      </p:sp>
      <p:sp>
        <p:nvSpPr>
          <p:cNvPr id="11" name="Text Box 12"/>
          <p:cNvSpPr txBox="1">
            <a:spLocks noChangeArrowheads="1"/>
          </p:cNvSpPr>
          <p:nvPr/>
        </p:nvSpPr>
        <p:spPr bwMode="auto">
          <a:xfrm>
            <a:off x="7696200" y="4156263"/>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chemeClr val="bg1"/>
                </a:solidFill>
              </a:rPr>
              <a:t>2</a:t>
            </a:r>
          </a:p>
        </p:txBody>
      </p:sp>
      <p:pic>
        <p:nvPicPr>
          <p:cNvPr id="12" name="Picture 13" descr="DSCN97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223063"/>
            <a:ext cx="1512888" cy="1676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4"/>
          <p:cNvSpPr txBox="1">
            <a:spLocks noChangeArrowheads="1"/>
          </p:cNvSpPr>
          <p:nvPr/>
        </p:nvSpPr>
        <p:spPr bwMode="auto">
          <a:xfrm>
            <a:off x="7062788" y="6289863"/>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rgbClr val="005986"/>
                </a:solidFill>
              </a:rPr>
              <a:t>8</a:t>
            </a:r>
          </a:p>
        </p:txBody>
      </p:sp>
      <p:sp>
        <p:nvSpPr>
          <p:cNvPr id="14" name="Text Box 15"/>
          <p:cNvSpPr txBox="1">
            <a:spLocks noChangeArrowheads="1"/>
          </p:cNvSpPr>
          <p:nvPr/>
        </p:nvSpPr>
        <p:spPr bwMode="auto">
          <a:xfrm>
            <a:off x="7048500" y="5689788"/>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da-DK" sz="1800" b="1">
                <a:solidFill>
                  <a:srgbClr val="005986"/>
                </a:solidFill>
              </a:rPr>
              <a:t>7</a:t>
            </a:r>
          </a:p>
        </p:txBody>
      </p:sp>
      <p:sp>
        <p:nvSpPr>
          <p:cNvPr id="15" name="Line 16"/>
          <p:cNvSpPr>
            <a:spLocks noChangeShapeType="1"/>
          </p:cNvSpPr>
          <p:nvPr/>
        </p:nvSpPr>
        <p:spPr bwMode="auto">
          <a:xfrm>
            <a:off x="7310438" y="5875526"/>
            <a:ext cx="461962" cy="261937"/>
          </a:xfrm>
          <a:prstGeom prst="line">
            <a:avLst/>
          </a:prstGeom>
          <a:noFill/>
          <a:ln w="9525">
            <a:solidFill>
              <a:srgbClr val="0059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6" name="Line 17"/>
          <p:cNvSpPr>
            <a:spLocks noChangeShapeType="1"/>
          </p:cNvSpPr>
          <p:nvPr/>
        </p:nvSpPr>
        <p:spPr bwMode="auto">
          <a:xfrm flipV="1">
            <a:off x="7315200" y="6366063"/>
            <a:ext cx="609600" cy="152400"/>
          </a:xfrm>
          <a:prstGeom prst="line">
            <a:avLst/>
          </a:prstGeom>
          <a:noFill/>
          <a:ln w="9525">
            <a:solidFill>
              <a:srgbClr val="0059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17" name="Picture 18" descr="Geus logo tr"/>
          <p:cNvPicPr>
            <a:picLocks noChangeAspect="1" noChangeArrowheads="1"/>
          </p:cNvPicPr>
          <p:nvPr/>
        </p:nvPicPr>
        <p:blipFill>
          <a:blip r:embed="rId4">
            <a:extLst>
              <a:ext uri="{28A0092B-C50C-407E-A947-70E740481C1C}">
                <a14:useLocalDpi xmlns:a14="http://schemas.microsoft.com/office/drawing/2010/main" val="0"/>
              </a:ext>
            </a:extLst>
          </a:blip>
          <a:srcRect l="6023" t="-13559" r="8174" b="32211"/>
          <a:stretch>
            <a:fillRect/>
          </a:stretch>
        </p:blipFill>
        <p:spPr bwMode="auto">
          <a:xfrm>
            <a:off x="0" y="6366063"/>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0"/>
          <p:cNvSpPr>
            <a:spLocks noChangeArrowheads="1"/>
          </p:cNvSpPr>
          <p:nvPr/>
        </p:nvSpPr>
        <p:spPr bwMode="auto">
          <a:xfrm>
            <a:off x="3915279" y="1872164"/>
            <a:ext cx="529209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da-DK" sz="1600" b="1" dirty="0">
                <a:solidFill>
                  <a:srgbClr val="005986"/>
                </a:solidFill>
                <a:latin typeface="Verdana" panose="020B0604030504040204" pitchFamily="34" charset="0"/>
                <a:ea typeface="Verdana" panose="020B0604030504040204" pitchFamily="34" charset="0"/>
                <a:cs typeface="Verdana" panose="020B0604030504040204" pitchFamily="34" charset="0"/>
              </a:rPr>
              <a:t>Other sensors:</a:t>
            </a:r>
          </a:p>
          <a:p>
            <a:r>
              <a:rPr lang="it-IT" altLang="da-DK" sz="1600" dirty="0">
                <a:solidFill>
                  <a:srgbClr val="005986"/>
                </a:solidFill>
                <a:latin typeface="Verdana" panose="020B0604030504040204" pitchFamily="34" charset="0"/>
                <a:ea typeface="Verdana" panose="020B0604030504040204" pitchFamily="34" charset="0"/>
                <a:cs typeface="Verdana" panose="020B0604030504040204" pitchFamily="34" charset="0"/>
              </a:rPr>
              <a:t>- ice surface level (sonic ranger on drilled stakes)</a:t>
            </a:r>
          </a:p>
          <a:p>
            <a:r>
              <a:rPr lang="it-IT" altLang="da-DK" sz="1600" dirty="0">
                <a:solidFill>
                  <a:srgbClr val="005986"/>
                </a:solidFill>
                <a:latin typeface="Verdana" panose="020B0604030504040204" pitchFamily="34" charset="0"/>
                <a:ea typeface="Verdana" panose="020B0604030504040204" pitchFamily="34" charset="0"/>
                <a:cs typeface="Verdana" panose="020B0604030504040204" pitchFamily="34" charset="0"/>
              </a:rPr>
              <a:t>- 8-levels thermistors string (GEUS)</a:t>
            </a:r>
          </a:p>
          <a:p>
            <a:r>
              <a:rPr lang="it-IT" altLang="da-DK" sz="1600" dirty="0">
                <a:solidFill>
                  <a:srgbClr val="005986"/>
                </a:solidFill>
                <a:latin typeface="Verdana" panose="020B0604030504040204" pitchFamily="34" charset="0"/>
                <a:ea typeface="Verdana" panose="020B0604030504040204" pitchFamily="34" charset="0"/>
                <a:cs typeface="Verdana" panose="020B0604030504040204" pitchFamily="34" charset="0"/>
              </a:rPr>
              <a:t>- hydraulic ablation meter (GEUS)</a:t>
            </a:r>
          </a:p>
        </p:txBody>
      </p:sp>
      <p:sp>
        <p:nvSpPr>
          <p:cNvPr id="20" name="Rectangle 6"/>
          <p:cNvSpPr>
            <a:spLocks noChangeArrowheads="1"/>
          </p:cNvSpPr>
          <p:nvPr/>
        </p:nvSpPr>
        <p:spPr bwMode="auto">
          <a:xfrm>
            <a:off x="107504" y="372575"/>
            <a:ext cx="8949139" cy="526853"/>
          </a:xfrm>
          <a:prstGeom prst="rect">
            <a:avLst/>
          </a:prstGeom>
          <a:noFill/>
          <a:ln w="9525">
            <a:noFill/>
            <a:miter lim="800000"/>
            <a:headEnd/>
            <a:tailEnd/>
          </a:ln>
          <a:effectLst/>
        </p:spPr>
        <p:txBody>
          <a:bodyPr anchor="ctr"/>
          <a:lstStyle/>
          <a:p>
            <a:pPr algn="ctr"/>
            <a:r>
              <a:rPr lang="da-DK" sz="2800" b="1" dirty="0">
                <a:latin typeface="Verdana" pitchFamily="34" charset="0"/>
                <a:ea typeface="Verdana" pitchFamily="34" charset="0"/>
                <a:cs typeface="Verdana" pitchFamily="34" charset="0"/>
              </a:rPr>
              <a:t>PROMICE sensors on the mast and boom</a:t>
            </a:r>
          </a:p>
        </p:txBody>
      </p:sp>
      <p:sp>
        <p:nvSpPr>
          <p:cNvPr id="5" name="Rektangel 4"/>
          <p:cNvSpPr/>
          <p:nvPr/>
        </p:nvSpPr>
        <p:spPr>
          <a:xfrm>
            <a:off x="5436096" y="3484751"/>
            <a:ext cx="3168352" cy="16724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6817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D76A-65DF-4E3F-B8DC-ED49552166D7}"/>
              </a:ext>
            </a:extLst>
          </p:cNvPr>
          <p:cNvSpPr>
            <a:spLocks noGrp="1"/>
          </p:cNvSpPr>
          <p:nvPr>
            <p:ph type="title"/>
          </p:nvPr>
        </p:nvSpPr>
        <p:spPr>
          <a:xfrm>
            <a:off x="256832" y="942685"/>
            <a:ext cx="8507369" cy="809717"/>
          </a:xfrm>
        </p:spPr>
        <p:txBody>
          <a:bodyPr>
            <a:normAutofit fontScale="90000"/>
          </a:bodyPr>
          <a:lstStyle/>
          <a:p>
            <a:r>
              <a:rPr lang="en-GB" dirty="0"/>
              <a:t>FMI: Upgrade of pyranometers of the </a:t>
            </a:r>
            <a:r>
              <a:rPr lang="en-GB" sz="2700" b="1" dirty="0"/>
              <a:t>PROMICE network (GEUS) in the FMI optical lab</a:t>
            </a:r>
            <a:endParaRPr lang="fi-FI" dirty="0"/>
          </a:p>
        </p:txBody>
      </p:sp>
      <p:sp>
        <p:nvSpPr>
          <p:cNvPr id="4" name="Slide Number Placeholder 3">
            <a:extLst>
              <a:ext uri="{FF2B5EF4-FFF2-40B4-BE49-F238E27FC236}">
                <a16:creationId xmlns:a16="http://schemas.microsoft.com/office/drawing/2014/main" id="{7962F703-6493-4A27-B073-68DEEC24C026}"/>
              </a:ext>
            </a:extLst>
          </p:cNvPr>
          <p:cNvSpPr>
            <a:spLocks noGrp="1"/>
          </p:cNvSpPr>
          <p:nvPr>
            <p:ph type="sldNum" sz="quarter" idx="12"/>
          </p:nvPr>
        </p:nvSpPr>
        <p:spPr/>
        <p:txBody>
          <a:bodyPr/>
          <a:lstStyle/>
          <a:p>
            <a:fld id="{13BE8AB2-9B50-D544-A2BB-62673476E5E9}" type="slidenum">
              <a:rPr lang="fi-FI" smtClean="0"/>
              <a:t>21</a:t>
            </a:fld>
            <a:endParaRPr lang="fi-FI"/>
          </a:p>
        </p:txBody>
      </p:sp>
      <p:sp>
        <p:nvSpPr>
          <p:cNvPr id="5" name="Rectangle 4">
            <a:extLst>
              <a:ext uri="{FF2B5EF4-FFF2-40B4-BE49-F238E27FC236}">
                <a16:creationId xmlns:a16="http://schemas.microsoft.com/office/drawing/2014/main" id="{B04F5F5A-7B9D-4EE0-AD9A-50AAB323E968}"/>
              </a:ext>
            </a:extLst>
          </p:cNvPr>
          <p:cNvSpPr/>
          <p:nvPr/>
        </p:nvSpPr>
        <p:spPr>
          <a:xfrm>
            <a:off x="62564" y="2347333"/>
            <a:ext cx="4609290" cy="738664"/>
          </a:xfrm>
          <a:prstGeom prst="rect">
            <a:avLst/>
          </a:prstGeom>
          <a:solidFill>
            <a:schemeClr val="bg1"/>
          </a:solidFill>
        </p:spPr>
        <p:txBody>
          <a:bodyPr wrap="square">
            <a:spAutoFit/>
          </a:bodyPr>
          <a:lstStyle/>
          <a:p>
            <a:r>
              <a:rPr lang="en-US" sz="1050" dirty="0"/>
              <a:t>The cosine response of 8 pyranometers </a:t>
            </a:r>
            <a:r>
              <a:rPr lang="en-GB" sz="1050" dirty="0"/>
              <a:t>(belonging to 3 </a:t>
            </a:r>
            <a:r>
              <a:rPr lang="en-GB" sz="1050" dirty="0" err="1"/>
              <a:t>Kipp&amp;Zonen</a:t>
            </a:r>
            <a:r>
              <a:rPr lang="en-GB" sz="1050" dirty="0"/>
              <a:t> CNR1 and 1 </a:t>
            </a:r>
            <a:r>
              <a:rPr lang="en-GB" sz="1050" dirty="0" err="1"/>
              <a:t>Kipp&amp;Zonen</a:t>
            </a:r>
            <a:r>
              <a:rPr lang="en-GB" sz="1050" dirty="0"/>
              <a:t> CNR4 net radiometers) was measured at </a:t>
            </a:r>
            <a:r>
              <a:rPr lang="en-GB" sz="1050" b="1" dirty="0"/>
              <a:t>15 different zenith angles </a:t>
            </a:r>
            <a:r>
              <a:rPr lang="en-GB" sz="1050" dirty="0"/>
              <a:t>and </a:t>
            </a:r>
            <a:r>
              <a:rPr lang="en-GB" sz="1050" b="1" dirty="0"/>
              <a:t>4 different azimuth angles </a:t>
            </a:r>
            <a:r>
              <a:rPr lang="en-GB" sz="1050" dirty="0"/>
              <a:t>(north, east, south, west, north being the direction of the instrument’s arm).</a:t>
            </a:r>
            <a:endParaRPr lang="en-US" sz="1050" dirty="0"/>
          </a:p>
        </p:txBody>
      </p:sp>
      <p:sp>
        <p:nvSpPr>
          <p:cNvPr id="6" name="TextBox 5">
            <a:extLst>
              <a:ext uri="{FF2B5EF4-FFF2-40B4-BE49-F238E27FC236}">
                <a16:creationId xmlns:a16="http://schemas.microsoft.com/office/drawing/2014/main" id="{8CD06B93-EB67-4F8A-9379-BAA64A2A9A74}"/>
              </a:ext>
            </a:extLst>
          </p:cNvPr>
          <p:cNvSpPr txBox="1"/>
          <p:nvPr/>
        </p:nvSpPr>
        <p:spPr>
          <a:xfrm>
            <a:off x="2449500" y="1702955"/>
            <a:ext cx="4490357" cy="253916"/>
          </a:xfrm>
          <a:prstGeom prst="rect">
            <a:avLst/>
          </a:prstGeom>
          <a:noFill/>
        </p:spPr>
        <p:txBody>
          <a:bodyPr wrap="square" rtlCol="0">
            <a:spAutoFit/>
          </a:bodyPr>
          <a:lstStyle/>
          <a:p>
            <a:r>
              <a:rPr lang="en-GB" sz="1050" dirty="0"/>
              <a:t>Teijo Arponen and Roberta Pirazzini</a:t>
            </a:r>
            <a:endParaRPr lang="fi-FI" sz="1050" dirty="0"/>
          </a:p>
        </p:txBody>
      </p:sp>
      <p:sp>
        <p:nvSpPr>
          <p:cNvPr id="9" name="TextBox 8">
            <a:extLst>
              <a:ext uri="{FF2B5EF4-FFF2-40B4-BE49-F238E27FC236}">
                <a16:creationId xmlns:a16="http://schemas.microsoft.com/office/drawing/2014/main" id="{75DAF828-2551-4A89-B0DE-B669184E4D3B}"/>
              </a:ext>
            </a:extLst>
          </p:cNvPr>
          <p:cNvSpPr txBox="1"/>
          <p:nvPr/>
        </p:nvSpPr>
        <p:spPr>
          <a:xfrm>
            <a:off x="142017" y="2038876"/>
            <a:ext cx="3945928" cy="369332"/>
          </a:xfrm>
          <a:prstGeom prst="rect">
            <a:avLst/>
          </a:prstGeom>
          <a:noFill/>
        </p:spPr>
        <p:txBody>
          <a:bodyPr wrap="square" rtlCol="0">
            <a:spAutoFit/>
          </a:bodyPr>
          <a:lstStyle/>
          <a:p>
            <a:r>
              <a:rPr lang="en-GB" sz="1800" b="1" dirty="0"/>
              <a:t>Angular characterization</a:t>
            </a:r>
            <a:endParaRPr lang="fi-FI" sz="1800" b="1" dirty="0"/>
          </a:p>
        </p:txBody>
      </p:sp>
      <p:pic>
        <p:nvPicPr>
          <p:cNvPr id="8" name="Content Placeholder 7">
            <a:extLst>
              <a:ext uri="{FF2B5EF4-FFF2-40B4-BE49-F238E27FC236}">
                <a16:creationId xmlns:a16="http://schemas.microsoft.com/office/drawing/2014/main" id="{6A665649-1FF9-40EA-A01E-7B813AAE87E4}"/>
              </a:ext>
            </a:extLst>
          </p:cNvPr>
          <p:cNvPicPr>
            <a:picLocks noGrp="1" noChangeAspect="1"/>
          </p:cNvPicPr>
          <p:nvPr>
            <p:ph idx="1"/>
          </p:nvPr>
        </p:nvPicPr>
        <p:blipFill>
          <a:blip r:embed="rId2"/>
          <a:stretch>
            <a:fillRect/>
          </a:stretch>
        </p:blipFill>
        <p:spPr>
          <a:xfrm>
            <a:off x="5354860" y="1726877"/>
            <a:ext cx="3789140" cy="2886062"/>
          </a:xfrm>
        </p:spPr>
      </p:pic>
      <p:sp>
        <p:nvSpPr>
          <p:cNvPr id="12" name="TextBox 11">
            <a:extLst>
              <a:ext uri="{FF2B5EF4-FFF2-40B4-BE49-F238E27FC236}">
                <a16:creationId xmlns:a16="http://schemas.microsoft.com/office/drawing/2014/main" id="{C3A24703-46BA-421D-BF18-5215C6AE6A53}"/>
              </a:ext>
            </a:extLst>
          </p:cNvPr>
          <p:cNvSpPr txBox="1"/>
          <p:nvPr/>
        </p:nvSpPr>
        <p:spPr>
          <a:xfrm>
            <a:off x="6081936" y="2347333"/>
            <a:ext cx="1239253" cy="415498"/>
          </a:xfrm>
          <a:prstGeom prst="rect">
            <a:avLst/>
          </a:prstGeom>
          <a:noFill/>
        </p:spPr>
        <p:txBody>
          <a:bodyPr wrap="square" rtlCol="0">
            <a:spAutoFit/>
          </a:bodyPr>
          <a:lstStyle/>
          <a:p>
            <a:r>
              <a:rPr lang="en-GB" sz="1050" dirty="0"/>
              <a:t>Horizontal</a:t>
            </a:r>
          </a:p>
          <a:p>
            <a:r>
              <a:rPr lang="en-GB" sz="1050" dirty="0"/>
              <a:t>rotation axis</a:t>
            </a:r>
            <a:endParaRPr lang="fi-FI" sz="1050" dirty="0"/>
          </a:p>
        </p:txBody>
      </p:sp>
      <p:cxnSp>
        <p:nvCxnSpPr>
          <p:cNvPr id="14" name="Straight Connector 13">
            <a:extLst>
              <a:ext uri="{FF2B5EF4-FFF2-40B4-BE49-F238E27FC236}">
                <a16:creationId xmlns:a16="http://schemas.microsoft.com/office/drawing/2014/main" id="{CAE16450-8C05-4C99-926D-70D72CFFBE9A}"/>
              </a:ext>
            </a:extLst>
          </p:cNvPr>
          <p:cNvCxnSpPr>
            <a:cxnSpLocks/>
          </p:cNvCxnSpPr>
          <p:nvPr/>
        </p:nvCxnSpPr>
        <p:spPr>
          <a:xfrm>
            <a:off x="7971096" y="1890376"/>
            <a:ext cx="0" cy="15776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E0359D-D2F4-4784-A47F-51CEB68FEA7B}"/>
              </a:ext>
            </a:extLst>
          </p:cNvPr>
          <p:cNvCxnSpPr>
            <a:cxnSpLocks/>
          </p:cNvCxnSpPr>
          <p:nvPr/>
        </p:nvCxnSpPr>
        <p:spPr>
          <a:xfrm flipV="1">
            <a:off x="6731844" y="2876181"/>
            <a:ext cx="1239253" cy="6462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41BFC7-F16D-43A7-9C4C-989F069460DF}"/>
              </a:ext>
            </a:extLst>
          </p:cNvPr>
          <p:cNvSpPr txBox="1"/>
          <p:nvPr/>
        </p:nvSpPr>
        <p:spPr>
          <a:xfrm>
            <a:off x="6914748" y="1796501"/>
            <a:ext cx="1239254" cy="415498"/>
          </a:xfrm>
          <a:prstGeom prst="rect">
            <a:avLst/>
          </a:prstGeom>
          <a:noFill/>
        </p:spPr>
        <p:txBody>
          <a:bodyPr wrap="square" rtlCol="0">
            <a:spAutoFit/>
          </a:bodyPr>
          <a:lstStyle/>
          <a:p>
            <a:r>
              <a:rPr lang="en-GB" sz="1050" dirty="0"/>
              <a:t>Vertical rotation axis</a:t>
            </a:r>
            <a:endParaRPr lang="fi-FI" sz="1050" dirty="0"/>
          </a:p>
        </p:txBody>
      </p:sp>
      <p:sp>
        <p:nvSpPr>
          <p:cNvPr id="25" name="TextBox 24">
            <a:extLst>
              <a:ext uri="{FF2B5EF4-FFF2-40B4-BE49-F238E27FC236}">
                <a16:creationId xmlns:a16="http://schemas.microsoft.com/office/drawing/2014/main" id="{6971EF3A-D32E-446C-A5BF-ECF4C195113D}"/>
              </a:ext>
            </a:extLst>
          </p:cNvPr>
          <p:cNvSpPr txBox="1"/>
          <p:nvPr/>
        </p:nvSpPr>
        <p:spPr>
          <a:xfrm>
            <a:off x="6544765" y="3907867"/>
            <a:ext cx="1076220" cy="415498"/>
          </a:xfrm>
          <a:prstGeom prst="rect">
            <a:avLst/>
          </a:prstGeom>
          <a:noFill/>
        </p:spPr>
        <p:txBody>
          <a:bodyPr wrap="square" rtlCol="0">
            <a:spAutoFit/>
          </a:bodyPr>
          <a:lstStyle/>
          <a:p>
            <a:r>
              <a:rPr lang="en-GB" sz="1050" dirty="0"/>
              <a:t>Light source (250 W)</a:t>
            </a:r>
            <a:endParaRPr lang="fi-FI" sz="1050" dirty="0"/>
          </a:p>
        </p:txBody>
      </p:sp>
      <p:sp>
        <p:nvSpPr>
          <p:cNvPr id="29" name="Rectangle 28">
            <a:extLst>
              <a:ext uri="{FF2B5EF4-FFF2-40B4-BE49-F238E27FC236}">
                <a16:creationId xmlns:a16="http://schemas.microsoft.com/office/drawing/2014/main" id="{B407D667-155D-421F-8648-CA4D646A904A}"/>
              </a:ext>
            </a:extLst>
          </p:cNvPr>
          <p:cNvSpPr/>
          <p:nvPr/>
        </p:nvSpPr>
        <p:spPr>
          <a:xfrm>
            <a:off x="112112" y="3508892"/>
            <a:ext cx="5242748" cy="1061829"/>
          </a:xfrm>
          <a:prstGeom prst="rect">
            <a:avLst/>
          </a:prstGeom>
          <a:solidFill>
            <a:schemeClr val="bg1"/>
          </a:solidFill>
        </p:spPr>
        <p:txBody>
          <a:bodyPr wrap="square">
            <a:spAutoFit/>
          </a:bodyPr>
          <a:lstStyle/>
          <a:p>
            <a:r>
              <a:rPr lang="en-US" sz="1050" b="1" dirty="0"/>
              <a:t>RESULTS: </a:t>
            </a:r>
          </a:p>
          <a:p>
            <a:r>
              <a:rPr lang="en-US" sz="1050" dirty="0"/>
              <a:t>Cosine response error is similar in CNR1 and CNR4 pyranometers:</a:t>
            </a:r>
          </a:p>
          <a:p>
            <a:pPr marL="214313" indent="-214313">
              <a:buFont typeface="Arial" panose="020B0604020202020204" pitchFamily="34" charset="0"/>
              <a:buChar char="•"/>
            </a:pPr>
            <a:r>
              <a:rPr lang="en-US" sz="1050" dirty="0"/>
              <a:t>Insignificant (&lt;1%) for zenith &lt; 30° </a:t>
            </a:r>
          </a:p>
          <a:p>
            <a:pPr marL="214313" indent="-214313">
              <a:buFont typeface="Arial" panose="020B0604020202020204" pitchFamily="34" charset="0"/>
              <a:buChar char="•"/>
            </a:pPr>
            <a:r>
              <a:rPr lang="en-US" sz="1050" dirty="0"/>
              <a:t>Up to 3% (of underestimation) at 60° zenith</a:t>
            </a:r>
          </a:p>
          <a:p>
            <a:pPr marL="214313" indent="-214313">
              <a:buFont typeface="Arial" panose="020B0604020202020204" pitchFamily="34" charset="0"/>
              <a:buChar char="•"/>
            </a:pPr>
            <a:r>
              <a:rPr lang="en-US" sz="1050" dirty="0"/>
              <a:t>Rising to 10% (of underestimation) at 70° zenith</a:t>
            </a:r>
            <a:endParaRPr lang="en-GB" sz="1050" dirty="0"/>
          </a:p>
          <a:p>
            <a:pPr marL="214313" indent="-214313">
              <a:buFont typeface="Arial" panose="020B0604020202020204" pitchFamily="34" charset="0"/>
              <a:buChar char="•"/>
            </a:pPr>
            <a:r>
              <a:rPr lang="en-GB" sz="1050" dirty="0"/>
              <a:t>Exponentially increasing for zenith &gt; 70°</a:t>
            </a:r>
            <a:endParaRPr lang="en-US" sz="1050" dirty="0"/>
          </a:p>
        </p:txBody>
      </p:sp>
      <p:sp>
        <p:nvSpPr>
          <p:cNvPr id="30" name="Rectangle 29">
            <a:extLst>
              <a:ext uri="{FF2B5EF4-FFF2-40B4-BE49-F238E27FC236}">
                <a16:creationId xmlns:a16="http://schemas.microsoft.com/office/drawing/2014/main" id="{7085387B-7866-4422-B5D2-A920DF43E26E}"/>
              </a:ext>
            </a:extLst>
          </p:cNvPr>
          <p:cNvSpPr/>
          <p:nvPr/>
        </p:nvSpPr>
        <p:spPr>
          <a:xfrm>
            <a:off x="2779469" y="4830406"/>
            <a:ext cx="6293586" cy="738664"/>
          </a:xfrm>
          <a:prstGeom prst="rect">
            <a:avLst/>
          </a:prstGeom>
        </p:spPr>
        <p:txBody>
          <a:bodyPr wrap="square">
            <a:spAutoFit/>
          </a:bodyPr>
          <a:lstStyle/>
          <a:p>
            <a:r>
              <a:rPr lang="en-US" sz="1050" b="1" dirty="0"/>
              <a:t>EXPLOITATION OF THE RESULTS</a:t>
            </a:r>
            <a:r>
              <a:rPr lang="en-US" sz="1050" dirty="0"/>
              <a:t>: the cosine response characterization enables the correction of the cosine error when direct sunshine occurs. The “missing” direct radiation will be obtained by multiplying the derived correction percentage to the amount of incoming direct radiation (which can be obtained from a modelling routine).</a:t>
            </a:r>
          </a:p>
        </p:txBody>
      </p:sp>
    </p:spTree>
    <p:extLst>
      <p:ext uri="{BB962C8B-B14F-4D97-AF65-F5344CB8AC3E}">
        <p14:creationId xmlns:p14="http://schemas.microsoft.com/office/powerpoint/2010/main" val="159416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D76A-65DF-4E3F-B8DC-ED49552166D7}"/>
              </a:ext>
            </a:extLst>
          </p:cNvPr>
          <p:cNvSpPr>
            <a:spLocks noGrp="1"/>
          </p:cNvSpPr>
          <p:nvPr>
            <p:ph type="title"/>
          </p:nvPr>
        </p:nvSpPr>
        <p:spPr>
          <a:xfrm>
            <a:off x="256832" y="942685"/>
            <a:ext cx="8507369" cy="809717"/>
          </a:xfrm>
        </p:spPr>
        <p:txBody>
          <a:bodyPr>
            <a:normAutofit fontScale="90000"/>
          </a:bodyPr>
          <a:lstStyle/>
          <a:p>
            <a:r>
              <a:rPr lang="en-GB" dirty="0"/>
              <a:t>FMI: Upgrade of pyranometers of the </a:t>
            </a:r>
            <a:r>
              <a:rPr lang="en-GB" sz="2700" b="1" dirty="0"/>
              <a:t>PROMICE network (GEUS) in the FMI optical lab</a:t>
            </a:r>
            <a:endParaRPr lang="fi-FI" dirty="0"/>
          </a:p>
        </p:txBody>
      </p:sp>
      <p:sp>
        <p:nvSpPr>
          <p:cNvPr id="4" name="Slide Number Placeholder 3">
            <a:extLst>
              <a:ext uri="{FF2B5EF4-FFF2-40B4-BE49-F238E27FC236}">
                <a16:creationId xmlns:a16="http://schemas.microsoft.com/office/drawing/2014/main" id="{7962F703-6493-4A27-B073-68DEEC24C026}"/>
              </a:ext>
            </a:extLst>
          </p:cNvPr>
          <p:cNvSpPr>
            <a:spLocks noGrp="1"/>
          </p:cNvSpPr>
          <p:nvPr>
            <p:ph type="sldNum" sz="quarter" idx="12"/>
          </p:nvPr>
        </p:nvSpPr>
        <p:spPr/>
        <p:txBody>
          <a:bodyPr/>
          <a:lstStyle/>
          <a:p>
            <a:fld id="{13BE8AB2-9B50-D544-A2BB-62673476E5E9}" type="slidenum">
              <a:rPr lang="fi-FI" smtClean="0"/>
              <a:t>22</a:t>
            </a:fld>
            <a:endParaRPr lang="fi-FI"/>
          </a:p>
        </p:txBody>
      </p:sp>
      <p:sp>
        <p:nvSpPr>
          <p:cNvPr id="5" name="Rectangle 4">
            <a:extLst>
              <a:ext uri="{FF2B5EF4-FFF2-40B4-BE49-F238E27FC236}">
                <a16:creationId xmlns:a16="http://schemas.microsoft.com/office/drawing/2014/main" id="{B04F5F5A-7B9D-4EE0-AD9A-50AAB323E968}"/>
              </a:ext>
            </a:extLst>
          </p:cNvPr>
          <p:cNvSpPr/>
          <p:nvPr/>
        </p:nvSpPr>
        <p:spPr>
          <a:xfrm>
            <a:off x="62563" y="2347333"/>
            <a:ext cx="4846469" cy="738664"/>
          </a:xfrm>
          <a:prstGeom prst="rect">
            <a:avLst/>
          </a:prstGeom>
          <a:solidFill>
            <a:schemeClr val="bg1"/>
          </a:solidFill>
        </p:spPr>
        <p:txBody>
          <a:bodyPr wrap="square">
            <a:spAutoFit/>
          </a:bodyPr>
          <a:lstStyle/>
          <a:p>
            <a:r>
              <a:rPr lang="en-US" sz="1050" dirty="0"/>
              <a:t>The thermal drift of the zero offset and of the output 8 pyranometers </a:t>
            </a:r>
            <a:r>
              <a:rPr lang="en-GB" sz="1050" dirty="0"/>
              <a:t>(belonging to 3 </a:t>
            </a:r>
            <a:r>
              <a:rPr lang="en-GB" sz="1050" dirty="0" err="1"/>
              <a:t>Kipp&amp;Zonen</a:t>
            </a:r>
            <a:r>
              <a:rPr lang="en-GB" sz="1050" dirty="0"/>
              <a:t> CNR1 and 1 </a:t>
            </a:r>
            <a:r>
              <a:rPr lang="en-GB" sz="1050" dirty="0" err="1"/>
              <a:t>Kipp&amp;Zonen</a:t>
            </a:r>
            <a:r>
              <a:rPr lang="en-GB" sz="1050" dirty="0"/>
              <a:t> CNR4 net radiometers) was measured using a thermally controlled chamber operated at +30</a:t>
            </a:r>
            <a:r>
              <a:rPr lang="en-US" sz="1050" dirty="0"/>
              <a:t> °</a:t>
            </a:r>
            <a:r>
              <a:rPr lang="en-GB" sz="1050" dirty="0"/>
              <a:t>C, +20</a:t>
            </a:r>
            <a:r>
              <a:rPr lang="en-US" sz="1050" dirty="0"/>
              <a:t> °</a:t>
            </a:r>
            <a:r>
              <a:rPr lang="en-GB" sz="1050" dirty="0"/>
              <a:t>C, +10</a:t>
            </a:r>
            <a:r>
              <a:rPr lang="en-US" sz="1050" dirty="0"/>
              <a:t> °</a:t>
            </a:r>
            <a:r>
              <a:rPr lang="en-GB" sz="1050" dirty="0"/>
              <a:t>C, 0</a:t>
            </a:r>
            <a:r>
              <a:rPr lang="en-US" sz="1050" dirty="0"/>
              <a:t> °</a:t>
            </a:r>
            <a:r>
              <a:rPr lang="en-GB" sz="1050" dirty="0"/>
              <a:t>C, -10</a:t>
            </a:r>
            <a:r>
              <a:rPr lang="en-US" sz="1050" dirty="0"/>
              <a:t> °</a:t>
            </a:r>
            <a:r>
              <a:rPr lang="en-GB" sz="1050" dirty="0"/>
              <a:t>C, -20</a:t>
            </a:r>
            <a:r>
              <a:rPr lang="en-US" sz="1050" dirty="0"/>
              <a:t> °</a:t>
            </a:r>
            <a:r>
              <a:rPr lang="en-GB" sz="1050" dirty="0"/>
              <a:t>C, -30</a:t>
            </a:r>
            <a:r>
              <a:rPr lang="en-US" sz="1050" dirty="0"/>
              <a:t> °</a:t>
            </a:r>
            <a:r>
              <a:rPr lang="en-GB" sz="1050" dirty="0"/>
              <a:t>C.</a:t>
            </a:r>
            <a:endParaRPr lang="en-US" sz="1050" dirty="0"/>
          </a:p>
        </p:txBody>
      </p:sp>
      <p:sp>
        <p:nvSpPr>
          <p:cNvPr id="6" name="TextBox 5">
            <a:extLst>
              <a:ext uri="{FF2B5EF4-FFF2-40B4-BE49-F238E27FC236}">
                <a16:creationId xmlns:a16="http://schemas.microsoft.com/office/drawing/2014/main" id="{8CD06B93-EB67-4F8A-9379-BAA64A2A9A74}"/>
              </a:ext>
            </a:extLst>
          </p:cNvPr>
          <p:cNvSpPr txBox="1"/>
          <p:nvPr/>
        </p:nvSpPr>
        <p:spPr>
          <a:xfrm>
            <a:off x="2481030" y="1702955"/>
            <a:ext cx="4490357" cy="253916"/>
          </a:xfrm>
          <a:prstGeom prst="rect">
            <a:avLst/>
          </a:prstGeom>
          <a:noFill/>
        </p:spPr>
        <p:txBody>
          <a:bodyPr wrap="square" rtlCol="0">
            <a:spAutoFit/>
          </a:bodyPr>
          <a:lstStyle/>
          <a:p>
            <a:r>
              <a:rPr lang="en-GB" sz="1050" dirty="0"/>
              <a:t>Teijo Arponen and Roberta Pirazzini</a:t>
            </a:r>
            <a:endParaRPr lang="fi-FI" sz="1050" dirty="0"/>
          </a:p>
        </p:txBody>
      </p:sp>
      <p:sp>
        <p:nvSpPr>
          <p:cNvPr id="9" name="TextBox 8">
            <a:extLst>
              <a:ext uri="{FF2B5EF4-FFF2-40B4-BE49-F238E27FC236}">
                <a16:creationId xmlns:a16="http://schemas.microsoft.com/office/drawing/2014/main" id="{75DAF828-2551-4A89-B0DE-B669184E4D3B}"/>
              </a:ext>
            </a:extLst>
          </p:cNvPr>
          <p:cNvSpPr txBox="1"/>
          <p:nvPr/>
        </p:nvSpPr>
        <p:spPr>
          <a:xfrm>
            <a:off x="142017" y="2038876"/>
            <a:ext cx="3945928" cy="369332"/>
          </a:xfrm>
          <a:prstGeom prst="rect">
            <a:avLst/>
          </a:prstGeom>
          <a:noFill/>
        </p:spPr>
        <p:txBody>
          <a:bodyPr wrap="square" rtlCol="0">
            <a:spAutoFit/>
          </a:bodyPr>
          <a:lstStyle/>
          <a:p>
            <a:r>
              <a:rPr lang="en-GB" sz="1800" b="1" dirty="0"/>
              <a:t>Thermal characterization</a:t>
            </a:r>
            <a:endParaRPr lang="fi-FI" sz="1800" b="1" dirty="0"/>
          </a:p>
        </p:txBody>
      </p:sp>
      <p:sp>
        <p:nvSpPr>
          <p:cNvPr id="29" name="Rectangle 28">
            <a:extLst>
              <a:ext uri="{FF2B5EF4-FFF2-40B4-BE49-F238E27FC236}">
                <a16:creationId xmlns:a16="http://schemas.microsoft.com/office/drawing/2014/main" id="{B407D667-155D-421F-8648-CA4D646A904A}"/>
              </a:ext>
            </a:extLst>
          </p:cNvPr>
          <p:cNvSpPr/>
          <p:nvPr/>
        </p:nvSpPr>
        <p:spPr>
          <a:xfrm>
            <a:off x="112112" y="3508891"/>
            <a:ext cx="5242748" cy="1223412"/>
          </a:xfrm>
          <a:prstGeom prst="rect">
            <a:avLst/>
          </a:prstGeom>
          <a:solidFill>
            <a:schemeClr val="bg1"/>
          </a:solidFill>
        </p:spPr>
        <p:txBody>
          <a:bodyPr wrap="square">
            <a:spAutoFit/>
          </a:bodyPr>
          <a:lstStyle/>
          <a:p>
            <a:r>
              <a:rPr lang="en-US" sz="1050" b="1" dirty="0"/>
              <a:t>RESULTS: </a:t>
            </a:r>
          </a:p>
          <a:p>
            <a:r>
              <a:rPr lang="en-US" sz="1050" dirty="0"/>
              <a:t>The thermal drift differed for each sensor. For instance, from the initial room temperature (~21 °</a:t>
            </a:r>
            <a:r>
              <a:rPr lang="en-GB" sz="1050" dirty="0"/>
              <a:t>C ) to -20 </a:t>
            </a:r>
            <a:r>
              <a:rPr lang="en-US" sz="1050" dirty="0"/>
              <a:t>°</a:t>
            </a:r>
            <a:r>
              <a:rPr lang="en-GB" sz="1050" dirty="0"/>
              <a:t>C </a:t>
            </a:r>
            <a:r>
              <a:rPr lang="en-US" sz="1050" dirty="0"/>
              <a:t>the output changed by 2-4% in the case of the CNR4 pyranometers, and by 22-23% in case of </a:t>
            </a:r>
            <a:r>
              <a:rPr lang="en-GB" sz="1050" dirty="0"/>
              <a:t>CNR1 080025 and CNR1 080069 pyranometers.</a:t>
            </a:r>
          </a:p>
          <a:p>
            <a:r>
              <a:rPr lang="en-GB" sz="1050" dirty="0"/>
              <a:t>A temperature dependent equation that corrects for the thermal drift is provided for each sensor.</a:t>
            </a:r>
            <a:endParaRPr lang="en-US" sz="1050" dirty="0"/>
          </a:p>
        </p:txBody>
      </p:sp>
      <p:sp>
        <p:nvSpPr>
          <p:cNvPr id="30" name="Rectangle 29">
            <a:extLst>
              <a:ext uri="{FF2B5EF4-FFF2-40B4-BE49-F238E27FC236}">
                <a16:creationId xmlns:a16="http://schemas.microsoft.com/office/drawing/2014/main" id="{7085387B-7866-4422-B5D2-A920DF43E26E}"/>
              </a:ext>
            </a:extLst>
          </p:cNvPr>
          <p:cNvSpPr/>
          <p:nvPr/>
        </p:nvSpPr>
        <p:spPr>
          <a:xfrm>
            <a:off x="2860763" y="5090677"/>
            <a:ext cx="6293586" cy="577081"/>
          </a:xfrm>
          <a:prstGeom prst="rect">
            <a:avLst/>
          </a:prstGeom>
        </p:spPr>
        <p:txBody>
          <a:bodyPr wrap="square">
            <a:spAutoFit/>
          </a:bodyPr>
          <a:lstStyle/>
          <a:p>
            <a:r>
              <a:rPr lang="en-US" sz="1050" b="1" dirty="0"/>
              <a:t>EXPLOITATION OF THE RESULTS</a:t>
            </a:r>
            <a:r>
              <a:rPr lang="en-US" sz="1050" dirty="0"/>
              <a:t>: the correction equations can be included in the routines applied to generate the instrument outputs. The manufacturer (</a:t>
            </a:r>
            <a:r>
              <a:rPr lang="en-US" sz="1050" dirty="0" err="1"/>
              <a:t>Kipp&amp;Zonen</a:t>
            </a:r>
            <a:r>
              <a:rPr lang="en-US" sz="1050" dirty="0"/>
              <a:t>) will be contacted to discuss these results. </a:t>
            </a:r>
          </a:p>
        </p:txBody>
      </p:sp>
      <p:pic>
        <p:nvPicPr>
          <p:cNvPr id="11" name="Picture 10" descr="A picture containing indoor, cluttered, projector, miller&#10;&#10;Description automatically generated">
            <a:extLst>
              <a:ext uri="{FF2B5EF4-FFF2-40B4-BE49-F238E27FC236}">
                <a16:creationId xmlns:a16="http://schemas.microsoft.com/office/drawing/2014/main" id="{83C65DE3-F220-41F3-85DE-B5CA594E7A54}"/>
              </a:ext>
            </a:extLst>
          </p:cNvPr>
          <p:cNvPicPr>
            <a:picLocks noChangeAspect="1"/>
          </p:cNvPicPr>
          <p:nvPr/>
        </p:nvPicPr>
        <p:blipFill>
          <a:blip r:embed="rId2"/>
          <a:stretch>
            <a:fillRect/>
          </a:stretch>
        </p:blipFill>
        <p:spPr>
          <a:xfrm>
            <a:off x="5452726" y="2061951"/>
            <a:ext cx="3691274" cy="2768455"/>
          </a:xfrm>
          <a:prstGeom prst="rect">
            <a:avLst/>
          </a:prstGeom>
        </p:spPr>
      </p:pic>
    </p:spTree>
    <p:extLst>
      <p:ext uri="{BB962C8B-B14F-4D97-AF65-F5344CB8AC3E}">
        <p14:creationId xmlns:p14="http://schemas.microsoft.com/office/powerpoint/2010/main" val="2353586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55776" y="230436"/>
            <a:ext cx="6192688" cy="8223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a:t>WP3 report &amp; plan</a:t>
            </a:r>
            <a:endParaRPr lang="en-US" b="0"/>
          </a:p>
        </p:txBody>
      </p:sp>
      <p:sp>
        <p:nvSpPr>
          <p:cNvPr id="5" name="Pladsholder til tekst 2"/>
          <p:cNvSpPr txBox="1">
            <a:spLocks/>
          </p:cNvSpPr>
          <p:nvPr/>
        </p:nvSpPr>
        <p:spPr>
          <a:xfrm>
            <a:off x="755576" y="1052736"/>
            <a:ext cx="7772400" cy="568863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pPr algn="ctr"/>
            <a:r>
              <a:rPr lang="da-DK" sz="2400"/>
              <a:t>UPM</a:t>
            </a:r>
            <a:endParaRPr lang="en-US" sz="2400"/>
          </a:p>
          <a:p>
            <a:r>
              <a:rPr lang="en-US"/>
              <a:t>An </a:t>
            </a:r>
            <a:r>
              <a:rPr lang="en-US">
                <a:solidFill>
                  <a:srgbClr val="FF0000"/>
                </a:solidFill>
              </a:rPr>
              <a:t>improved ground-penetrating radar system will be developed</a:t>
            </a:r>
            <a:r>
              <a:rPr lang="en-US"/>
              <a:t>.</a:t>
            </a:r>
          </a:p>
        </p:txBody>
      </p:sp>
    </p:spTree>
    <p:extLst>
      <p:ext uri="{BB962C8B-B14F-4D97-AF65-F5344CB8AC3E}">
        <p14:creationId xmlns:p14="http://schemas.microsoft.com/office/powerpoint/2010/main" val="2569866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8DD8A21-D24C-054B-A6CC-21AB66897E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253" y="999075"/>
            <a:ext cx="653936" cy="399245"/>
          </a:xfrm>
          <a:prstGeom prst="rect">
            <a:avLst/>
          </a:prstGeom>
        </p:spPr>
      </p:pic>
      <p:pic>
        <p:nvPicPr>
          <p:cNvPr id="5" name="Imagen 4"/>
          <p:cNvPicPr>
            <a:picLocks noChangeAspect="1"/>
          </p:cNvPicPr>
          <p:nvPr/>
        </p:nvPicPr>
        <p:blipFill>
          <a:blip r:embed="rId3"/>
          <a:stretch>
            <a:fillRect/>
          </a:stretch>
        </p:blipFill>
        <p:spPr>
          <a:xfrm>
            <a:off x="96253" y="5199148"/>
            <a:ext cx="530398" cy="681287"/>
          </a:xfrm>
          <a:prstGeom prst="rect">
            <a:avLst/>
          </a:prstGeom>
        </p:spPr>
      </p:pic>
      <p:sp>
        <p:nvSpPr>
          <p:cNvPr id="6" name="Título 5"/>
          <p:cNvSpPr>
            <a:spLocks noGrp="1"/>
          </p:cNvSpPr>
          <p:nvPr>
            <p:ph type="title"/>
          </p:nvPr>
        </p:nvSpPr>
        <p:spPr>
          <a:xfrm>
            <a:off x="626650" y="1617515"/>
            <a:ext cx="5228375" cy="338302"/>
          </a:xfrm>
        </p:spPr>
        <p:txBody>
          <a:bodyPr>
            <a:normAutofit fontScale="90000"/>
          </a:bodyPr>
          <a:lstStyle/>
          <a:p>
            <a:r>
              <a:rPr lang="en-US" sz="1800" dirty="0">
                <a:latin typeface="+mn-lt"/>
              </a:rPr>
              <a:t>New ground-penetrating radar (GPR) system, VIRL8</a:t>
            </a:r>
          </a:p>
        </p:txBody>
      </p:sp>
      <p:sp>
        <p:nvSpPr>
          <p:cNvPr id="7" name="Marcador de contenido 6"/>
          <p:cNvSpPr>
            <a:spLocks noGrp="1"/>
          </p:cNvSpPr>
          <p:nvPr>
            <p:ph idx="1"/>
          </p:nvPr>
        </p:nvSpPr>
        <p:spPr>
          <a:xfrm>
            <a:off x="750187" y="813559"/>
            <a:ext cx="5486559" cy="1169521"/>
          </a:xfrm>
        </p:spPr>
        <p:txBody>
          <a:bodyPr wrap="square" anchor="ctr" anchorCtr="0">
            <a:spAutoFit/>
          </a:bodyPr>
          <a:lstStyle/>
          <a:p>
            <a:pPr marL="0" indent="0">
              <a:buNone/>
            </a:pPr>
            <a:r>
              <a:rPr lang="en-US" b="1" dirty="0"/>
              <a:t>Ground‐penetrating Radar system development</a:t>
            </a:r>
          </a:p>
        </p:txBody>
      </p:sp>
      <p:pic>
        <p:nvPicPr>
          <p:cNvPr id="15" name="Imagen 14"/>
          <p:cNvPicPr>
            <a:picLocks noChangeAspect="1"/>
          </p:cNvPicPr>
          <p:nvPr/>
        </p:nvPicPr>
        <p:blipFill>
          <a:blip r:embed="rId4"/>
          <a:stretch>
            <a:fillRect/>
          </a:stretch>
        </p:blipFill>
        <p:spPr>
          <a:xfrm>
            <a:off x="750187" y="3580519"/>
            <a:ext cx="4316342" cy="2299916"/>
          </a:xfrm>
          <a:prstGeom prst="rect">
            <a:avLst/>
          </a:prstGeom>
        </p:spPr>
      </p:pic>
      <p:sp>
        <p:nvSpPr>
          <p:cNvPr id="19" name="CuadroTexto 18"/>
          <p:cNvSpPr txBox="1"/>
          <p:nvPr/>
        </p:nvSpPr>
        <p:spPr>
          <a:xfrm>
            <a:off x="685800" y="1994963"/>
            <a:ext cx="3515284" cy="1477328"/>
          </a:xfrm>
          <a:prstGeom prst="rect">
            <a:avLst/>
          </a:prstGeom>
          <a:noFill/>
        </p:spPr>
        <p:txBody>
          <a:bodyPr wrap="square" rtlCol="0">
            <a:spAutoFit/>
          </a:bodyPr>
          <a:lstStyle/>
          <a:p>
            <a:pPr marL="214313" indent="-214313">
              <a:buFont typeface="Arial" panose="020B0604020202020204" pitchFamily="34" charset="0"/>
              <a:buChar char="•"/>
            </a:pPr>
            <a:r>
              <a:rPr lang="en-GB" sz="1800" dirty="0"/>
              <a:t>Remotely controlled from a helicopter cabin</a:t>
            </a:r>
          </a:p>
          <a:p>
            <a:pPr marL="214313" indent="-214313">
              <a:buFont typeface="Arial" panose="020B0604020202020204" pitchFamily="34" charset="0"/>
              <a:buChar char="•"/>
            </a:pPr>
            <a:r>
              <a:rPr lang="en-GB" sz="1800" dirty="0"/>
              <a:t>Components fully interchangeable</a:t>
            </a:r>
          </a:p>
          <a:p>
            <a:pPr marL="214313" indent="-214313">
              <a:buFont typeface="Arial" panose="020B0604020202020204" pitchFamily="34" charset="0"/>
              <a:buChar char="•"/>
            </a:pPr>
            <a:r>
              <a:rPr lang="en-GB" sz="1800" dirty="0"/>
              <a:t>Improved capabilities</a:t>
            </a:r>
          </a:p>
        </p:txBody>
      </p:sp>
      <p:sp>
        <p:nvSpPr>
          <p:cNvPr id="20" name="CuadroTexto 19"/>
          <p:cNvSpPr txBox="1"/>
          <p:nvPr/>
        </p:nvSpPr>
        <p:spPr>
          <a:xfrm>
            <a:off x="5279385" y="3580519"/>
            <a:ext cx="3724766" cy="3416320"/>
          </a:xfrm>
          <a:prstGeom prst="rect">
            <a:avLst/>
          </a:prstGeom>
          <a:noFill/>
        </p:spPr>
        <p:txBody>
          <a:bodyPr wrap="square" rtlCol="0">
            <a:spAutoFit/>
          </a:bodyPr>
          <a:lstStyle/>
          <a:p>
            <a:r>
              <a:rPr lang="en-US" sz="1800" dirty="0"/>
              <a:t>Two fieldwork tests of the equipment</a:t>
            </a:r>
          </a:p>
          <a:p>
            <a:r>
              <a:rPr lang="en-US" sz="1800" dirty="0"/>
              <a:t>have been done in Antarctica, during</a:t>
            </a:r>
          </a:p>
          <a:p>
            <a:r>
              <a:rPr lang="en-US" sz="1800" dirty="0"/>
              <a:t>2016‐2017 and 2018‐2019 campaigns.</a:t>
            </a:r>
          </a:p>
          <a:p>
            <a:r>
              <a:rPr lang="en-US" sz="1800" dirty="0"/>
              <a:t>In both campaigns we performed</a:t>
            </a:r>
          </a:p>
          <a:p>
            <a:r>
              <a:rPr lang="en-US" sz="1800" dirty="0"/>
              <a:t>helicopter‐borne radar profiling,</a:t>
            </a:r>
          </a:p>
          <a:p>
            <a:r>
              <a:rPr lang="en-US" sz="1800" dirty="0"/>
              <a:t>retrieving the glacier thickness along</a:t>
            </a:r>
          </a:p>
          <a:p>
            <a:r>
              <a:rPr lang="en-US" sz="1800" dirty="0"/>
              <a:t>more than 200 km of radar survey lines.</a:t>
            </a:r>
            <a:endParaRPr lang="es-ES" sz="1800" dirty="0"/>
          </a:p>
        </p:txBody>
      </p:sp>
      <p:pic>
        <p:nvPicPr>
          <p:cNvPr id="21" name="Imagen 20"/>
          <p:cNvPicPr>
            <a:picLocks noChangeAspect="1"/>
          </p:cNvPicPr>
          <p:nvPr/>
        </p:nvPicPr>
        <p:blipFill>
          <a:blip r:embed="rId5"/>
          <a:stretch>
            <a:fillRect/>
          </a:stretch>
        </p:blipFill>
        <p:spPr>
          <a:xfrm>
            <a:off x="4201084" y="1978004"/>
            <a:ext cx="4683315" cy="1428808"/>
          </a:xfrm>
          <a:prstGeom prst="rect">
            <a:avLst/>
          </a:prstGeom>
        </p:spPr>
      </p:pic>
    </p:spTree>
    <p:extLst>
      <p:ext uri="{BB962C8B-B14F-4D97-AF65-F5344CB8AC3E}">
        <p14:creationId xmlns:p14="http://schemas.microsoft.com/office/powerpoint/2010/main" val="298628647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8DD8A21-D24C-054B-A6CC-21AB66897E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253" y="999075"/>
            <a:ext cx="653936" cy="399245"/>
          </a:xfrm>
          <a:prstGeom prst="rect">
            <a:avLst/>
          </a:prstGeom>
        </p:spPr>
      </p:pic>
      <p:pic>
        <p:nvPicPr>
          <p:cNvPr id="5" name="Imagen 4"/>
          <p:cNvPicPr>
            <a:picLocks noChangeAspect="1"/>
          </p:cNvPicPr>
          <p:nvPr/>
        </p:nvPicPr>
        <p:blipFill>
          <a:blip r:embed="rId3"/>
          <a:stretch>
            <a:fillRect/>
          </a:stretch>
        </p:blipFill>
        <p:spPr>
          <a:xfrm>
            <a:off x="96253" y="5199148"/>
            <a:ext cx="530398" cy="681287"/>
          </a:xfrm>
          <a:prstGeom prst="rect">
            <a:avLst/>
          </a:prstGeom>
        </p:spPr>
      </p:pic>
      <p:sp>
        <p:nvSpPr>
          <p:cNvPr id="6" name="Título 5"/>
          <p:cNvSpPr>
            <a:spLocks noGrp="1"/>
          </p:cNvSpPr>
          <p:nvPr>
            <p:ph type="title"/>
          </p:nvPr>
        </p:nvSpPr>
        <p:spPr>
          <a:xfrm>
            <a:off x="3617563" y="857250"/>
            <a:ext cx="2412200" cy="1420010"/>
          </a:xfrm>
        </p:spPr>
        <p:txBody>
          <a:bodyPr>
            <a:normAutofit fontScale="90000"/>
          </a:bodyPr>
          <a:lstStyle/>
          <a:p>
            <a:br>
              <a:rPr lang="en-US" sz="3000" dirty="0"/>
            </a:br>
            <a:r>
              <a:rPr lang="en-US" sz="3000" b="1" dirty="0">
                <a:latin typeface="+mn-lt"/>
              </a:rPr>
              <a:t>Fieldwork in</a:t>
            </a:r>
            <a:br>
              <a:rPr lang="en-US" sz="3000" b="1" dirty="0">
                <a:latin typeface="+mn-lt"/>
              </a:rPr>
            </a:br>
            <a:r>
              <a:rPr lang="en-US" sz="3000" b="1" dirty="0">
                <a:latin typeface="+mn-lt"/>
              </a:rPr>
              <a:t>Greenland </a:t>
            </a:r>
          </a:p>
        </p:txBody>
      </p:sp>
      <p:sp>
        <p:nvSpPr>
          <p:cNvPr id="7" name="Marcador de contenido 6"/>
          <p:cNvSpPr>
            <a:spLocks noGrp="1"/>
          </p:cNvSpPr>
          <p:nvPr>
            <p:ph idx="1"/>
          </p:nvPr>
        </p:nvSpPr>
        <p:spPr>
          <a:xfrm>
            <a:off x="3533650" y="2906068"/>
            <a:ext cx="5553722" cy="2952958"/>
          </a:xfrm>
        </p:spPr>
        <p:txBody>
          <a:bodyPr>
            <a:normAutofit fontScale="62500" lnSpcReduction="20000"/>
          </a:bodyPr>
          <a:lstStyle/>
          <a:p>
            <a:pPr marL="0" indent="0">
              <a:buNone/>
            </a:pPr>
            <a:r>
              <a:rPr lang="en-US" dirty="0"/>
              <a:t>Helicopter-borne ground-penetrating radar campaign in NW Greenland was planned for spring of 2020.</a:t>
            </a:r>
          </a:p>
          <a:p>
            <a:pPr marL="0" indent="0">
              <a:buNone/>
            </a:pPr>
            <a:r>
              <a:rPr lang="en-US" dirty="0"/>
              <a:t>With the aim of retrieving glacier thickness over highly crevassed areas, such as glacier fronts.</a:t>
            </a:r>
          </a:p>
          <a:p>
            <a:pPr marL="0" indent="0">
              <a:buNone/>
            </a:pPr>
            <a:r>
              <a:rPr lang="en-US" dirty="0"/>
              <a:t>Necessary for calculating the ice discharge from glaciers to the ocean using the flux-gate approach, and for defining the glacier geometry to be used as model input.</a:t>
            </a:r>
          </a:p>
          <a:p>
            <a:pPr marL="0" indent="0">
              <a:buNone/>
            </a:pPr>
            <a:r>
              <a:rPr lang="en-US" dirty="0"/>
              <a:t>Funded by Spanish State Plan for R&amp;D.</a:t>
            </a:r>
          </a:p>
        </p:txBody>
      </p:sp>
      <p:pic>
        <p:nvPicPr>
          <p:cNvPr id="13" name="Imagen 12"/>
          <p:cNvPicPr>
            <a:picLocks noChangeAspect="1"/>
          </p:cNvPicPr>
          <p:nvPr/>
        </p:nvPicPr>
        <p:blipFill>
          <a:blip r:embed="rId4"/>
          <a:stretch>
            <a:fillRect/>
          </a:stretch>
        </p:blipFill>
        <p:spPr>
          <a:xfrm>
            <a:off x="6210517" y="1037826"/>
            <a:ext cx="2648317" cy="1803828"/>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06" y="891270"/>
            <a:ext cx="2629403" cy="4881359"/>
          </a:xfrm>
          <a:prstGeom prst="rect">
            <a:avLst/>
          </a:prstGeom>
        </p:spPr>
      </p:pic>
      <p:sp>
        <p:nvSpPr>
          <p:cNvPr id="2" name="CuadroTexto 1"/>
          <p:cNvSpPr txBox="1"/>
          <p:nvPr/>
        </p:nvSpPr>
        <p:spPr>
          <a:xfrm>
            <a:off x="1065007" y="5719701"/>
            <a:ext cx="2371802" cy="461665"/>
          </a:xfrm>
          <a:prstGeom prst="rect">
            <a:avLst/>
          </a:prstGeom>
          <a:noFill/>
        </p:spPr>
        <p:txBody>
          <a:bodyPr wrap="square" rtlCol="0">
            <a:spAutoFit/>
          </a:bodyPr>
          <a:lstStyle/>
          <a:p>
            <a:r>
              <a:rPr lang="es-ES" sz="1200" dirty="0" err="1"/>
              <a:t>Adapted</a:t>
            </a:r>
            <a:r>
              <a:rPr lang="es-ES" sz="1200" dirty="0"/>
              <a:t> </a:t>
            </a:r>
            <a:r>
              <a:rPr lang="es-ES" sz="1200" dirty="0" err="1"/>
              <a:t>from</a:t>
            </a:r>
            <a:r>
              <a:rPr lang="es-ES" sz="1200" dirty="0"/>
              <a:t> </a:t>
            </a:r>
            <a:r>
              <a:rPr lang="es-ES" sz="1200" dirty="0" err="1"/>
              <a:t>Sugiyama</a:t>
            </a:r>
            <a:r>
              <a:rPr lang="es-ES" sz="1200" dirty="0"/>
              <a:t> et al, 2015</a:t>
            </a:r>
          </a:p>
        </p:txBody>
      </p:sp>
      <p:sp>
        <p:nvSpPr>
          <p:cNvPr id="3" name="Rectángulo 2"/>
          <p:cNvSpPr/>
          <p:nvPr/>
        </p:nvSpPr>
        <p:spPr>
          <a:xfrm rot="20260353">
            <a:off x="1676886" y="2434316"/>
            <a:ext cx="6306963" cy="1223412"/>
          </a:xfrm>
          <a:prstGeom prst="rect">
            <a:avLst/>
          </a:prstGeom>
          <a:noFill/>
        </p:spPr>
        <p:txBody>
          <a:bodyPr wrap="square" lIns="68580" tIns="34290" rIns="68580" bIns="34290">
            <a:spAutoFit/>
          </a:bodyPr>
          <a:lstStyle/>
          <a:p>
            <a:pPr algn="ctr"/>
            <a:r>
              <a:rPr lang="es-ES" sz="7500" b="1" dirty="0">
                <a:ln w="22225">
                  <a:solidFill>
                    <a:schemeClr val="accent2"/>
                  </a:solidFill>
                  <a:prstDash val="solid"/>
                </a:ln>
                <a:solidFill>
                  <a:schemeClr val="accent2">
                    <a:lumMod val="75000"/>
                  </a:schemeClr>
                </a:solidFill>
              </a:rPr>
              <a:t>CANCELLED</a:t>
            </a:r>
          </a:p>
        </p:txBody>
      </p:sp>
    </p:spTree>
    <p:extLst>
      <p:ext uri="{BB962C8B-B14F-4D97-AF65-F5344CB8AC3E}">
        <p14:creationId xmlns:p14="http://schemas.microsoft.com/office/powerpoint/2010/main" val="24313033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55776" y="230436"/>
            <a:ext cx="6192688" cy="8223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dirty="0"/>
              <a:t>WP3 </a:t>
            </a:r>
            <a:r>
              <a:rPr lang="da-DK" b="0" dirty="0" err="1"/>
              <a:t>report</a:t>
            </a:r>
            <a:r>
              <a:rPr lang="da-DK" b="0" dirty="0"/>
              <a:t> &amp; plan</a:t>
            </a:r>
            <a:endParaRPr lang="en-US" b="0" dirty="0"/>
          </a:p>
        </p:txBody>
      </p:sp>
      <p:sp>
        <p:nvSpPr>
          <p:cNvPr id="6" name="Pladsholder til tekst 2"/>
          <p:cNvSpPr txBox="1">
            <a:spLocks/>
          </p:cNvSpPr>
          <p:nvPr/>
        </p:nvSpPr>
        <p:spPr>
          <a:xfrm>
            <a:off x="755576" y="1052736"/>
            <a:ext cx="7772400" cy="568863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pPr algn="ctr"/>
            <a:r>
              <a:rPr lang="da-DK" sz="2400"/>
              <a:t>CNRS-IUEM </a:t>
            </a:r>
            <a:endParaRPr lang="en-US" sz="2400"/>
          </a:p>
          <a:p>
            <a:r>
              <a:rPr lang="en-US">
                <a:latin typeface="Calibri" panose="020F0502020204030204" pitchFamily="34" charset="0"/>
                <a:ea typeface="Calibri" panose="020F0502020204030204" pitchFamily="34" charset="0"/>
                <a:cs typeface="Times New Roman" panose="02020603050405020304" pitchFamily="18" charset="0"/>
              </a:rPr>
              <a:t>The ice-driven dynamics of the arctic coastal ecosystems will be studied in the Young Sound through a multi-disciplinary approach (with similar system in Kongsfjorden under Task 3.3 for a comparison of two contrasted fjords), by merging physical oceanography and marine biology, and </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using the passive acoustics non-invasive technique </a:t>
            </a:r>
            <a:r>
              <a:rPr lang="en-US">
                <a:latin typeface="Calibri" panose="020F0502020204030204" pitchFamily="34" charset="0"/>
                <a:ea typeface="Calibri" panose="020F0502020204030204" pitchFamily="34" charset="0"/>
                <a:cs typeface="Times New Roman" panose="02020603050405020304" pitchFamily="18" charset="0"/>
              </a:rPr>
              <a:t>to characterize both physical (</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dynamics of sea ice and icebergs, waves-ice interactions</a:t>
            </a:r>
            <a:r>
              <a:rPr lang="en-US">
                <a:latin typeface="Calibri" panose="020F0502020204030204" pitchFamily="34" charset="0"/>
                <a:ea typeface="Calibri" panose="020F0502020204030204" pitchFamily="34" charset="0"/>
                <a:cs typeface="Times New Roman" panose="02020603050405020304" pitchFamily="18" charset="0"/>
              </a:rPr>
              <a:t>) and biological compartments (</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behavior of organisms at different trophic levels</a:t>
            </a:r>
            <a:r>
              <a:rPr lang="en-US">
                <a:latin typeface="Calibri" panose="020F0502020204030204" pitchFamily="34" charset="0"/>
                <a:ea typeface="Calibri" panose="020F0502020204030204" pitchFamily="34" charset="0"/>
                <a:cs typeface="Times New Roman" panose="02020603050405020304" pitchFamily="18" charset="0"/>
              </a:rPr>
              <a:t>).</a:t>
            </a:r>
          </a:p>
          <a:p>
            <a:endParaRPr lang="en-US">
              <a:latin typeface="Calibri" panose="020F0502020204030204" pitchFamily="34" charset="0"/>
              <a:ea typeface="Calibri" panose="020F0502020204030204" pitchFamily="34" charset="0"/>
              <a:cs typeface="Times New Roman" panose="02020603050405020304" pitchFamily="18" charset="0"/>
            </a:endParaRPr>
          </a:p>
          <a:p>
            <a:pPr algn="ctr"/>
            <a:r>
              <a:rPr lang="en-US" sz="2400">
                <a:latin typeface="Calibri" panose="020F0502020204030204" pitchFamily="34" charset="0"/>
                <a:ea typeface="Calibri" panose="020F0502020204030204" pitchFamily="34" charset="0"/>
                <a:cs typeface="Times New Roman" panose="02020603050405020304" pitchFamily="18" charset="0"/>
              </a:rPr>
              <a:t>CNRS-Takuvik</a:t>
            </a:r>
          </a:p>
          <a:p>
            <a:r>
              <a:rPr lang="en-US">
                <a:latin typeface="Calibri" panose="020F0502020204030204" pitchFamily="34" charset="0"/>
                <a:ea typeface="Calibri" panose="020F0502020204030204" pitchFamily="34" charset="0"/>
                <a:cs typeface="Times New Roman" panose="02020603050405020304" pitchFamily="18" charset="0"/>
              </a:rPr>
              <a:t>Task 3.1 will also </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contribute to a suite of sensors for automated monitoring of the coastal ocean at the Baffin Bay Observatory </a:t>
            </a:r>
            <a:r>
              <a:rPr lang="en-US">
                <a:latin typeface="Calibri" panose="020F0502020204030204" pitchFamily="34" charset="0"/>
                <a:ea typeface="Calibri" panose="020F0502020204030204" pitchFamily="34" charset="0"/>
                <a:cs typeface="Times New Roman" panose="02020603050405020304" pitchFamily="18" charset="0"/>
              </a:rPr>
              <a:t>(in Qiqiktarjuak), implemented for monitoring of the </a:t>
            </a:r>
            <a:r>
              <a:rPr lang="en-US">
                <a:solidFill>
                  <a:srgbClr val="FF0000"/>
                </a:solidFill>
                <a:latin typeface="Calibri" panose="020F0502020204030204" pitchFamily="34" charset="0"/>
                <a:ea typeface="Calibri" panose="020F0502020204030204" pitchFamily="34" charset="0"/>
                <a:cs typeface="Times New Roman" panose="02020603050405020304" pitchFamily="18" charset="0"/>
              </a:rPr>
              <a:t>spring bloom processes and the bio-optical and biogeochemical properties under the ice pack</a:t>
            </a:r>
            <a:r>
              <a:rPr lang="en-US">
                <a:latin typeface="Calibri" panose="020F0502020204030204" pitchFamily="34" charset="0"/>
                <a:ea typeface="Calibri" panose="020F0502020204030204" pitchFamily="34" charset="0"/>
                <a:cs typeface="Times New Roman" panose="02020603050405020304" pitchFamily="18" charset="0"/>
              </a:rPr>
              <a:t>.</a:t>
            </a:r>
          </a:p>
          <a:p>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panose="020F0502020204030204" pitchFamily="34" charset="0"/>
              <a:ea typeface="Calibri" panose="020F0502020204030204" pitchFamily="34" charset="0"/>
              <a:cs typeface="Times New Roman" panose="02020603050405020304" pitchFamily="18" charset="0"/>
            </a:endParaRPr>
          </a:p>
          <a:p>
            <a:endParaRPr lang="da-DK">
              <a:solidFill>
                <a:schemeClr val="tx1"/>
              </a:solidFill>
              <a:latin typeface="Calibri" panose="020F0502020204030204" pitchFamily="34" charset="0"/>
              <a:cs typeface="Times New Roman" panose="02020603050405020304" pitchFamily="18" charset="0"/>
            </a:endParaRPr>
          </a:p>
          <a:p>
            <a:endParaRPr lang="da-DK">
              <a:solidFill>
                <a:schemeClr val="tx1"/>
              </a:solidFill>
            </a:endParaRPr>
          </a:p>
        </p:txBody>
      </p:sp>
    </p:spTree>
    <p:extLst>
      <p:ext uri="{BB962C8B-B14F-4D97-AF65-F5344CB8AC3E}">
        <p14:creationId xmlns:p14="http://schemas.microsoft.com/office/powerpoint/2010/main" val="141010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2627784" y="121344"/>
            <a:ext cx="5978144" cy="8068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67500" tIns="33750" rIns="67500" bIns="33750">
            <a:spAutoFit/>
          </a:bodyPr>
          <a:lstStyle/>
          <a:p>
            <a:pPr algn="ctr" defTabSz="336947" fontAlgn="base">
              <a:spcAft>
                <a:spcPct val="0"/>
              </a:spcAft>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fr-FR" sz="2400" dirty="0">
                <a:solidFill>
                  <a:schemeClr val="accent1">
                    <a:lumMod val="75000"/>
                  </a:schemeClr>
                </a:solidFill>
                <a:latin typeface="Arial" panose="020B0604020202020204" pitchFamily="34" charset="0"/>
                <a:cs typeface="Arial" panose="020B0604020202020204" pitchFamily="34" charset="0"/>
              </a:rPr>
              <a:t>INTAROS </a:t>
            </a:r>
            <a:r>
              <a:rPr lang="fr-FR" sz="2400" dirty="0" err="1">
                <a:solidFill>
                  <a:schemeClr val="accent1">
                    <a:lumMod val="75000"/>
                  </a:schemeClr>
                </a:solidFill>
                <a:latin typeface="Arial" panose="020B0604020202020204" pitchFamily="34" charset="0"/>
                <a:cs typeface="Arial" panose="020B0604020202020204" pitchFamily="34" charset="0"/>
              </a:rPr>
              <a:t>task</a:t>
            </a:r>
            <a:r>
              <a:rPr lang="fr-FR" sz="2400" dirty="0">
                <a:solidFill>
                  <a:schemeClr val="accent1">
                    <a:lumMod val="75000"/>
                  </a:schemeClr>
                </a:solidFill>
                <a:latin typeface="Arial" panose="020B0604020202020204" pitchFamily="34" charset="0"/>
                <a:cs typeface="Arial" panose="020B0604020202020204" pitchFamily="34" charset="0"/>
              </a:rPr>
              <a:t> 3.1: </a:t>
            </a:r>
            <a:r>
              <a:rPr lang="fr-CA" sz="2400" dirty="0" err="1">
                <a:solidFill>
                  <a:schemeClr val="accent1">
                    <a:lumMod val="75000"/>
                  </a:schemeClr>
                </a:solidFill>
                <a:latin typeface="Arial" charset="0"/>
                <a:cs typeface="Arial Unicode MS" charset="0"/>
              </a:rPr>
              <a:t>sea-ice</a:t>
            </a:r>
            <a:r>
              <a:rPr lang="fr-CA" sz="2400" dirty="0">
                <a:solidFill>
                  <a:schemeClr val="accent1">
                    <a:lumMod val="75000"/>
                  </a:schemeClr>
                </a:solidFill>
                <a:latin typeface="Arial" charset="0"/>
                <a:cs typeface="Arial Unicode MS" charset="0"/>
              </a:rPr>
              <a:t> </a:t>
            </a:r>
            <a:r>
              <a:rPr lang="fr-CA" sz="2400" dirty="0" err="1">
                <a:solidFill>
                  <a:schemeClr val="accent1">
                    <a:lumMod val="75000"/>
                  </a:schemeClr>
                </a:solidFill>
                <a:latin typeface="Arial" charset="0"/>
                <a:cs typeface="Arial Unicode MS" charset="0"/>
              </a:rPr>
              <a:t>optics</a:t>
            </a:r>
            <a:r>
              <a:rPr lang="fr-CA" sz="2400" dirty="0">
                <a:solidFill>
                  <a:schemeClr val="accent1">
                    <a:lumMod val="75000"/>
                  </a:schemeClr>
                </a:solidFill>
                <a:latin typeface="Arial" charset="0"/>
                <a:cs typeface="Arial Unicode MS" charset="0"/>
              </a:rPr>
              <a:t> in </a:t>
            </a:r>
            <a:r>
              <a:rPr lang="fr-CA" sz="2400" dirty="0" err="1">
                <a:solidFill>
                  <a:schemeClr val="accent1">
                    <a:lumMod val="75000"/>
                  </a:schemeClr>
                </a:solidFill>
                <a:latin typeface="Arial" charset="0"/>
                <a:cs typeface="Arial Unicode MS" charset="0"/>
              </a:rPr>
              <a:t>coastal</a:t>
            </a:r>
            <a:r>
              <a:rPr lang="fr-CA" sz="2400" dirty="0">
                <a:solidFill>
                  <a:schemeClr val="accent1">
                    <a:lumMod val="75000"/>
                  </a:schemeClr>
                </a:solidFill>
                <a:latin typeface="Arial" charset="0"/>
                <a:cs typeface="Arial Unicode MS" charset="0"/>
              </a:rPr>
              <a:t> Baffin </a:t>
            </a:r>
            <a:r>
              <a:rPr lang="fr-CA" sz="2400" dirty="0" err="1">
                <a:solidFill>
                  <a:schemeClr val="accent1">
                    <a:lumMod val="75000"/>
                  </a:schemeClr>
                </a:solidFill>
                <a:latin typeface="Arial" charset="0"/>
                <a:cs typeface="Arial Unicode MS" charset="0"/>
              </a:rPr>
              <a:t>Bay</a:t>
            </a:r>
            <a:endParaRPr lang="fr-CA" sz="2400" dirty="0">
              <a:solidFill>
                <a:schemeClr val="accent1">
                  <a:lumMod val="75000"/>
                </a:schemeClr>
              </a:solidFill>
              <a:latin typeface="Arial" charset="0"/>
              <a:cs typeface="Arial Unicode MS" charset="0"/>
            </a:endParaRPr>
          </a:p>
        </p:txBody>
      </p:sp>
      <p:sp>
        <p:nvSpPr>
          <p:cNvPr id="2" name="ZoneTexte 1"/>
          <p:cNvSpPr txBox="1"/>
          <p:nvPr/>
        </p:nvSpPr>
        <p:spPr>
          <a:xfrm>
            <a:off x="342488" y="1403322"/>
            <a:ext cx="7966134" cy="3908762"/>
          </a:xfrm>
          <a:prstGeom prst="rect">
            <a:avLst/>
          </a:prstGeom>
          <a:noFill/>
        </p:spPr>
        <p:txBody>
          <a:bodyPr wrap="square" rtlCol="0">
            <a:spAutoFit/>
          </a:bodyPr>
          <a:lstStyle/>
          <a:p>
            <a:r>
              <a:rPr lang="en-US" sz="2400" dirty="0">
                <a:solidFill>
                  <a:schemeClr val="accent1">
                    <a:lumMod val="75000"/>
                  </a:schemeClr>
                </a:solidFill>
                <a:latin typeface="Arial" panose="020B0604020202020204" pitchFamily="34" charset="0"/>
                <a:cs typeface="Arial" panose="020B0604020202020204" pitchFamily="34" charset="0"/>
              </a:rPr>
              <a:t>Year 2020: </a:t>
            </a:r>
          </a:p>
          <a:p>
            <a:r>
              <a:rPr lang="en-US" sz="1600" b="1" dirty="0">
                <a:latin typeface="Arial" panose="020B0604020202020204" pitchFamily="34" charset="0"/>
                <a:cs typeface="Arial" panose="020B0604020202020204" pitchFamily="34" charset="0"/>
              </a:rPr>
              <a:t>Field work: </a:t>
            </a:r>
            <a:r>
              <a:rPr lang="en-US" sz="1600" dirty="0">
                <a:latin typeface="Arial" panose="020B0604020202020204" pitchFamily="34" charset="0"/>
                <a:cs typeface="Arial" panose="020B0604020202020204" pitchFamily="34" charset="0"/>
              </a:rPr>
              <a:t>Due to </a:t>
            </a:r>
            <a:r>
              <a:rPr lang="en-US" sz="1600" dirty="0" err="1">
                <a:latin typeface="Arial" panose="020B0604020202020204" pitchFamily="34" charset="0"/>
                <a:cs typeface="Arial" panose="020B0604020202020204" pitchFamily="34" charset="0"/>
              </a:rPr>
              <a:t>Covid</a:t>
            </a:r>
            <a:r>
              <a:rPr lang="en-US" sz="1600" dirty="0">
                <a:latin typeface="Arial" panose="020B0604020202020204" pitchFamily="34" charset="0"/>
                <a:cs typeface="Arial" panose="020B0604020202020204" pitchFamily="34" charset="0"/>
              </a:rPr>
              <a:t> Situation Takuvik postponed field expedition scheduled in May 2020 to May 2021 </a:t>
            </a:r>
            <a:r>
              <a:rPr lang="en-US" sz="1600" dirty="0">
                <a:latin typeface="Arial" panose="020B0604020202020204" pitchFamily="34" charset="0"/>
                <a:cs typeface="Arial" panose="020B0604020202020204" pitchFamily="34" charset="0"/>
                <a:sym typeface="Wingdings" panose="05000000000000000000" pitchFamily="2" charset="2"/>
              </a:rPr>
              <a:t> no</a:t>
            </a:r>
            <a:r>
              <a:rPr lang="en-US" sz="1600" dirty="0">
                <a:latin typeface="Arial" panose="020B0604020202020204" pitchFamily="34" charset="0"/>
                <a:cs typeface="Arial" panose="020B0604020202020204" pitchFamily="34" charset="0"/>
              </a:rPr>
              <a:t> sea-ice optics measured in Baffin Bay in 2020. </a:t>
            </a:r>
          </a:p>
          <a:p>
            <a:r>
              <a:rPr lang="en-US" sz="1600" dirty="0">
                <a:latin typeface="Arial" panose="020B0604020202020204" pitchFamily="34" charset="0"/>
                <a:cs typeface="Arial" panose="020B0604020202020204" pitchFamily="34" charset="0"/>
              </a:rPr>
              <a:t>However, a newly designed optical sensor was sent in Winter 2020 to MOSAIC researchers to make measurements on the </a:t>
            </a:r>
            <a:r>
              <a:rPr lang="en-US" sz="1600" dirty="0" err="1">
                <a:latin typeface="Arial" panose="020B0604020202020204" pitchFamily="34" charset="0"/>
                <a:cs typeface="Arial" panose="020B0604020202020204" pitchFamily="34" charset="0"/>
              </a:rPr>
              <a:t>Polarstern</a:t>
            </a:r>
            <a:r>
              <a:rPr lang="en-US" sz="1600" dirty="0">
                <a:latin typeface="Arial" panose="020B0604020202020204" pitchFamily="34" charset="0"/>
                <a:cs typeface="Arial" panose="020B0604020202020204" pitchFamily="34" charset="0"/>
              </a:rPr>
              <a:t> in central </a:t>
            </a:r>
            <a:r>
              <a:rPr lang="en-US" sz="1600" dirty="0" err="1">
                <a:latin typeface="Arial" panose="020B0604020202020204" pitchFamily="34" charset="0"/>
                <a:cs typeface="Arial" panose="020B0604020202020204" pitchFamily="34" charset="0"/>
              </a:rPr>
              <a:t>Arcitc</a:t>
            </a:r>
            <a:r>
              <a:rPr lang="en-US" sz="1600" dirty="0">
                <a:latin typeface="Arial" panose="020B0604020202020204" pitchFamily="34" charset="0"/>
                <a:cs typeface="Arial" panose="020B0604020202020204" pitchFamily="34" charset="0"/>
              </a:rPr>
              <a:t> in June 2020.</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Data:</a:t>
            </a:r>
          </a:p>
          <a:p>
            <a:r>
              <a:rPr lang="en-US" sz="1600" dirty="0">
                <a:latin typeface="Arial" panose="020B0604020202020204" pitchFamily="34" charset="0"/>
                <a:cs typeface="Arial" panose="020B0604020202020204" pitchFamily="34" charset="0"/>
              </a:rPr>
              <a:t>Sea-ice inherent optical properties in coastal Baffin Bay were collected in 2019 in central Arctic in June 2020 and are currently under data analyses. Two new optical sensors to measure in situ nutriments and angular distribution of the optical field have been developed and need to be deploy as soon as the North is accessible again due to COVID. </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2" y="6209520"/>
            <a:ext cx="1122576" cy="6120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734" y="6210000"/>
            <a:ext cx="1525672" cy="6480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305" y="6209520"/>
            <a:ext cx="996547" cy="756000"/>
          </a:xfrm>
          <a:prstGeom prst="rect">
            <a:avLst/>
          </a:prstGeom>
        </p:spPr>
      </p:pic>
      <p:pic>
        <p:nvPicPr>
          <p:cNvPr id="16" name="Picture 4">
            <a:extLst>
              <a:ext uri="{FF2B5EF4-FFF2-40B4-BE49-F238E27FC236}">
                <a16:creationId xmlns:a16="http://schemas.microsoft.com/office/drawing/2014/main" id="{18DD8A21-D24C-054B-A6CC-21AB66897E3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24552" y="6204329"/>
            <a:ext cx="871914" cy="532326"/>
          </a:xfrm>
          <a:prstGeom prst="rect">
            <a:avLst/>
          </a:prstGeom>
        </p:spPr>
      </p:pic>
    </p:spTree>
    <p:extLst>
      <p:ext uri="{BB962C8B-B14F-4D97-AF65-F5344CB8AC3E}">
        <p14:creationId xmlns:p14="http://schemas.microsoft.com/office/powerpoint/2010/main" val="192981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8371" y="412789"/>
            <a:ext cx="8927258" cy="6032421"/>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1200" dirty="0"/>
          </a:p>
          <a:p>
            <a:r>
              <a:rPr lang="en-US" sz="1200" dirty="0"/>
              <a:t>					</a:t>
            </a:r>
            <a:endParaRPr lang="en-US" sz="1200" dirty="0">
              <a:latin typeface="Arial" panose="020B0604020202020204" pitchFamily="34" charset="0"/>
              <a:cs typeface="Arial" panose="020B0604020202020204" pitchFamily="34" charset="0"/>
            </a:endParaRPr>
          </a:p>
          <a:p>
            <a:r>
              <a:rPr lang="en-US" sz="2400" b="1" dirty="0">
                <a:solidFill>
                  <a:srgbClr val="0070C0"/>
                </a:solidFill>
                <a:latin typeface="Arial" panose="020B0604020202020204" pitchFamily="34" charset="0"/>
                <a:cs typeface="Arial" panose="020B0604020202020204" pitchFamily="34" charset="0"/>
              </a:rPr>
              <a:t>2020 publications and communications:</a:t>
            </a:r>
          </a:p>
          <a:p>
            <a:endParaRPr lang="en-US" sz="2400" b="1" dirty="0">
              <a:solidFill>
                <a:srgbClr val="0070C0"/>
              </a:solidFill>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dirty="0"/>
              <a:t>Perron C., Lambert Girard S. , </a:t>
            </a:r>
            <a:r>
              <a:rPr lang="fr-CA" dirty="0" err="1"/>
              <a:t>Katlein</a:t>
            </a:r>
            <a:r>
              <a:rPr lang="fr-CA" dirty="0"/>
              <a:t> C., </a:t>
            </a:r>
            <a:r>
              <a:rPr lang="fr-CA" dirty="0" err="1"/>
              <a:t>Leymarie</a:t>
            </a:r>
            <a:r>
              <a:rPr lang="fr-CA" dirty="0"/>
              <a:t> E., Marquet P. and Babin M. (2021). </a:t>
            </a:r>
            <a:r>
              <a:rPr lang="fr-CA" dirty="0" err="1"/>
              <a:t>Spatially</a:t>
            </a:r>
            <a:r>
              <a:rPr lang="fr-CA" dirty="0"/>
              <a:t> </a:t>
            </a:r>
            <a:r>
              <a:rPr lang="fr-CA" dirty="0" err="1"/>
              <a:t>Resolved</a:t>
            </a:r>
            <a:r>
              <a:rPr lang="fr-CA" dirty="0"/>
              <a:t> Diffuse </a:t>
            </a:r>
            <a:r>
              <a:rPr lang="fr-CA" dirty="0" err="1"/>
              <a:t>Reflectance</a:t>
            </a:r>
            <a:r>
              <a:rPr lang="fr-CA" dirty="0"/>
              <a:t> for In-Field </a:t>
            </a:r>
            <a:r>
              <a:rPr lang="fr-CA" dirty="0" err="1"/>
              <a:t>Measurement</a:t>
            </a:r>
            <a:r>
              <a:rPr lang="fr-CA" dirty="0"/>
              <a:t> of </a:t>
            </a:r>
            <a:r>
              <a:rPr lang="fr-CA" dirty="0" err="1"/>
              <a:t>Sea</a:t>
            </a:r>
            <a:r>
              <a:rPr lang="fr-CA" dirty="0"/>
              <a:t> </a:t>
            </a:r>
            <a:r>
              <a:rPr lang="fr-CA" dirty="0" err="1"/>
              <a:t>Ice</a:t>
            </a:r>
            <a:r>
              <a:rPr lang="fr-CA" dirty="0"/>
              <a:t> </a:t>
            </a:r>
            <a:r>
              <a:rPr lang="fr-CA" dirty="0" err="1"/>
              <a:t>Inherent</a:t>
            </a:r>
            <a:r>
              <a:rPr lang="fr-CA" dirty="0"/>
              <a:t> Optical </a:t>
            </a:r>
            <a:r>
              <a:rPr lang="fr-CA" dirty="0" err="1"/>
              <a:t>Properties</a:t>
            </a:r>
            <a:r>
              <a:rPr lang="fr-CA" dirty="0"/>
              <a:t>. Will </a:t>
            </a:r>
            <a:r>
              <a:rPr lang="fr-CA" dirty="0" err="1"/>
              <a:t>be</a:t>
            </a:r>
            <a:r>
              <a:rPr lang="fr-CA" dirty="0"/>
              <a:t> </a:t>
            </a:r>
            <a:r>
              <a:rPr lang="fr-CA" dirty="0" err="1"/>
              <a:t>submitted</a:t>
            </a:r>
            <a:r>
              <a:rPr lang="fr-CA" dirty="0"/>
              <a:t> in Jan. 2021 to The </a:t>
            </a:r>
            <a:r>
              <a:rPr lang="fr-CA" dirty="0" err="1"/>
              <a:t>Cryosphere</a:t>
            </a:r>
            <a:r>
              <a:rPr lang="fr-CA" dirty="0"/>
              <a:t> Journal.</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r>
              <a:rPr lang="fr-CA" dirty="0"/>
              <a:t>Y. </a:t>
            </a:r>
            <a:r>
              <a:rPr lang="fr-CA" dirty="0" err="1"/>
              <a:t>Alikacem</a:t>
            </a:r>
            <a:r>
              <a:rPr lang="fr-CA" dirty="0"/>
              <a:t>, S. Lambert-Girard, D. Boudreau, S. Thibault, M. Babin. (2021). On the design of an </a:t>
            </a:r>
            <a:r>
              <a:rPr lang="fr-CA" dirty="0" err="1"/>
              <a:t>optical</a:t>
            </a:r>
            <a:r>
              <a:rPr lang="fr-CA" dirty="0"/>
              <a:t> </a:t>
            </a:r>
            <a:r>
              <a:rPr lang="fr-CA" dirty="0" err="1"/>
              <a:t>sensor</a:t>
            </a:r>
            <a:r>
              <a:rPr lang="fr-CA" dirty="0"/>
              <a:t> to </a:t>
            </a:r>
            <a:r>
              <a:rPr lang="fr-CA" dirty="0" err="1"/>
              <a:t>measure</a:t>
            </a:r>
            <a:r>
              <a:rPr lang="fr-CA" dirty="0"/>
              <a:t> nitrate in </a:t>
            </a:r>
            <a:r>
              <a:rPr lang="fr-CA" dirty="0" err="1"/>
              <a:t>sea</a:t>
            </a:r>
            <a:r>
              <a:rPr lang="fr-CA" dirty="0"/>
              <a:t> </a:t>
            </a:r>
            <a:r>
              <a:rPr lang="fr-CA" dirty="0" err="1"/>
              <a:t>ice</a:t>
            </a:r>
            <a:r>
              <a:rPr lang="fr-CA" dirty="0"/>
              <a:t>. Will </a:t>
            </a:r>
            <a:r>
              <a:rPr lang="fr-CA" dirty="0" err="1"/>
              <a:t>be</a:t>
            </a:r>
            <a:r>
              <a:rPr lang="fr-CA" dirty="0"/>
              <a:t> </a:t>
            </a:r>
            <a:r>
              <a:rPr lang="fr-CA" dirty="0" err="1"/>
              <a:t>submitted</a:t>
            </a:r>
            <a:r>
              <a:rPr lang="fr-CA" dirty="0"/>
              <a:t> in March 2021 to </a:t>
            </a:r>
            <a:r>
              <a:rPr lang="fr-CA" dirty="0" err="1"/>
              <a:t>Limnology</a:t>
            </a:r>
            <a:r>
              <a:rPr lang="fr-CA" dirty="0"/>
              <a:t> and </a:t>
            </a:r>
            <a:r>
              <a:rPr lang="fr-CA" dirty="0" err="1"/>
              <a:t>Oceanography</a:t>
            </a:r>
            <a:r>
              <a:rPr lang="fr-CA" dirty="0"/>
              <a:t> </a:t>
            </a:r>
            <a:r>
              <a:rPr lang="fr-CA" dirty="0" err="1"/>
              <a:t>methods</a:t>
            </a:r>
            <a:endParaRPr lang="fr-CA" dirty="0"/>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r>
              <a:rPr lang="fr-CA" dirty="0" err="1"/>
              <a:t>R.Larouche</a:t>
            </a:r>
            <a:r>
              <a:rPr lang="fr-CA" dirty="0"/>
              <a:t>, S. Lambert-Girard, </a:t>
            </a:r>
            <a:r>
              <a:rPr lang="fr-CA" dirty="0" err="1"/>
              <a:t>C.Katlein</a:t>
            </a:r>
            <a:r>
              <a:rPr lang="fr-CA" dirty="0"/>
              <a:t>, S. Thibault, M. Babin (2021). </a:t>
            </a:r>
            <a:r>
              <a:rPr lang="fr-CA" dirty="0" err="1"/>
              <a:t>Measurement</a:t>
            </a:r>
            <a:r>
              <a:rPr lang="fr-CA" dirty="0"/>
              <a:t> of </a:t>
            </a:r>
            <a:r>
              <a:rPr lang="fr-CA" dirty="0" err="1"/>
              <a:t>in-ice</a:t>
            </a:r>
            <a:r>
              <a:rPr lang="fr-CA" dirty="0"/>
              <a:t> radiance </a:t>
            </a:r>
            <a:r>
              <a:rPr lang="fr-CA" dirty="0" err="1"/>
              <a:t>angular</a:t>
            </a:r>
            <a:r>
              <a:rPr lang="fr-CA" dirty="0"/>
              <a:t> distribution, International Symposium on </a:t>
            </a:r>
            <a:r>
              <a:rPr lang="fr-CA" dirty="0" err="1"/>
              <a:t>Sea</a:t>
            </a:r>
            <a:r>
              <a:rPr lang="fr-CA" dirty="0"/>
              <a:t> </a:t>
            </a:r>
            <a:r>
              <a:rPr lang="fr-CA" dirty="0" err="1"/>
              <a:t>Ice</a:t>
            </a:r>
            <a:r>
              <a:rPr lang="fr-CA" dirty="0"/>
              <a:t> at the Interface. Will </a:t>
            </a:r>
            <a:r>
              <a:rPr lang="fr-CA" dirty="0" err="1"/>
              <a:t>be</a:t>
            </a:r>
            <a:r>
              <a:rPr lang="fr-CA" dirty="0"/>
              <a:t> </a:t>
            </a:r>
            <a:r>
              <a:rPr lang="fr-CA" dirty="0" err="1"/>
              <a:t>submitted</a:t>
            </a:r>
            <a:r>
              <a:rPr lang="fr-CA" dirty="0"/>
              <a:t> in March 2021 to </a:t>
            </a:r>
            <a:r>
              <a:rPr lang="fr-CA" dirty="0" err="1"/>
              <a:t>Optics</a:t>
            </a:r>
            <a:r>
              <a:rPr lang="fr-CA" dirty="0"/>
              <a:t> Express.</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endParaRPr lang="fr-CA" dirty="0"/>
          </a:p>
          <a:p>
            <a:endParaRPr lang="fr-FR" sz="2400" dirty="0">
              <a:solidFill>
                <a:srgbClr val="000000"/>
              </a:solidFill>
              <a:latin typeface="Arial" panose="020B0604020202020204" pitchFamily="34" charset="0"/>
              <a:cs typeface="Arial" panose="020B0604020202020204" pitchFamily="34" charset="0"/>
            </a:endParaRPr>
          </a:p>
          <a:p>
            <a:endParaRPr lang="fr-FR" sz="2400" dirty="0">
              <a:solidFill>
                <a:srgbClr val="000000"/>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E0C8E902-0EE7-1A41-B285-683D8B3D6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 y="6209520"/>
            <a:ext cx="1122576" cy="6120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 name="Image 14">
            <a:extLst>
              <a:ext uri="{FF2B5EF4-FFF2-40B4-BE49-F238E27FC236}">
                <a16:creationId xmlns:a16="http://schemas.microsoft.com/office/drawing/2014/main" id="{0F48A933-DDC8-0D4C-BACC-A900A08F0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734" y="6210000"/>
            <a:ext cx="1525672" cy="648000"/>
          </a:xfrm>
          <a:prstGeom prst="rect">
            <a:avLst/>
          </a:prstGeom>
        </p:spPr>
      </p:pic>
      <p:pic>
        <p:nvPicPr>
          <p:cNvPr id="16" name="Image 15">
            <a:extLst>
              <a:ext uri="{FF2B5EF4-FFF2-40B4-BE49-F238E27FC236}">
                <a16:creationId xmlns:a16="http://schemas.microsoft.com/office/drawing/2014/main" id="{D2DFD308-A806-824C-9A58-FE91752EB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1305" y="6209520"/>
            <a:ext cx="996547" cy="756000"/>
          </a:xfrm>
          <a:prstGeom prst="rect">
            <a:avLst/>
          </a:prstGeom>
        </p:spPr>
      </p:pic>
      <p:pic>
        <p:nvPicPr>
          <p:cNvPr id="17" name="Picture 4">
            <a:extLst>
              <a:ext uri="{FF2B5EF4-FFF2-40B4-BE49-F238E27FC236}">
                <a16:creationId xmlns:a16="http://schemas.microsoft.com/office/drawing/2014/main" id="{11693759-6154-AF41-9FA8-30426512065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4552" y="6204329"/>
            <a:ext cx="871914" cy="532326"/>
          </a:xfrm>
          <a:prstGeom prst="rect">
            <a:avLst/>
          </a:prstGeom>
        </p:spPr>
      </p:pic>
    </p:spTree>
    <p:extLst>
      <p:ext uri="{BB962C8B-B14F-4D97-AF65-F5344CB8AC3E}">
        <p14:creationId xmlns:p14="http://schemas.microsoft.com/office/powerpoint/2010/main" val="1192765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433327-2BAA-F042-A87F-CD1CB06D3AB9}"/>
              </a:ext>
            </a:extLst>
          </p:cNvPr>
          <p:cNvPicPr>
            <a:picLocks noChangeAspect="1"/>
          </p:cNvPicPr>
          <p:nvPr/>
        </p:nvPicPr>
        <p:blipFill rotWithShape="1">
          <a:blip r:embed="rId3">
            <a:extLst>
              <a:ext uri="{28A0092B-C50C-407E-A947-70E740481C1C}">
                <a14:useLocalDpi xmlns:a14="http://schemas.microsoft.com/office/drawing/2010/main" val="0"/>
              </a:ext>
            </a:extLst>
          </a:blip>
          <a:srcRect t="23169"/>
          <a:stretch/>
        </p:blipFill>
        <p:spPr>
          <a:xfrm>
            <a:off x="0" y="4027716"/>
            <a:ext cx="9144000" cy="227011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672" y="6255362"/>
            <a:ext cx="1159669" cy="632222"/>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ZoneTexte 1"/>
          <p:cNvSpPr txBox="1"/>
          <p:nvPr/>
        </p:nvSpPr>
        <p:spPr>
          <a:xfrm>
            <a:off x="467544" y="980728"/>
            <a:ext cx="7708739" cy="3046988"/>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Suggestions and ideas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Due to </a:t>
            </a:r>
            <a:r>
              <a:rPr lang="en-US" sz="2400" dirty="0" err="1">
                <a:latin typeface="Arial" panose="020B0604020202020204" pitchFamily="34" charset="0"/>
                <a:cs typeface="Arial" panose="020B0604020202020204" pitchFamily="34" charset="0"/>
              </a:rPr>
              <a:t>Covid</a:t>
            </a:r>
            <a:r>
              <a:rPr lang="en-US" sz="2400" dirty="0">
                <a:latin typeface="Arial" panose="020B0604020202020204" pitchFamily="34" charset="0"/>
                <a:cs typeface="Arial" panose="020B0604020202020204" pitchFamily="34" charset="0"/>
              </a:rPr>
              <a:t> situation: sea-ice optical measurements in 2020 had to be postponed, so that our plans go beyond the deadline of INTAROS roadmap. We would suggest to postpone the end of the project by one year to allow field sampling with newly developed sensors in 2021 and 2022 as part of this project.</a:t>
            </a:r>
          </a:p>
        </p:txBody>
      </p:sp>
    </p:spTree>
    <p:extLst>
      <p:ext uri="{BB962C8B-B14F-4D97-AF65-F5344CB8AC3E}">
        <p14:creationId xmlns:p14="http://schemas.microsoft.com/office/powerpoint/2010/main" val="19667562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F2BCD-C268-344A-BCB2-59445BCFD5FB}"/>
              </a:ext>
            </a:extLst>
          </p:cNvPr>
          <p:cNvSpPr>
            <a:spLocks noGrp="1"/>
          </p:cNvSpPr>
          <p:nvPr>
            <p:ph type="title"/>
          </p:nvPr>
        </p:nvSpPr>
        <p:spPr/>
        <p:txBody>
          <a:bodyPr/>
          <a:lstStyle/>
          <a:p>
            <a:r>
              <a:rPr lang="en-US" dirty="0"/>
              <a:t>AU –coastal Greenland</a:t>
            </a:r>
          </a:p>
        </p:txBody>
      </p:sp>
      <p:sp>
        <p:nvSpPr>
          <p:cNvPr id="5" name="Content Placeholder 4">
            <a:extLst>
              <a:ext uri="{FF2B5EF4-FFF2-40B4-BE49-F238E27FC236}">
                <a16:creationId xmlns:a16="http://schemas.microsoft.com/office/drawing/2014/main" id="{5D6BD7F7-63C9-6E46-87CC-8326C6A814BF}"/>
              </a:ext>
            </a:extLst>
          </p:cNvPr>
          <p:cNvSpPr>
            <a:spLocks noGrp="1"/>
          </p:cNvSpPr>
          <p:nvPr>
            <p:ph idx="1"/>
          </p:nvPr>
        </p:nvSpPr>
        <p:spPr>
          <a:xfrm>
            <a:off x="235458" y="1997869"/>
            <a:ext cx="5232654" cy="3263504"/>
          </a:xfrm>
        </p:spPr>
        <p:txBody>
          <a:bodyPr/>
          <a:lstStyle/>
          <a:p>
            <a:r>
              <a:rPr lang="en-US" dirty="0"/>
              <a:t>Field work (on schedule)</a:t>
            </a:r>
          </a:p>
          <a:p>
            <a:pPr lvl="1"/>
            <a:r>
              <a:rPr lang="en-US" sz="1500" dirty="0"/>
              <a:t>Moorings retrieved in August 2020 and redeployed. Expect to retrieve in August 2021 which will result in 3 years of consecutive data. Data available at Greenland Ecosystem Monitoring </a:t>
            </a:r>
            <a:r>
              <a:rPr lang="en-US" sz="1500" dirty="0" err="1"/>
              <a:t>Programme</a:t>
            </a:r>
            <a:r>
              <a:rPr lang="en-US" sz="1500" dirty="0"/>
              <a:t> database</a:t>
            </a:r>
          </a:p>
          <a:p>
            <a:r>
              <a:rPr lang="en-US" dirty="0"/>
              <a:t>New collaboration initiated with FMI</a:t>
            </a:r>
          </a:p>
          <a:p>
            <a:pPr lvl="1"/>
            <a:r>
              <a:rPr lang="en-US" sz="1500" dirty="0"/>
              <a:t>Simba buoy deployed in Young Sound in November 2020. Provide online data on air temperature and snow and sea ice thickness. Data at SAMS/FMI website. </a:t>
            </a:r>
          </a:p>
          <a:p>
            <a:pPr marL="342900" lvl="1" indent="0">
              <a:buNone/>
            </a:pPr>
            <a:endParaRPr lang="en-US" dirty="0"/>
          </a:p>
        </p:txBody>
      </p:sp>
      <p:pic>
        <p:nvPicPr>
          <p:cNvPr id="6" name="Picture 5">
            <a:extLst>
              <a:ext uri="{FF2B5EF4-FFF2-40B4-BE49-F238E27FC236}">
                <a16:creationId xmlns:a16="http://schemas.microsoft.com/office/drawing/2014/main" id="{FC316537-3D5D-D740-8A32-DD119164641D}"/>
              </a:ext>
            </a:extLst>
          </p:cNvPr>
          <p:cNvPicPr>
            <a:picLocks noChangeAspect="1"/>
          </p:cNvPicPr>
          <p:nvPr/>
        </p:nvPicPr>
        <p:blipFill>
          <a:blip r:embed="rId3"/>
          <a:stretch>
            <a:fillRect/>
          </a:stretch>
        </p:blipFill>
        <p:spPr>
          <a:xfrm>
            <a:off x="4896848" y="4183103"/>
            <a:ext cx="2332482" cy="1749362"/>
          </a:xfrm>
          <a:prstGeom prst="rect">
            <a:avLst/>
          </a:prstGeom>
        </p:spPr>
      </p:pic>
      <p:pic>
        <p:nvPicPr>
          <p:cNvPr id="7" name="Picture 6">
            <a:extLst>
              <a:ext uri="{FF2B5EF4-FFF2-40B4-BE49-F238E27FC236}">
                <a16:creationId xmlns:a16="http://schemas.microsoft.com/office/drawing/2014/main" id="{9EC71BF9-9271-B446-97A1-206E1C8021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44539" y="857250"/>
            <a:ext cx="3485674" cy="2613184"/>
          </a:xfrm>
          <a:prstGeom prst="rect">
            <a:avLst/>
          </a:prstGeom>
          <a:noFill/>
          <a:ln>
            <a:noFill/>
          </a:ln>
        </p:spPr>
      </p:pic>
      <p:sp>
        <p:nvSpPr>
          <p:cNvPr id="8" name="TextBox 7">
            <a:extLst>
              <a:ext uri="{FF2B5EF4-FFF2-40B4-BE49-F238E27FC236}">
                <a16:creationId xmlns:a16="http://schemas.microsoft.com/office/drawing/2014/main" id="{7015CA43-4A05-2D4A-BC9B-DCCF8623A5D1}"/>
              </a:ext>
            </a:extLst>
          </p:cNvPr>
          <p:cNvSpPr txBox="1"/>
          <p:nvPr/>
        </p:nvSpPr>
        <p:spPr>
          <a:xfrm>
            <a:off x="6339735" y="2910596"/>
            <a:ext cx="2037737" cy="276999"/>
          </a:xfrm>
          <a:prstGeom prst="rect">
            <a:avLst/>
          </a:prstGeom>
          <a:noFill/>
        </p:spPr>
        <p:txBody>
          <a:bodyPr wrap="none" rtlCol="0">
            <a:spAutoFit/>
          </a:bodyPr>
          <a:lstStyle/>
          <a:p>
            <a:r>
              <a:rPr lang="en-US" sz="1200" dirty="0"/>
              <a:t>(Figure by Cheng Bin, FMI)</a:t>
            </a:r>
          </a:p>
        </p:txBody>
      </p:sp>
      <p:pic>
        <p:nvPicPr>
          <p:cNvPr id="9" name="Picture 8">
            <a:extLst>
              <a:ext uri="{FF2B5EF4-FFF2-40B4-BE49-F238E27FC236}">
                <a16:creationId xmlns:a16="http://schemas.microsoft.com/office/drawing/2014/main" id="{21017F2A-FF84-884E-BFB3-11560884AA46}"/>
              </a:ext>
            </a:extLst>
          </p:cNvPr>
          <p:cNvPicPr>
            <a:picLocks noChangeAspect="1"/>
          </p:cNvPicPr>
          <p:nvPr/>
        </p:nvPicPr>
        <p:blipFill>
          <a:blip r:embed="rId5"/>
          <a:stretch>
            <a:fillRect/>
          </a:stretch>
        </p:blipFill>
        <p:spPr>
          <a:xfrm>
            <a:off x="7336917" y="3523021"/>
            <a:ext cx="1807083" cy="2409444"/>
          </a:xfrm>
          <a:prstGeom prst="rect">
            <a:avLst/>
          </a:prstGeom>
        </p:spPr>
      </p:pic>
      <p:sp>
        <p:nvSpPr>
          <p:cNvPr id="10" name="TextBox 9">
            <a:extLst>
              <a:ext uri="{FF2B5EF4-FFF2-40B4-BE49-F238E27FC236}">
                <a16:creationId xmlns:a16="http://schemas.microsoft.com/office/drawing/2014/main" id="{39378BB0-1259-2A47-9FA5-71DA9FEF4503}"/>
              </a:ext>
            </a:extLst>
          </p:cNvPr>
          <p:cNvSpPr txBox="1"/>
          <p:nvPr/>
        </p:nvSpPr>
        <p:spPr>
          <a:xfrm>
            <a:off x="4896848" y="4198709"/>
            <a:ext cx="2149948" cy="253916"/>
          </a:xfrm>
          <a:prstGeom prst="rect">
            <a:avLst/>
          </a:prstGeom>
          <a:noFill/>
        </p:spPr>
        <p:txBody>
          <a:bodyPr wrap="none" rtlCol="0">
            <a:spAutoFit/>
          </a:bodyPr>
          <a:lstStyle/>
          <a:p>
            <a:r>
              <a:rPr lang="en-US" sz="1050" dirty="0"/>
              <a:t>Simba, Young Sound, Dec, 2020</a:t>
            </a:r>
          </a:p>
        </p:txBody>
      </p:sp>
      <p:sp>
        <p:nvSpPr>
          <p:cNvPr id="11" name="TextBox 10">
            <a:extLst>
              <a:ext uri="{FF2B5EF4-FFF2-40B4-BE49-F238E27FC236}">
                <a16:creationId xmlns:a16="http://schemas.microsoft.com/office/drawing/2014/main" id="{9E7FCFB7-FD89-2E4F-87DA-6CDC7E28126E}"/>
              </a:ext>
            </a:extLst>
          </p:cNvPr>
          <p:cNvSpPr txBox="1"/>
          <p:nvPr/>
        </p:nvSpPr>
        <p:spPr>
          <a:xfrm>
            <a:off x="7245375" y="3546640"/>
            <a:ext cx="2255746" cy="253916"/>
          </a:xfrm>
          <a:prstGeom prst="rect">
            <a:avLst/>
          </a:prstGeom>
          <a:noFill/>
        </p:spPr>
        <p:txBody>
          <a:bodyPr wrap="none" rtlCol="0">
            <a:spAutoFit/>
          </a:bodyPr>
          <a:lstStyle/>
          <a:p>
            <a:r>
              <a:rPr lang="en-US" sz="1050" dirty="0"/>
              <a:t>Mooring, Young Sound Aug., 2020</a:t>
            </a:r>
          </a:p>
        </p:txBody>
      </p:sp>
    </p:spTree>
    <p:extLst>
      <p:ext uri="{BB962C8B-B14F-4D97-AF65-F5344CB8AC3E}">
        <p14:creationId xmlns:p14="http://schemas.microsoft.com/office/powerpoint/2010/main" val="297454092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4101720549"/>
              </p:ext>
            </p:extLst>
          </p:nvPr>
        </p:nvGraphicFramePr>
        <p:xfrm>
          <a:off x="72008" y="951741"/>
          <a:ext cx="8964488" cy="4878246"/>
        </p:xfrm>
        <a:graphic>
          <a:graphicData uri="http://schemas.openxmlformats.org/drawingml/2006/table">
            <a:tbl>
              <a:tblPr firstRow="1" firstCol="1" bandRow="1">
                <a:tableStyleId>{A3325CC7-8335-4659-B114-9D1C92BBF3B2}</a:tableStyleId>
              </a:tblPr>
              <a:tblGrid>
                <a:gridCol w="827584">
                  <a:extLst>
                    <a:ext uri="{9D8B030D-6E8A-4147-A177-3AD203B41FA5}">
                      <a16:colId xmlns:a16="http://schemas.microsoft.com/office/drawing/2014/main" val="1563843155"/>
                    </a:ext>
                  </a:extLst>
                </a:gridCol>
                <a:gridCol w="1512168">
                  <a:extLst>
                    <a:ext uri="{9D8B030D-6E8A-4147-A177-3AD203B41FA5}">
                      <a16:colId xmlns:a16="http://schemas.microsoft.com/office/drawing/2014/main" val="2001941917"/>
                    </a:ext>
                  </a:extLst>
                </a:gridCol>
                <a:gridCol w="6624736">
                  <a:extLst>
                    <a:ext uri="{9D8B030D-6E8A-4147-A177-3AD203B41FA5}">
                      <a16:colId xmlns:a16="http://schemas.microsoft.com/office/drawing/2014/main" val="3813582985"/>
                    </a:ext>
                  </a:extLst>
                </a:gridCol>
              </a:tblGrid>
              <a:tr h="285788">
                <a:tc>
                  <a:txBody>
                    <a:bodyPr/>
                    <a:lstStyle/>
                    <a:p>
                      <a:pPr algn="just">
                        <a:lnSpc>
                          <a:spcPct val="115000"/>
                        </a:lnSpc>
                        <a:spcAft>
                          <a:spcPts val="0"/>
                        </a:spcAft>
                      </a:pPr>
                      <a:r>
                        <a:rPr lang="en-US" sz="1600" dirty="0">
                          <a:effectLst/>
                        </a:rPr>
                        <a:t>Partner</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Activity</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Deployment plans &amp; recommendations</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extLst>
                  <a:ext uri="{0D108BD9-81ED-4DB2-BD59-A6C34878D82A}">
                    <a16:rowId xmlns:a16="http://schemas.microsoft.com/office/drawing/2014/main" val="952734150"/>
                  </a:ext>
                </a:extLst>
              </a:tr>
              <a:tr h="895327">
                <a:tc rowSpan="4">
                  <a:txBody>
                    <a:bodyPr/>
                    <a:lstStyle/>
                    <a:p>
                      <a:pPr algn="just">
                        <a:lnSpc>
                          <a:spcPct val="115000"/>
                        </a:lnSpc>
                        <a:spcAft>
                          <a:spcPts val="0"/>
                        </a:spcAft>
                      </a:pPr>
                      <a:r>
                        <a:rPr lang="en-US" sz="1600" dirty="0">
                          <a:effectLst/>
                        </a:rPr>
                        <a:t>GEUS</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a:effectLst/>
                        </a:rPr>
                        <a:t>SWE on ice sheet</a:t>
                      </a:r>
                      <a:endParaRPr lang="da-DK" sz="180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Based on the experience of initial deployments, we are fine-tuning the instrument parameters and continue to work on a solution to the power consumption/supply, currently inadequate for wintertime operation</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794521199"/>
                  </a:ext>
                </a:extLst>
              </a:tr>
              <a:tr h="880604">
                <a:tc vMerge="1">
                  <a:txBody>
                    <a:bodyPr/>
                    <a:lstStyle/>
                    <a:p>
                      <a:endParaRPr lang="da-DK"/>
                    </a:p>
                  </a:txBody>
                  <a:tcPr/>
                </a:tc>
                <a:tc>
                  <a:txBody>
                    <a:bodyPr/>
                    <a:lstStyle/>
                    <a:p>
                      <a:pPr algn="l">
                        <a:lnSpc>
                          <a:spcPct val="115000"/>
                        </a:lnSpc>
                        <a:spcAft>
                          <a:spcPts val="0"/>
                        </a:spcAft>
                      </a:pPr>
                      <a:r>
                        <a:rPr lang="en-US" sz="1600" dirty="0">
                          <a:effectLst/>
                        </a:rPr>
                        <a:t>Precise positioning on ice sheet</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effectLst/>
                        </a:rPr>
                        <a:t>Based</a:t>
                      </a:r>
                      <a:r>
                        <a:rPr lang="en-US" sz="1600" baseline="0" dirty="0">
                          <a:effectLst/>
                        </a:rPr>
                        <a:t> on</a:t>
                      </a:r>
                      <a:r>
                        <a:rPr lang="en-US" sz="1600" dirty="0">
                          <a:effectLst/>
                        </a:rPr>
                        <a:t> successful 2020</a:t>
                      </a:r>
                      <a:r>
                        <a:rPr lang="en-US" sz="1600" baseline="0" dirty="0">
                          <a:effectLst/>
                        </a:rPr>
                        <a:t> test season, </a:t>
                      </a:r>
                      <a:r>
                        <a:rPr lang="en-US" sz="1600" dirty="0">
                          <a:effectLst/>
                        </a:rPr>
                        <a:t>the new GNSS units will be implemented at the selected PROMICE and GEM sites visited in 2021 as part of routine maintenance</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1581215194"/>
                  </a:ext>
                </a:extLst>
              </a:tr>
              <a:tr h="1152128">
                <a:tc vMerge="1">
                  <a:txBody>
                    <a:bodyPr/>
                    <a:lstStyle/>
                    <a:p>
                      <a:endParaRPr lang="da-DK"/>
                    </a:p>
                  </a:txBody>
                  <a:tcPr/>
                </a:tc>
                <a:tc>
                  <a:txBody>
                    <a:bodyPr/>
                    <a:lstStyle/>
                    <a:p>
                      <a:pPr algn="l">
                        <a:lnSpc>
                          <a:spcPct val="115000"/>
                        </a:lnSpc>
                        <a:spcAft>
                          <a:spcPts val="0"/>
                        </a:spcAft>
                      </a:pPr>
                      <a:r>
                        <a:rPr lang="en-US" sz="1600">
                          <a:effectLst/>
                        </a:rPr>
                        <a:t>Tilt &amp; azimuth of radiometers</a:t>
                      </a:r>
                      <a:endParaRPr lang="da-DK" sz="180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effectLst/>
                        </a:rPr>
                        <a:t>Due to a bug in the logging of data, the</a:t>
                      </a:r>
                      <a:r>
                        <a:rPr lang="en-US" sz="1600" baseline="0" dirty="0">
                          <a:effectLst/>
                        </a:rPr>
                        <a:t> test deployment in 2020 gave no data</a:t>
                      </a:r>
                      <a:r>
                        <a:rPr lang="en-US" sz="1600" dirty="0">
                          <a:effectLst/>
                        </a:rPr>
                        <a:t>. The</a:t>
                      </a:r>
                      <a:r>
                        <a:rPr lang="en-US" sz="1600" baseline="0" dirty="0">
                          <a:effectLst/>
                        </a:rPr>
                        <a:t> issue will </a:t>
                      </a:r>
                      <a:r>
                        <a:rPr lang="en-US" sz="1600" baseline="0">
                          <a:effectLst/>
                        </a:rPr>
                        <a:t>be corrected, </a:t>
                      </a:r>
                      <a:r>
                        <a:rPr lang="en-US" sz="1600" baseline="0" dirty="0">
                          <a:effectLst/>
                        </a:rPr>
                        <a:t>and the </a:t>
                      </a:r>
                      <a:r>
                        <a:rPr lang="en-US" sz="1600" dirty="0">
                          <a:effectLst/>
                        </a:rPr>
                        <a:t>new tilt/azimuth units will be implemented at the PROMICE and GEM sites visited in 2021 as part of routine maintenance</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1047106136"/>
                  </a:ext>
                </a:extLst>
              </a:tr>
              <a:tr h="1613163">
                <a:tc vMerge="1">
                  <a:txBody>
                    <a:bodyPr/>
                    <a:lstStyle/>
                    <a:p>
                      <a:endParaRPr lang="da-DK"/>
                    </a:p>
                  </a:txBody>
                  <a:tcPr/>
                </a:tc>
                <a:tc>
                  <a:txBody>
                    <a:bodyPr/>
                    <a:lstStyle/>
                    <a:p>
                      <a:pPr algn="l">
                        <a:lnSpc>
                          <a:spcPct val="115000"/>
                        </a:lnSpc>
                        <a:spcAft>
                          <a:spcPts val="0"/>
                        </a:spcAft>
                      </a:pPr>
                      <a:r>
                        <a:rPr lang="en-US" sz="1600" dirty="0">
                          <a:effectLst/>
                        </a:rPr>
                        <a:t>Rain gauges on ice sheet</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Experimental deployment of rain gauges was continued through 2020, with implementation of a new AWS system including a rain gauge at all &gt;20 PROMICE locations starting in 2021. The implementation phase of this new AWS system is expected to be on the order of 4 years. </a:t>
                      </a:r>
                      <a:r>
                        <a:rPr lang="en-GB" sz="1600" dirty="0">
                          <a:solidFill>
                            <a:schemeClr val="tx1"/>
                          </a:solidFill>
                          <a:effectLst/>
                        </a:rPr>
                        <a:t>We currently have three sites where the new AWS setup, which includes a rain gauge, is tested side-by-side with the old AWS setup.</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2172400352"/>
                  </a:ext>
                </a:extLst>
              </a:tr>
            </a:tbl>
          </a:graphicData>
        </a:graphic>
      </p:graphicFrame>
      <p:sp>
        <p:nvSpPr>
          <p:cNvPr id="4" name="Titel 1"/>
          <p:cNvSpPr txBox="1">
            <a:spLocks/>
          </p:cNvSpPr>
          <p:nvPr/>
        </p:nvSpPr>
        <p:spPr>
          <a:xfrm>
            <a:off x="2951312" y="116632"/>
            <a:ext cx="6192688" cy="678284"/>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dirty="0"/>
              <a:t>Future plans</a:t>
            </a:r>
            <a:endParaRPr lang="en-US" b="0" dirty="0"/>
          </a:p>
        </p:txBody>
      </p:sp>
    </p:spTree>
    <p:extLst>
      <p:ext uri="{BB962C8B-B14F-4D97-AF65-F5344CB8AC3E}">
        <p14:creationId xmlns:p14="http://schemas.microsoft.com/office/powerpoint/2010/main" val="494783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3506607775"/>
              </p:ext>
            </p:extLst>
          </p:nvPr>
        </p:nvGraphicFramePr>
        <p:xfrm>
          <a:off x="107504" y="980729"/>
          <a:ext cx="8928993" cy="5334490"/>
        </p:xfrm>
        <a:graphic>
          <a:graphicData uri="http://schemas.openxmlformats.org/drawingml/2006/table">
            <a:tbl>
              <a:tblPr firstRow="1" firstCol="1" bandRow="1">
                <a:tableStyleId>{A3325CC7-8335-4659-B114-9D1C92BBF3B2}</a:tableStyleId>
              </a:tblPr>
              <a:tblGrid>
                <a:gridCol w="792088">
                  <a:extLst>
                    <a:ext uri="{9D8B030D-6E8A-4147-A177-3AD203B41FA5}">
                      <a16:colId xmlns:a16="http://schemas.microsoft.com/office/drawing/2014/main" val="3018047544"/>
                    </a:ext>
                  </a:extLst>
                </a:gridCol>
                <a:gridCol w="1584176">
                  <a:extLst>
                    <a:ext uri="{9D8B030D-6E8A-4147-A177-3AD203B41FA5}">
                      <a16:colId xmlns:a16="http://schemas.microsoft.com/office/drawing/2014/main" val="278422926"/>
                    </a:ext>
                  </a:extLst>
                </a:gridCol>
                <a:gridCol w="6552729">
                  <a:extLst>
                    <a:ext uri="{9D8B030D-6E8A-4147-A177-3AD203B41FA5}">
                      <a16:colId xmlns:a16="http://schemas.microsoft.com/office/drawing/2014/main" val="234153868"/>
                    </a:ext>
                  </a:extLst>
                </a:gridCol>
              </a:tblGrid>
              <a:tr h="275660">
                <a:tc>
                  <a:txBody>
                    <a:bodyPr/>
                    <a:lstStyle/>
                    <a:p>
                      <a:pPr algn="just">
                        <a:lnSpc>
                          <a:spcPct val="115000"/>
                        </a:lnSpc>
                        <a:spcAft>
                          <a:spcPts val="0"/>
                        </a:spcAft>
                      </a:pPr>
                      <a:r>
                        <a:rPr lang="en-US" sz="1600" dirty="0">
                          <a:effectLst/>
                        </a:rPr>
                        <a:t>Partner</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Activity</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Deployment plans &amp; recommendations</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extLst>
                  <a:ext uri="{0D108BD9-81ED-4DB2-BD59-A6C34878D82A}">
                    <a16:rowId xmlns:a16="http://schemas.microsoft.com/office/drawing/2014/main" val="3038553309"/>
                  </a:ext>
                </a:extLst>
              </a:tr>
              <a:tr h="1159694">
                <a:tc rowSpan="2">
                  <a:txBody>
                    <a:bodyPr/>
                    <a:lstStyle/>
                    <a:p>
                      <a:pPr algn="just">
                        <a:lnSpc>
                          <a:spcPct val="115000"/>
                        </a:lnSpc>
                        <a:spcAft>
                          <a:spcPts val="0"/>
                        </a:spcAft>
                      </a:pPr>
                      <a:r>
                        <a:rPr lang="en-US" sz="1600" dirty="0">
                          <a:effectLst/>
                        </a:rPr>
                        <a:t>AU</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dirty="0">
                          <a:effectLst/>
                        </a:rPr>
                        <a:t>Snow on sea ice</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When instruments are retrieved, they are replaced by new and calibrated instruments. The added instrumentation is thus fully implemented in the monitoring program and is expected to provide data approximately 360 days a year</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2879072862"/>
                  </a:ext>
                </a:extLst>
              </a:tr>
              <a:tr h="570338">
                <a:tc vMerge="1">
                  <a:txBody>
                    <a:bodyPr/>
                    <a:lstStyle/>
                    <a:p>
                      <a:endParaRPr lang="da-DK"/>
                    </a:p>
                  </a:txBody>
                  <a:tcPr/>
                </a:tc>
                <a:tc>
                  <a:txBody>
                    <a:bodyPr/>
                    <a:lstStyle/>
                    <a:p>
                      <a:pPr algn="l">
                        <a:lnSpc>
                          <a:spcPct val="115000"/>
                        </a:lnSpc>
                        <a:spcAft>
                          <a:spcPts val="0"/>
                        </a:spcAft>
                      </a:pPr>
                      <a:r>
                        <a:rPr lang="en-US" sz="1600" dirty="0">
                          <a:effectLst/>
                        </a:rPr>
                        <a:t>pCO2 &amp; acidification</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The retrieved data will form the basis of scientific publications and be made available on the open GEM database</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3936401253"/>
                  </a:ext>
                </a:extLst>
              </a:tr>
              <a:tr h="865016">
                <a:tc>
                  <a:txBody>
                    <a:bodyPr/>
                    <a:lstStyle/>
                    <a:p>
                      <a:pPr algn="just">
                        <a:lnSpc>
                          <a:spcPct val="115000"/>
                        </a:lnSpc>
                        <a:spcAft>
                          <a:spcPts val="0"/>
                        </a:spcAft>
                      </a:pPr>
                      <a:r>
                        <a:rPr lang="en-US" sz="1600">
                          <a:effectLst/>
                        </a:rPr>
                        <a:t>FMI</a:t>
                      </a:r>
                      <a:endParaRPr lang="da-DK" sz="180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dirty="0">
                          <a:solidFill>
                            <a:schemeClr val="tx1"/>
                          </a:solidFill>
                          <a:effectLst/>
                        </a:rPr>
                        <a:t>Radiometer characterization</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The characterization of some of the net radiometers recovered from the PROMICE network during summer 2019 was completed in spring 2020. The  equations obtained from the characterization work can be applied to improve the data accuracy and will be provided to GEUS in 2021.</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2935253904"/>
                  </a:ext>
                </a:extLst>
              </a:tr>
              <a:tr h="667187">
                <a:tc>
                  <a:txBody>
                    <a:bodyPr/>
                    <a:lstStyle/>
                    <a:p>
                      <a:pPr algn="just">
                        <a:lnSpc>
                          <a:spcPct val="115000"/>
                        </a:lnSpc>
                        <a:spcAft>
                          <a:spcPts val="0"/>
                        </a:spcAft>
                      </a:pPr>
                      <a:r>
                        <a:rPr lang="en-US" sz="1600" dirty="0">
                          <a:effectLst/>
                        </a:rPr>
                        <a:t>UPM</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dirty="0">
                          <a:solidFill>
                            <a:schemeClr val="tx1"/>
                          </a:solidFill>
                          <a:effectLst/>
                        </a:rPr>
                        <a:t>GPR development, testing and application</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just">
                        <a:lnSpc>
                          <a:spcPct val="115000"/>
                        </a:lnSpc>
                        <a:spcAft>
                          <a:spcPts val="0"/>
                        </a:spcAft>
                      </a:pPr>
                      <a:r>
                        <a:rPr lang="en-US" sz="1600" dirty="0">
                          <a:solidFill>
                            <a:schemeClr val="tx1"/>
                          </a:solidFill>
                          <a:effectLst/>
                        </a:rPr>
                        <a:t>As Qaanaaq-based (NW Greenland) helicopter-borne GPR fieldwork campaign scheduled for April 2020 had to be cancelled due to COVID-19 pandemic, and it could not be rescheduled for 2021, our planned work is to complete the processing of the GPR radar testing campaign in Antarctica in January 2019. Though planned as a testing campaign, plenty of data was collected and only a small subset of it was processed (for testing). Lost the possibility to collect Greenland data, it makes sense to process the complete set of Antarctic data.</a:t>
                      </a:r>
                      <a:endParaRPr lang="da-DK" sz="1800" dirty="0">
                        <a:solidFill>
                          <a:schemeClr val="tx1"/>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extLst>
                  <a:ext uri="{0D108BD9-81ED-4DB2-BD59-A6C34878D82A}">
                    <a16:rowId xmlns:a16="http://schemas.microsoft.com/office/drawing/2014/main" val="596591063"/>
                  </a:ext>
                </a:extLst>
              </a:tr>
            </a:tbl>
          </a:graphicData>
        </a:graphic>
      </p:graphicFrame>
      <p:sp>
        <p:nvSpPr>
          <p:cNvPr id="3" name="Titel 1"/>
          <p:cNvSpPr txBox="1">
            <a:spLocks/>
          </p:cNvSpPr>
          <p:nvPr/>
        </p:nvSpPr>
        <p:spPr>
          <a:xfrm>
            <a:off x="2951312" y="116632"/>
            <a:ext cx="6192688" cy="678284"/>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dirty="0"/>
              <a:t>Future plans</a:t>
            </a:r>
            <a:endParaRPr lang="en-US" b="0" dirty="0"/>
          </a:p>
        </p:txBody>
      </p:sp>
    </p:spTree>
    <p:extLst>
      <p:ext uri="{BB962C8B-B14F-4D97-AF65-F5344CB8AC3E}">
        <p14:creationId xmlns:p14="http://schemas.microsoft.com/office/powerpoint/2010/main" val="1512896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4875CC1C-06F8-4552-B90B-1AF59B3E43CE}"/>
              </a:ext>
            </a:extLst>
          </p:cNvPr>
          <p:cNvGraphicFramePr>
            <a:graphicFrameLocks noGrp="1"/>
          </p:cNvGraphicFramePr>
          <p:nvPr>
            <p:extLst>
              <p:ext uri="{D42A27DB-BD31-4B8C-83A1-F6EECF244321}">
                <p14:modId xmlns:p14="http://schemas.microsoft.com/office/powerpoint/2010/main" val="1559665855"/>
              </p:ext>
            </p:extLst>
          </p:nvPr>
        </p:nvGraphicFramePr>
        <p:xfrm>
          <a:off x="107504" y="980729"/>
          <a:ext cx="8928993" cy="1997953"/>
        </p:xfrm>
        <a:graphic>
          <a:graphicData uri="http://schemas.openxmlformats.org/drawingml/2006/table">
            <a:tbl>
              <a:tblPr firstRow="1" firstCol="1" bandRow="1">
                <a:tableStyleId>{A3325CC7-8335-4659-B114-9D1C92BBF3B2}</a:tableStyleId>
              </a:tblPr>
              <a:tblGrid>
                <a:gridCol w="792088">
                  <a:extLst>
                    <a:ext uri="{9D8B030D-6E8A-4147-A177-3AD203B41FA5}">
                      <a16:colId xmlns:a16="http://schemas.microsoft.com/office/drawing/2014/main" val="3018047544"/>
                    </a:ext>
                  </a:extLst>
                </a:gridCol>
                <a:gridCol w="1512168">
                  <a:extLst>
                    <a:ext uri="{9D8B030D-6E8A-4147-A177-3AD203B41FA5}">
                      <a16:colId xmlns:a16="http://schemas.microsoft.com/office/drawing/2014/main" val="278422926"/>
                    </a:ext>
                  </a:extLst>
                </a:gridCol>
                <a:gridCol w="6624737">
                  <a:extLst>
                    <a:ext uri="{9D8B030D-6E8A-4147-A177-3AD203B41FA5}">
                      <a16:colId xmlns:a16="http://schemas.microsoft.com/office/drawing/2014/main" val="234153868"/>
                    </a:ext>
                  </a:extLst>
                </a:gridCol>
              </a:tblGrid>
              <a:tr h="275660">
                <a:tc>
                  <a:txBody>
                    <a:bodyPr/>
                    <a:lstStyle/>
                    <a:p>
                      <a:pPr algn="just">
                        <a:lnSpc>
                          <a:spcPct val="115000"/>
                        </a:lnSpc>
                        <a:spcAft>
                          <a:spcPts val="0"/>
                        </a:spcAft>
                      </a:pPr>
                      <a:r>
                        <a:rPr lang="en-US" sz="1600" dirty="0">
                          <a:effectLst/>
                        </a:rPr>
                        <a:t>Partner</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Activity</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tc>
                  <a:txBody>
                    <a:bodyPr/>
                    <a:lstStyle/>
                    <a:p>
                      <a:pPr algn="just">
                        <a:lnSpc>
                          <a:spcPct val="115000"/>
                        </a:lnSpc>
                        <a:spcAft>
                          <a:spcPts val="0"/>
                        </a:spcAft>
                      </a:pPr>
                      <a:r>
                        <a:rPr lang="en-US" sz="1600" dirty="0">
                          <a:effectLst/>
                        </a:rPr>
                        <a:t>Deployment plans &amp; recommendations</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solidFill>
                      <a:schemeClr val="accent1">
                        <a:lumMod val="20000"/>
                        <a:lumOff val="80000"/>
                      </a:schemeClr>
                    </a:solidFill>
                  </a:tcPr>
                </a:tc>
                <a:extLst>
                  <a:ext uri="{0D108BD9-81ED-4DB2-BD59-A6C34878D82A}">
                    <a16:rowId xmlns:a16="http://schemas.microsoft.com/office/drawing/2014/main" val="3038553309"/>
                  </a:ext>
                </a:extLst>
              </a:tr>
              <a:tr h="858197">
                <a:tc>
                  <a:txBody>
                    <a:bodyPr/>
                    <a:lstStyle/>
                    <a:p>
                      <a:pPr algn="just">
                        <a:lnSpc>
                          <a:spcPct val="115000"/>
                        </a:lnSpc>
                        <a:spcAft>
                          <a:spcPts val="0"/>
                        </a:spcAft>
                      </a:pPr>
                      <a:r>
                        <a:rPr lang="en-US" sz="1600" dirty="0">
                          <a:effectLst/>
                        </a:rPr>
                        <a:t>CNRS-IUEM</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dirty="0">
                          <a:effectLst/>
                        </a:rPr>
                        <a:t>Passive acoustics</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marR="0" algn="just" rtl="0">
                        <a:lnSpc>
                          <a:spcPct val="115000"/>
                        </a:lnSpc>
                        <a:spcBef>
                          <a:spcPts val="0"/>
                        </a:spcBef>
                        <a:spcAft>
                          <a:spcPts val="0"/>
                        </a:spcAft>
                        <a:buNone/>
                      </a:pPr>
                      <a:r>
                        <a:rPr lang="en-US" sz="1600" b="0" i="0" u="none" strike="noStrike" cap="none" dirty="0">
                          <a:solidFill>
                            <a:schemeClr val="tx1"/>
                          </a:solidFill>
                          <a:effectLst/>
                          <a:latin typeface="Arial"/>
                          <a:ea typeface="Arial"/>
                          <a:cs typeface="Arial"/>
                          <a:sym typeface="Arial"/>
                        </a:rPr>
                        <a:t>Acoustic efforts are now focused on experiments in Svalbard. There are no new missions planned in Greenland. The recorded data will be used as a point of comparison with the data acquired in Svalbard</a:t>
                      </a:r>
                      <a:endParaRPr lang="da-DK" sz="1600" b="0" i="0" u="none" strike="noStrike" cap="none" dirty="0">
                        <a:solidFill>
                          <a:schemeClr val="tx1"/>
                        </a:solidFill>
                        <a:effectLst/>
                        <a:latin typeface="Arial"/>
                        <a:ea typeface="Arial"/>
                        <a:cs typeface="Arial"/>
                        <a:sym typeface="Arial"/>
                      </a:endParaRPr>
                    </a:p>
                  </a:txBody>
                  <a:tcPr marL="40784" marR="40784" marT="0" marB="0"/>
                </a:tc>
                <a:extLst>
                  <a:ext uri="{0D108BD9-81ED-4DB2-BD59-A6C34878D82A}">
                    <a16:rowId xmlns:a16="http://schemas.microsoft.com/office/drawing/2014/main" val="3083325788"/>
                  </a:ext>
                </a:extLst>
              </a:tr>
              <a:tr h="864096">
                <a:tc>
                  <a:txBody>
                    <a:bodyPr/>
                    <a:lstStyle/>
                    <a:p>
                      <a:pPr algn="just">
                        <a:lnSpc>
                          <a:spcPct val="115000"/>
                        </a:lnSpc>
                        <a:spcAft>
                          <a:spcPts val="0"/>
                        </a:spcAft>
                      </a:pPr>
                      <a:r>
                        <a:rPr lang="en-US" sz="1600">
                          <a:effectLst/>
                        </a:rPr>
                        <a:t>CNRS-Takuvik</a:t>
                      </a:r>
                      <a:endParaRPr lang="da-DK" sz="180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algn="l">
                        <a:lnSpc>
                          <a:spcPct val="115000"/>
                        </a:lnSpc>
                        <a:spcAft>
                          <a:spcPts val="0"/>
                        </a:spcAft>
                      </a:pPr>
                      <a:r>
                        <a:rPr lang="en-US" sz="1600" dirty="0">
                          <a:effectLst/>
                        </a:rPr>
                        <a:t>Under-ice monitoring</a:t>
                      </a:r>
                      <a:endParaRPr lang="da-DK" sz="1800" dirty="0">
                        <a:solidFill>
                          <a:srgbClr val="000000"/>
                        </a:solidFill>
                        <a:effectLst/>
                        <a:latin typeface="Calibri" panose="020F0502020204030204" pitchFamily="34" charset="0"/>
                        <a:ea typeface="Times" panose="02020603050405020304" pitchFamily="18" charset="0"/>
                        <a:cs typeface="Times" panose="02020603050405020304" pitchFamily="18" charset="0"/>
                      </a:endParaRPr>
                    </a:p>
                  </a:txBody>
                  <a:tcPr marL="40784" marR="40784" marT="0" marB="0"/>
                </a:tc>
                <a:tc>
                  <a:txBody>
                    <a:bodyPr/>
                    <a:lstStyle/>
                    <a:p>
                      <a:pPr marL="0" marR="0" indent="0" algn="just" rtl="0">
                        <a:lnSpc>
                          <a:spcPct val="115000"/>
                        </a:lnSpc>
                        <a:spcBef>
                          <a:spcPts val="0"/>
                        </a:spcBef>
                        <a:spcAft>
                          <a:spcPts val="0"/>
                        </a:spcAft>
                        <a:buNone/>
                      </a:pPr>
                      <a:r>
                        <a:rPr lang="en-US" sz="1600" b="0" i="0" u="none" strike="noStrike" cap="none" dirty="0">
                          <a:solidFill>
                            <a:schemeClr val="tx1"/>
                          </a:solidFill>
                          <a:effectLst/>
                          <a:latin typeface="Arial"/>
                          <a:ea typeface="Arial"/>
                          <a:cs typeface="Arial"/>
                          <a:sym typeface="Arial"/>
                        </a:rPr>
                        <a:t>Deployments re-scheduled for May 2021. One of these floats will be equipped with a new sensor dedicated to measure particle size abundance.</a:t>
                      </a:r>
                      <a:endParaRPr lang="da-DK" sz="1600" b="0" i="0" u="none" strike="noStrike" cap="none" dirty="0">
                        <a:solidFill>
                          <a:schemeClr val="tx1"/>
                        </a:solidFill>
                        <a:effectLst/>
                        <a:latin typeface="Arial"/>
                        <a:ea typeface="Arial"/>
                        <a:cs typeface="Arial"/>
                        <a:sym typeface="Arial"/>
                      </a:endParaRPr>
                    </a:p>
                  </a:txBody>
                  <a:tcPr marL="40784" marR="40784" marT="0" marB="0"/>
                </a:tc>
                <a:extLst>
                  <a:ext uri="{0D108BD9-81ED-4DB2-BD59-A6C34878D82A}">
                    <a16:rowId xmlns:a16="http://schemas.microsoft.com/office/drawing/2014/main" val="3909100173"/>
                  </a:ext>
                </a:extLst>
              </a:tr>
            </a:tbl>
          </a:graphicData>
        </a:graphic>
      </p:graphicFrame>
    </p:spTree>
    <p:extLst>
      <p:ext uri="{BB962C8B-B14F-4D97-AF65-F5344CB8AC3E}">
        <p14:creationId xmlns:p14="http://schemas.microsoft.com/office/powerpoint/2010/main" val="52075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26CD-8AE6-5F45-AB7E-9679484682BE}"/>
              </a:ext>
            </a:extLst>
          </p:cNvPr>
          <p:cNvSpPr>
            <a:spLocks noGrp="1"/>
          </p:cNvSpPr>
          <p:nvPr>
            <p:ph type="title"/>
          </p:nvPr>
        </p:nvSpPr>
        <p:spPr/>
        <p:txBody>
          <a:bodyPr/>
          <a:lstStyle/>
          <a:p>
            <a:r>
              <a:rPr lang="en-US" dirty="0"/>
              <a:t>AU –coastal Greenland</a:t>
            </a:r>
          </a:p>
        </p:txBody>
      </p:sp>
      <p:sp>
        <p:nvSpPr>
          <p:cNvPr id="3" name="Content Placeholder 2">
            <a:extLst>
              <a:ext uri="{FF2B5EF4-FFF2-40B4-BE49-F238E27FC236}">
                <a16:creationId xmlns:a16="http://schemas.microsoft.com/office/drawing/2014/main" id="{F00116F7-9F8B-804B-9E32-3D65507A01D5}"/>
              </a:ext>
            </a:extLst>
          </p:cNvPr>
          <p:cNvSpPr>
            <a:spLocks noGrp="1"/>
          </p:cNvSpPr>
          <p:nvPr>
            <p:ph idx="1"/>
          </p:nvPr>
        </p:nvSpPr>
        <p:spPr>
          <a:xfrm>
            <a:off x="354146" y="2125266"/>
            <a:ext cx="4994910" cy="3263504"/>
          </a:xfrm>
        </p:spPr>
        <p:txBody>
          <a:bodyPr/>
          <a:lstStyle/>
          <a:p>
            <a:r>
              <a:rPr lang="en-US" dirty="0"/>
              <a:t>Data exploitation (minor delay related to Covid-19) </a:t>
            </a:r>
          </a:p>
          <a:p>
            <a:pPr lvl="1"/>
            <a:r>
              <a:rPr lang="en-US" sz="1500" dirty="0"/>
              <a:t>Three INTAROS papers published in 2020 and two submitted</a:t>
            </a:r>
          </a:p>
          <a:p>
            <a:pPr lvl="1"/>
            <a:r>
              <a:rPr lang="en-US" sz="1500" dirty="0"/>
              <a:t>Paper on ocean acidification and surface pCO</a:t>
            </a:r>
            <a:r>
              <a:rPr lang="en-US" sz="1500" baseline="-25000" dirty="0"/>
              <a:t>2</a:t>
            </a:r>
            <a:r>
              <a:rPr lang="en-US" sz="1500" dirty="0"/>
              <a:t> from East Greenland shelf </a:t>
            </a:r>
            <a:r>
              <a:rPr lang="en-US" sz="1500" i="1" dirty="0"/>
              <a:t>in prep</a:t>
            </a:r>
          </a:p>
          <a:p>
            <a:pPr lvl="1"/>
            <a:r>
              <a:rPr lang="en-US" sz="1500" dirty="0"/>
              <a:t>Paper on sediment biogeochemistry near glaciers </a:t>
            </a:r>
            <a:r>
              <a:rPr lang="en-US" sz="1500" i="1" dirty="0"/>
              <a:t>in prep.</a:t>
            </a:r>
          </a:p>
          <a:p>
            <a:pPr lvl="1"/>
            <a:r>
              <a:rPr lang="en-US" sz="1500" dirty="0"/>
              <a:t>Circum-Arctic paper on drivers of coastal marine ecosystems</a:t>
            </a:r>
            <a:r>
              <a:rPr lang="en-US" sz="1500" i="1" dirty="0"/>
              <a:t>  in prep.</a:t>
            </a:r>
          </a:p>
          <a:p>
            <a:pPr lvl="1"/>
            <a:endParaRPr lang="en-US" dirty="0"/>
          </a:p>
        </p:txBody>
      </p:sp>
      <p:pic>
        <p:nvPicPr>
          <p:cNvPr id="4" name="Picture 3">
            <a:extLst>
              <a:ext uri="{FF2B5EF4-FFF2-40B4-BE49-F238E27FC236}">
                <a16:creationId xmlns:a16="http://schemas.microsoft.com/office/drawing/2014/main" id="{40AC82CE-305D-B941-B5FE-2D33EF9E4DDC}"/>
              </a:ext>
            </a:extLst>
          </p:cNvPr>
          <p:cNvPicPr>
            <a:picLocks noChangeAspect="1"/>
          </p:cNvPicPr>
          <p:nvPr/>
        </p:nvPicPr>
        <p:blipFill>
          <a:blip r:embed="rId2"/>
          <a:stretch>
            <a:fillRect/>
          </a:stretch>
        </p:blipFill>
        <p:spPr>
          <a:xfrm>
            <a:off x="5349056" y="921258"/>
            <a:ext cx="2226183" cy="3006387"/>
          </a:xfrm>
          <a:prstGeom prst="rect">
            <a:avLst/>
          </a:prstGeom>
        </p:spPr>
      </p:pic>
      <p:pic>
        <p:nvPicPr>
          <p:cNvPr id="5" name="Picture 4">
            <a:extLst>
              <a:ext uri="{FF2B5EF4-FFF2-40B4-BE49-F238E27FC236}">
                <a16:creationId xmlns:a16="http://schemas.microsoft.com/office/drawing/2014/main" id="{97F83D73-CA51-3F4D-9A34-CBD3F5FB4D41}"/>
              </a:ext>
            </a:extLst>
          </p:cNvPr>
          <p:cNvPicPr>
            <a:picLocks noChangeAspect="1"/>
          </p:cNvPicPr>
          <p:nvPr/>
        </p:nvPicPr>
        <p:blipFill>
          <a:blip r:embed="rId3"/>
          <a:stretch>
            <a:fillRect/>
          </a:stretch>
        </p:blipFill>
        <p:spPr>
          <a:xfrm>
            <a:off x="6006477" y="2356698"/>
            <a:ext cx="2132467" cy="2800640"/>
          </a:xfrm>
          <a:prstGeom prst="rect">
            <a:avLst/>
          </a:prstGeom>
        </p:spPr>
      </p:pic>
      <p:pic>
        <p:nvPicPr>
          <p:cNvPr id="6" name="Content Placeholder 3">
            <a:extLst>
              <a:ext uri="{FF2B5EF4-FFF2-40B4-BE49-F238E27FC236}">
                <a16:creationId xmlns:a16="http://schemas.microsoft.com/office/drawing/2014/main" id="{E382DA70-94E3-A348-8BB1-9B7DEDD1EFF9}"/>
              </a:ext>
            </a:extLst>
          </p:cNvPr>
          <p:cNvPicPr>
            <a:picLocks noChangeAspect="1"/>
          </p:cNvPicPr>
          <p:nvPr/>
        </p:nvPicPr>
        <p:blipFill>
          <a:blip r:embed="rId4"/>
          <a:stretch>
            <a:fillRect/>
          </a:stretch>
        </p:blipFill>
        <p:spPr>
          <a:xfrm>
            <a:off x="6917817" y="3142944"/>
            <a:ext cx="2226183" cy="2966519"/>
          </a:xfrm>
          <a:prstGeom prst="rect">
            <a:avLst/>
          </a:prstGeom>
        </p:spPr>
      </p:pic>
    </p:spTree>
    <p:extLst>
      <p:ext uri="{BB962C8B-B14F-4D97-AF65-F5344CB8AC3E}">
        <p14:creationId xmlns:p14="http://schemas.microsoft.com/office/powerpoint/2010/main" val="35703913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55776" y="230436"/>
            <a:ext cx="6192688" cy="8223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da-DK" b="0"/>
              <a:t>WP3 report &amp; plan</a:t>
            </a:r>
            <a:endParaRPr lang="en-US" b="0"/>
          </a:p>
        </p:txBody>
      </p:sp>
      <p:sp>
        <p:nvSpPr>
          <p:cNvPr id="5" name="Pladsholder til tekst 2"/>
          <p:cNvSpPr txBox="1">
            <a:spLocks/>
          </p:cNvSpPr>
          <p:nvPr/>
        </p:nvSpPr>
        <p:spPr>
          <a:xfrm>
            <a:off x="755576" y="1052736"/>
            <a:ext cx="7772400" cy="568863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pPr algn="ctr"/>
            <a:r>
              <a:rPr lang="da-DK" sz="2400"/>
              <a:t>GEUS</a:t>
            </a:r>
            <a:endParaRPr lang="en-US" sz="2400"/>
          </a:p>
          <a:p>
            <a:r>
              <a:rPr lang="en-US"/>
              <a:t>To monitor the meltwater output to the ocean from the Greenland ice sheet, we </a:t>
            </a:r>
            <a:r>
              <a:rPr lang="en-US">
                <a:solidFill>
                  <a:srgbClr val="FF0000"/>
                </a:solidFill>
              </a:rPr>
              <a:t>will implement a novel ruggedized system adding to the existing on-ice weather station network for snow-water equivalent </a:t>
            </a:r>
            <a:r>
              <a:rPr lang="en-US"/>
              <a:t>on the ice sheet margin. This will enable us to capture meltwater retention mechanisms in the snow and firn on the ice, a main uncertainty in modelling of future ice sheet runoff. </a:t>
            </a:r>
          </a:p>
          <a:p>
            <a:r>
              <a:rPr lang="en-US"/>
              <a:t>Obtaining </a:t>
            </a:r>
            <a:r>
              <a:rPr lang="en-US">
                <a:solidFill>
                  <a:srgbClr val="FF0000"/>
                </a:solidFill>
              </a:rPr>
              <a:t>precise positioning of the same on-ice sheet network </a:t>
            </a:r>
            <a:r>
              <a:rPr lang="en-US"/>
              <a:t>will provide much needed calibration for satellite-derived ice velocity maps used to calculate the ice-dynamic mass loss to the ocean. </a:t>
            </a:r>
            <a:r>
              <a:rPr lang="en-US">
                <a:solidFill>
                  <a:srgbClr val="FF0000"/>
                </a:solidFill>
              </a:rPr>
              <a:t>An improved methodology for correction of in-situ ice sheet albedo measurements </a:t>
            </a:r>
            <a:r>
              <a:rPr lang="en-US"/>
              <a:t>will be developed (collaboration with FMI)</a:t>
            </a:r>
            <a:endParaRPr lang="da-DK">
              <a:solidFill>
                <a:schemeClr val="tx1"/>
              </a:solidFill>
            </a:endParaRPr>
          </a:p>
        </p:txBody>
      </p:sp>
    </p:spTree>
    <p:extLst>
      <p:ext uri="{BB962C8B-B14F-4D97-AF65-F5344CB8AC3E}">
        <p14:creationId xmlns:p14="http://schemas.microsoft.com/office/powerpoint/2010/main" val="273212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504" y="980728"/>
            <a:ext cx="2880320" cy="1656184"/>
          </a:xfrm>
        </p:spPr>
        <p:txBody>
          <a:bodyPr>
            <a:noAutofit/>
          </a:bodyPr>
          <a:lstStyle/>
          <a:p>
            <a:pPr algn="l"/>
            <a:r>
              <a:rPr lang="da-DK" sz="2800" b="1" dirty="0"/>
              <a:t>GEUS: </a:t>
            </a:r>
            <a:br>
              <a:rPr lang="da-DK" sz="2800" b="1" dirty="0"/>
            </a:br>
            <a:r>
              <a:rPr lang="da-DK" sz="2800" b="1" dirty="0" err="1"/>
              <a:t>Snow</a:t>
            </a:r>
            <a:r>
              <a:rPr lang="da-DK" sz="2800" b="1" dirty="0"/>
              <a:t> </a:t>
            </a:r>
            <a:r>
              <a:rPr lang="en-US" sz="2800" b="1" dirty="0"/>
              <a:t>water</a:t>
            </a:r>
            <a:r>
              <a:rPr lang="da-DK" sz="2800" b="1" dirty="0"/>
              <a:t> </a:t>
            </a:r>
            <a:br>
              <a:rPr lang="da-DK" sz="2800" b="1" dirty="0"/>
            </a:br>
            <a:r>
              <a:rPr lang="da-DK" sz="2800" b="1" dirty="0" err="1"/>
              <a:t>equivalent</a:t>
            </a:r>
            <a:r>
              <a:rPr lang="da-DK" sz="2800" b="1" dirty="0"/>
              <a:t> (SWE)</a:t>
            </a:r>
          </a:p>
        </p:txBody>
      </p:sp>
      <p:sp>
        <p:nvSpPr>
          <p:cNvPr id="3" name="Undertitel 2"/>
          <p:cNvSpPr>
            <a:spLocks noGrp="1"/>
          </p:cNvSpPr>
          <p:nvPr>
            <p:ph type="subTitle" idx="1"/>
          </p:nvPr>
        </p:nvSpPr>
        <p:spPr>
          <a:xfrm>
            <a:off x="3203848" y="1003308"/>
            <a:ext cx="5940152" cy="2137660"/>
          </a:xfrm>
        </p:spPr>
        <p:txBody>
          <a:bodyPr>
            <a:noAutofit/>
          </a:bodyPr>
          <a:lstStyle/>
          <a:p>
            <a:pPr algn="l"/>
            <a:r>
              <a:rPr lang="en-US" sz="2000" dirty="0">
                <a:solidFill>
                  <a:schemeClr val="tx1"/>
                </a:solidFill>
              </a:rPr>
              <a:t>Five </a:t>
            </a:r>
            <a:r>
              <a:rPr lang="en-US" sz="2000" dirty="0" err="1">
                <a:solidFill>
                  <a:schemeClr val="tx1"/>
                </a:solidFill>
              </a:rPr>
              <a:t>SnowFox</a:t>
            </a:r>
            <a:r>
              <a:rPr lang="en-US" sz="2000" dirty="0">
                <a:solidFill>
                  <a:schemeClr val="tx1"/>
                </a:solidFill>
              </a:rPr>
              <a:t> instruments (water-equivalent of above-lying snow from attenuation of cosmic-ray neutrons) deployed on the Greenland ice sheet in summer 2018</a:t>
            </a:r>
            <a:endParaRPr lang="en-US" sz="1200" i="1" dirty="0">
              <a:solidFill>
                <a:schemeClr val="tx1"/>
              </a:solidFill>
            </a:endParaRPr>
          </a:p>
          <a:p>
            <a:pPr algn="l"/>
            <a:endParaRPr lang="en-US" sz="1000" dirty="0">
              <a:solidFill>
                <a:schemeClr val="tx1"/>
              </a:solidFill>
            </a:endParaRPr>
          </a:p>
        </p:txBody>
      </p:sp>
      <p:pic>
        <p:nvPicPr>
          <p:cNvPr id="93" name="Billede 92"/>
          <p:cNvPicPr>
            <a:picLocks noChangeAspect="1"/>
          </p:cNvPicPr>
          <p:nvPr/>
        </p:nvPicPr>
        <p:blipFill rotWithShape="1">
          <a:blip r:embed="rId2"/>
          <a:srcRect r="59066"/>
          <a:stretch/>
        </p:blipFill>
        <p:spPr>
          <a:xfrm>
            <a:off x="-1" y="2883754"/>
            <a:ext cx="3779913" cy="4032448"/>
          </a:xfrm>
          <a:prstGeom prst="rect">
            <a:avLst/>
          </a:prstGeom>
        </p:spPr>
      </p:pic>
      <p:pic>
        <p:nvPicPr>
          <p:cNvPr id="5" name="Billede 4" descr="\\NETAPP2P\Ice\FIELDWORK\2018\TAS\Foto\TAS_A\GOPR7691.JPG"/>
          <p:cNvPicPr>
            <a:picLocks noChangeAspect="1"/>
          </p:cNvPicPr>
          <p:nvPr/>
        </p:nvPicPr>
        <p:blipFill rotWithShape="1">
          <a:blip r:embed="rId3">
            <a:extLst>
              <a:ext uri="{28A0092B-C50C-407E-A947-70E740481C1C}">
                <a14:useLocalDpi xmlns:a14="http://schemas.microsoft.com/office/drawing/2010/main" val="0"/>
              </a:ext>
            </a:extLst>
          </a:blip>
          <a:srcRect l="19975" t="16633" r="17471" b="11627"/>
          <a:stretch/>
        </p:blipFill>
        <p:spPr bwMode="auto">
          <a:xfrm>
            <a:off x="3106063" y="2924943"/>
            <a:ext cx="4555522" cy="3917749"/>
          </a:xfrm>
          <a:prstGeom prst="rect">
            <a:avLst/>
          </a:prstGeom>
          <a:noFill/>
          <a:ln>
            <a:noFill/>
          </a:ln>
        </p:spPr>
      </p:pic>
      <p:pic>
        <p:nvPicPr>
          <p:cNvPr id="6" name="Billede 5" descr="\\NETAPP2P\Ice\FIELDWORK\2019\TAS+MIT\Field_report\TAS-A\Photos\IMG_04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77512" y="3416179"/>
            <a:ext cx="3926837" cy="2944369"/>
          </a:xfrm>
          <a:prstGeom prst="rect">
            <a:avLst/>
          </a:prstGeom>
          <a:noFill/>
          <a:ln>
            <a:noFill/>
          </a:ln>
        </p:spPr>
      </p:pic>
    </p:spTree>
    <p:extLst>
      <p:ext uri="{BB962C8B-B14F-4D97-AF65-F5344CB8AC3E}">
        <p14:creationId xmlns:p14="http://schemas.microsoft.com/office/powerpoint/2010/main" val="297829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74;p15">
            <a:extLst>
              <a:ext uri="{FF2B5EF4-FFF2-40B4-BE49-F238E27FC236}">
                <a16:creationId xmlns:a16="http://schemas.microsoft.com/office/drawing/2014/main" id="{5A8900F3-A205-F14F-9510-1AFD17EDB130}"/>
              </a:ext>
            </a:extLst>
          </p:cNvPr>
          <p:cNvPicPr preferRelativeResize="0"/>
          <p:nvPr/>
        </p:nvPicPr>
        <p:blipFill>
          <a:blip r:embed="rId2"/>
          <a:stretch>
            <a:fillRect/>
          </a:stretch>
        </p:blipFill>
        <p:spPr>
          <a:xfrm>
            <a:off x="0" y="1278925"/>
            <a:ext cx="9149262" cy="4300151"/>
          </a:xfrm>
          <a:prstGeom prst="rect">
            <a:avLst/>
          </a:prstGeom>
          <a:noFill/>
        </p:spPr>
      </p:pic>
      <p:pic>
        <p:nvPicPr>
          <p:cNvPr id="10" name="Google Shape;75;p15">
            <a:extLst>
              <a:ext uri="{FF2B5EF4-FFF2-40B4-BE49-F238E27FC236}">
                <a16:creationId xmlns:a16="http://schemas.microsoft.com/office/drawing/2014/main" id="{030837C1-43A9-AB4C-BA19-489927675E04}"/>
              </a:ext>
            </a:extLst>
          </p:cNvPr>
          <p:cNvPicPr preferRelativeResize="0"/>
          <p:nvPr/>
        </p:nvPicPr>
        <p:blipFill>
          <a:blip r:embed="rId3">
            <a:alphaModFix/>
          </a:blip>
          <a:stretch>
            <a:fillRect/>
          </a:stretch>
        </p:blipFill>
        <p:spPr>
          <a:xfrm>
            <a:off x="7607103" y="4972011"/>
            <a:ext cx="1269487" cy="952126"/>
          </a:xfrm>
          <a:prstGeom prst="rect">
            <a:avLst/>
          </a:prstGeom>
          <a:noFill/>
          <a:ln>
            <a:noFill/>
          </a:ln>
        </p:spPr>
      </p:pic>
      <p:sp>
        <p:nvSpPr>
          <p:cNvPr id="12" name="Google Shape;76;p15">
            <a:extLst>
              <a:ext uri="{FF2B5EF4-FFF2-40B4-BE49-F238E27FC236}">
                <a16:creationId xmlns:a16="http://schemas.microsoft.com/office/drawing/2014/main" id="{E0298D4C-AD12-484C-9A19-EDA25C324621}"/>
              </a:ext>
            </a:extLst>
          </p:cNvPr>
          <p:cNvSpPr txBox="1"/>
          <p:nvPr/>
        </p:nvSpPr>
        <p:spPr>
          <a:xfrm>
            <a:off x="3438697" y="5547226"/>
            <a:ext cx="7103025" cy="828675"/>
          </a:xfrm>
          <a:prstGeom prst="rect">
            <a:avLst/>
          </a:prstGeom>
          <a:noFill/>
          <a:ln>
            <a:noFill/>
          </a:ln>
        </p:spPr>
        <p:txBody>
          <a:bodyPr spcFirstLastPara="1" wrap="square" lIns="68569" tIns="68569" rIns="68569" bIns="68569" anchor="t" anchorCtr="0">
            <a:noAutofit/>
          </a:bodyPr>
          <a:lstStyle/>
          <a:p>
            <a:r>
              <a:rPr lang="en-US" sz="1875" dirty="0"/>
              <a:t>Integrated Arctic Observation System</a:t>
            </a:r>
            <a:endParaRPr sz="1875" dirty="0"/>
          </a:p>
        </p:txBody>
      </p:sp>
    </p:spTree>
    <p:extLst>
      <p:ext uri="{BB962C8B-B14F-4D97-AF65-F5344CB8AC3E}">
        <p14:creationId xmlns:p14="http://schemas.microsoft.com/office/powerpoint/2010/main" val="328183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75;p15">
            <a:extLst>
              <a:ext uri="{FF2B5EF4-FFF2-40B4-BE49-F238E27FC236}">
                <a16:creationId xmlns:a16="http://schemas.microsoft.com/office/drawing/2014/main" id="{030837C1-43A9-AB4C-BA19-489927675E04}"/>
              </a:ext>
            </a:extLst>
          </p:cNvPr>
          <p:cNvPicPr preferRelativeResize="0"/>
          <p:nvPr/>
        </p:nvPicPr>
        <p:blipFill>
          <a:blip r:embed="rId2">
            <a:alphaModFix/>
          </a:blip>
          <a:stretch>
            <a:fillRect/>
          </a:stretch>
        </p:blipFill>
        <p:spPr>
          <a:xfrm>
            <a:off x="7607103" y="4972011"/>
            <a:ext cx="1269487" cy="952126"/>
          </a:xfrm>
          <a:prstGeom prst="rect">
            <a:avLst/>
          </a:prstGeom>
          <a:noFill/>
          <a:ln>
            <a:noFill/>
          </a:ln>
        </p:spPr>
      </p:pic>
      <p:sp>
        <p:nvSpPr>
          <p:cNvPr id="12" name="Google Shape;76;p15">
            <a:extLst>
              <a:ext uri="{FF2B5EF4-FFF2-40B4-BE49-F238E27FC236}">
                <a16:creationId xmlns:a16="http://schemas.microsoft.com/office/drawing/2014/main" id="{E0298D4C-AD12-484C-9A19-EDA25C324621}"/>
              </a:ext>
            </a:extLst>
          </p:cNvPr>
          <p:cNvSpPr txBox="1"/>
          <p:nvPr/>
        </p:nvSpPr>
        <p:spPr>
          <a:xfrm>
            <a:off x="3438697" y="5547226"/>
            <a:ext cx="7103025" cy="828675"/>
          </a:xfrm>
          <a:prstGeom prst="rect">
            <a:avLst/>
          </a:prstGeom>
          <a:noFill/>
          <a:ln>
            <a:noFill/>
          </a:ln>
        </p:spPr>
        <p:txBody>
          <a:bodyPr spcFirstLastPara="1" wrap="square" lIns="68569" tIns="68569" rIns="68569" bIns="68569" anchor="t" anchorCtr="0">
            <a:noAutofit/>
          </a:bodyPr>
          <a:lstStyle/>
          <a:p>
            <a:r>
              <a:rPr lang="en-US" sz="1875" dirty="0"/>
              <a:t>Integrated Arctic Observation System</a:t>
            </a:r>
            <a:endParaRPr sz="1875" dirty="0"/>
          </a:p>
        </p:txBody>
      </p:sp>
      <p:pic>
        <p:nvPicPr>
          <p:cNvPr id="5" name="Picture 4" descr="A group of people standing next to a body of water&#10;&#10;Description automatically generated">
            <a:extLst>
              <a:ext uri="{FF2B5EF4-FFF2-40B4-BE49-F238E27FC236}">
                <a16:creationId xmlns:a16="http://schemas.microsoft.com/office/drawing/2014/main" id="{3B86FEAD-EB3F-994A-A3CF-710D6EE8B755}"/>
              </a:ext>
            </a:extLst>
          </p:cNvPr>
          <p:cNvPicPr>
            <a:picLocks noChangeAspect="1"/>
          </p:cNvPicPr>
          <p:nvPr/>
        </p:nvPicPr>
        <p:blipFill>
          <a:blip r:embed="rId3"/>
          <a:stretch>
            <a:fillRect/>
          </a:stretch>
        </p:blipFill>
        <p:spPr>
          <a:xfrm>
            <a:off x="713603" y="863434"/>
            <a:ext cx="7103025" cy="4723019"/>
          </a:xfrm>
          <a:prstGeom prst="rect">
            <a:avLst/>
          </a:prstGeom>
        </p:spPr>
      </p:pic>
    </p:spTree>
    <p:extLst>
      <p:ext uri="{BB962C8B-B14F-4D97-AF65-F5344CB8AC3E}">
        <p14:creationId xmlns:p14="http://schemas.microsoft.com/office/powerpoint/2010/main" val="37589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75;p15">
            <a:extLst>
              <a:ext uri="{FF2B5EF4-FFF2-40B4-BE49-F238E27FC236}">
                <a16:creationId xmlns:a16="http://schemas.microsoft.com/office/drawing/2014/main" id="{030837C1-43A9-AB4C-BA19-489927675E04}"/>
              </a:ext>
            </a:extLst>
          </p:cNvPr>
          <p:cNvPicPr preferRelativeResize="0"/>
          <p:nvPr/>
        </p:nvPicPr>
        <p:blipFill>
          <a:blip r:embed="rId2">
            <a:alphaModFix/>
          </a:blip>
          <a:stretch>
            <a:fillRect/>
          </a:stretch>
        </p:blipFill>
        <p:spPr>
          <a:xfrm>
            <a:off x="7607103" y="4972011"/>
            <a:ext cx="1269487" cy="952126"/>
          </a:xfrm>
          <a:prstGeom prst="rect">
            <a:avLst/>
          </a:prstGeom>
          <a:noFill/>
          <a:ln>
            <a:noFill/>
          </a:ln>
        </p:spPr>
      </p:pic>
      <p:sp>
        <p:nvSpPr>
          <p:cNvPr id="12" name="Google Shape;76;p15">
            <a:extLst>
              <a:ext uri="{FF2B5EF4-FFF2-40B4-BE49-F238E27FC236}">
                <a16:creationId xmlns:a16="http://schemas.microsoft.com/office/drawing/2014/main" id="{E0298D4C-AD12-484C-9A19-EDA25C324621}"/>
              </a:ext>
            </a:extLst>
          </p:cNvPr>
          <p:cNvSpPr txBox="1"/>
          <p:nvPr/>
        </p:nvSpPr>
        <p:spPr>
          <a:xfrm>
            <a:off x="5538280" y="959451"/>
            <a:ext cx="3605720" cy="4012559"/>
          </a:xfrm>
          <a:prstGeom prst="rect">
            <a:avLst/>
          </a:prstGeom>
          <a:noFill/>
          <a:ln>
            <a:noFill/>
          </a:ln>
        </p:spPr>
        <p:txBody>
          <a:bodyPr spcFirstLastPara="1" wrap="square" lIns="68569" tIns="68569" rIns="68569" bIns="68569" anchor="t" anchorCtr="0">
            <a:noAutofit/>
          </a:bodyPr>
          <a:lstStyle/>
          <a:p>
            <a:pPr marL="257175" indent="-257175">
              <a:lnSpc>
                <a:spcPct val="150000"/>
              </a:lnSpc>
              <a:buFont typeface="Arial" panose="020B0604020202020204" pitchFamily="34" charset="0"/>
              <a:buChar char="•"/>
            </a:pPr>
            <a:r>
              <a:rPr lang="en-US" sz="1500" dirty="0"/>
              <a:t>4 </a:t>
            </a:r>
            <a:r>
              <a:rPr lang="en-US" sz="1500" dirty="0" err="1"/>
              <a:t>Snowfoxes</a:t>
            </a:r>
            <a:r>
              <a:rPr lang="en-US" sz="1500" dirty="0"/>
              <a:t> operating in the ablation area of the Greenland ice sheet. </a:t>
            </a:r>
          </a:p>
          <a:p>
            <a:pPr marL="257175" indent="-257175">
              <a:lnSpc>
                <a:spcPct val="150000"/>
              </a:lnSpc>
              <a:buFont typeface="Arial" panose="020B0604020202020204" pitchFamily="34" charset="0"/>
              <a:buChar char="•"/>
            </a:pPr>
            <a:r>
              <a:rPr lang="en-US" sz="1500" dirty="0"/>
              <a:t>Successful SWE measurements from all instruments.</a:t>
            </a:r>
          </a:p>
          <a:p>
            <a:pPr marL="257175" indent="-257175">
              <a:lnSpc>
                <a:spcPct val="150000"/>
              </a:lnSpc>
              <a:buFont typeface="Arial" panose="020B0604020202020204" pitchFamily="34" charset="0"/>
              <a:buChar char="•"/>
            </a:pPr>
            <a:r>
              <a:rPr lang="en-US" sz="1500" dirty="0"/>
              <a:t>Power problem when the solar panel gets buried creating data gaps </a:t>
            </a:r>
          </a:p>
          <a:p>
            <a:pPr marL="257175" indent="-257175">
              <a:lnSpc>
                <a:spcPct val="150000"/>
              </a:lnSpc>
              <a:buFont typeface="Arial" panose="020B0604020202020204" pitchFamily="34" charset="0"/>
              <a:buChar char="•"/>
            </a:pPr>
            <a:r>
              <a:rPr lang="en-US" sz="1500" dirty="0"/>
              <a:t>Data is so far not publicly available, but is available on request </a:t>
            </a:r>
          </a:p>
          <a:p>
            <a:pPr marL="257175" indent="-257175">
              <a:lnSpc>
                <a:spcPct val="150000"/>
              </a:lnSpc>
              <a:buFont typeface="Arial" panose="020B0604020202020204" pitchFamily="34" charset="0"/>
              <a:buChar char="•"/>
            </a:pPr>
            <a:r>
              <a:rPr lang="en-US" sz="1500" dirty="0"/>
              <a:t>No exploitation of the data so far. </a:t>
            </a:r>
          </a:p>
          <a:p>
            <a:pPr marL="257175" indent="-257175">
              <a:lnSpc>
                <a:spcPct val="150000"/>
              </a:lnSpc>
              <a:buFont typeface="Arial" panose="020B0604020202020204" pitchFamily="34" charset="0"/>
              <a:buChar char="•"/>
            </a:pPr>
            <a:r>
              <a:rPr lang="en-US" sz="1500" dirty="0"/>
              <a:t>Plans for 2021</a:t>
            </a:r>
          </a:p>
          <a:p>
            <a:pPr marL="600075" lvl="1" indent="-257175">
              <a:lnSpc>
                <a:spcPct val="150000"/>
              </a:lnSpc>
              <a:buFont typeface="Arial" panose="020B0604020202020204" pitchFamily="34" charset="0"/>
              <a:buChar char="•"/>
            </a:pPr>
            <a:r>
              <a:rPr lang="en-US" sz="1500" dirty="0"/>
              <a:t>Dataset publicly available</a:t>
            </a:r>
          </a:p>
          <a:p>
            <a:pPr marL="600075" lvl="1" indent="-257175">
              <a:lnSpc>
                <a:spcPct val="150000"/>
              </a:lnSpc>
              <a:buFont typeface="Arial" panose="020B0604020202020204" pitchFamily="34" charset="0"/>
              <a:buChar char="•"/>
            </a:pPr>
            <a:r>
              <a:rPr lang="en-US" sz="1500" dirty="0"/>
              <a:t>Write dataset paper</a:t>
            </a:r>
          </a:p>
          <a:p>
            <a:pPr marL="257175" indent="-257175">
              <a:buFont typeface="Arial" panose="020B0604020202020204" pitchFamily="34" charset="0"/>
              <a:buChar char="•"/>
            </a:pPr>
            <a:endParaRPr sz="1500" dirty="0"/>
          </a:p>
        </p:txBody>
      </p:sp>
      <p:pic>
        <p:nvPicPr>
          <p:cNvPr id="1026" name="Picture 2">
            <a:extLst>
              <a:ext uri="{FF2B5EF4-FFF2-40B4-BE49-F238E27FC236}">
                <a16:creationId xmlns:a16="http://schemas.microsoft.com/office/drawing/2014/main" id="{6BE8D00C-B558-4027-9BEF-C100F919E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5538281" cy="490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478302"/>
      </p:ext>
    </p:extLst>
  </p:cSld>
  <p:clrMapOvr>
    <a:masterClrMapping/>
  </p:clrMapOvr>
</p:sld>
</file>

<file path=ppt/theme/theme1.xml><?xml version="1.0" encoding="utf-8"?>
<a:theme xmlns:a="http://schemas.openxmlformats.org/drawingml/2006/main"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TotalTime>
  <Words>2806</Words>
  <Application>Microsoft Macintosh PowerPoint</Application>
  <PresentationFormat>On-screen Show (4:3)</PresentationFormat>
  <Paragraphs>248</Paragraphs>
  <Slides>32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Calibri</vt:lpstr>
      <vt:lpstr>Gill Sans</vt:lpstr>
      <vt:lpstr>Times New Roman</vt:lpstr>
      <vt:lpstr>Verdana</vt:lpstr>
      <vt:lpstr>Verdana Bold</vt:lpstr>
      <vt:lpstr>Wingdings</vt:lpstr>
      <vt:lpstr>Larissa</vt:lpstr>
      <vt:lpstr>Office Theme</vt:lpstr>
      <vt:lpstr>WP3.1 Coastal Greenland</vt:lpstr>
      <vt:lpstr>WP3 report &amp; plan</vt:lpstr>
      <vt:lpstr>AU –coastal Greenland</vt:lpstr>
      <vt:lpstr>AU –coastal Greenland</vt:lpstr>
      <vt:lpstr>PowerPoint Presentation</vt:lpstr>
      <vt:lpstr>GEUS:  Snow water  equivalent (SWE)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FMI: Upgrade of pyranometers of the PROMICE network (GEUS) in the FMI optical lab</vt:lpstr>
      <vt:lpstr>FMI: Upgrade of pyranometers of the PROMICE network (GEUS) in the FMI optical lab</vt:lpstr>
      <vt:lpstr>PowerPoint Presentation</vt:lpstr>
      <vt:lpstr>New ground-penetrating radar (GPR) system, VIRL8</vt:lpstr>
      <vt:lpstr> Fieldwork in Greenland </vt:lpstr>
      <vt:lpstr>PowerPoint Presentation</vt:lpstr>
      <vt:lpstr>INTAROS task 3.1: sea-ice optics in coastal Baffin Bay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outcomes from the assessment of existing Observing Systems</dc:title>
  <dc:creator>Roberta Pirazzini</dc:creator>
  <cp:lastModifiedBy>Stein Sandven</cp:lastModifiedBy>
  <cp:revision>185</cp:revision>
  <dcterms:modified xsi:type="dcterms:W3CDTF">2021-01-20T12:56:16Z</dcterms:modified>
</cp:coreProperties>
</file>