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7" r:id="rId10"/>
    <p:sldId id="266" r:id="rId11"/>
    <p:sldId id="265"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2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28" d="100"/>
          <a:sy n="128" d="100"/>
        </p:scale>
        <p:origin x="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5A50C1-E229-483E-BE55-BAD220D2706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2A4FE20-7ACD-455A-B3BE-AA4CD57AE4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F418C80-05E8-41B4-84C9-A2B91430F673}"/>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CBDE7CB6-B302-4BA0-9AB9-148A32AC52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3A7791F-3361-49D1-A2AB-75ABE66B292B}"/>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321132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D6D50-F5A3-446B-B22A-B09AD58EAA4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7207AF3-678B-4CF1-8A12-20BFCDFE31B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7C32F18-E7C4-4F08-8373-25041B4CFD7B}"/>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C49F08C0-B219-4F79-8B89-4D1C5CE7044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C67C89-00E5-488F-8E83-B6B84B7D5354}"/>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106586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FDABD21-88FE-43E3-AEEE-9BEB8E85C59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D414E1F-216E-4CF7-8641-38F5CEF5AFE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9E30E5-D615-4367-BC5D-ABA3A2EDCF6F}"/>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C2C65B35-CEA7-4556-A567-63FBFB192C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A16E723-46A4-4996-B487-2D45F2301BA0}"/>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317963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92394-F356-4723-98D2-17E9D6078B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D0E9B33-4EA1-407C-A07E-B87E4C026A5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666B576-331A-4DE2-986C-CA6A36494937}"/>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46FCB41C-85AB-40BC-99A5-13514D59FA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78E2E7-BF62-4CC5-B9A7-0203678F00CB}"/>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141230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0C6F7-09E6-438E-A715-CF54666EB6B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C6CDBCA-24E0-42B7-8FCB-1BB64379AE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84DCD88-0F37-49D1-B9B1-58E0F58FAB3F}"/>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D903540B-D137-4F92-B1BF-7260A0988A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D324BE-7906-45AD-9B28-83BB924DC12A}"/>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34578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AE6F-32C7-4D0E-B246-0FD6BEDC630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433DD9-1918-474E-86E5-EE148506DD7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E7DBAAB-12E1-48C1-B929-16CD4CFC5F6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3F9BAB6-CA5C-4374-BA97-DFCAB01D4354}"/>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6" name="Fußzeilenplatzhalter 5">
            <a:extLst>
              <a:ext uri="{FF2B5EF4-FFF2-40B4-BE49-F238E27FC236}">
                <a16:creationId xmlns:a16="http://schemas.microsoft.com/office/drawing/2014/main" id="{B8770274-61FB-423D-8904-89E07FD3333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181BF6-1260-4BC0-AC42-215E2C6CD94B}"/>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188498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AB39B-D987-4853-98DD-AA055F4526A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7731F97-9E09-435A-8301-D1A473947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DBE730D-AE49-4767-9F3D-C3465E658FC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F1A24E0-5D90-4F12-A565-28552D179A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2B9F7A1-25B4-4F87-A4A2-9762157E4E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77EBE82-A7A1-4559-BE79-87B27EC41040}"/>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8" name="Fußzeilenplatzhalter 7">
            <a:extLst>
              <a:ext uri="{FF2B5EF4-FFF2-40B4-BE49-F238E27FC236}">
                <a16:creationId xmlns:a16="http://schemas.microsoft.com/office/drawing/2014/main" id="{569399EC-D6BF-4CF7-949B-26B66F1DE98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DF21760-D946-4FD0-99BE-110D6AC5FF29}"/>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29821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B7E0F-227D-483A-BFA9-963BF3400C1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CC5DAE0-E3FF-4D90-909C-F13C92D5D87D}"/>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4" name="Fußzeilenplatzhalter 3">
            <a:extLst>
              <a:ext uri="{FF2B5EF4-FFF2-40B4-BE49-F238E27FC236}">
                <a16:creationId xmlns:a16="http://schemas.microsoft.com/office/drawing/2014/main" id="{EB28B3E5-9C0E-40FE-85E2-D16B7669C91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7E4F30A-4911-4066-A866-458A729B0A56}"/>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131119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1C0812A-0C29-425E-9FCA-593353613CF1}"/>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3" name="Fußzeilenplatzhalter 2">
            <a:extLst>
              <a:ext uri="{FF2B5EF4-FFF2-40B4-BE49-F238E27FC236}">
                <a16:creationId xmlns:a16="http://schemas.microsoft.com/office/drawing/2014/main" id="{B0F963E1-EFF2-4948-BF09-86DFA9BD66D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6ADC0CA-345C-4D00-811A-37AF1568A2EC}"/>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266162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B44A5-9FBC-43F7-96D7-8221EAD50F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FB97CB-C743-4389-93EC-CA19B5ADF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EB6E567-645D-4C6F-8276-3F98F81D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07CA22-CC19-4446-928E-039846D8EAF4}"/>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6" name="Fußzeilenplatzhalter 5">
            <a:extLst>
              <a:ext uri="{FF2B5EF4-FFF2-40B4-BE49-F238E27FC236}">
                <a16:creationId xmlns:a16="http://schemas.microsoft.com/office/drawing/2014/main" id="{275F1A16-3FD4-4492-8701-4F04E80129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F897F7B-95F2-4828-AC1A-AA81650B55B4}"/>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112355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30DEB-1B9E-4478-94B9-6E6D4884FC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EE907B7-B858-416A-BC0E-674FF9C50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6E58C3A-5631-406A-B533-3D882381D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BBB4ED5-B4FD-4277-BD6D-DD94BAC91CB5}"/>
              </a:ext>
            </a:extLst>
          </p:cNvPr>
          <p:cNvSpPr>
            <a:spLocks noGrp="1"/>
          </p:cNvSpPr>
          <p:nvPr>
            <p:ph type="dt" sz="half" idx="10"/>
          </p:nvPr>
        </p:nvSpPr>
        <p:spPr/>
        <p:txBody>
          <a:bodyPr/>
          <a:lstStyle/>
          <a:p>
            <a:fld id="{782A8E52-D446-4A4F-BFF3-E9FCE510143F}" type="datetimeFigureOut">
              <a:rPr lang="de-DE" smtClean="0"/>
              <a:t>20.01.21</a:t>
            </a:fld>
            <a:endParaRPr lang="de-DE"/>
          </a:p>
        </p:txBody>
      </p:sp>
      <p:sp>
        <p:nvSpPr>
          <p:cNvPr id="6" name="Fußzeilenplatzhalter 5">
            <a:extLst>
              <a:ext uri="{FF2B5EF4-FFF2-40B4-BE49-F238E27FC236}">
                <a16:creationId xmlns:a16="http://schemas.microsoft.com/office/drawing/2014/main" id="{7229E261-4631-4CDA-85E5-0801570ECD1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8153B07-6557-4EC6-9135-0FE176CC23A7}"/>
              </a:ext>
            </a:extLst>
          </p:cNvPr>
          <p:cNvSpPr>
            <a:spLocks noGrp="1"/>
          </p:cNvSpPr>
          <p:nvPr>
            <p:ph type="sldNum" sz="quarter" idx="12"/>
          </p:nvPr>
        </p:nvSpPr>
        <p:spPr/>
        <p:txBody>
          <a:bodyPr/>
          <a:lstStyle/>
          <a:p>
            <a:fld id="{36481DFB-EB63-4E6C-ADD9-9FA29B27B620}" type="slidenum">
              <a:rPr lang="de-DE" smtClean="0"/>
              <a:t>‹#›</a:t>
            </a:fld>
            <a:endParaRPr lang="de-DE"/>
          </a:p>
        </p:txBody>
      </p:sp>
    </p:spTree>
    <p:extLst>
      <p:ext uri="{BB962C8B-B14F-4D97-AF65-F5344CB8AC3E}">
        <p14:creationId xmlns:p14="http://schemas.microsoft.com/office/powerpoint/2010/main" val="347219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562E56A-AC45-4952-8B96-89A0400685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C00FD96-8FAC-4CAA-807A-377063591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B3331F-6700-4A29-9456-1EF0491AD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A8E52-D446-4A4F-BFF3-E9FCE510143F}" type="datetimeFigureOut">
              <a:rPr lang="de-DE" smtClean="0"/>
              <a:t>20.01.21</a:t>
            </a:fld>
            <a:endParaRPr lang="de-DE"/>
          </a:p>
        </p:txBody>
      </p:sp>
      <p:sp>
        <p:nvSpPr>
          <p:cNvPr id="5" name="Fußzeilenplatzhalter 4">
            <a:extLst>
              <a:ext uri="{FF2B5EF4-FFF2-40B4-BE49-F238E27FC236}">
                <a16:creationId xmlns:a16="http://schemas.microsoft.com/office/drawing/2014/main" id="{FFD52CC7-51DC-4322-AC61-FB8C1F5DB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9E50374-3F7D-479B-B836-698B73ECB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81DFB-EB63-4E6C-ADD9-9FA29B27B620}" type="slidenum">
              <a:rPr lang="de-DE" smtClean="0"/>
              <a:t>‹#›</a:t>
            </a:fld>
            <a:endParaRPr lang="de-DE"/>
          </a:p>
        </p:txBody>
      </p:sp>
    </p:spTree>
    <p:extLst>
      <p:ext uri="{BB962C8B-B14F-4D97-AF65-F5344CB8AC3E}">
        <p14:creationId xmlns:p14="http://schemas.microsoft.com/office/powerpoint/2010/main" val="263373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5890584-0D46-4FF6-9E1C-C2CB9118A0CB}"/>
              </a:ext>
            </a:extLst>
          </p:cNvPr>
          <p:cNvSpPr/>
          <p:nvPr/>
        </p:nvSpPr>
        <p:spPr>
          <a:xfrm>
            <a:off x="1277337" y="1407319"/>
            <a:ext cx="7775575" cy="2554287"/>
          </a:xfrm>
          <a:prstGeom prst="rect">
            <a:avLst/>
          </a:prstGeom>
        </p:spPr>
        <p:txBody>
          <a:bodyPr>
            <a:spAutoFit/>
          </a:bodyPr>
          <a:lstStyle/>
          <a:p>
            <a:pPr>
              <a:defRPr/>
            </a:pPr>
            <a:r>
              <a:rPr lang="en-GB" dirty="0">
                <a:solidFill>
                  <a:schemeClr val="bg1">
                    <a:lumMod val="50000"/>
                  </a:schemeClr>
                </a:solidFill>
              </a:rPr>
              <a:t>                                     </a:t>
            </a:r>
            <a:r>
              <a:rPr lang="en-GB" dirty="0">
                <a:solidFill>
                  <a:srgbClr val="555583"/>
                </a:solidFill>
              </a:rPr>
              <a:t>Virtual Annual Meeting, 12./13.01.2021</a:t>
            </a:r>
          </a:p>
          <a:p>
            <a:pPr>
              <a:defRPr/>
            </a:pPr>
            <a:endParaRPr lang="en-GB" dirty="0"/>
          </a:p>
          <a:p>
            <a:pPr>
              <a:defRPr/>
            </a:pPr>
            <a:endParaRPr lang="en-GB" dirty="0">
              <a:solidFill>
                <a:srgbClr val="33334F"/>
              </a:solidFill>
            </a:endParaRPr>
          </a:p>
          <a:p>
            <a:pPr>
              <a:defRPr/>
            </a:pPr>
            <a:r>
              <a:rPr lang="en-GB" sz="2000" b="1" dirty="0">
                <a:solidFill>
                  <a:srgbClr val="33334F"/>
                </a:solidFill>
              </a:rPr>
              <a:t>Report on activities in 2020 and planned work for 2021</a:t>
            </a:r>
          </a:p>
          <a:p>
            <a:pPr>
              <a:defRPr/>
            </a:pPr>
            <a:endParaRPr lang="en-GB" sz="1600" b="1" dirty="0">
              <a:solidFill>
                <a:srgbClr val="33334F"/>
              </a:solidFill>
            </a:endParaRPr>
          </a:p>
          <a:p>
            <a:pPr>
              <a:defRPr/>
            </a:pPr>
            <a:r>
              <a:rPr lang="en-GB" sz="2000" b="1" dirty="0">
                <a:solidFill>
                  <a:srgbClr val="33334F"/>
                </a:solidFill>
              </a:rPr>
              <a:t>Task 3.3:  Fram Strait   </a:t>
            </a:r>
            <a:r>
              <a:rPr lang="en-GB" sz="1400" dirty="0">
                <a:solidFill>
                  <a:schemeClr val="tx1">
                    <a:lumMod val="65000"/>
                    <a:lumOff val="35000"/>
                  </a:schemeClr>
                </a:solidFill>
              </a:rPr>
              <a:t>(Lead: Thomas Soltwedel, AWI)</a:t>
            </a:r>
          </a:p>
          <a:p>
            <a:pPr>
              <a:defRPr/>
            </a:pPr>
            <a:endParaRPr lang="en-GB" sz="3200" b="1" dirty="0">
              <a:solidFill>
                <a:srgbClr val="33334F"/>
              </a:solidFill>
            </a:endParaRPr>
          </a:p>
          <a:p>
            <a:pPr>
              <a:defRPr/>
            </a:pPr>
            <a:r>
              <a:rPr lang="en-GB" dirty="0">
                <a:solidFill>
                  <a:srgbClr val="33334F"/>
                </a:solidFill>
              </a:rPr>
              <a:t>Partners:</a:t>
            </a:r>
          </a:p>
        </p:txBody>
      </p:sp>
      <p:pic>
        <p:nvPicPr>
          <p:cNvPr id="5" name="Grafik 6">
            <a:extLst>
              <a:ext uri="{FF2B5EF4-FFF2-40B4-BE49-F238E27FC236}">
                <a16:creationId xmlns:a16="http://schemas.microsoft.com/office/drawing/2014/main" id="{8E169D86-0057-4C9C-8922-286BD66E2F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3420" y="3810000"/>
            <a:ext cx="52943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7">
            <a:extLst>
              <a:ext uri="{FF2B5EF4-FFF2-40B4-BE49-F238E27FC236}">
                <a16:creationId xmlns:a16="http://schemas.microsoft.com/office/drawing/2014/main" id="{17D3A4CC-52C3-4C22-9A62-D57952FDF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8415" y="5013325"/>
            <a:ext cx="1092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NTAROS_v1-blue_2-positive">
            <a:extLst>
              <a:ext uri="{FF2B5EF4-FFF2-40B4-BE49-F238E27FC236}">
                <a16:creationId xmlns:a16="http://schemas.microsoft.com/office/drawing/2014/main" id="{814DB5D0-6B84-4EDE-B43B-0EC0A69E4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476250"/>
            <a:ext cx="19954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a:extLst>
              <a:ext uri="{FF2B5EF4-FFF2-40B4-BE49-F238E27FC236}">
                <a16:creationId xmlns:a16="http://schemas.microsoft.com/office/drawing/2014/main" id="{58B38997-2054-45F3-ADE0-23B10CD7C9CE}"/>
              </a:ext>
            </a:extLst>
          </p:cNvPr>
          <p:cNvSpPr/>
          <p:nvPr/>
        </p:nvSpPr>
        <p:spPr>
          <a:xfrm>
            <a:off x="4756970" y="5507038"/>
            <a:ext cx="4957762" cy="598487"/>
          </a:xfrm>
          <a:prstGeom prst="rect">
            <a:avLst/>
          </a:prstGeom>
        </p:spPr>
        <p:txBody>
          <a:bodyPr>
            <a:spAutoFit/>
          </a:bodyPr>
          <a:lstStyle/>
          <a:p>
            <a:pPr>
              <a:spcAft>
                <a:spcPts val="100"/>
              </a:spcAft>
              <a:defRP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LOV - Laboratoire d'Océanographie </a:t>
            </a: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Villefranche-sur-mer</a:t>
            </a: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a:p>
            <a:pPr>
              <a:defRP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IUEM - Institut Universitaire Européen de la Mer</a:t>
            </a:r>
            <a:endParaRPr lang="en-GB" sz="16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39250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grpSp>
        <p:nvGrpSpPr>
          <p:cNvPr id="19" name="Gruppieren 12">
            <a:extLst>
              <a:ext uri="{FF2B5EF4-FFF2-40B4-BE49-F238E27FC236}">
                <a16:creationId xmlns:a16="http://schemas.microsoft.com/office/drawing/2014/main" id="{916764DC-0333-40BA-A93E-57B5AE8B760F}"/>
              </a:ext>
            </a:extLst>
          </p:cNvPr>
          <p:cNvGrpSpPr>
            <a:grpSpLocks/>
          </p:cNvGrpSpPr>
          <p:nvPr/>
        </p:nvGrpSpPr>
        <p:grpSpPr bwMode="auto">
          <a:xfrm>
            <a:off x="2722562" y="1589420"/>
            <a:ext cx="6746875" cy="538163"/>
            <a:chOff x="3420220" y="4876372"/>
            <a:chExt cx="6749654" cy="538163"/>
          </a:xfrm>
        </p:grpSpPr>
        <p:sp>
          <p:nvSpPr>
            <p:cNvPr id="20" name="Rectangle">
              <a:extLst>
                <a:ext uri="{FF2B5EF4-FFF2-40B4-BE49-F238E27FC236}">
                  <a16:creationId xmlns:a16="http://schemas.microsoft.com/office/drawing/2014/main" id="{0FE2A7FC-B51E-4C8C-AA9A-285A3901BC99}"/>
                </a:ext>
              </a:extLst>
            </p:cNvPr>
            <p:cNvSpPr>
              <a:spLocks noChangeArrowheads="1"/>
            </p:cNvSpPr>
            <p:nvPr/>
          </p:nvSpPr>
          <p:spPr bwMode="auto">
            <a:xfrm>
              <a:off x="4224137" y="5254501"/>
              <a:ext cx="1727200" cy="46038"/>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2400">
                <a:solidFill>
                  <a:srgbClr val="FFFFFF"/>
                </a:solidFill>
              </a:endParaRPr>
            </a:p>
          </p:txBody>
        </p:sp>
        <p:sp>
          <p:nvSpPr>
            <p:cNvPr id="21" name="To do in 2019:">
              <a:extLst>
                <a:ext uri="{FF2B5EF4-FFF2-40B4-BE49-F238E27FC236}">
                  <a16:creationId xmlns:a16="http://schemas.microsoft.com/office/drawing/2014/main" id="{F86EC42C-558A-4F13-BD41-D02FA8C987A2}"/>
                </a:ext>
              </a:extLst>
            </p:cNvPr>
            <p:cNvSpPr txBox="1">
              <a:spLocks/>
            </p:cNvSpPr>
            <p:nvPr/>
          </p:nvSpPr>
          <p:spPr bwMode="auto">
            <a:xfrm>
              <a:off x="3420220" y="4876372"/>
              <a:ext cx="6749654"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555583"/>
                  </a:solidFill>
                  <a:latin typeface="+mn-lt"/>
                </a:rPr>
                <a:t>Re-configuration of the experimental set-up:</a:t>
              </a:r>
            </a:p>
            <a:p>
              <a:pPr>
                <a:spcBef>
                  <a:spcPct val="0"/>
                </a:spcBef>
                <a:buFontTx/>
                <a:buNone/>
              </a:pPr>
              <a:endParaRPr lang="en-US" altLang="en-US" sz="2400" b="1" dirty="0">
                <a:solidFill>
                  <a:srgbClr val="555583"/>
                </a:solidFill>
                <a:latin typeface="+mn-lt"/>
              </a:endParaRPr>
            </a:p>
          </p:txBody>
        </p:sp>
      </p:grpSp>
      <p:sp>
        <p:nvSpPr>
          <p:cNvPr id="15" name="Textfeld 14">
            <a:extLst>
              <a:ext uri="{FF2B5EF4-FFF2-40B4-BE49-F238E27FC236}">
                <a16:creationId xmlns:a16="http://schemas.microsoft.com/office/drawing/2014/main" id="{11AA38F5-76F5-41F6-A575-C74736280F30}"/>
              </a:ext>
            </a:extLst>
          </p:cNvPr>
          <p:cNvSpPr txBox="1"/>
          <p:nvPr/>
        </p:nvSpPr>
        <p:spPr>
          <a:xfrm>
            <a:off x="2674705" y="1919834"/>
            <a:ext cx="6093500" cy="369332"/>
          </a:xfrm>
          <a:prstGeom prst="rect">
            <a:avLst/>
          </a:prstGeom>
          <a:noFill/>
        </p:spPr>
        <p:txBody>
          <a:bodyPr wrap="square">
            <a:spAutoFit/>
          </a:bodyPr>
          <a:lstStyle/>
          <a:p>
            <a:pPr>
              <a:spcBef>
                <a:spcPct val="0"/>
              </a:spcBef>
              <a:buNone/>
            </a:pPr>
            <a:r>
              <a:rPr lang="en-US" altLang="en-US" sz="1800" b="1" dirty="0">
                <a:solidFill>
                  <a:srgbClr val="555583"/>
                </a:solidFill>
              </a:rPr>
              <a:t>Due to failure of the pH sensors</a:t>
            </a:r>
          </a:p>
        </p:txBody>
      </p:sp>
      <p:sp>
        <p:nvSpPr>
          <p:cNvPr id="17" name="Textfeld 11">
            <a:extLst>
              <a:ext uri="{FF2B5EF4-FFF2-40B4-BE49-F238E27FC236}">
                <a16:creationId xmlns:a16="http://schemas.microsoft.com/office/drawing/2014/main" id="{7043DA5F-3055-4B6C-AAE7-203DBB70932B}"/>
              </a:ext>
            </a:extLst>
          </p:cNvPr>
          <p:cNvSpPr txBox="1">
            <a:spLocks noChangeArrowheads="1"/>
          </p:cNvSpPr>
          <p:nvPr/>
        </p:nvSpPr>
        <p:spPr bwMode="auto">
          <a:xfrm>
            <a:off x="595755" y="2439308"/>
            <a:ext cx="817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000" b="1" dirty="0">
                <a:solidFill>
                  <a:srgbClr val="555583"/>
                </a:solidFill>
                <a:latin typeface="+mn-lt"/>
              </a:rPr>
              <a:t>CO</a:t>
            </a:r>
            <a:r>
              <a:rPr lang="en-GB" altLang="en-US" sz="2000" b="1" baseline="-25000" dirty="0">
                <a:solidFill>
                  <a:srgbClr val="555583"/>
                </a:solidFill>
                <a:latin typeface="+mn-lt"/>
              </a:rPr>
              <a:t>2</a:t>
            </a:r>
            <a:r>
              <a:rPr lang="en-GB" altLang="en-US" sz="2000" b="1" dirty="0">
                <a:solidFill>
                  <a:srgbClr val="555583"/>
                </a:solidFill>
                <a:latin typeface="+mn-lt"/>
              </a:rPr>
              <a:t> addition into the mixing chamber no longer controlled by pH sensors</a:t>
            </a:r>
          </a:p>
        </p:txBody>
      </p:sp>
      <p:sp>
        <p:nvSpPr>
          <p:cNvPr id="26" name="Textfeld 11">
            <a:extLst>
              <a:ext uri="{FF2B5EF4-FFF2-40B4-BE49-F238E27FC236}">
                <a16:creationId xmlns:a16="http://schemas.microsoft.com/office/drawing/2014/main" id="{0ED9A4CC-6D59-4527-943D-5943AC7D3FA2}"/>
              </a:ext>
            </a:extLst>
          </p:cNvPr>
          <p:cNvSpPr txBox="1">
            <a:spLocks noChangeArrowheads="1"/>
          </p:cNvSpPr>
          <p:nvPr/>
        </p:nvSpPr>
        <p:spPr bwMode="auto">
          <a:xfrm>
            <a:off x="595755" y="2868256"/>
            <a:ext cx="7948638" cy="7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000" b="1" dirty="0">
                <a:solidFill>
                  <a:srgbClr val="555583"/>
                </a:solidFill>
                <a:latin typeface="+mn-lt"/>
              </a:rPr>
              <a:t>Testing new optical pH sensors in the lab (temperature-controlled pressure tank)</a:t>
            </a:r>
          </a:p>
        </p:txBody>
      </p:sp>
      <p:sp>
        <p:nvSpPr>
          <p:cNvPr id="32" name="Textfeld 31">
            <a:extLst>
              <a:ext uri="{FF2B5EF4-FFF2-40B4-BE49-F238E27FC236}">
                <a16:creationId xmlns:a16="http://schemas.microsoft.com/office/drawing/2014/main" id="{A0CF09FE-7A1F-483B-8B7C-C5D36B79D141}"/>
              </a:ext>
            </a:extLst>
          </p:cNvPr>
          <p:cNvSpPr txBox="1"/>
          <p:nvPr/>
        </p:nvSpPr>
        <p:spPr>
          <a:xfrm>
            <a:off x="595754" y="4437583"/>
            <a:ext cx="10002291" cy="461665"/>
          </a:xfrm>
          <a:prstGeom prst="rect">
            <a:avLst/>
          </a:prstGeom>
          <a:solidFill>
            <a:schemeClr val="bg1"/>
          </a:solidFill>
        </p:spPr>
        <p:txBody>
          <a:bodyPr wrap="square">
            <a:spAutoFit/>
          </a:bodyPr>
          <a:lstStyle/>
          <a:p>
            <a:pPr marL="0" indent="0">
              <a:spcBef>
                <a:spcPct val="0"/>
              </a:spcBef>
              <a:buFontTx/>
              <a:buNone/>
              <a:defRPr/>
            </a:pPr>
            <a:r>
              <a:rPr lang="en-GB" altLang="en-US" sz="2400" b="1" dirty="0">
                <a:solidFill>
                  <a:srgbClr val="525280"/>
                </a:solidFill>
                <a:sym typeface="Wingdings" panose="05000000000000000000" pitchFamily="2" charset="2"/>
              </a:rPr>
              <a:t> </a:t>
            </a:r>
            <a:r>
              <a:rPr lang="en-GB" altLang="en-US" sz="2400" b="1" dirty="0">
                <a:solidFill>
                  <a:srgbClr val="525280"/>
                </a:solidFill>
              </a:rPr>
              <a:t>Next </a:t>
            </a:r>
            <a:r>
              <a:rPr lang="en-GB" altLang="en-US" sz="2400" b="1" dirty="0" err="1">
                <a:solidFill>
                  <a:srgbClr val="525280"/>
                </a:solidFill>
              </a:rPr>
              <a:t>arcFOCE</a:t>
            </a:r>
            <a:r>
              <a:rPr lang="en-GB" altLang="en-US" sz="2400" b="1" dirty="0">
                <a:solidFill>
                  <a:srgbClr val="525280"/>
                </a:solidFill>
              </a:rPr>
              <a:t> deployment during RV </a:t>
            </a:r>
            <a:r>
              <a:rPr lang="en-GB" altLang="en-US" sz="2400" b="1" dirty="0" err="1">
                <a:solidFill>
                  <a:srgbClr val="525280"/>
                </a:solidFill>
              </a:rPr>
              <a:t>Polarstern</a:t>
            </a:r>
            <a:r>
              <a:rPr lang="en-GB" altLang="en-US" sz="2400" b="1" dirty="0">
                <a:solidFill>
                  <a:srgbClr val="525280"/>
                </a:solidFill>
              </a:rPr>
              <a:t> expedition PS126 in 2021</a:t>
            </a:r>
          </a:p>
        </p:txBody>
      </p:sp>
    </p:spTree>
    <p:extLst>
      <p:ext uri="{BB962C8B-B14F-4D97-AF65-F5344CB8AC3E}">
        <p14:creationId xmlns:p14="http://schemas.microsoft.com/office/powerpoint/2010/main" val="212021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1" name="Rechteck 15">
            <a:extLst>
              <a:ext uri="{FF2B5EF4-FFF2-40B4-BE49-F238E27FC236}">
                <a16:creationId xmlns:a16="http://schemas.microsoft.com/office/drawing/2014/main" id="{C9032447-A60B-41CE-984E-546C4CDDDCF7}"/>
              </a:ext>
            </a:extLst>
          </p:cNvPr>
          <p:cNvSpPr>
            <a:spLocks noChangeArrowheads="1"/>
          </p:cNvSpPr>
          <p:nvPr/>
        </p:nvSpPr>
        <p:spPr bwMode="auto">
          <a:xfrm>
            <a:off x="676275" y="968375"/>
            <a:ext cx="7424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b="1" dirty="0">
                <a:solidFill>
                  <a:srgbClr val="33334F"/>
                </a:solidFill>
                <a:latin typeface="+mn-lt"/>
              </a:rPr>
              <a:t>Time-series of carbonate chemistry in the Arctic Ocean</a:t>
            </a:r>
            <a:endParaRPr lang="en-GB" altLang="en-US" sz="2000" b="1" dirty="0">
              <a:latin typeface="+mn-lt"/>
            </a:endParaRPr>
          </a:p>
        </p:txBody>
      </p:sp>
      <p:sp>
        <p:nvSpPr>
          <p:cNvPr id="12" name="Water pumped from 12 m water depth at Ny-Ålesund…">
            <a:extLst>
              <a:ext uri="{FF2B5EF4-FFF2-40B4-BE49-F238E27FC236}">
                <a16:creationId xmlns:a16="http://schemas.microsoft.com/office/drawing/2014/main" id="{5936517C-B39A-4F7A-A678-5CB4757FA21E}"/>
              </a:ext>
            </a:extLst>
          </p:cNvPr>
          <p:cNvSpPr txBox="1">
            <a:spLocks noChangeArrowheads="1"/>
          </p:cNvSpPr>
          <p:nvPr/>
        </p:nvSpPr>
        <p:spPr bwMode="auto">
          <a:xfrm>
            <a:off x="716405" y="3284537"/>
            <a:ext cx="9087162"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marL="177800" indent="-177800">
              <a:spcBef>
                <a:spcPct val="20000"/>
              </a:spcBef>
              <a:buChar char="•"/>
              <a:defRPr sz="3200">
                <a:solidFill>
                  <a:schemeClr val="tx1"/>
                </a:solidFill>
                <a:latin typeface="Arial" panose="020B0604020202020204" pitchFamily="34" charset="0"/>
                <a:cs typeface="Arial" panose="020B0604020202020204" pitchFamily="34" charset="0"/>
              </a:defRPr>
            </a:lvl1pPr>
            <a:lvl2pPr marL="177800" indent="-1778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000" dirty="0">
                <a:solidFill>
                  <a:srgbClr val="555583"/>
                </a:solidFill>
                <a:latin typeface="+mn-lt"/>
              </a:rPr>
              <a:t>water pumped from 12 m water depth at </a:t>
            </a:r>
            <a:r>
              <a:rPr lang="en-GB" altLang="en-US" sz="2000" dirty="0" err="1">
                <a:solidFill>
                  <a:srgbClr val="555583"/>
                </a:solidFill>
                <a:latin typeface="+mn-lt"/>
              </a:rPr>
              <a:t>Ny-Ålesund</a:t>
            </a:r>
            <a:endParaRPr lang="en-GB" altLang="en-US" sz="2000" dirty="0">
              <a:solidFill>
                <a:srgbClr val="555583"/>
              </a:solidFill>
              <a:latin typeface="+mn-lt"/>
            </a:endParaRPr>
          </a:p>
          <a:p>
            <a:pPr>
              <a:spcBef>
                <a:spcPct val="0"/>
              </a:spcBef>
            </a:pPr>
            <a:endParaRPr lang="en-GB" altLang="en-US" sz="800" dirty="0">
              <a:solidFill>
                <a:srgbClr val="555583"/>
              </a:solidFill>
              <a:latin typeface="+mn-lt"/>
            </a:endParaRPr>
          </a:p>
          <a:p>
            <a:pPr>
              <a:spcBef>
                <a:spcPct val="0"/>
              </a:spcBef>
            </a:pPr>
            <a:r>
              <a:rPr lang="en-GB" altLang="en-US" sz="2000" b="1" dirty="0">
                <a:solidFill>
                  <a:srgbClr val="555583"/>
                </a:solidFill>
                <a:latin typeface="+mn-lt"/>
              </a:rPr>
              <a:t>since July 2015: pCO</a:t>
            </a:r>
            <a:r>
              <a:rPr lang="en-GB" altLang="en-US" sz="2000" b="1" baseline="-25000" dirty="0">
                <a:solidFill>
                  <a:srgbClr val="555583"/>
                </a:solidFill>
                <a:latin typeface="+mn-lt"/>
              </a:rPr>
              <a:t>2</a:t>
            </a:r>
            <a:r>
              <a:rPr lang="en-GB" altLang="en-US" sz="2000" b="1" dirty="0">
                <a:solidFill>
                  <a:srgbClr val="555583"/>
                </a:solidFill>
                <a:latin typeface="+mn-lt"/>
              </a:rPr>
              <a:t> measurements</a:t>
            </a:r>
          </a:p>
          <a:p>
            <a:pPr>
              <a:spcBef>
                <a:spcPct val="0"/>
              </a:spcBef>
              <a:buFontTx/>
              <a:buNone/>
            </a:pPr>
            <a:endParaRPr lang="en-GB" altLang="en-US" sz="400" b="1" dirty="0">
              <a:solidFill>
                <a:srgbClr val="555583"/>
              </a:solidFill>
              <a:latin typeface="+mn-lt"/>
            </a:endParaRPr>
          </a:p>
          <a:p>
            <a:pPr>
              <a:spcBef>
                <a:spcPct val="0"/>
              </a:spcBef>
              <a:buFontTx/>
              <a:buNone/>
            </a:pPr>
            <a:r>
              <a:rPr lang="en-GB" altLang="en-US" sz="1400" dirty="0">
                <a:solidFill>
                  <a:srgbClr val="555583"/>
                </a:solidFill>
                <a:latin typeface="+mn-lt"/>
              </a:rPr>
              <a:t> </a:t>
            </a:r>
            <a:r>
              <a:rPr lang="en-GB" altLang="en-US" sz="2000" dirty="0">
                <a:solidFill>
                  <a:srgbClr val="555583"/>
                </a:solidFill>
                <a:latin typeface="+mn-lt"/>
              </a:rPr>
              <a:t>	every minute; two sensors exchanged every year</a:t>
            </a:r>
          </a:p>
          <a:p>
            <a:pPr>
              <a:spcBef>
                <a:spcPct val="0"/>
              </a:spcBef>
              <a:buFontTx/>
              <a:buNone/>
            </a:pPr>
            <a:endParaRPr lang="en-GB" altLang="en-US" sz="2000" dirty="0">
              <a:solidFill>
                <a:srgbClr val="555583"/>
              </a:solidFill>
              <a:latin typeface="+mn-lt"/>
            </a:endParaRPr>
          </a:p>
          <a:p>
            <a:pPr>
              <a:spcBef>
                <a:spcPct val="0"/>
              </a:spcBef>
            </a:pPr>
            <a:r>
              <a:rPr lang="en-GB" altLang="en-US" sz="2000" b="1" dirty="0">
                <a:solidFill>
                  <a:srgbClr val="555583"/>
                </a:solidFill>
                <a:latin typeface="+mn-lt"/>
              </a:rPr>
              <a:t>since February 2016: total alkalinity measurements</a:t>
            </a:r>
          </a:p>
          <a:p>
            <a:pPr>
              <a:spcBef>
                <a:spcPct val="0"/>
              </a:spcBef>
              <a:buFontTx/>
              <a:buNone/>
            </a:pPr>
            <a:r>
              <a:rPr lang="en-GB" altLang="en-US" sz="2000" dirty="0">
                <a:solidFill>
                  <a:srgbClr val="555583"/>
                </a:solidFill>
                <a:latin typeface="+mn-lt"/>
              </a:rPr>
              <a:t>	every 90 minutes – but lots of technical issues</a:t>
            </a:r>
          </a:p>
          <a:p>
            <a:pPr>
              <a:spcBef>
                <a:spcPct val="0"/>
              </a:spcBef>
              <a:buFontTx/>
              <a:buNone/>
            </a:pPr>
            <a:endParaRPr lang="en-GB" altLang="en-US" sz="2000" b="1" dirty="0">
              <a:solidFill>
                <a:srgbClr val="555583"/>
              </a:solidFill>
              <a:latin typeface="+mn-lt"/>
            </a:endParaRPr>
          </a:p>
          <a:p>
            <a:pPr lvl="1">
              <a:spcBef>
                <a:spcPct val="0"/>
              </a:spcBef>
              <a:buFontTx/>
              <a:buChar char="•"/>
            </a:pPr>
            <a:r>
              <a:rPr lang="en-GB" altLang="en-US" sz="2000" dirty="0">
                <a:solidFill>
                  <a:srgbClr val="555583"/>
                </a:solidFill>
                <a:latin typeface="+mn-lt"/>
              </a:rPr>
              <a:t>calibration and quality insurance: </a:t>
            </a:r>
          </a:p>
          <a:p>
            <a:pPr>
              <a:spcBef>
                <a:spcPct val="0"/>
              </a:spcBef>
              <a:buFontTx/>
              <a:buNone/>
            </a:pPr>
            <a:endParaRPr lang="en-GB" altLang="en-US" sz="1200" dirty="0">
              <a:solidFill>
                <a:srgbClr val="555583"/>
              </a:solidFill>
              <a:latin typeface="+mn-lt"/>
            </a:endParaRPr>
          </a:p>
          <a:p>
            <a:pPr lvl="1">
              <a:spcBef>
                <a:spcPct val="0"/>
              </a:spcBef>
              <a:buFontTx/>
              <a:buNone/>
            </a:pPr>
            <a:r>
              <a:rPr lang="en-GB" altLang="en-US" sz="2000" dirty="0">
                <a:solidFill>
                  <a:srgbClr val="555583"/>
                </a:solidFill>
                <a:latin typeface="+mn-lt"/>
              </a:rPr>
              <a:t>   	collection of discrete samples once a week for high-precision measurements of dissolved inorganic carbon and total alkalinity at the home lab.</a:t>
            </a:r>
          </a:p>
        </p:txBody>
      </p:sp>
      <p:grpSp>
        <p:nvGrpSpPr>
          <p:cNvPr id="13" name="Gruppieren 3">
            <a:extLst>
              <a:ext uri="{FF2B5EF4-FFF2-40B4-BE49-F238E27FC236}">
                <a16:creationId xmlns:a16="http://schemas.microsoft.com/office/drawing/2014/main" id="{9AC3D87B-8737-44A0-87D6-E023D786104C}"/>
              </a:ext>
            </a:extLst>
          </p:cNvPr>
          <p:cNvGrpSpPr>
            <a:grpSpLocks/>
          </p:cNvGrpSpPr>
          <p:nvPr/>
        </p:nvGrpSpPr>
        <p:grpSpPr bwMode="auto">
          <a:xfrm>
            <a:off x="1187450" y="1356835"/>
            <a:ext cx="7777163" cy="1403167"/>
            <a:chOff x="1108075" y="1628775"/>
            <a:chExt cx="6704013" cy="1093335"/>
          </a:xfrm>
        </p:grpSpPr>
        <p:pic>
          <p:nvPicPr>
            <p:cNvPr id="14" name="AWIPEV-Logo.jpg" descr="AWIPEV-Logo.jpg">
              <a:extLst>
                <a:ext uri="{FF2B5EF4-FFF2-40B4-BE49-F238E27FC236}">
                  <a16:creationId xmlns:a16="http://schemas.microsoft.com/office/drawing/2014/main" id="{04B8F7AE-81C5-4D5C-A3CA-F6FD8A26B5B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6025" y="1723573"/>
              <a:ext cx="30749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 name="Rechteck 14">
              <a:extLst>
                <a:ext uri="{FF2B5EF4-FFF2-40B4-BE49-F238E27FC236}">
                  <a16:creationId xmlns:a16="http://schemas.microsoft.com/office/drawing/2014/main" id="{F413D368-D7CF-4C55-B6CF-CC12DF9DDB2E}"/>
                </a:ext>
              </a:extLst>
            </p:cNvPr>
            <p:cNvSpPr/>
            <p:nvPr/>
          </p:nvSpPr>
          <p:spPr>
            <a:xfrm>
              <a:off x="1108075" y="1628775"/>
              <a:ext cx="3248351" cy="106997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6" name="Grafik 15">
              <a:extLst>
                <a:ext uri="{FF2B5EF4-FFF2-40B4-BE49-F238E27FC236}">
                  <a16:creationId xmlns:a16="http://schemas.microsoft.com/office/drawing/2014/main" id="{DC8F339B-D211-49B4-9BC5-324B69CE6E5D}"/>
                </a:ext>
              </a:extLst>
            </p:cNvPr>
            <p:cNvPicPr>
              <a:picLocks noChangeAspect="1"/>
            </p:cNvPicPr>
            <p:nvPr/>
          </p:nvPicPr>
          <p:blipFill>
            <a:blip r:embed="rId3"/>
            <a:stretch>
              <a:fillRect/>
            </a:stretch>
          </p:blipFill>
          <p:spPr>
            <a:xfrm>
              <a:off x="4563737" y="1652135"/>
              <a:ext cx="3248351" cy="1069975"/>
            </a:xfrm>
            <a:prstGeom prst="rect">
              <a:avLst/>
            </a:prstGeom>
            <a:ln w="3175">
              <a:solidFill>
                <a:schemeClr val="bg2">
                  <a:lumMod val="40000"/>
                  <a:lumOff val="60000"/>
                </a:schemeClr>
              </a:solidFill>
            </a:ln>
          </p:spPr>
        </p:pic>
      </p:grpSp>
      <p:pic>
        <p:nvPicPr>
          <p:cNvPr id="17" name="Grafik 3">
            <a:extLst>
              <a:ext uri="{FF2B5EF4-FFF2-40B4-BE49-F238E27FC236}">
                <a16:creationId xmlns:a16="http://schemas.microsoft.com/office/drawing/2014/main" id="{D351A7AC-5156-420B-9CA5-E7FC2A0A53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2330" y="2988952"/>
            <a:ext cx="2905898" cy="290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725A75EF-5A6D-4261-8E44-17764C1EDBAE}"/>
              </a:ext>
            </a:extLst>
          </p:cNvPr>
          <p:cNvSpPr txBox="1"/>
          <p:nvPr/>
        </p:nvSpPr>
        <p:spPr>
          <a:xfrm>
            <a:off x="403571" y="2884427"/>
            <a:ext cx="1903150" cy="400110"/>
          </a:xfrm>
          <a:prstGeom prst="rect">
            <a:avLst/>
          </a:prstGeom>
          <a:noFill/>
        </p:spPr>
        <p:txBody>
          <a:bodyPr wrap="none">
            <a:spAutoFit/>
          </a:bodyPr>
          <a:lstStyle/>
          <a:p>
            <a:pPr>
              <a:defRPr/>
            </a:pPr>
            <a:r>
              <a:rPr lang="en-GB" sz="2000" dirty="0">
                <a:solidFill>
                  <a:schemeClr val="bg2">
                    <a:lumMod val="75000"/>
                  </a:schemeClr>
                </a:solidFill>
              </a:rPr>
              <a:t>before INTAROS:</a:t>
            </a:r>
          </a:p>
        </p:txBody>
      </p:sp>
    </p:spTree>
    <p:extLst>
      <p:ext uri="{BB962C8B-B14F-4D97-AF65-F5344CB8AC3E}">
        <p14:creationId xmlns:p14="http://schemas.microsoft.com/office/powerpoint/2010/main" val="296121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1" name="Rechteck 15">
            <a:extLst>
              <a:ext uri="{FF2B5EF4-FFF2-40B4-BE49-F238E27FC236}">
                <a16:creationId xmlns:a16="http://schemas.microsoft.com/office/drawing/2014/main" id="{C9032447-A60B-41CE-984E-546C4CDDDCF7}"/>
              </a:ext>
            </a:extLst>
          </p:cNvPr>
          <p:cNvSpPr>
            <a:spLocks noChangeArrowheads="1"/>
          </p:cNvSpPr>
          <p:nvPr/>
        </p:nvSpPr>
        <p:spPr bwMode="auto">
          <a:xfrm>
            <a:off x="676275" y="968375"/>
            <a:ext cx="7424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b="1" dirty="0">
                <a:solidFill>
                  <a:srgbClr val="33334F"/>
                </a:solidFill>
                <a:latin typeface="+mn-lt"/>
              </a:rPr>
              <a:t>Time-series of carbonate chemistry in the Arctic Ocean</a:t>
            </a:r>
            <a:endParaRPr lang="en-GB" altLang="en-US" sz="2000" b="1" dirty="0">
              <a:latin typeface="+mn-lt"/>
            </a:endParaRPr>
          </a:p>
        </p:txBody>
      </p:sp>
      <p:grpSp>
        <p:nvGrpSpPr>
          <p:cNvPr id="19" name="Gruppieren 1">
            <a:extLst>
              <a:ext uri="{FF2B5EF4-FFF2-40B4-BE49-F238E27FC236}">
                <a16:creationId xmlns:a16="http://schemas.microsoft.com/office/drawing/2014/main" id="{995D0E8A-195C-4A30-9D1F-5C137EFA4A4B}"/>
              </a:ext>
            </a:extLst>
          </p:cNvPr>
          <p:cNvGrpSpPr>
            <a:grpSpLocks/>
          </p:cNvGrpSpPr>
          <p:nvPr/>
        </p:nvGrpSpPr>
        <p:grpSpPr bwMode="auto">
          <a:xfrm>
            <a:off x="8964613" y="989385"/>
            <a:ext cx="2868951" cy="5396399"/>
            <a:chOff x="5940152" y="-109936"/>
            <a:chExt cx="2386013" cy="4479904"/>
          </a:xfrm>
        </p:grpSpPr>
        <p:pic>
          <p:nvPicPr>
            <p:cNvPr id="20" name="durafet1.jpg" descr="durafet1.jpg">
              <a:extLst>
                <a:ext uri="{FF2B5EF4-FFF2-40B4-BE49-F238E27FC236}">
                  <a16:creationId xmlns:a16="http://schemas.microsoft.com/office/drawing/2014/main" id="{7B33F52F-1878-4A17-ABBB-E4D4C01483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09936"/>
              <a:ext cx="2386013" cy="178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 name="seafet.jpg" descr="seafet.jpg">
              <a:extLst>
                <a:ext uri="{FF2B5EF4-FFF2-40B4-BE49-F238E27FC236}">
                  <a16:creationId xmlns:a16="http://schemas.microsoft.com/office/drawing/2014/main" id="{5F661871-2C53-44A2-A8A7-830CF285C6C0}"/>
                </a:ext>
              </a:extLst>
            </p:cNvPr>
            <p:cNvPicPr>
              <a:picLocks noChangeAspect="1"/>
            </p:cNvPicPr>
            <p:nvPr/>
          </p:nvPicPr>
          <p:blipFill>
            <a:blip r:embed="rId3">
              <a:extLst>
                <a:ext uri="{28A0092B-C50C-407E-A947-70E740481C1C}">
                  <a14:useLocalDpi xmlns:a14="http://schemas.microsoft.com/office/drawing/2010/main" val="0"/>
                </a:ext>
              </a:extLst>
            </a:blip>
            <a:srcRect t="13719" b="13719"/>
            <a:stretch>
              <a:fillRect/>
            </a:stretch>
          </p:blipFill>
          <p:spPr bwMode="auto">
            <a:xfrm>
              <a:off x="5940152" y="1772816"/>
              <a:ext cx="2386013" cy="25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2" name="Water pumped from 12 m water depth at Ny-Ålesund…">
            <a:extLst>
              <a:ext uri="{FF2B5EF4-FFF2-40B4-BE49-F238E27FC236}">
                <a16:creationId xmlns:a16="http://schemas.microsoft.com/office/drawing/2014/main" id="{4FF74994-016A-4ECF-9D07-4DDDEC222C34}"/>
              </a:ext>
            </a:extLst>
          </p:cNvPr>
          <p:cNvSpPr txBox="1"/>
          <p:nvPr/>
        </p:nvSpPr>
        <p:spPr>
          <a:xfrm>
            <a:off x="358436" y="1387855"/>
            <a:ext cx="8440790" cy="5609228"/>
          </a:xfrm>
          <a:prstGeom prst="rect">
            <a:avLst/>
          </a:prstGeom>
          <a:ln w="12700">
            <a:miter lim="400000"/>
          </a:ln>
          <a:extLst>
            <a:ext uri="{C572A759-6A51-4108-AA02-DFA0A04FC94B}"/>
          </a:extLst>
        </p:spPr>
        <p:txBody>
          <a:bodyPr wrap="square" lIns="45719" rIns="45719">
            <a:spAutoFit/>
          </a:bodyPr>
          <a:lstStyle/>
          <a:p>
            <a:pPr defTabSz="360362">
              <a:spcBef>
                <a:spcPts val="0"/>
              </a:spcBef>
              <a:buSzPct val="100000"/>
              <a:defRPr sz="1400" b="1">
                <a:solidFill>
                  <a:srgbClr val="33334F"/>
                </a:solidFill>
              </a:defRPr>
            </a:pPr>
            <a:endParaRPr lang="en-GB" sz="2000" b="1" dirty="0">
              <a:solidFill>
                <a:srgbClr val="555583"/>
              </a:solidFill>
            </a:endParaRPr>
          </a:p>
          <a:p>
            <a:pPr marL="174625" indent="-174625" defTabSz="360362">
              <a:spcBef>
                <a:spcPts val="0"/>
              </a:spcBef>
              <a:spcAft>
                <a:spcPts val="600"/>
              </a:spcAft>
              <a:buSzPct val="100000"/>
              <a:buFontTx/>
              <a:buChar char="•"/>
              <a:defRPr sz="1400" b="1">
                <a:solidFill>
                  <a:srgbClr val="33334F"/>
                </a:solidFill>
              </a:defRPr>
            </a:pPr>
            <a:r>
              <a:rPr lang="en-GB" sz="2000" b="1" dirty="0">
                <a:solidFill>
                  <a:srgbClr val="555583"/>
                </a:solidFill>
              </a:rPr>
              <a:t>since August 2017: pH measurements</a:t>
            </a:r>
          </a:p>
          <a:p>
            <a:pPr marL="361950" lvl="1" indent="-187325" defTabSz="360362">
              <a:spcBef>
                <a:spcPts val="0"/>
              </a:spcBef>
              <a:spcAft>
                <a:spcPts val="600"/>
              </a:spcAft>
              <a:buSzPct val="100000"/>
              <a:buFont typeface="Arial"/>
              <a:buChar char="-"/>
              <a:defRPr sz="1400">
                <a:solidFill>
                  <a:srgbClr val="33334F"/>
                </a:solidFill>
              </a:defRPr>
            </a:pPr>
            <a:r>
              <a:rPr lang="en-GB" sz="2000" dirty="0" err="1">
                <a:solidFill>
                  <a:srgbClr val="555583"/>
                </a:solidFill>
              </a:rPr>
              <a:t>Durafet</a:t>
            </a:r>
            <a:r>
              <a:rPr lang="en-GB" sz="2000" dirty="0">
                <a:solidFill>
                  <a:srgbClr val="555583"/>
                </a:solidFill>
              </a:rPr>
              <a:t> pH sensor in the </a:t>
            </a:r>
            <a:r>
              <a:rPr lang="en-GB" sz="2000" dirty="0" err="1">
                <a:solidFill>
                  <a:srgbClr val="555583"/>
                </a:solidFill>
              </a:rPr>
              <a:t>FerryBox</a:t>
            </a:r>
            <a:endParaRPr lang="en-GB" sz="2000" dirty="0">
              <a:solidFill>
                <a:srgbClr val="555583"/>
              </a:solidFill>
            </a:endParaRPr>
          </a:p>
          <a:p>
            <a:pPr marL="361950" lvl="1" indent="-187325" defTabSz="360362">
              <a:spcBef>
                <a:spcPts val="0"/>
              </a:spcBef>
              <a:spcAft>
                <a:spcPts val="600"/>
              </a:spcAft>
              <a:buSzPct val="100000"/>
              <a:buFont typeface="Arial"/>
              <a:buChar char="-"/>
              <a:defRPr sz="1400">
                <a:solidFill>
                  <a:srgbClr val="33334F"/>
                </a:solidFill>
              </a:defRPr>
            </a:pPr>
            <a:r>
              <a:rPr lang="en-GB" sz="2000" dirty="0">
                <a:solidFill>
                  <a:srgbClr val="555583"/>
                </a:solidFill>
              </a:rPr>
              <a:t>continuous measurements in fjord water (</a:t>
            </a:r>
            <a:r>
              <a:rPr lang="en-GB" sz="2000" dirty="0" err="1">
                <a:solidFill>
                  <a:srgbClr val="555583"/>
                </a:solidFill>
              </a:rPr>
              <a:t>seaFET</a:t>
            </a:r>
            <a:r>
              <a:rPr lang="en-GB" sz="2000" dirty="0">
                <a:solidFill>
                  <a:srgbClr val="555583"/>
                </a:solidFill>
              </a:rPr>
              <a:t>)</a:t>
            </a:r>
          </a:p>
          <a:p>
            <a:pPr marL="361950" lvl="1" indent="-187325" defTabSz="360362">
              <a:spcBef>
                <a:spcPts val="0"/>
              </a:spcBef>
              <a:spcAft>
                <a:spcPts val="600"/>
              </a:spcAft>
              <a:buSzPct val="100000"/>
              <a:buFont typeface="Arial"/>
              <a:buChar char="-"/>
              <a:defRPr sz="1400">
                <a:solidFill>
                  <a:srgbClr val="33334F"/>
                </a:solidFill>
              </a:defRPr>
            </a:pPr>
            <a:r>
              <a:rPr lang="en-GB" sz="2000" dirty="0">
                <a:solidFill>
                  <a:srgbClr val="555583"/>
                </a:solidFill>
              </a:rPr>
              <a:t>discrete pH samples once a month for calibration</a:t>
            </a:r>
          </a:p>
          <a:p>
            <a:pPr marL="177800" lvl="1" indent="-177800" defTabSz="360362">
              <a:lnSpc>
                <a:spcPct val="150000"/>
              </a:lnSpc>
              <a:spcBef>
                <a:spcPts val="0"/>
              </a:spcBef>
              <a:spcAft>
                <a:spcPts val="300"/>
              </a:spcAft>
              <a:buSzPct val="100000"/>
              <a:buFont typeface="Arial" panose="020B0604020202020204" pitchFamily="34" charset="0"/>
              <a:buChar char="•"/>
              <a:defRPr sz="1400">
                <a:solidFill>
                  <a:srgbClr val="33334F"/>
                </a:solidFill>
              </a:defRPr>
            </a:pPr>
            <a:r>
              <a:rPr lang="en-GB" sz="2000" b="1" dirty="0">
                <a:solidFill>
                  <a:srgbClr val="555583"/>
                </a:solidFill>
              </a:rPr>
              <a:t>regular maintenance twice a year</a:t>
            </a:r>
            <a:endParaRPr lang="en-GB" sz="2000" dirty="0">
              <a:solidFill>
                <a:srgbClr val="555583"/>
              </a:solidFill>
            </a:endParaRPr>
          </a:p>
          <a:p>
            <a:pPr marL="0" lvl="1" indent="179388" defTabSz="360362">
              <a:lnSpc>
                <a:spcPct val="150000"/>
              </a:lnSpc>
              <a:spcBef>
                <a:spcPts val="0"/>
              </a:spcBef>
              <a:spcAft>
                <a:spcPts val="600"/>
              </a:spcAft>
              <a:buSzPct val="100000"/>
              <a:defRPr sz="1400">
                <a:solidFill>
                  <a:srgbClr val="33334F"/>
                </a:solidFill>
              </a:defRPr>
            </a:pPr>
            <a:r>
              <a:rPr lang="en-GB" sz="2000" dirty="0">
                <a:solidFill>
                  <a:srgbClr val="555583"/>
                </a:solidFill>
              </a:rPr>
              <a:t>calibration and quality insurance: </a:t>
            </a:r>
          </a:p>
          <a:p>
            <a:pPr marL="0" lvl="1" defTabSz="360362">
              <a:spcBef>
                <a:spcPts val="0"/>
              </a:spcBef>
              <a:buSzPct val="100000"/>
              <a:defRPr sz="1400">
                <a:solidFill>
                  <a:srgbClr val="33334F"/>
                </a:solidFill>
              </a:defRPr>
            </a:pPr>
            <a:r>
              <a:rPr lang="en-GB" sz="2000" dirty="0">
                <a:solidFill>
                  <a:srgbClr val="555583"/>
                </a:solidFill>
              </a:rPr>
              <a:t>collection of discrete samples once a week for high-precision measurements of dissolved  inorganic carbon and total alkalinity at the home lab.</a:t>
            </a:r>
          </a:p>
          <a:p>
            <a:pPr marL="0" lvl="1" defTabSz="360362">
              <a:spcBef>
                <a:spcPts val="0"/>
              </a:spcBef>
              <a:buSzPct val="100000"/>
              <a:defRPr sz="1400">
                <a:solidFill>
                  <a:srgbClr val="33334F"/>
                </a:solidFill>
              </a:defRPr>
            </a:pPr>
            <a:endParaRPr lang="en-GB" sz="2000" i="1" dirty="0">
              <a:solidFill>
                <a:srgbClr val="555583"/>
              </a:solidFill>
            </a:endParaRPr>
          </a:p>
          <a:p>
            <a:pPr marL="174625" indent="-174625">
              <a:spcBef>
                <a:spcPts val="600"/>
              </a:spcBef>
              <a:buSzPct val="100000"/>
              <a:buChar char="•"/>
              <a:defRPr sz="1600"/>
            </a:pPr>
            <a:r>
              <a:rPr lang="en-US" sz="2000" b="1" dirty="0">
                <a:solidFill>
                  <a:srgbClr val="525280"/>
                </a:solidFill>
              </a:rPr>
              <a:t>2020, Covid-19 issues:</a:t>
            </a:r>
          </a:p>
          <a:p>
            <a:pPr marL="631825" lvl="1" indent="-174625">
              <a:spcBef>
                <a:spcPts val="600"/>
              </a:spcBef>
              <a:buSzPct val="100000"/>
              <a:buChar char="•"/>
              <a:defRPr sz="1600"/>
            </a:pPr>
            <a:r>
              <a:rPr lang="en-US" sz="2000" dirty="0">
                <a:solidFill>
                  <a:srgbClr val="555583"/>
                </a:solidFill>
              </a:rPr>
              <a:t>instruments could not be maintained</a:t>
            </a:r>
          </a:p>
          <a:p>
            <a:pPr marL="631825" lvl="1" indent="-174625">
              <a:spcBef>
                <a:spcPts val="600"/>
              </a:spcBef>
              <a:buSzPct val="100000"/>
              <a:buChar char="•"/>
              <a:defRPr sz="1600"/>
            </a:pPr>
            <a:r>
              <a:rPr lang="en-US" sz="2000" dirty="0">
                <a:solidFill>
                  <a:srgbClr val="555583"/>
                </a:solidFill>
              </a:rPr>
              <a:t>a </a:t>
            </a:r>
            <a:r>
              <a:rPr lang="en-US" sz="2000" dirty="0" err="1">
                <a:solidFill>
                  <a:srgbClr val="555583"/>
                </a:solidFill>
              </a:rPr>
              <a:t>FerryBox</a:t>
            </a:r>
            <a:r>
              <a:rPr lang="en-US" sz="2000" dirty="0">
                <a:solidFill>
                  <a:srgbClr val="555583"/>
                </a:solidFill>
              </a:rPr>
              <a:t> failure could not be fixed</a:t>
            </a:r>
          </a:p>
          <a:p>
            <a:pPr marL="631825" lvl="1" indent="-174625">
              <a:spcBef>
                <a:spcPts val="600"/>
              </a:spcBef>
              <a:buSzPct val="100000"/>
              <a:buChar char="•"/>
              <a:defRPr sz="1600"/>
            </a:pPr>
            <a:r>
              <a:rPr lang="en-US" sz="2000" dirty="0">
                <a:solidFill>
                  <a:srgbClr val="555583"/>
                </a:solidFill>
              </a:rPr>
              <a:t>some discrete samples collected at AWIPEV</a:t>
            </a:r>
          </a:p>
          <a:p>
            <a:pPr marL="0" lvl="1" indent="177800" defTabSz="360362">
              <a:spcBef>
                <a:spcPts val="0"/>
              </a:spcBef>
              <a:spcAft>
                <a:spcPts val="0"/>
              </a:spcAft>
              <a:buSzPct val="100000"/>
              <a:defRPr sz="1400">
                <a:solidFill>
                  <a:srgbClr val="33334F"/>
                </a:solidFill>
              </a:defRPr>
            </a:pPr>
            <a:endParaRPr lang="en-GB" sz="1100" i="1" dirty="0">
              <a:solidFill>
                <a:srgbClr val="555583"/>
              </a:solidFill>
            </a:endParaRPr>
          </a:p>
        </p:txBody>
      </p:sp>
      <p:sp>
        <p:nvSpPr>
          <p:cNvPr id="23" name="Textfeld 22">
            <a:extLst>
              <a:ext uri="{FF2B5EF4-FFF2-40B4-BE49-F238E27FC236}">
                <a16:creationId xmlns:a16="http://schemas.microsoft.com/office/drawing/2014/main" id="{1229EB21-F8B2-469F-9710-EF7ACDC95205}"/>
              </a:ext>
            </a:extLst>
          </p:cNvPr>
          <p:cNvSpPr txBox="1"/>
          <p:nvPr/>
        </p:nvSpPr>
        <p:spPr>
          <a:xfrm>
            <a:off x="104826" y="1346456"/>
            <a:ext cx="1893339" cy="400110"/>
          </a:xfrm>
          <a:prstGeom prst="rect">
            <a:avLst/>
          </a:prstGeom>
          <a:noFill/>
        </p:spPr>
        <p:txBody>
          <a:bodyPr wrap="none">
            <a:spAutoFit/>
          </a:bodyPr>
          <a:lstStyle/>
          <a:p>
            <a:pPr>
              <a:defRPr/>
            </a:pPr>
            <a:r>
              <a:rPr lang="en-GB" sz="2000" dirty="0">
                <a:solidFill>
                  <a:schemeClr val="bg2">
                    <a:lumMod val="75000"/>
                  </a:schemeClr>
                </a:solidFill>
              </a:rPr>
              <a:t>during INTAROS:</a:t>
            </a:r>
          </a:p>
        </p:txBody>
      </p:sp>
    </p:spTree>
    <p:extLst>
      <p:ext uri="{BB962C8B-B14F-4D97-AF65-F5344CB8AC3E}">
        <p14:creationId xmlns:p14="http://schemas.microsoft.com/office/powerpoint/2010/main" val="94422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1" name="Rechteck 15">
            <a:extLst>
              <a:ext uri="{FF2B5EF4-FFF2-40B4-BE49-F238E27FC236}">
                <a16:creationId xmlns:a16="http://schemas.microsoft.com/office/drawing/2014/main" id="{C9032447-A60B-41CE-984E-546C4CDDDCF7}"/>
              </a:ext>
            </a:extLst>
          </p:cNvPr>
          <p:cNvSpPr>
            <a:spLocks noChangeArrowheads="1"/>
          </p:cNvSpPr>
          <p:nvPr/>
        </p:nvSpPr>
        <p:spPr bwMode="auto">
          <a:xfrm>
            <a:off x="676275" y="968375"/>
            <a:ext cx="7424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b="1" dirty="0">
                <a:solidFill>
                  <a:srgbClr val="33334F"/>
                </a:solidFill>
                <a:latin typeface="+mn-lt"/>
              </a:rPr>
              <a:t>Time-series of carbonate chemistry in the Arctic Ocean</a:t>
            </a:r>
            <a:endParaRPr lang="en-GB" altLang="en-US" sz="2000" b="1" dirty="0">
              <a:latin typeface="+mn-lt"/>
            </a:endParaRPr>
          </a:p>
        </p:txBody>
      </p:sp>
      <p:grpSp>
        <p:nvGrpSpPr>
          <p:cNvPr id="10" name="Gruppieren 4">
            <a:extLst>
              <a:ext uri="{FF2B5EF4-FFF2-40B4-BE49-F238E27FC236}">
                <a16:creationId xmlns:a16="http://schemas.microsoft.com/office/drawing/2014/main" id="{A50338B5-E906-4D51-9B20-D278075799FC}"/>
              </a:ext>
            </a:extLst>
          </p:cNvPr>
          <p:cNvGrpSpPr>
            <a:grpSpLocks/>
          </p:cNvGrpSpPr>
          <p:nvPr/>
        </p:nvGrpSpPr>
        <p:grpSpPr bwMode="auto">
          <a:xfrm>
            <a:off x="1753563" y="1917760"/>
            <a:ext cx="6480175" cy="4676828"/>
            <a:chOff x="1115616" y="1455174"/>
            <a:chExt cx="6840760" cy="5131648"/>
          </a:xfrm>
        </p:grpSpPr>
        <p:sp>
          <p:nvSpPr>
            <p:cNvPr id="12" name="Rectangle">
              <a:extLst>
                <a:ext uri="{FF2B5EF4-FFF2-40B4-BE49-F238E27FC236}">
                  <a16:creationId xmlns:a16="http://schemas.microsoft.com/office/drawing/2014/main" id="{2E3A06F0-F8DF-44AC-9412-DCC33C32C373}"/>
                </a:ext>
              </a:extLst>
            </p:cNvPr>
            <p:cNvSpPr>
              <a:spLocks noChangeArrowheads="1"/>
            </p:cNvSpPr>
            <p:nvPr/>
          </p:nvSpPr>
          <p:spPr bwMode="auto">
            <a:xfrm>
              <a:off x="3816350" y="5470525"/>
              <a:ext cx="1727200" cy="46038"/>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mn-lt"/>
              </a:endParaRPr>
            </a:p>
          </p:txBody>
        </p:sp>
        <p:grpSp>
          <p:nvGrpSpPr>
            <p:cNvPr id="13" name="Gruppieren 2">
              <a:extLst>
                <a:ext uri="{FF2B5EF4-FFF2-40B4-BE49-F238E27FC236}">
                  <a16:creationId xmlns:a16="http://schemas.microsoft.com/office/drawing/2014/main" id="{D3A13E34-6C3A-495F-986F-85ADD6ECA34B}"/>
                </a:ext>
              </a:extLst>
            </p:cNvPr>
            <p:cNvGrpSpPr>
              <a:grpSpLocks/>
            </p:cNvGrpSpPr>
            <p:nvPr/>
          </p:nvGrpSpPr>
          <p:grpSpPr bwMode="auto">
            <a:xfrm>
              <a:off x="1187450" y="1553649"/>
              <a:ext cx="6593618" cy="5033173"/>
              <a:chOff x="845574" y="1553649"/>
              <a:chExt cx="6593618" cy="5033173"/>
            </a:xfrm>
          </p:grpSpPr>
          <p:pic>
            <p:nvPicPr>
              <p:cNvPr id="15" name="Screenshot 2019-12-16 at 17.41.46.png" descr="Screenshot 2019-12-16 at 17.41.46.png">
                <a:extLst>
                  <a:ext uri="{FF2B5EF4-FFF2-40B4-BE49-F238E27FC236}">
                    <a16:creationId xmlns:a16="http://schemas.microsoft.com/office/drawing/2014/main" id="{0D71C3CE-9795-4C98-AA20-214F618B5DD5}"/>
                  </a:ext>
                </a:extLst>
              </p:cNvPr>
              <p:cNvPicPr>
                <a:picLocks noChangeAspect="1"/>
              </p:cNvPicPr>
              <p:nvPr/>
            </p:nvPicPr>
            <p:blipFill>
              <a:blip r:embed="rId2">
                <a:extLst>
                  <a:ext uri="{28A0092B-C50C-407E-A947-70E740481C1C}">
                    <a14:useLocalDpi xmlns:a14="http://schemas.microsoft.com/office/drawing/2010/main" val="0"/>
                  </a:ext>
                </a:extLst>
              </a:blip>
              <a:srcRect r="3874"/>
              <a:stretch>
                <a:fillRect/>
              </a:stretch>
            </p:blipFill>
            <p:spPr bwMode="auto">
              <a:xfrm>
                <a:off x="845574" y="1553649"/>
                <a:ext cx="6593618" cy="306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Screenshot 2019-12-16 at 17.43.16.png" descr="Screenshot 2019-12-16 at 17.43.16.png">
                <a:extLst>
                  <a:ext uri="{FF2B5EF4-FFF2-40B4-BE49-F238E27FC236}">
                    <a16:creationId xmlns:a16="http://schemas.microsoft.com/office/drawing/2014/main" id="{E0776EA1-5DA9-438C-AF20-B677E1ECD8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6611" y="2657029"/>
                <a:ext cx="4703184" cy="392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Rechteck 16">
                <a:extLst>
                  <a:ext uri="{FF2B5EF4-FFF2-40B4-BE49-F238E27FC236}">
                    <a16:creationId xmlns:a16="http://schemas.microsoft.com/office/drawing/2014/main" id="{53846439-B12B-415A-84D9-A3AC5844CD65}"/>
                  </a:ext>
                </a:extLst>
              </p:cNvPr>
              <p:cNvSpPr/>
              <p:nvPr/>
            </p:nvSpPr>
            <p:spPr>
              <a:xfrm>
                <a:off x="845574" y="3991897"/>
                <a:ext cx="934065" cy="40524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endParaRPr lang="en-GB">
                  <a:solidFill>
                    <a:srgbClr val="000000"/>
                  </a:solidFill>
                  <a:ea typeface="Arial"/>
                  <a:cs typeface="Arial"/>
                  <a:sym typeface="Arial"/>
                </a:endParaRPr>
              </a:p>
            </p:txBody>
          </p:sp>
        </p:grpSp>
        <p:sp>
          <p:nvSpPr>
            <p:cNvPr id="14" name="Rechteck 13">
              <a:extLst>
                <a:ext uri="{FF2B5EF4-FFF2-40B4-BE49-F238E27FC236}">
                  <a16:creationId xmlns:a16="http://schemas.microsoft.com/office/drawing/2014/main" id="{DE9CEA87-C25F-42DA-8E40-19E894D8E7A9}"/>
                </a:ext>
              </a:extLst>
            </p:cNvPr>
            <p:cNvSpPr/>
            <p:nvPr/>
          </p:nvSpPr>
          <p:spPr>
            <a:xfrm>
              <a:off x="1115616" y="1455174"/>
              <a:ext cx="6840760" cy="405247"/>
            </a:xfrm>
            <a:prstGeom prst="rect">
              <a:avLst/>
            </a:prstGeom>
            <a:noFill/>
            <a:ln w="317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endParaRPr lang="en-GB">
                <a:solidFill>
                  <a:srgbClr val="000000"/>
                </a:solidFill>
                <a:ea typeface="Arial"/>
                <a:cs typeface="Arial"/>
                <a:sym typeface="Arial"/>
              </a:endParaRPr>
            </a:p>
          </p:txBody>
        </p:sp>
      </p:grpSp>
      <p:sp>
        <p:nvSpPr>
          <p:cNvPr id="18" name="Data available in near real-time (https://awipev-co2.obs-vlfr.fr)">
            <a:extLst>
              <a:ext uri="{FF2B5EF4-FFF2-40B4-BE49-F238E27FC236}">
                <a16:creationId xmlns:a16="http://schemas.microsoft.com/office/drawing/2014/main" id="{ACBBAF2F-A104-4B59-8CAA-D4367423D2C3}"/>
              </a:ext>
            </a:extLst>
          </p:cNvPr>
          <p:cNvSpPr txBox="1"/>
          <p:nvPr/>
        </p:nvSpPr>
        <p:spPr>
          <a:xfrm>
            <a:off x="962988" y="1352364"/>
            <a:ext cx="7807325" cy="379904"/>
          </a:xfrm>
          <a:prstGeom prst="rect">
            <a:avLst/>
          </a:prstGeom>
          <a:ln w="12700">
            <a:miter lim="400000"/>
          </a:ln>
          <a:extLst>
            <a:ext uri="{C572A759-6A51-4108-AA02-DFA0A04FC94B}"/>
          </a:extLst>
        </p:spPr>
        <p:txBody>
          <a:bodyPr lIns="35715" tIns="35715" rIns="35715" bIns="35715" anchor="ctr">
            <a:spAutoFit/>
          </a:bodyPr>
          <a:lstStyle/>
          <a:p>
            <a:pPr algn="ctr" defTabSz="409575">
              <a:defRPr b="1">
                <a:solidFill>
                  <a:srgbClr val="33334F"/>
                </a:solidFill>
              </a:defRPr>
            </a:pPr>
            <a:r>
              <a:rPr sz="2000" b="1" dirty="0">
                <a:solidFill>
                  <a:srgbClr val="33334F"/>
                </a:solidFill>
              </a:rPr>
              <a:t>Data </a:t>
            </a:r>
            <a:r>
              <a:rPr lang="de-DE" sz="2000" b="1" dirty="0">
                <a:solidFill>
                  <a:srgbClr val="33334F"/>
                </a:solidFill>
              </a:rPr>
              <a:t>online </a:t>
            </a:r>
            <a:r>
              <a:rPr sz="2000" b="1" dirty="0">
                <a:solidFill>
                  <a:srgbClr val="33334F"/>
                </a:solidFill>
              </a:rPr>
              <a:t>available in near real-time</a:t>
            </a:r>
            <a:r>
              <a:rPr lang="de-DE" sz="2000" b="1" dirty="0">
                <a:solidFill>
                  <a:srgbClr val="33334F"/>
                </a:solidFill>
              </a:rPr>
              <a:t> </a:t>
            </a:r>
            <a:r>
              <a:rPr sz="2000" b="1" dirty="0">
                <a:solidFill>
                  <a:srgbClr val="33334F"/>
                </a:solidFill>
              </a:rPr>
              <a:t> </a:t>
            </a:r>
            <a:r>
              <a:rPr sz="2000" b="1" dirty="0">
                <a:solidFill>
                  <a:srgbClr val="555585"/>
                </a:solidFill>
              </a:rPr>
              <a:t>(</a:t>
            </a:r>
            <a:r>
              <a:rPr sz="2000" b="1" dirty="0">
                <a:solidFill>
                  <a:srgbClr val="0000FF"/>
                </a:solidFill>
                <a:uFill>
                  <a:solidFill>
                    <a:srgbClr val="009999"/>
                  </a:solidFill>
                </a:uFill>
              </a:rPr>
              <a:t>https://awipev-co2.obs-vlfr.fr</a:t>
            </a:r>
            <a:r>
              <a:rPr sz="1600" b="1" dirty="0">
                <a:solidFill>
                  <a:srgbClr val="555585"/>
                </a:solidFill>
              </a:rPr>
              <a:t>)</a:t>
            </a:r>
          </a:p>
        </p:txBody>
      </p:sp>
      <p:grpSp>
        <p:nvGrpSpPr>
          <p:cNvPr id="24" name="Gruppieren 23">
            <a:extLst>
              <a:ext uri="{FF2B5EF4-FFF2-40B4-BE49-F238E27FC236}">
                <a16:creationId xmlns:a16="http://schemas.microsoft.com/office/drawing/2014/main" id="{94C4227B-EE65-47A4-8457-600CC1242A13}"/>
              </a:ext>
            </a:extLst>
          </p:cNvPr>
          <p:cNvGrpSpPr>
            <a:grpSpLocks/>
          </p:cNvGrpSpPr>
          <p:nvPr/>
        </p:nvGrpSpPr>
        <p:grpSpPr bwMode="auto">
          <a:xfrm rot="-713677">
            <a:off x="1099828" y="3467558"/>
            <a:ext cx="8821271" cy="1655762"/>
            <a:chOff x="658980" y="2842825"/>
            <a:chExt cx="6098357" cy="1656184"/>
          </a:xfrm>
        </p:grpSpPr>
        <p:sp>
          <p:nvSpPr>
            <p:cNvPr id="25" name="Rechteck 24">
              <a:extLst>
                <a:ext uri="{FF2B5EF4-FFF2-40B4-BE49-F238E27FC236}">
                  <a16:creationId xmlns:a16="http://schemas.microsoft.com/office/drawing/2014/main" id="{30E89D03-DA2B-4AAB-B173-DA129361002B}"/>
                </a:ext>
              </a:extLst>
            </p:cNvPr>
            <p:cNvSpPr/>
            <p:nvPr/>
          </p:nvSpPr>
          <p:spPr>
            <a:xfrm>
              <a:off x="658980" y="2842825"/>
              <a:ext cx="6098357"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Textfeld 25">
              <a:extLst>
                <a:ext uri="{FF2B5EF4-FFF2-40B4-BE49-F238E27FC236}">
                  <a16:creationId xmlns:a16="http://schemas.microsoft.com/office/drawing/2014/main" id="{53FDC91E-4A58-44EB-A9AB-017FB738B11E}"/>
                </a:ext>
              </a:extLst>
            </p:cNvPr>
            <p:cNvSpPr txBox="1"/>
            <p:nvPr/>
          </p:nvSpPr>
          <p:spPr>
            <a:xfrm>
              <a:off x="863793" y="3009029"/>
              <a:ext cx="5688731" cy="1323776"/>
            </a:xfrm>
            <a:prstGeom prst="rect">
              <a:avLst/>
            </a:prstGeom>
            <a:solidFill>
              <a:schemeClr val="bg1"/>
            </a:solidFill>
            <a:ln>
              <a:solidFill>
                <a:schemeClr val="bg2">
                  <a:lumMod val="75000"/>
                </a:schemeClr>
              </a:solidFill>
            </a:ln>
          </p:spPr>
          <p:txBody>
            <a:bodyPr>
              <a:spAutoFit/>
            </a:bodyPr>
            <a:lstStyle/>
            <a:p>
              <a:pPr algn="ctr">
                <a:defRPr/>
              </a:pPr>
              <a:r>
                <a:rPr lang="en-US" sz="2000" b="1" dirty="0">
                  <a:solidFill>
                    <a:schemeClr val="bg2">
                      <a:lumMod val="75000"/>
                    </a:schemeClr>
                  </a:solidFill>
                </a:rPr>
                <a:t>The AWIPEV-CO</a:t>
              </a:r>
              <a:r>
                <a:rPr lang="en-US" sz="2000" b="1" baseline="-25000" dirty="0">
                  <a:solidFill>
                    <a:schemeClr val="bg2">
                      <a:lumMod val="75000"/>
                    </a:schemeClr>
                  </a:solidFill>
                </a:rPr>
                <a:t>2</a:t>
              </a:r>
              <a:r>
                <a:rPr lang="en-US" sz="2000" b="1" dirty="0">
                  <a:solidFill>
                    <a:schemeClr val="bg2">
                      <a:lumMod val="75000"/>
                    </a:schemeClr>
                  </a:solidFill>
                </a:rPr>
                <a:t> project was terminated in January 2021 due to the lack of support for discrete seawater sampling  from the AWIPEV Research Base. Data are being analyzed and will be uploaded on the World Data Center Pangaea and published in the scientific literature. </a:t>
              </a:r>
            </a:p>
          </p:txBody>
        </p:sp>
      </p:grpSp>
    </p:spTree>
    <p:extLst>
      <p:ext uri="{BB962C8B-B14F-4D97-AF65-F5344CB8AC3E}">
        <p14:creationId xmlns:p14="http://schemas.microsoft.com/office/powerpoint/2010/main" val="146141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9" name="Textfeld 2">
            <a:extLst>
              <a:ext uri="{FF2B5EF4-FFF2-40B4-BE49-F238E27FC236}">
                <a16:creationId xmlns:a16="http://schemas.microsoft.com/office/drawing/2014/main" id="{073C4031-4B70-45E5-966F-B10BAABC0094}"/>
              </a:ext>
            </a:extLst>
          </p:cNvPr>
          <p:cNvSpPr txBox="1">
            <a:spLocks noChangeArrowheads="1"/>
          </p:cNvSpPr>
          <p:nvPr/>
        </p:nvSpPr>
        <p:spPr bwMode="auto">
          <a:xfrm>
            <a:off x="335926" y="4841429"/>
            <a:ext cx="79549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000" b="1" dirty="0">
                <a:solidFill>
                  <a:schemeClr val="tx1">
                    <a:lumMod val="65000"/>
                    <a:lumOff val="35000"/>
                  </a:schemeClr>
                </a:solidFill>
                <a:latin typeface="+mn-lt"/>
                <a:ea typeface="MS PGothic" panose="020B0600070205080204" pitchFamily="34" charset="-128"/>
              </a:rPr>
              <a:t>Long-term deployment at 10 m water depth in the fjord entrance</a:t>
            </a:r>
            <a:endParaRPr lang="en-GB" altLang="en-US" sz="2000" b="1" dirty="0">
              <a:solidFill>
                <a:schemeClr val="tx1">
                  <a:lumMod val="65000"/>
                  <a:lumOff val="35000"/>
                </a:schemeClr>
              </a:solidFill>
              <a:latin typeface="+mn-lt"/>
            </a:endParaRPr>
          </a:p>
        </p:txBody>
      </p:sp>
      <p:pic>
        <p:nvPicPr>
          <p:cNvPr id="21" name="Image 9" descr="INTAROS-2:NyAlesund_Mai2018:Photos:P1010329.JPG">
            <a:extLst>
              <a:ext uri="{FF2B5EF4-FFF2-40B4-BE49-F238E27FC236}">
                <a16:creationId xmlns:a16="http://schemas.microsoft.com/office/drawing/2014/main" id="{8F0CDDC1-880C-4EA9-B178-41883B1390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520334"/>
            <a:ext cx="2545534"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5">
            <a:extLst>
              <a:ext uri="{FF2B5EF4-FFF2-40B4-BE49-F238E27FC236}">
                <a16:creationId xmlns:a16="http://schemas.microsoft.com/office/drawing/2014/main" id="{C3CD6D33-EE5F-4DFD-8136-0D8F51B48A38}"/>
              </a:ext>
            </a:extLst>
          </p:cNvPr>
          <p:cNvSpPr>
            <a:spLocks noChangeArrowheads="1"/>
          </p:cNvSpPr>
          <p:nvPr/>
        </p:nvSpPr>
        <p:spPr bwMode="auto">
          <a:xfrm>
            <a:off x="4313407" y="3962340"/>
            <a:ext cx="2091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800" b="1" dirty="0">
                <a:solidFill>
                  <a:srgbClr val="FF9933"/>
                </a:solidFill>
                <a:latin typeface="+mn-lt"/>
                <a:ea typeface="MS PGothic" panose="020B0600070205080204" pitchFamily="34" charset="-128"/>
              </a:rPr>
              <a:t>deployment site</a:t>
            </a:r>
          </a:p>
        </p:txBody>
      </p:sp>
      <p:sp>
        <p:nvSpPr>
          <p:cNvPr id="23" name="TextBox 5">
            <a:extLst>
              <a:ext uri="{FF2B5EF4-FFF2-40B4-BE49-F238E27FC236}">
                <a16:creationId xmlns:a16="http://schemas.microsoft.com/office/drawing/2014/main" id="{071D24A8-CBAA-4CB4-8436-222CB9538D9B}"/>
              </a:ext>
            </a:extLst>
          </p:cNvPr>
          <p:cNvSpPr txBox="1">
            <a:spLocks noChangeArrowheads="1"/>
          </p:cNvSpPr>
          <p:nvPr/>
        </p:nvSpPr>
        <p:spPr bwMode="auto">
          <a:xfrm>
            <a:off x="469380" y="898526"/>
            <a:ext cx="11022404" cy="1654175"/>
          </a:xfrm>
          <a:prstGeom prst="rect">
            <a:avLst/>
          </a:prstGeom>
          <a:noFill/>
          <a:ln>
            <a:noFill/>
          </a:ln>
          <a:effectLst>
            <a:outerShdw blurRad="241300" dist="38100" dir="2700000" sx="100999" sy="100999"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lIns="252000" tIns="144000" rIns="180000" bIns="180000"/>
          <a:lstStyle/>
          <a:p>
            <a:pPr eaLnBrk="1" hangingPunct="1">
              <a:spcAft>
                <a:spcPts val="1800"/>
              </a:spcAft>
              <a:defRPr/>
            </a:pPr>
            <a:r>
              <a:rPr lang="en-GB" sz="2000" b="1" dirty="0">
                <a:solidFill>
                  <a:srgbClr val="33334F"/>
                </a:solidFill>
              </a:rPr>
              <a:t>Underwater acoustics in Kongsfjorden</a:t>
            </a:r>
          </a:p>
          <a:p>
            <a:pPr eaLnBrk="1" hangingPunct="1">
              <a:spcAft>
                <a:spcPts val="0"/>
              </a:spcAft>
              <a:defRPr/>
            </a:pPr>
            <a:r>
              <a:rPr lang="en-GB" sz="2000" dirty="0">
                <a:solidFill>
                  <a:srgbClr val="555583"/>
                </a:solidFill>
              </a:rPr>
              <a:t>Describing the soundscape diversity including benthic fauna sounds, marine mammals vocalisations, ice sounds, boat noise, wind/wave noise and monitor changes over time.</a:t>
            </a:r>
          </a:p>
        </p:txBody>
      </p:sp>
      <p:pic>
        <p:nvPicPr>
          <p:cNvPr id="27" name="Image 2" descr="Ny-Alesund_deploymentsite.tiff">
            <a:extLst>
              <a:ext uri="{FF2B5EF4-FFF2-40B4-BE49-F238E27FC236}">
                <a16:creationId xmlns:a16="http://schemas.microsoft.com/office/drawing/2014/main" id="{B1C434EE-B2D0-431D-BFE5-B23EFD67B1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380" y="2495550"/>
            <a:ext cx="25463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1" descr="4.jpg">
            <a:extLst>
              <a:ext uri="{FF2B5EF4-FFF2-40B4-BE49-F238E27FC236}">
                <a16:creationId xmlns:a16="http://schemas.microsoft.com/office/drawing/2014/main" id="{8EF70485-BA05-4CF1-A7AE-DBB6DF4C86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7438" y="2495550"/>
            <a:ext cx="25463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hteck 28">
            <a:extLst>
              <a:ext uri="{FF2B5EF4-FFF2-40B4-BE49-F238E27FC236}">
                <a16:creationId xmlns:a16="http://schemas.microsoft.com/office/drawing/2014/main" id="{D7925CBA-43A5-4863-A4EF-3B76D8CE5ADE}"/>
              </a:ext>
            </a:extLst>
          </p:cNvPr>
          <p:cNvSpPr/>
          <p:nvPr/>
        </p:nvSpPr>
        <p:spPr>
          <a:xfrm>
            <a:off x="849313" y="5530307"/>
            <a:ext cx="8064500" cy="1067343"/>
          </a:xfrm>
          <a:prstGeom prst="rect">
            <a:avLst/>
          </a:prstGeom>
        </p:spPr>
        <p:txBody>
          <a:bodyPr>
            <a:spAutoFit/>
          </a:bodyPr>
          <a:lstStyle/>
          <a:p>
            <a:pPr marL="177800" indent="-177800">
              <a:buFont typeface="Arial"/>
              <a:buChar char="•"/>
              <a:defRPr/>
            </a:pPr>
            <a:r>
              <a:rPr lang="en-GB" sz="2000" dirty="0">
                <a:solidFill>
                  <a:srgbClr val="555583"/>
                </a:solidFill>
              </a:rPr>
              <a:t>Same location close to </a:t>
            </a:r>
            <a:r>
              <a:rPr lang="en-GB" sz="2000" dirty="0" err="1">
                <a:solidFill>
                  <a:srgbClr val="555583"/>
                </a:solidFill>
              </a:rPr>
              <a:t>Kongsfjordneset</a:t>
            </a:r>
            <a:r>
              <a:rPr lang="en-GB" sz="2000" dirty="0">
                <a:solidFill>
                  <a:srgbClr val="555583"/>
                </a:solidFill>
              </a:rPr>
              <a:t> since 2013 </a:t>
            </a:r>
          </a:p>
          <a:p>
            <a:pPr>
              <a:defRPr/>
            </a:pPr>
            <a:endParaRPr lang="en-GB" sz="2000" dirty="0">
              <a:solidFill>
                <a:srgbClr val="555583"/>
              </a:solidFill>
            </a:endParaRPr>
          </a:p>
          <a:p>
            <a:pPr marL="177800" indent="-177800">
              <a:lnSpc>
                <a:spcPts val="1300"/>
              </a:lnSpc>
              <a:buFont typeface="Arial"/>
              <a:buChar char="•"/>
              <a:defRPr/>
            </a:pPr>
            <a:r>
              <a:rPr lang="en-GB" sz="2000" dirty="0">
                <a:solidFill>
                  <a:srgbClr val="555583"/>
                </a:solidFill>
              </a:rPr>
              <a:t>Recovery / redeployment by divers; up to 3 acoustic recorders, 1 pressure sensor</a:t>
            </a:r>
          </a:p>
        </p:txBody>
      </p:sp>
    </p:spTree>
    <p:extLst>
      <p:ext uri="{BB962C8B-B14F-4D97-AF65-F5344CB8AC3E}">
        <p14:creationId xmlns:p14="http://schemas.microsoft.com/office/powerpoint/2010/main" val="48131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23" name="TextBox 5">
            <a:extLst>
              <a:ext uri="{FF2B5EF4-FFF2-40B4-BE49-F238E27FC236}">
                <a16:creationId xmlns:a16="http://schemas.microsoft.com/office/drawing/2014/main" id="{071D24A8-CBAA-4CB4-8436-222CB9538D9B}"/>
              </a:ext>
            </a:extLst>
          </p:cNvPr>
          <p:cNvSpPr txBox="1">
            <a:spLocks noChangeArrowheads="1"/>
          </p:cNvSpPr>
          <p:nvPr/>
        </p:nvSpPr>
        <p:spPr bwMode="auto">
          <a:xfrm>
            <a:off x="469380" y="898527"/>
            <a:ext cx="11022404" cy="600490"/>
          </a:xfrm>
          <a:prstGeom prst="rect">
            <a:avLst/>
          </a:prstGeom>
          <a:noFill/>
          <a:ln>
            <a:noFill/>
          </a:ln>
          <a:effectLst>
            <a:outerShdw blurRad="241300" dist="38100" dir="2700000" sx="100999" sy="100999"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lIns="252000" tIns="144000" rIns="180000" bIns="180000"/>
          <a:lstStyle/>
          <a:p>
            <a:pPr eaLnBrk="1" hangingPunct="1">
              <a:spcAft>
                <a:spcPts val="1800"/>
              </a:spcAft>
              <a:defRPr/>
            </a:pPr>
            <a:r>
              <a:rPr lang="en-GB" sz="2000" b="1" dirty="0">
                <a:solidFill>
                  <a:srgbClr val="33334F"/>
                </a:solidFill>
              </a:rPr>
              <a:t>Underwater acoustics in </a:t>
            </a:r>
            <a:r>
              <a:rPr lang="en-GB" sz="2000" b="1" dirty="0" err="1">
                <a:solidFill>
                  <a:srgbClr val="33334F"/>
                </a:solidFill>
              </a:rPr>
              <a:t>Kongsfjorden</a:t>
            </a:r>
            <a:endParaRPr lang="en-GB" sz="2000" b="1" dirty="0">
              <a:solidFill>
                <a:srgbClr val="33334F"/>
              </a:solidFill>
            </a:endParaRPr>
          </a:p>
        </p:txBody>
      </p:sp>
      <p:sp>
        <p:nvSpPr>
          <p:cNvPr id="11" name="Rectangle 6">
            <a:extLst>
              <a:ext uri="{FF2B5EF4-FFF2-40B4-BE49-F238E27FC236}">
                <a16:creationId xmlns:a16="http://schemas.microsoft.com/office/drawing/2014/main" id="{EBE7E417-57BE-4298-9653-B70874D0A85C}"/>
              </a:ext>
            </a:extLst>
          </p:cNvPr>
          <p:cNvSpPr/>
          <p:nvPr/>
        </p:nvSpPr>
        <p:spPr>
          <a:xfrm>
            <a:off x="684213" y="1437418"/>
            <a:ext cx="8115013" cy="4093428"/>
          </a:xfrm>
          <a:prstGeom prst="rect">
            <a:avLst/>
          </a:prstGeom>
        </p:spPr>
        <p:txBody>
          <a:bodyPr wrap="square">
            <a:spAutoFit/>
          </a:bodyPr>
          <a:lstStyle/>
          <a:p>
            <a:pPr>
              <a:defRPr/>
            </a:pPr>
            <a:r>
              <a:rPr lang="en-GB" sz="2000" b="1" dirty="0">
                <a:solidFill>
                  <a:srgbClr val="555583"/>
                </a:solidFill>
              </a:rPr>
              <a:t>Data collection at </a:t>
            </a:r>
            <a:r>
              <a:rPr lang="en-GB" sz="2000" b="1" dirty="0" err="1">
                <a:solidFill>
                  <a:srgbClr val="555583"/>
                </a:solidFill>
              </a:rPr>
              <a:t>Kongsfjordneset</a:t>
            </a:r>
            <a:r>
              <a:rPr lang="en-GB" sz="2000" b="1" dirty="0">
                <a:solidFill>
                  <a:srgbClr val="555583"/>
                </a:solidFill>
              </a:rPr>
              <a:t> </a:t>
            </a:r>
          </a:p>
          <a:p>
            <a:pPr>
              <a:defRPr/>
            </a:pPr>
            <a:endParaRPr lang="en-GB" sz="2000" b="1" dirty="0">
              <a:solidFill>
                <a:srgbClr val="555583"/>
              </a:solidFill>
            </a:endParaRPr>
          </a:p>
          <a:p>
            <a:pPr marL="177800" indent="-177800">
              <a:buFont typeface="Arial"/>
              <a:buChar char="•"/>
              <a:defRPr/>
            </a:pPr>
            <a:r>
              <a:rPr lang="en-GB" sz="2000" dirty="0">
                <a:solidFill>
                  <a:srgbClr val="555583"/>
                </a:solidFill>
              </a:rPr>
              <a:t>Recovery / redeployment of equipment initially scheduled in April 2020 but delayed due to Covid-19</a:t>
            </a:r>
          </a:p>
          <a:p>
            <a:pPr marL="177800" indent="-177800">
              <a:defRPr/>
            </a:pPr>
            <a:endParaRPr lang="en-GB" sz="2000" dirty="0">
              <a:solidFill>
                <a:srgbClr val="555583"/>
              </a:solidFill>
            </a:endParaRPr>
          </a:p>
          <a:p>
            <a:pPr marL="177800" indent="-177800">
              <a:buFont typeface="Arial"/>
              <a:buChar char="•"/>
              <a:defRPr/>
            </a:pPr>
            <a:r>
              <a:rPr lang="en-GB" sz="2000" dirty="0">
                <a:solidFill>
                  <a:srgbClr val="555583"/>
                </a:solidFill>
              </a:rPr>
              <a:t>Two acoustic recorders and pressure sensor redeployed on July 29</a:t>
            </a:r>
            <a:r>
              <a:rPr lang="en-GB" sz="2000" baseline="30000" dirty="0">
                <a:solidFill>
                  <a:srgbClr val="555583"/>
                </a:solidFill>
              </a:rPr>
              <a:t>th</a:t>
            </a:r>
            <a:r>
              <a:rPr lang="en-GB" sz="2000" dirty="0">
                <a:solidFill>
                  <a:srgbClr val="555583"/>
                </a:solidFill>
              </a:rPr>
              <a:t> and set up to start acquiring data (78 kHz, 15 min recording per hour)</a:t>
            </a:r>
          </a:p>
          <a:p>
            <a:pPr marL="177800" indent="-177800">
              <a:defRPr/>
            </a:pPr>
            <a:endParaRPr lang="en-GB" sz="2000" dirty="0">
              <a:solidFill>
                <a:srgbClr val="555583"/>
              </a:solidFill>
            </a:endParaRPr>
          </a:p>
          <a:p>
            <a:pPr marL="177800" indent="-177800">
              <a:buFont typeface="Arial"/>
              <a:buChar char="•"/>
              <a:defRPr/>
            </a:pPr>
            <a:r>
              <a:rPr lang="en-GB" sz="2000" dirty="0">
                <a:solidFill>
                  <a:srgbClr val="555583"/>
                </a:solidFill>
              </a:rPr>
              <a:t>Recovery / redeployment of equipment initially scheduled in October 2020 but delayed due to Covid-19</a:t>
            </a:r>
          </a:p>
          <a:p>
            <a:pPr marL="177800" indent="-177800">
              <a:defRPr/>
            </a:pPr>
            <a:endParaRPr lang="en-GB" sz="2000" dirty="0">
              <a:solidFill>
                <a:srgbClr val="555583"/>
              </a:solidFill>
            </a:endParaRPr>
          </a:p>
          <a:p>
            <a:pPr marL="177800" indent="-177800">
              <a:buFont typeface="Arial"/>
              <a:buChar char="•"/>
              <a:defRPr/>
            </a:pPr>
            <a:r>
              <a:rPr lang="en-GB" sz="2000" dirty="0">
                <a:solidFill>
                  <a:srgbClr val="555583"/>
                </a:solidFill>
              </a:rPr>
              <a:t>Next instrument rotation in Spring 2021 and final recovery of all equipment in October 2021</a:t>
            </a:r>
          </a:p>
        </p:txBody>
      </p:sp>
      <p:pic>
        <p:nvPicPr>
          <p:cNvPr id="12" name="Image 7" descr="9.jpg">
            <a:extLst>
              <a:ext uri="{FF2B5EF4-FFF2-40B4-BE49-F238E27FC236}">
                <a16:creationId xmlns:a16="http://schemas.microsoft.com/office/drawing/2014/main" id="{0225406C-0AA3-441E-8DF3-D94AC9CF6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8133" y="1583728"/>
            <a:ext cx="2496779" cy="441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8">
            <a:extLst>
              <a:ext uri="{FF2B5EF4-FFF2-40B4-BE49-F238E27FC236}">
                <a16:creationId xmlns:a16="http://schemas.microsoft.com/office/drawing/2014/main" id="{1A3A9E7B-B137-4706-80EC-A9A245A339AD}"/>
              </a:ext>
            </a:extLst>
          </p:cNvPr>
          <p:cNvSpPr txBox="1"/>
          <p:nvPr/>
        </p:nvSpPr>
        <p:spPr>
          <a:xfrm>
            <a:off x="547087" y="5529207"/>
            <a:ext cx="8601045" cy="1446550"/>
          </a:xfrm>
          <a:prstGeom prst="rect">
            <a:avLst/>
          </a:prstGeom>
          <a:noFill/>
        </p:spPr>
        <p:txBody>
          <a:bodyPr wrap="square">
            <a:spAutoFit/>
          </a:bodyPr>
          <a:lstStyle/>
          <a:p>
            <a:pPr marL="268288" indent="-268288" defTabSz="268288">
              <a:defRPr/>
            </a:pPr>
            <a:r>
              <a:rPr lang="en-US" sz="2400" b="1" dirty="0">
                <a:solidFill>
                  <a:srgbClr val="525280"/>
                </a:solidFill>
                <a:sym typeface="Wingdings" panose="05000000000000000000" pitchFamily="2" charset="2"/>
              </a:rPr>
              <a:t>	</a:t>
            </a:r>
            <a:r>
              <a:rPr lang="en-US" sz="2400" b="1" dirty="0">
                <a:solidFill>
                  <a:srgbClr val="525280"/>
                </a:solidFill>
              </a:rPr>
              <a:t>The 2020 summer acoustic dataset will allow comparing the 	ambient noise during the pandemic and associated reduced 	tourist-shipping activity with previous years.</a:t>
            </a:r>
          </a:p>
          <a:p>
            <a:pPr>
              <a:defRPr/>
            </a:pPr>
            <a:endParaRPr lang="fr-FR" sz="1600" dirty="0">
              <a:solidFill>
                <a:schemeClr val="tx1">
                  <a:lumMod val="65000"/>
                  <a:lumOff val="35000"/>
                </a:schemeClr>
              </a:solidFill>
            </a:endParaRPr>
          </a:p>
        </p:txBody>
      </p:sp>
    </p:spTree>
    <p:extLst>
      <p:ext uri="{BB962C8B-B14F-4D97-AF65-F5344CB8AC3E}">
        <p14:creationId xmlns:p14="http://schemas.microsoft.com/office/powerpoint/2010/main" val="295882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23" name="TextBox 5">
            <a:extLst>
              <a:ext uri="{FF2B5EF4-FFF2-40B4-BE49-F238E27FC236}">
                <a16:creationId xmlns:a16="http://schemas.microsoft.com/office/drawing/2014/main" id="{071D24A8-CBAA-4CB4-8436-222CB9538D9B}"/>
              </a:ext>
            </a:extLst>
          </p:cNvPr>
          <p:cNvSpPr txBox="1">
            <a:spLocks noChangeArrowheads="1"/>
          </p:cNvSpPr>
          <p:nvPr/>
        </p:nvSpPr>
        <p:spPr bwMode="auto">
          <a:xfrm>
            <a:off x="469380" y="898527"/>
            <a:ext cx="11022404" cy="600490"/>
          </a:xfrm>
          <a:prstGeom prst="rect">
            <a:avLst/>
          </a:prstGeom>
          <a:noFill/>
          <a:ln>
            <a:noFill/>
          </a:ln>
          <a:effectLst>
            <a:outerShdw blurRad="241300" dist="38100" dir="2700000" sx="100999" sy="100999"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lIns="252000" tIns="144000" rIns="180000" bIns="180000"/>
          <a:lstStyle/>
          <a:p>
            <a:pPr eaLnBrk="1" hangingPunct="1">
              <a:spcAft>
                <a:spcPts val="1800"/>
              </a:spcAft>
              <a:defRPr/>
            </a:pPr>
            <a:r>
              <a:rPr lang="en-GB" sz="2000" b="1" dirty="0">
                <a:solidFill>
                  <a:srgbClr val="33334F"/>
                </a:solidFill>
              </a:rPr>
              <a:t>Underwater acoustics in </a:t>
            </a:r>
            <a:r>
              <a:rPr lang="en-GB" sz="2000" b="1" dirty="0" err="1">
                <a:solidFill>
                  <a:srgbClr val="33334F"/>
                </a:solidFill>
              </a:rPr>
              <a:t>Kongsfjorden</a:t>
            </a:r>
            <a:endParaRPr lang="en-GB" sz="2000" b="1" dirty="0">
              <a:solidFill>
                <a:srgbClr val="33334F"/>
              </a:solidFill>
            </a:endParaRPr>
          </a:p>
        </p:txBody>
      </p:sp>
      <p:sp>
        <p:nvSpPr>
          <p:cNvPr id="8" name="Rectangle 6">
            <a:extLst>
              <a:ext uri="{FF2B5EF4-FFF2-40B4-BE49-F238E27FC236}">
                <a16:creationId xmlns:a16="http://schemas.microsoft.com/office/drawing/2014/main" id="{3B3A3691-5EAB-449B-A85C-2A74A2C80AE1}"/>
              </a:ext>
            </a:extLst>
          </p:cNvPr>
          <p:cNvSpPr/>
          <p:nvPr/>
        </p:nvSpPr>
        <p:spPr>
          <a:xfrm>
            <a:off x="687388" y="1550988"/>
            <a:ext cx="11349714" cy="2246769"/>
          </a:xfrm>
          <a:prstGeom prst="rect">
            <a:avLst/>
          </a:prstGeom>
        </p:spPr>
        <p:txBody>
          <a:bodyPr wrap="square">
            <a:spAutoFit/>
          </a:bodyPr>
          <a:lstStyle/>
          <a:p>
            <a:pPr>
              <a:defRPr/>
            </a:pPr>
            <a:r>
              <a:rPr lang="fr-FR" sz="2000" b="1" dirty="0">
                <a:solidFill>
                  <a:srgbClr val="555583"/>
                </a:solidFill>
              </a:rPr>
              <a:t>Data </a:t>
            </a:r>
            <a:r>
              <a:rPr lang="fr-FR" sz="2000" b="1" dirty="0" err="1">
                <a:solidFill>
                  <a:srgbClr val="555583"/>
                </a:solidFill>
              </a:rPr>
              <a:t>Analysis</a:t>
            </a:r>
            <a:r>
              <a:rPr lang="fr-FR" sz="2000" b="1" dirty="0">
                <a:solidFill>
                  <a:srgbClr val="555583"/>
                </a:solidFill>
              </a:rPr>
              <a:t>: Anthropophony</a:t>
            </a:r>
          </a:p>
          <a:p>
            <a:pPr>
              <a:defRPr/>
            </a:pPr>
            <a:endParaRPr lang="fr-FR" sz="2000" b="1" dirty="0">
              <a:solidFill>
                <a:srgbClr val="555583"/>
              </a:solidFill>
            </a:endParaRPr>
          </a:p>
          <a:p>
            <a:pPr marL="177800" indent="-177800">
              <a:buFont typeface="Arial"/>
              <a:buChar char="•"/>
              <a:defRPr/>
            </a:pPr>
            <a:r>
              <a:rPr lang="en-US" sz="2000" dirty="0">
                <a:solidFill>
                  <a:srgbClr val="555583"/>
                </a:solidFill>
              </a:rPr>
              <a:t>Estimation of sound pressure levels (SPL) through time compared to AIS (</a:t>
            </a:r>
            <a:r>
              <a:rPr lang="de-DE" sz="2000" dirty="0" err="1">
                <a:solidFill>
                  <a:srgbClr val="555583"/>
                </a:solidFill>
              </a:rPr>
              <a:t>Automatic</a:t>
            </a:r>
            <a:r>
              <a:rPr lang="de-DE" sz="2000" dirty="0">
                <a:solidFill>
                  <a:srgbClr val="555583"/>
                </a:solidFill>
              </a:rPr>
              <a:t> </a:t>
            </a:r>
            <a:r>
              <a:rPr lang="de-DE" sz="2000" dirty="0" err="1">
                <a:solidFill>
                  <a:srgbClr val="555583"/>
                </a:solidFill>
              </a:rPr>
              <a:t>Identification</a:t>
            </a:r>
            <a:r>
              <a:rPr lang="de-DE" sz="2000" dirty="0">
                <a:solidFill>
                  <a:srgbClr val="555583"/>
                </a:solidFill>
              </a:rPr>
              <a:t> System)</a:t>
            </a:r>
            <a:r>
              <a:rPr lang="de-DE" sz="2000" b="1" dirty="0"/>
              <a:t> </a:t>
            </a:r>
            <a:r>
              <a:rPr lang="en-US" sz="2000" dirty="0">
                <a:solidFill>
                  <a:srgbClr val="555583"/>
                </a:solidFill>
              </a:rPr>
              <a:t>position of vessels (provided by R.R. Hansen, DNV-GL)  to monitor variation of shipping noises </a:t>
            </a:r>
          </a:p>
          <a:p>
            <a:pPr marL="177800" indent="-177800">
              <a:defRPr/>
            </a:pPr>
            <a:endParaRPr lang="en-US" sz="2000" dirty="0">
              <a:solidFill>
                <a:srgbClr val="555583"/>
              </a:solidFill>
            </a:endParaRPr>
          </a:p>
          <a:p>
            <a:pPr marL="177800" indent="-177800">
              <a:buFont typeface="Arial"/>
              <a:buChar char="•"/>
              <a:defRPr/>
            </a:pPr>
            <a:r>
              <a:rPr lang="en-US" sz="2000" dirty="0">
                <a:solidFill>
                  <a:srgbClr val="555583"/>
                </a:solidFill>
              </a:rPr>
              <a:t>Preliminary insights whether the SPLs can be explained by the number of boats within a 30 km range and by the distance of the closest boat from the hydrophone </a:t>
            </a:r>
            <a:endParaRPr lang="fr-FR" sz="2000" dirty="0">
              <a:solidFill>
                <a:srgbClr val="555583"/>
              </a:solidFill>
            </a:endParaRPr>
          </a:p>
        </p:txBody>
      </p:sp>
      <p:grpSp>
        <p:nvGrpSpPr>
          <p:cNvPr id="25" name="Gruppieren 3">
            <a:extLst>
              <a:ext uri="{FF2B5EF4-FFF2-40B4-BE49-F238E27FC236}">
                <a16:creationId xmlns:a16="http://schemas.microsoft.com/office/drawing/2014/main" id="{2516A4DB-7E98-4B1E-8846-A588DAD6C8A9}"/>
              </a:ext>
            </a:extLst>
          </p:cNvPr>
          <p:cNvGrpSpPr>
            <a:grpSpLocks/>
          </p:cNvGrpSpPr>
          <p:nvPr/>
        </p:nvGrpSpPr>
        <p:grpSpPr bwMode="auto">
          <a:xfrm>
            <a:off x="1579588" y="3897312"/>
            <a:ext cx="7732713" cy="2819400"/>
            <a:chOff x="728892" y="3352022"/>
            <a:chExt cx="7818848" cy="2967238"/>
          </a:xfrm>
        </p:grpSpPr>
        <p:sp>
          <p:nvSpPr>
            <p:cNvPr id="26" name="Rechteck 25">
              <a:extLst>
                <a:ext uri="{FF2B5EF4-FFF2-40B4-BE49-F238E27FC236}">
                  <a16:creationId xmlns:a16="http://schemas.microsoft.com/office/drawing/2014/main" id="{A399FE67-6ED7-4D33-9EC8-C085147F00BE}"/>
                </a:ext>
              </a:extLst>
            </p:cNvPr>
            <p:cNvSpPr/>
            <p:nvPr/>
          </p:nvSpPr>
          <p:spPr>
            <a:xfrm flipV="1">
              <a:off x="1712870" y="4337760"/>
              <a:ext cx="980766" cy="152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27" name="Gruppieren 7">
              <a:extLst>
                <a:ext uri="{FF2B5EF4-FFF2-40B4-BE49-F238E27FC236}">
                  <a16:creationId xmlns:a16="http://schemas.microsoft.com/office/drawing/2014/main" id="{E49984A8-3B68-4CA8-B5CC-96E5D509A9EF}"/>
                </a:ext>
              </a:extLst>
            </p:cNvPr>
            <p:cNvGrpSpPr>
              <a:grpSpLocks/>
            </p:cNvGrpSpPr>
            <p:nvPr/>
          </p:nvGrpSpPr>
          <p:grpSpPr bwMode="auto">
            <a:xfrm>
              <a:off x="728892" y="3352022"/>
              <a:ext cx="7818848" cy="2967238"/>
              <a:chOff x="522647" y="3288929"/>
              <a:chExt cx="7926201" cy="3131660"/>
            </a:xfrm>
          </p:grpSpPr>
          <p:pic>
            <p:nvPicPr>
              <p:cNvPr id="30" name="Espace réservé du contenu 3">
                <a:extLst>
                  <a:ext uri="{FF2B5EF4-FFF2-40B4-BE49-F238E27FC236}">
                    <a16:creationId xmlns:a16="http://schemas.microsoft.com/office/drawing/2014/main" id="{9517E694-55EA-4C9B-8829-321A505C644C}"/>
                  </a:ext>
                </a:extLst>
              </p:cNvPr>
              <p:cNvPicPr>
                <a:picLocks noChangeAspect="1"/>
              </p:cNvPicPr>
              <p:nvPr/>
            </p:nvPicPr>
            <p:blipFill>
              <a:blip r:embed="rId3" cstate="print">
                <a:extLst>
                  <a:ext uri="{28A0092B-C50C-407E-A947-70E740481C1C}">
                    <a14:useLocalDpi xmlns:a14="http://schemas.microsoft.com/office/drawing/2010/main" val="0"/>
                  </a:ext>
                </a:extLst>
              </a:blip>
              <a:srcRect l="52846" t="3365" r="7486" b="5170"/>
              <a:stretch>
                <a:fillRect/>
              </a:stretch>
            </p:blipFill>
            <p:spPr bwMode="auto">
              <a:xfrm>
                <a:off x="2512941" y="3288930"/>
                <a:ext cx="1587090" cy="30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Objekt 1">
                <a:extLst>
                  <a:ext uri="{FF2B5EF4-FFF2-40B4-BE49-F238E27FC236}">
                    <a16:creationId xmlns:a16="http://schemas.microsoft.com/office/drawing/2014/main" id="{A1329E50-E508-468C-B0F5-BFFE6C5EBD44}"/>
                  </a:ext>
                </a:extLst>
              </p:cNvPr>
              <p:cNvGraphicFramePr>
                <a:graphicFrameLocks noChangeAspect="1"/>
              </p:cNvGraphicFramePr>
              <p:nvPr/>
            </p:nvGraphicFramePr>
            <p:xfrm>
              <a:off x="4170178" y="3336838"/>
              <a:ext cx="4176464" cy="3083751"/>
            </p:xfrm>
            <a:graphic>
              <a:graphicData uri="http://schemas.openxmlformats.org/presentationml/2006/ole">
                <mc:AlternateContent xmlns:mc="http://schemas.openxmlformats.org/markup-compatibility/2006">
                  <mc:Choice xmlns:v="urn:schemas-microsoft-com:vml" Requires="v">
                    <p:oleObj spid="_x0000_s1025" name="PHOTO-PAINT" r:id="rId4" imgW="8926171" imgH="7059010" progId="CorelPHOTOPAINT.Image.20">
                      <p:embed/>
                    </p:oleObj>
                  </mc:Choice>
                  <mc:Fallback>
                    <p:oleObj name="PHOTO-PAINT" r:id="rId4" imgW="8926171" imgH="7059010" progId="CorelPHOTOPAINT.Image.20">
                      <p:embed/>
                      <p:pic>
                        <p:nvPicPr>
                          <p:cNvPr id="28684"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178" y="3336838"/>
                            <a:ext cx="4176464" cy="308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kt 2">
                <a:extLst>
                  <a:ext uri="{FF2B5EF4-FFF2-40B4-BE49-F238E27FC236}">
                    <a16:creationId xmlns:a16="http://schemas.microsoft.com/office/drawing/2014/main" id="{810AB81C-AC5C-498C-ABA6-F342E917FBA9}"/>
                  </a:ext>
                </a:extLst>
              </p:cNvPr>
              <p:cNvGraphicFramePr>
                <a:graphicFrameLocks noChangeAspect="1"/>
              </p:cNvGraphicFramePr>
              <p:nvPr/>
            </p:nvGraphicFramePr>
            <p:xfrm>
              <a:off x="7751935" y="3387528"/>
              <a:ext cx="696913" cy="130175"/>
            </p:xfrm>
            <a:graphic>
              <a:graphicData uri="http://schemas.openxmlformats.org/presentationml/2006/ole">
                <mc:AlternateContent xmlns:mc="http://schemas.openxmlformats.org/markup-compatibility/2006">
                  <mc:Choice xmlns:v="urn:schemas-microsoft-com:vml" Requires="v">
                    <p:oleObj spid="_x0000_s1026" name="PHOTO-PAINT" r:id="rId6" imgW="0" imgH="0" progId="CorelPHOTOPAINT.Image.20">
                      <p:embed/>
                    </p:oleObj>
                  </mc:Choice>
                  <mc:Fallback>
                    <p:oleObj name="PHOTO-PAINT" r:id="rId6" imgW="0" imgH="0" progId="CorelPHOTOPAINT.Image.20">
                      <p:embed/>
                      <p:pic>
                        <p:nvPicPr>
                          <p:cNvPr id="28685" name="Objek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935" y="3387528"/>
                            <a:ext cx="6969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kt 3">
                <a:extLst>
                  <a:ext uri="{FF2B5EF4-FFF2-40B4-BE49-F238E27FC236}">
                    <a16:creationId xmlns:a16="http://schemas.microsoft.com/office/drawing/2014/main" id="{27FD963B-61C2-49DB-9680-667A8FABF993}"/>
                  </a:ext>
                </a:extLst>
              </p:cNvPr>
              <p:cNvGraphicFramePr>
                <a:graphicFrameLocks noChangeAspect="1"/>
              </p:cNvGraphicFramePr>
              <p:nvPr/>
            </p:nvGraphicFramePr>
            <p:xfrm>
              <a:off x="7866234" y="3517703"/>
              <a:ext cx="468313" cy="119063"/>
            </p:xfrm>
            <a:graphic>
              <a:graphicData uri="http://schemas.openxmlformats.org/presentationml/2006/ole">
                <mc:AlternateContent xmlns:mc="http://schemas.openxmlformats.org/markup-compatibility/2006">
                  <mc:Choice xmlns:v="urn:schemas-microsoft-com:vml" Requires="v">
                    <p:oleObj spid="_x0000_s1027" name="PHOTO-PAINT" r:id="rId8" imgW="0" imgH="0" progId="CorelPHOTOPAINT.Image.20">
                      <p:embed/>
                    </p:oleObj>
                  </mc:Choice>
                  <mc:Fallback>
                    <p:oleObj name="PHOTO-PAINT" r:id="rId8" imgW="0" imgH="0" progId="CorelPHOTOPAINT.Image.20">
                      <p:embed/>
                      <p:pic>
                        <p:nvPicPr>
                          <p:cNvPr id="28686" name="Objek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6234" y="3517703"/>
                            <a:ext cx="46831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kt 4">
                <a:extLst>
                  <a:ext uri="{FF2B5EF4-FFF2-40B4-BE49-F238E27FC236}">
                    <a16:creationId xmlns:a16="http://schemas.microsoft.com/office/drawing/2014/main" id="{5B4AE5C4-7936-4E6B-B98B-B3518E90184B}"/>
                  </a:ext>
                </a:extLst>
              </p:cNvPr>
              <p:cNvGraphicFramePr>
                <a:graphicFrameLocks noChangeAspect="1"/>
              </p:cNvGraphicFramePr>
              <p:nvPr/>
            </p:nvGraphicFramePr>
            <p:xfrm>
              <a:off x="7975438" y="3658735"/>
              <a:ext cx="271463" cy="908050"/>
            </p:xfrm>
            <a:graphic>
              <a:graphicData uri="http://schemas.openxmlformats.org/presentationml/2006/ole">
                <mc:AlternateContent xmlns:mc="http://schemas.openxmlformats.org/markup-compatibility/2006">
                  <mc:Choice xmlns:v="urn:schemas-microsoft-com:vml" Requires="v">
                    <p:oleObj spid="_x0000_s1028" name="PHOTO-PAINT" r:id="rId10" imgW="0" imgH="0" progId="CorelPHOTOPAINT.Image.20">
                      <p:embed/>
                    </p:oleObj>
                  </mc:Choice>
                  <mc:Fallback>
                    <p:oleObj name="PHOTO-PAINT" r:id="rId10" imgW="0" imgH="0" progId="CorelPHOTOPAINT.Image.20">
                      <p:embed/>
                      <p:pic>
                        <p:nvPicPr>
                          <p:cNvPr id="28687" name="Objek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5438" y="3658735"/>
                            <a:ext cx="2714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 name="Espace réservé du contenu 3">
                <a:extLst>
                  <a:ext uri="{FF2B5EF4-FFF2-40B4-BE49-F238E27FC236}">
                    <a16:creationId xmlns:a16="http://schemas.microsoft.com/office/drawing/2014/main" id="{A47C8E23-FA2E-4E8D-9479-B4D69FD11464}"/>
                  </a:ext>
                </a:extLst>
              </p:cNvPr>
              <p:cNvPicPr>
                <a:picLocks noChangeAspect="1"/>
              </p:cNvPicPr>
              <p:nvPr/>
            </p:nvPicPr>
            <p:blipFill>
              <a:blip r:embed="rId12" cstate="print">
                <a:extLst>
                  <a:ext uri="{28A0092B-C50C-407E-A947-70E740481C1C}">
                    <a14:useLocalDpi xmlns:a14="http://schemas.microsoft.com/office/drawing/2010/main" val="0"/>
                  </a:ext>
                </a:extLst>
              </a:blip>
              <a:srcRect l="7411" t="3365" r="46568" b="5170"/>
              <a:stretch>
                <a:fillRect/>
              </a:stretch>
            </p:blipFill>
            <p:spPr bwMode="auto">
              <a:xfrm>
                <a:off x="524508" y="3288929"/>
                <a:ext cx="1841222" cy="30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Espace réservé du contenu 3">
                <a:extLst>
                  <a:ext uri="{FF2B5EF4-FFF2-40B4-BE49-F238E27FC236}">
                    <a16:creationId xmlns:a16="http://schemas.microsoft.com/office/drawing/2014/main" id="{244B2132-2261-4BD0-A81A-1621ABB2DC50}"/>
                  </a:ext>
                </a:extLst>
              </p:cNvPr>
              <p:cNvPicPr>
                <a:picLocks noChangeAspect="1"/>
              </p:cNvPicPr>
              <p:nvPr/>
            </p:nvPicPr>
            <p:blipFill>
              <a:blip r:embed="rId13" cstate="print">
                <a:extLst>
                  <a:ext uri="{28A0092B-C50C-407E-A947-70E740481C1C}">
                    <a14:useLocalDpi xmlns:a14="http://schemas.microsoft.com/office/drawing/2010/main" val="0"/>
                  </a:ext>
                </a:extLst>
              </a:blip>
              <a:srcRect l="7411" t="34488" r="46568" b="34998"/>
              <a:stretch>
                <a:fillRect/>
              </a:stretch>
            </p:blipFill>
            <p:spPr bwMode="auto">
              <a:xfrm>
                <a:off x="522647" y="4373652"/>
                <a:ext cx="1841222" cy="103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hteck 27">
              <a:extLst>
                <a:ext uri="{FF2B5EF4-FFF2-40B4-BE49-F238E27FC236}">
                  <a16:creationId xmlns:a16="http://schemas.microsoft.com/office/drawing/2014/main" id="{4FD7834C-DD91-483F-BDE4-F6ADA6991CD0}"/>
                </a:ext>
              </a:extLst>
            </p:cNvPr>
            <p:cNvSpPr/>
            <p:nvPr/>
          </p:nvSpPr>
          <p:spPr>
            <a:xfrm>
              <a:off x="2667953" y="4381199"/>
              <a:ext cx="139651" cy="7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9" name="Rechteck 28">
              <a:extLst>
                <a:ext uri="{FF2B5EF4-FFF2-40B4-BE49-F238E27FC236}">
                  <a16:creationId xmlns:a16="http://schemas.microsoft.com/office/drawing/2014/main" id="{FA0776A8-1ED5-4D8B-BF29-89A328CDE09D}"/>
                </a:ext>
              </a:extLst>
            </p:cNvPr>
            <p:cNvSpPr/>
            <p:nvPr/>
          </p:nvSpPr>
          <p:spPr>
            <a:xfrm flipH="1">
              <a:off x="2736977" y="4391224"/>
              <a:ext cx="44945" cy="45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Tree>
    <p:extLst>
      <p:ext uri="{BB962C8B-B14F-4D97-AF65-F5344CB8AC3E}">
        <p14:creationId xmlns:p14="http://schemas.microsoft.com/office/powerpoint/2010/main" val="91231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23" name="TextBox 5">
            <a:extLst>
              <a:ext uri="{FF2B5EF4-FFF2-40B4-BE49-F238E27FC236}">
                <a16:creationId xmlns:a16="http://schemas.microsoft.com/office/drawing/2014/main" id="{071D24A8-CBAA-4CB4-8436-222CB9538D9B}"/>
              </a:ext>
            </a:extLst>
          </p:cNvPr>
          <p:cNvSpPr txBox="1">
            <a:spLocks noChangeArrowheads="1"/>
          </p:cNvSpPr>
          <p:nvPr/>
        </p:nvSpPr>
        <p:spPr bwMode="auto">
          <a:xfrm>
            <a:off x="469380" y="898527"/>
            <a:ext cx="11022404" cy="600490"/>
          </a:xfrm>
          <a:prstGeom prst="rect">
            <a:avLst/>
          </a:prstGeom>
          <a:noFill/>
          <a:ln>
            <a:noFill/>
          </a:ln>
          <a:effectLst>
            <a:outerShdw blurRad="241300" dist="38100" dir="2700000" sx="100999" sy="100999"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lIns="252000" tIns="144000" rIns="180000" bIns="180000"/>
          <a:lstStyle/>
          <a:p>
            <a:pPr eaLnBrk="1" hangingPunct="1">
              <a:spcAft>
                <a:spcPts val="1800"/>
              </a:spcAft>
              <a:defRPr/>
            </a:pPr>
            <a:r>
              <a:rPr lang="en-GB" sz="2000" b="1" dirty="0">
                <a:solidFill>
                  <a:srgbClr val="33334F"/>
                </a:solidFill>
              </a:rPr>
              <a:t>Underwater acoustics in </a:t>
            </a:r>
            <a:r>
              <a:rPr lang="en-GB" sz="2000" b="1" dirty="0" err="1">
                <a:solidFill>
                  <a:srgbClr val="33334F"/>
                </a:solidFill>
              </a:rPr>
              <a:t>Kongsfjorden</a:t>
            </a:r>
            <a:endParaRPr lang="en-GB" sz="2000" b="1" dirty="0">
              <a:solidFill>
                <a:srgbClr val="33334F"/>
              </a:solidFill>
            </a:endParaRPr>
          </a:p>
        </p:txBody>
      </p:sp>
      <p:sp>
        <p:nvSpPr>
          <p:cNvPr id="18" name="Rectangle 6">
            <a:extLst>
              <a:ext uri="{FF2B5EF4-FFF2-40B4-BE49-F238E27FC236}">
                <a16:creationId xmlns:a16="http://schemas.microsoft.com/office/drawing/2014/main" id="{54C95C32-D1F7-4C83-A549-C66F7B937DE1}"/>
              </a:ext>
            </a:extLst>
          </p:cNvPr>
          <p:cNvSpPr/>
          <p:nvPr/>
        </p:nvSpPr>
        <p:spPr>
          <a:xfrm>
            <a:off x="343694" y="1705393"/>
            <a:ext cx="11848306" cy="2169825"/>
          </a:xfrm>
          <a:prstGeom prst="rect">
            <a:avLst/>
          </a:prstGeom>
        </p:spPr>
        <p:txBody>
          <a:bodyPr wrap="square">
            <a:spAutoFit/>
          </a:bodyPr>
          <a:lstStyle/>
          <a:p>
            <a:pPr>
              <a:defRPr/>
            </a:pPr>
            <a:r>
              <a:rPr lang="fr-FR" sz="2000" b="1" dirty="0">
                <a:solidFill>
                  <a:srgbClr val="555583"/>
                </a:solidFill>
              </a:rPr>
              <a:t>Data </a:t>
            </a:r>
            <a:r>
              <a:rPr lang="fr-FR" sz="2000" b="1" dirty="0" err="1">
                <a:solidFill>
                  <a:srgbClr val="555583"/>
                </a:solidFill>
              </a:rPr>
              <a:t>Analysis</a:t>
            </a:r>
            <a:r>
              <a:rPr lang="fr-FR" sz="2000" b="1" dirty="0">
                <a:solidFill>
                  <a:srgbClr val="555583"/>
                </a:solidFill>
              </a:rPr>
              <a:t>: </a:t>
            </a:r>
            <a:r>
              <a:rPr lang="fr-FR" sz="2000" b="1" dirty="0" err="1">
                <a:solidFill>
                  <a:srgbClr val="555583"/>
                </a:solidFill>
              </a:rPr>
              <a:t>Biophony</a:t>
            </a:r>
            <a:endParaRPr lang="fr-FR" sz="2000" b="1" dirty="0">
              <a:solidFill>
                <a:srgbClr val="555583"/>
              </a:solidFill>
            </a:endParaRPr>
          </a:p>
          <a:p>
            <a:pPr>
              <a:defRPr/>
            </a:pPr>
            <a:endParaRPr lang="en-US" sz="2000" dirty="0">
              <a:solidFill>
                <a:srgbClr val="555583"/>
              </a:solidFill>
            </a:endParaRPr>
          </a:p>
          <a:p>
            <a:pPr marL="342900" indent="-342900">
              <a:buFont typeface="Arial" panose="020B0604020202020204" pitchFamily="34" charset="0"/>
              <a:buChar char="•"/>
              <a:defRPr/>
            </a:pPr>
            <a:r>
              <a:rPr lang="en-US" sz="2000" b="1" dirty="0">
                <a:solidFill>
                  <a:srgbClr val="555583"/>
                </a:solidFill>
              </a:rPr>
              <a:t>Development of a tonal detector </a:t>
            </a:r>
            <a:r>
              <a:rPr lang="en-US" sz="2000" dirty="0">
                <a:solidFill>
                  <a:srgbClr val="555583"/>
                </a:solidFill>
              </a:rPr>
              <a:t>(example to detect seal vocalizations)</a:t>
            </a:r>
          </a:p>
          <a:p>
            <a:pPr>
              <a:defRPr/>
            </a:pPr>
            <a:endParaRPr lang="en-US" sz="800" dirty="0">
              <a:solidFill>
                <a:srgbClr val="555583"/>
              </a:solidFill>
            </a:endParaRPr>
          </a:p>
          <a:p>
            <a:pPr>
              <a:defRPr/>
            </a:pPr>
            <a:r>
              <a:rPr lang="en-US" altLang="fr-FR" dirty="0">
                <a:solidFill>
                  <a:srgbClr val="555583"/>
                </a:solidFill>
              </a:rPr>
              <a:t>Energy based detector: average sound exposure level rate within bandwidth of interest (tonal to find), with condition of duration</a:t>
            </a:r>
          </a:p>
          <a:p>
            <a:pPr>
              <a:defRPr/>
            </a:pPr>
            <a:endParaRPr lang="en-US" altLang="fr-FR" sz="1100" dirty="0">
              <a:solidFill>
                <a:srgbClr val="555583"/>
              </a:solidFill>
            </a:endParaRPr>
          </a:p>
          <a:p>
            <a:pPr marL="342900" indent="-342900">
              <a:buFont typeface="Arial" panose="020B0604020202020204" pitchFamily="34" charset="0"/>
              <a:buChar char="•"/>
              <a:defRPr/>
            </a:pPr>
            <a:r>
              <a:rPr lang="en-US" altLang="fr-FR" sz="2000" b="1" dirty="0">
                <a:solidFill>
                  <a:srgbClr val="555583"/>
                </a:solidFill>
              </a:rPr>
              <a:t>Contour shape of the energetic event should fit with a polynomial regression model</a:t>
            </a:r>
            <a:endParaRPr lang="fr-FR" sz="2000" b="1" dirty="0">
              <a:solidFill>
                <a:srgbClr val="555583"/>
              </a:solidFill>
            </a:endParaRPr>
          </a:p>
        </p:txBody>
      </p:sp>
      <p:grpSp>
        <p:nvGrpSpPr>
          <p:cNvPr id="19" name="Gruppieren 1">
            <a:extLst>
              <a:ext uri="{FF2B5EF4-FFF2-40B4-BE49-F238E27FC236}">
                <a16:creationId xmlns:a16="http://schemas.microsoft.com/office/drawing/2014/main" id="{5A8F73F0-8ABF-4A51-9F3F-7E542B8DC598}"/>
              </a:ext>
            </a:extLst>
          </p:cNvPr>
          <p:cNvGrpSpPr>
            <a:grpSpLocks/>
          </p:cNvGrpSpPr>
          <p:nvPr/>
        </p:nvGrpSpPr>
        <p:grpSpPr bwMode="auto">
          <a:xfrm>
            <a:off x="1856457" y="4030303"/>
            <a:ext cx="6867818" cy="2782727"/>
            <a:chOff x="960438" y="3357563"/>
            <a:chExt cx="7535862" cy="3284537"/>
          </a:xfrm>
        </p:grpSpPr>
        <p:pic>
          <p:nvPicPr>
            <p:cNvPr id="20" name="Image 9">
              <a:extLst>
                <a:ext uri="{FF2B5EF4-FFF2-40B4-BE49-F238E27FC236}">
                  <a16:creationId xmlns:a16="http://schemas.microsoft.com/office/drawing/2014/main" id="{C1294BD2-66A3-4584-BCC5-B07867825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38" y="3357563"/>
              <a:ext cx="36004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0" descr="D:\CR intaros\seal detect contour.png">
              <a:extLst>
                <a:ext uri="{FF2B5EF4-FFF2-40B4-BE49-F238E27FC236}">
                  <a16:creationId xmlns:a16="http://schemas.microsoft.com/office/drawing/2014/main" id="{34C72781-AAE1-4DD7-9975-00A2F3632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98" t="7936" r="20139" b="10934"/>
            <a:stretch>
              <a:fillRect/>
            </a:stretch>
          </p:blipFill>
          <p:spPr bwMode="auto">
            <a:xfrm>
              <a:off x="4873625" y="3357563"/>
              <a:ext cx="36226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575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23" name="TextBox 5">
            <a:extLst>
              <a:ext uri="{FF2B5EF4-FFF2-40B4-BE49-F238E27FC236}">
                <a16:creationId xmlns:a16="http://schemas.microsoft.com/office/drawing/2014/main" id="{071D24A8-CBAA-4CB4-8436-222CB9538D9B}"/>
              </a:ext>
            </a:extLst>
          </p:cNvPr>
          <p:cNvSpPr txBox="1">
            <a:spLocks noChangeArrowheads="1"/>
          </p:cNvSpPr>
          <p:nvPr/>
        </p:nvSpPr>
        <p:spPr bwMode="auto">
          <a:xfrm>
            <a:off x="469380" y="898527"/>
            <a:ext cx="11022404" cy="600490"/>
          </a:xfrm>
          <a:prstGeom prst="rect">
            <a:avLst/>
          </a:prstGeom>
          <a:noFill/>
          <a:ln>
            <a:noFill/>
          </a:ln>
          <a:effectLst>
            <a:outerShdw blurRad="241300" dist="38100" dir="2700000" sx="100999" sy="100999"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lIns="252000" tIns="144000" rIns="180000" bIns="180000"/>
          <a:lstStyle/>
          <a:p>
            <a:pPr eaLnBrk="1" hangingPunct="1">
              <a:spcAft>
                <a:spcPts val="1800"/>
              </a:spcAft>
              <a:defRPr/>
            </a:pPr>
            <a:r>
              <a:rPr lang="en-GB" sz="2000" b="1" dirty="0">
                <a:solidFill>
                  <a:srgbClr val="33334F"/>
                </a:solidFill>
              </a:rPr>
              <a:t>Underwater acoustics in </a:t>
            </a:r>
            <a:r>
              <a:rPr lang="en-GB" sz="2000" b="1" dirty="0" err="1">
                <a:solidFill>
                  <a:srgbClr val="33334F"/>
                </a:solidFill>
              </a:rPr>
              <a:t>Kongsfjorden</a:t>
            </a:r>
            <a:endParaRPr lang="en-GB" sz="2000" b="1" dirty="0">
              <a:solidFill>
                <a:srgbClr val="33334F"/>
              </a:solidFill>
            </a:endParaRPr>
          </a:p>
        </p:txBody>
      </p:sp>
      <p:sp>
        <p:nvSpPr>
          <p:cNvPr id="9" name="To do in 2018">
            <a:extLst>
              <a:ext uri="{FF2B5EF4-FFF2-40B4-BE49-F238E27FC236}">
                <a16:creationId xmlns:a16="http://schemas.microsoft.com/office/drawing/2014/main" id="{2F898CA4-30EC-45AB-A894-BB0700F2AB71}"/>
              </a:ext>
            </a:extLst>
          </p:cNvPr>
          <p:cNvSpPr txBox="1">
            <a:spLocks/>
          </p:cNvSpPr>
          <p:nvPr/>
        </p:nvSpPr>
        <p:spPr>
          <a:xfrm>
            <a:off x="684213" y="1484313"/>
            <a:ext cx="4682266" cy="538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000" dirty="0">
                <a:solidFill>
                  <a:schemeClr val="tx1">
                    <a:lumMod val="65000"/>
                    <a:lumOff val="35000"/>
                  </a:schemeClr>
                </a:solidFill>
                <a:ea typeface="MS PGothic" panose="020B0600070205080204" pitchFamily="34" charset="-128"/>
              </a:rPr>
              <a:t>Further investigations in 2021</a:t>
            </a:r>
            <a:r>
              <a:rPr lang="de-DE" altLang="en-US" sz="2000" dirty="0">
                <a:solidFill>
                  <a:schemeClr val="tx1">
                    <a:lumMod val="65000"/>
                    <a:lumOff val="35000"/>
                  </a:schemeClr>
                </a:solidFill>
                <a:ea typeface="MS PGothic" panose="020B0600070205080204" pitchFamily="34" charset="-128"/>
              </a:rPr>
              <a:t>:</a:t>
            </a:r>
            <a:endParaRPr lang="en-US" altLang="en-US" sz="2000" dirty="0">
              <a:solidFill>
                <a:schemeClr val="tx1">
                  <a:lumMod val="65000"/>
                  <a:lumOff val="35000"/>
                </a:schemeClr>
              </a:solidFill>
              <a:ea typeface="MS PGothic" panose="020B0600070205080204" pitchFamily="34" charset="-128"/>
            </a:endParaRPr>
          </a:p>
        </p:txBody>
      </p:sp>
      <p:sp>
        <p:nvSpPr>
          <p:cNvPr id="10" name="Rectangle 6">
            <a:extLst>
              <a:ext uri="{FF2B5EF4-FFF2-40B4-BE49-F238E27FC236}">
                <a16:creationId xmlns:a16="http://schemas.microsoft.com/office/drawing/2014/main" id="{9DE8710B-46B9-4F66-A1E2-CCFE244E9A9A}"/>
              </a:ext>
            </a:extLst>
          </p:cNvPr>
          <p:cNvSpPr/>
          <p:nvPr/>
        </p:nvSpPr>
        <p:spPr>
          <a:xfrm>
            <a:off x="598161" y="1812068"/>
            <a:ext cx="7527925" cy="1261884"/>
          </a:xfrm>
          <a:prstGeom prst="rect">
            <a:avLst/>
          </a:prstGeom>
        </p:spPr>
        <p:txBody>
          <a:bodyPr>
            <a:spAutoFit/>
          </a:bodyPr>
          <a:lstStyle/>
          <a:p>
            <a:pPr marL="177800" indent="-177800">
              <a:defRPr/>
            </a:pPr>
            <a:r>
              <a:rPr lang="fr-FR" sz="2000" b="1" dirty="0" err="1">
                <a:solidFill>
                  <a:srgbClr val="555583"/>
                </a:solidFill>
              </a:rPr>
              <a:t>Anthropophony</a:t>
            </a:r>
            <a:endParaRPr lang="fr-FR" sz="2000" b="1" dirty="0">
              <a:solidFill>
                <a:srgbClr val="555583"/>
              </a:solidFill>
            </a:endParaRPr>
          </a:p>
          <a:p>
            <a:pPr marL="177800" indent="-177800">
              <a:defRPr/>
            </a:pPr>
            <a:endParaRPr lang="fr-FR" sz="800" b="1" dirty="0">
              <a:solidFill>
                <a:srgbClr val="555583"/>
              </a:solidFill>
            </a:endParaRPr>
          </a:p>
          <a:p>
            <a:pPr marL="177800" indent="-177800">
              <a:buFont typeface="Arial" panose="020B0604020202020204" pitchFamily="34" charset="0"/>
              <a:buChar char="•"/>
              <a:defRPr/>
            </a:pPr>
            <a:r>
              <a:rPr lang="en-US" sz="2000" dirty="0">
                <a:solidFill>
                  <a:srgbClr val="555583"/>
                </a:solidFill>
              </a:rPr>
              <a:t>Assess a transmission loss model</a:t>
            </a:r>
          </a:p>
          <a:p>
            <a:pPr>
              <a:defRPr/>
            </a:pPr>
            <a:endParaRPr lang="en-US" sz="800" dirty="0">
              <a:solidFill>
                <a:srgbClr val="555583"/>
              </a:solidFill>
            </a:endParaRPr>
          </a:p>
          <a:p>
            <a:pPr marL="177800" lvl="1" indent="-177800">
              <a:buFont typeface="Arial"/>
              <a:buChar char="•"/>
              <a:defRPr/>
            </a:pPr>
            <a:r>
              <a:rPr lang="en-US" sz="2000" dirty="0">
                <a:solidFill>
                  <a:srgbClr val="555583"/>
                </a:solidFill>
              </a:rPr>
              <a:t>Map the acoustic footprint of shipping activity within the fjord</a:t>
            </a:r>
            <a:endParaRPr lang="fr-FR" sz="2000" dirty="0">
              <a:solidFill>
                <a:srgbClr val="555583"/>
              </a:solidFill>
            </a:endParaRPr>
          </a:p>
        </p:txBody>
      </p:sp>
      <p:sp>
        <p:nvSpPr>
          <p:cNvPr id="11" name="Rectangle 6">
            <a:extLst>
              <a:ext uri="{FF2B5EF4-FFF2-40B4-BE49-F238E27FC236}">
                <a16:creationId xmlns:a16="http://schemas.microsoft.com/office/drawing/2014/main" id="{FD987667-EDCE-4211-9ECC-CA263141443A}"/>
              </a:ext>
            </a:extLst>
          </p:cNvPr>
          <p:cNvSpPr/>
          <p:nvPr/>
        </p:nvSpPr>
        <p:spPr>
          <a:xfrm>
            <a:off x="573171" y="3171403"/>
            <a:ext cx="6990751" cy="1261884"/>
          </a:xfrm>
          <a:prstGeom prst="rect">
            <a:avLst/>
          </a:prstGeom>
        </p:spPr>
        <p:txBody>
          <a:bodyPr wrap="square">
            <a:spAutoFit/>
          </a:bodyPr>
          <a:lstStyle/>
          <a:p>
            <a:pPr>
              <a:defRPr/>
            </a:pPr>
            <a:r>
              <a:rPr lang="fr-FR" sz="2000" b="1" dirty="0" err="1">
                <a:solidFill>
                  <a:srgbClr val="555583"/>
                </a:solidFill>
              </a:rPr>
              <a:t>Biophony</a:t>
            </a:r>
            <a:r>
              <a:rPr lang="fr-FR" sz="2000" b="1" dirty="0">
                <a:solidFill>
                  <a:srgbClr val="555583"/>
                </a:solidFill>
              </a:rPr>
              <a:t> </a:t>
            </a:r>
          </a:p>
          <a:p>
            <a:pPr>
              <a:defRPr/>
            </a:pPr>
            <a:endParaRPr lang="fr-FR" sz="800" b="1" dirty="0">
              <a:solidFill>
                <a:srgbClr val="555583"/>
              </a:solidFill>
            </a:endParaRPr>
          </a:p>
          <a:p>
            <a:pPr marL="177800" indent="-177800">
              <a:buFont typeface="Arial" panose="020B0604020202020204" pitchFamily="34" charset="0"/>
              <a:buChar char="•"/>
              <a:defRPr/>
            </a:pPr>
            <a:r>
              <a:rPr lang="en-US" altLang="fr-FR" sz="2000" dirty="0">
                <a:solidFill>
                  <a:srgbClr val="555583"/>
                </a:solidFill>
              </a:rPr>
              <a:t>Test the detector and compare with other detectors</a:t>
            </a:r>
          </a:p>
          <a:p>
            <a:pPr>
              <a:defRPr/>
            </a:pPr>
            <a:endParaRPr lang="en-US" altLang="fr-FR" sz="800" dirty="0">
              <a:solidFill>
                <a:srgbClr val="555583"/>
              </a:solidFill>
            </a:endParaRPr>
          </a:p>
          <a:p>
            <a:pPr marL="177800" lvl="1" indent="-177800">
              <a:buFont typeface="Arial"/>
              <a:buChar char="•"/>
              <a:defRPr/>
            </a:pPr>
            <a:r>
              <a:rPr lang="en-US" altLang="fr-FR" sz="2000" dirty="0">
                <a:solidFill>
                  <a:srgbClr val="555583"/>
                </a:solidFill>
              </a:rPr>
              <a:t>Detect and classify biophonic sounds in </a:t>
            </a:r>
            <a:r>
              <a:rPr lang="en-US" altLang="fr-FR" sz="2000" dirty="0" err="1">
                <a:solidFill>
                  <a:srgbClr val="555583"/>
                </a:solidFill>
              </a:rPr>
              <a:t>Kongsfjorden</a:t>
            </a:r>
            <a:endParaRPr lang="fr-FR" sz="2000" dirty="0">
              <a:solidFill>
                <a:srgbClr val="555583"/>
              </a:solidFill>
            </a:endParaRPr>
          </a:p>
        </p:txBody>
      </p:sp>
      <p:grpSp>
        <p:nvGrpSpPr>
          <p:cNvPr id="12" name="Gruppieren 2">
            <a:extLst>
              <a:ext uri="{FF2B5EF4-FFF2-40B4-BE49-F238E27FC236}">
                <a16:creationId xmlns:a16="http://schemas.microsoft.com/office/drawing/2014/main" id="{23691A31-2B9A-4B60-9394-4A5DE387B4EA}"/>
              </a:ext>
            </a:extLst>
          </p:cNvPr>
          <p:cNvGrpSpPr>
            <a:grpSpLocks/>
          </p:cNvGrpSpPr>
          <p:nvPr/>
        </p:nvGrpSpPr>
        <p:grpSpPr bwMode="auto">
          <a:xfrm>
            <a:off x="9084039" y="898527"/>
            <a:ext cx="2774950" cy="5517261"/>
            <a:chOff x="6194051" y="1278129"/>
            <a:chExt cx="2699498" cy="5406320"/>
          </a:xfrm>
        </p:grpSpPr>
        <p:pic>
          <p:nvPicPr>
            <p:cNvPr id="13" name="Image 31" descr="propa_fig">
              <a:extLst>
                <a:ext uri="{FF2B5EF4-FFF2-40B4-BE49-F238E27FC236}">
                  <a16:creationId xmlns:a16="http://schemas.microsoft.com/office/drawing/2014/main" id="{D50C8FBD-ECD0-4B6D-8D10-C1E09650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93" r="40652" b="46840"/>
            <a:stretch>
              <a:fillRect/>
            </a:stretch>
          </p:blipFill>
          <p:spPr bwMode="auto">
            <a:xfrm>
              <a:off x="6194051" y="2850664"/>
              <a:ext cx="2699498" cy="17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1">
              <a:extLst>
                <a:ext uri="{FF2B5EF4-FFF2-40B4-BE49-F238E27FC236}">
                  <a16:creationId xmlns:a16="http://schemas.microsoft.com/office/drawing/2014/main" id="{DB482619-2C60-446F-A2FC-DBE4667820CA}"/>
                </a:ext>
              </a:extLst>
            </p:cNvPr>
            <p:cNvGrpSpPr>
              <a:grpSpLocks/>
            </p:cNvGrpSpPr>
            <p:nvPr/>
          </p:nvGrpSpPr>
          <p:grpSpPr bwMode="auto">
            <a:xfrm>
              <a:off x="6300788" y="4668225"/>
              <a:ext cx="2528582" cy="2016224"/>
              <a:chOff x="1179322" y="3339897"/>
              <a:chExt cx="3108063" cy="2825407"/>
            </a:xfrm>
          </p:grpSpPr>
          <p:pic>
            <p:nvPicPr>
              <p:cNvPr id="16" name="Image 31" descr="propa_fig">
                <a:extLst>
                  <a:ext uri="{FF2B5EF4-FFF2-40B4-BE49-F238E27FC236}">
                    <a16:creationId xmlns:a16="http://schemas.microsoft.com/office/drawing/2014/main" id="{FAE91483-9FB8-4074-B099-3B5ED1930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78" t="6470" r="11661" b="49733"/>
              <a:stretch>
                <a:fillRect/>
              </a:stretch>
            </p:blipFill>
            <p:spPr bwMode="auto">
              <a:xfrm>
                <a:off x="2567554" y="4618090"/>
                <a:ext cx="1719831" cy="15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31" descr="propa_fig">
                <a:extLst>
                  <a:ext uri="{FF2B5EF4-FFF2-40B4-BE49-F238E27FC236}">
                    <a16:creationId xmlns:a16="http://schemas.microsoft.com/office/drawing/2014/main" id="{BBAB925F-67C3-4245-AE1A-9EC87D9AF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262" t="53780" r="12003" b="4283"/>
              <a:stretch>
                <a:fillRect/>
              </a:stretch>
            </p:blipFill>
            <p:spPr bwMode="auto">
              <a:xfrm>
                <a:off x="1263046" y="4730163"/>
                <a:ext cx="1508077" cy="138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31" descr="propa_fig">
                <a:extLst>
                  <a:ext uri="{FF2B5EF4-FFF2-40B4-BE49-F238E27FC236}">
                    <a16:creationId xmlns:a16="http://schemas.microsoft.com/office/drawing/2014/main" id="{4498B800-8773-4CAE-9224-2166F6C9E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09" t="53780" r="62309" b="4283"/>
              <a:stretch>
                <a:fillRect/>
              </a:stretch>
            </p:blipFill>
            <p:spPr bwMode="auto">
              <a:xfrm>
                <a:off x="1179322" y="3339897"/>
                <a:ext cx="1569492" cy="138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31" descr="propa_fig">
                <a:extLst>
                  <a:ext uri="{FF2B5EF4-FFF2-40B4-BE49-F238E27FC236}">
                    <a16:creationId xmlns:a16="http://schemas.microsoft.com/office/drawing/2014/main" id="{B8517526-88CC-408B-BF26-F2703E2AF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576" t="53780" r="38087" b="4283"/>
              <a:stretch>
                <a:fillRect/>
              </a:stretch>
            </p:blipFill>
            <p:spPr bwMode="auto">
              <a:xfrm>
                <a:off x="2736545" y="3339897"/>
                <a:ext cx="1426191" cy="138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32" descr="cumulative_nb_vessels_year2019_month7 ">
              <a:extLst>
                <a:ext uri="{FF2B5EF4-FFF2-40B4-BE49-F238E27FC236}">
                  <a16:creationId xmlns:a16="http://schemas.microsoft.com/office/drawing/2014/main" id="{BF6A2328-4D46-4CD9-A553-CE0B9B383E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336" y="1278129"/>
              <a:ext cx="2315766" cy="172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 8">
            <a:extLst>
              <a:ext uri="{FF2B5EF4-FFF2-40B4-BE49-F238E27FC236}">
                <a16:creationId xmlns:a16="http://schemas.microsoft.com/office/drawing/2014/main" id="{B6DBBF49-9017-49F0-9D4A-E2AA02D196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4935" y="4660190"/>
            <a:ext cx="2233612"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1">
            <a:extLst>
              <a:ext uri="{FF2B5EF4-FFF2-40B4-BE49-F238E27FC236}">
                <a16:creationId xmlns:a16="http://schemas.microsoft.com/office/drawing/2014/main" id="{09B5CC67-B94F-4714-B306-CC8F1519FE3C}"/>
              </a:ext>
            </a:extLst>
          </p:cNvPr>
          <p:cNvPicPr>
            <a:picLocks noChangeAspect="1"/>
          </p:cNvPicPr>
          <p:nvPr/>
        </p:nvPicPr>
        <p:blipFill>
          <a:blip r:embed="rId8">
            <a:extLst>
              <a:ext uri="{28A0092B-C50C-407E-A947-70E740481C1C}">
                <a14:useLocalDpi xmlns:a14="http://schemas.microsoft.com/office/drawing/2010/main" val="0"/>
              </a:ext>
            </a:extLst>
          </a:blip>
          <a:srcRect l="7417" t="3375" r="7417" b="5676"/>
          <a:stretch>
            <a:fillRect/>
          </a:stretch>
        </p:blipFill>
        <p:spPr bwMode="auto">
          <a:xfrm>
            <a:off x="4664075" y="4730379"/>
            <a:ext cx="27749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246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54FB6146-38A9-418A-B799-58DA6BE9050C}"/>
              </a:ext>
            </a:extLst>
          </p:cNvPr>
          <p:cNvSpPr txBox="1">
            <a:spLocks/>
          </p:cNvSpPr>
          <p:nvPr/>
        </p:nvSpPr>
        <p:spPr>
          <a:xfrm>
            <a:off x="3567763" y="34290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ltLang="en-US" b="1" dirty="0">
                <a:solidFill>
                  <a:srgbClr val="404062"/>
                </a:solidFill>
              </a:rPr>
              <a:t>THANK YOU !</a:t>
            </a:r>
            <a:endParaRPr lang="en-GB" altLang="en-US" b="1" dirty="0">
              <a:solidFill>
                <a:srgbClr val="404062"/>
              </a:solidFill>
            </a:endParaRPr>
          </a:p>
        </p:txBody>
      </p:sp>
      <p:pic>
        <p:nvPicPr>
          <p:cNvPr id="19" name="Picture 2" descr="INTAROS_v1-blue_2-positive">
            <a:extLst>
              <a:ext uri="{FF2B5EF4-FFF2-40B4-BE49-F238E27FC236}">
                <a16:creationId xmlns:a16="http://schemas.microsoft.com/office/drawing/2014/main" id="{828BEAF7-4C98-49D4-8D64-0AC9C4CC6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14" y="1156132"/>
            <a:ext cx="19970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677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sp>
        <p:nvSpPr>
          <p:cNvPr id="3" name="Rechteck 7">
            <a:extLst>
              <a:ext uri="{FF2B5EF4-FFF2-40B4-BE49-F238E27FC236}">
                <a16:creationId xmlns:a16="http://schemas.microsoft.com/office/drawing/2014/main" id="{41CF11CD-1ECF-494C-8171-76F3929F7C15}"/>
              </a:ext>
            </a:extLst>
          </p:cNvPr>
          <p:cNvSpPr>
            <a:spLocks noChangeArrowheads="1"/>
          </p:cNvSpPr>
          <p:nvPr/>
        </p:nvSpPr>
        <p:spPr bwMode="auto">
          <a:xfrm>
            <a:off x="2316163" y="1155700"/>
            <a:ext cx="703790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solidFill>
                  <a:srgbClr val="525280"/>
                </a:solidFill>
                <a:latin typeface="+mn-lt"/>
              </a:rPr>
              <a:t>“</a:t>
            </a:r>
            <a:r>
              <a:rPr lang="en-GB" altLang="en-US" sz="1800" dirty="0">
                <a:solidFill>
                  <a:srgbClr val="525280"/>
                </a:solidFill>
                <a:latin typeface="+mn-lt"/>
              </a:rPr>
              <a:t>The </a:t>
            </a:r>
            <a:r>
              <a:rPr lang="en-GB" altLang="en-US" sz="1800" b="1" dirty="0">
                <a:solidFill>
                  <a:srgbClr val="33334F"/>
                </a:solidFill>
                <a:latin typeface="+mn-lt"/>
              </a:rPr>
              <a:t>HAUSGARTEN</a:t>
            </a:r>
            <a:r>
              <a:rPr lang="en-GB" altLang="en-US" sz="1800" dirty="0">
                <a:solidFill>
                  <a:srgbClr val="33334F"/>
                </a:solidFill>
                <a:latin typeface="+mn-lt"/>
              </a:rPr>
              <a:t> </a:t>
            </a:r>
            <a:r>
              <a:rPr lang="en-GB" altLang="en-US" sz="1800" dirty="0">
                <a:solidFill>
                  <a:srgbClr val="555585"/>
                </a:solidFill>
                <a:latin typeface="+mn-lt"/>
              </a:rPr>
              <a:t>observatory will be extended with an experimental system to study impacts of ocean acidification on benthic organisms and communities. </a:t>
            </a:r>
          </a:p>
          <a:p>
            <a:pPr>
              <a:spcBef>
                <a:spcPct val="0"/>
              </a:spcBef>
              <a:buFontTx/>
              <a:buNone/>
              <a:defRPr/>
            </a:pPr>
            <a:r>
              <a:rPr lang="en-GB" altLang="en-US" sz="1800" dirty="0">
                <a:solidFill>
                  <a:srgbClr val="555585"/>
                </a:solidFill>
                <a:latin typeface="+mn-lt"/>
              </a:rPr>
              <a:t>The autonomous </a:t>
            </a:r>
            <a:r>
              <a:rPr lang="en-GB" altLang="en-US" sz="1800" b="1" dirty="0" err="1">
                <a:solidFill>
                  <a:srgbClr val="33334F"/>
                </a:solidFill>
                <a:latin typeface="+mn-lt"/>
              </a:rPr>
              <a:t>arcFOCE</a:t>
            </a:r>
            <a:r>
              <a:rPr lang="en-GB" altLang="en-US" sz="1800" b="1" dirty="0">
                <a:solidFill>
                  <a:srgbClr val="33334F"/>
                </a:solidFill>
                <a:latin typeface="+mn-lt"/>
              </a:rPr>
              <a:t> (arctic Free Ocean Carbon Enrichment) </a:t>
            </a:r>
            <a:r>
              <a:rPr lang="en-GB" altLang="en-US" sz="1800" dirty="0">
                <a:solidFill>
                  <a:srgbClr val="525280"/>
                </a:solidFill>
                <a:latin typeface="+mn-lt"/>
              </a:rPr>
              <a:t>system will be adapted to greater water depths (4000 m), extremely low temperatures, and autonomous operation.”</a:t>
            </a:r>
          </a:p>
          <a:p>
            <a:pPr>
              <a:spcBef>
                <a:spcPct val="0"/>
              </a:spcBef>
              <a:buFontTx/>
              <a:buNone/>
              <a:defRPr/>
            </a:pPr>
            <a:endParaRPr lang="de-DE" altLang="en-US" sz="1600" dirty="0">
              <a:solidFill>
                <a:srgbClr val="525280"/>
              </a:solidFill>
              <a:latin typeface="+mn-lt"/>
            </a:endParaRPr>
          </a:p>
          <a:p>
            <a:pPr indent="266700">
              <a:spcBef>
                <a:spcPct val="0"/>
              </a:spcBef>
              <a:buFontTx/>
              <a:buNone/>
              <a:defRPr/>
            </a:pPr>
            <a:r>
              <a:rPr lang="de-DE" altLang="en-US" sz="1600" i="1" dirty="0">
                <a:solidFill>
                  <a:schemeClr val="bg1">
                    <a:lumMod val="50000"/>
                  </a:schemeClr>
                </a:solidFill>
                <a:latin typeface="+mn-lt"/>
              </a:rPr>
              <a:t>Jonas Hagemann, Christiane </a:t>
            </a:r>
            <a:r>
              <a:rPr lang="de-DE" altLang="en-US" sz="1600" i="1" dirty="0" err="1">
                <a:solidFill>
                  <a:schemeClr val="bg1">
                    <a:lumMod val="50000"/>
                  </a:schemeClr>
                </a:solidFill>
                <a:latin typeface="+mn-lt"/>
              </a:rPr>
              <a:t>Hasemann</a:t>
            </a:r>
            <a:r>
              <a:rPr lang="de-DE" altLang="en-US" sz="1600" i="1" dirty="0">
                <a:solidFill>
                  <a:schemeClr val="bg1">
                    <a:lumMod val="50000"/>
                  </a:schemeClr>
                </a:solidFill>
                <a:latin typeface="+mn-lt"/>
              </a:rPr>
              <a:t>, Michael Hofbauer, Ulrich Hoge, </a:t>
            </a:r>
          </a:p>
          <a:p>
            <a:pPr indent="266700">
              <a:spcBef>
                <a:spcPct val="0"/>
              </a:spcBef>
              <a:buFontTx/>
              <a:buNone/>
              <a:defRPr/>
            </a:pPr>
            <a:r>
              <a:rPr lang="de-DE" altLang="en-US" sz="1600" i="1" dirty="0">
                <a:solidFill>
                  <a:schemeClr val="bg1">
                    <a:lumMod val="50000"/>
                  </a:schemeClr>
                </a:solidFill>
                <a:latin typeface="+mn-lt"/>
              </a:rPr>
              <a:t>Sascha </a:t>
            </a:r>
            <a:r>
              <a:rPr lang="de-DE" altLang="en-US" sz="1600" i="1" dirty="0" err="1">
                <a:solidFill>
                  <a:schemeClr val="bg1">
                    <a:lumMod val="50000"/>
                  </a:schemeClr>
                </a:solidFill>
                <a:latin typeface="+mn-lt"/>
              </a:rPr>
              <a:t>Lehmenhecker</a:t>
            </a:r>
            <a:r>
              <a:rPr lang="de-DE" altLang="en-US" sz="1600" i="1" dirty="0">
                <a:solidFill>
                  <a:schemeClr val="bg1">
                    <a:lumMod val="50000"/>
                  </a:schemeClr>
                </a:solidFill>
                <a:latin typeface="+mn-lt"/>
              </a:rPr>
              <a:t>, Johannes </a:t>
            </a:r>
            <a:r>
              <a:rPr lang="de-DE" altLang="en-US" sz="1600" i="1" dirty="0" err="1">
                <a:solidFill>
                  <a:schemeClr val="bg1">
                    <a:lumMod val="50000"/>
                  </a:schemeClr>
                </a:solidFill>
                <a:latin typeface="+mn-lt"/>
              </a:rPr>
              <a:t>Lemburg</a:t>
            </a:r>
            <a:r>
              <a:rPr lang="de-DE" altLang="en-US" sz="1600" i="1" dirty="0">
                <a:solidFill>
                  <a:schemeClr val="bg1">
                    <a:lumMod val="50000"/>
                  </a:schemeClr>
                </a:solidFill>
                <a:latin typeface="+mn-lt"/>
              </a:rPr>
              <a:t>, Thomas Soltwedel (AWI)</a:t>
            </a:r>
            <a:endParaRPr lang="en-GB" altLang="en-US" sz="1600" i="1" dirty="0">
              <a:solidFill>
                <a:schemeClr val="bg1">
                  <a:lumMod val="50000"/>
                </a:schemeClr>
              </a:solidFill>
              <a:latin typeface="+mn-lt"/>
            </a:endParaRP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9">
            <a:extLst>
              <a:ext uri="{FF2B5EF4-FFF2-40B4-BE49-F238E27FC236}">
                <a16:creationId xmlns:a16="http://schemas.microsoft.com/office/drawing/2014/main" id="{F25E23D6-6C71-46F8-89CB-113E35B5FF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076" y="3783142"/>
            <a:ext cx="1076964"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a:extLst>
              <a:ext uri="{FF2B5EF4-FFF2-40B4-BE49-F238E27FC236}">
                <a16:creationId xmlns:a16="http://schemas.microsoft.com/office/drawing/2014/main" id="{1C230F5D-B6EC-4583-AAA5-03E40B26F609}"/>
              </a:ext>
            </a:extLst>
          </p:cNvPr>
          <p:cNvSpPr txBox="1">
            <a:spLocks/>
          </p:cNvSpPr>
          <p:nvPr/>
        </p:nvSpPr>
        <p:spPr>
          <a:xfrm>
            <a:off x="2135188" y="3786590"/>
            <a:ext cx="9175622" cy="3095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Tx/>
              <a:buNone/>
              <a:defRPr/>
            </a:pPr>
            <a:r>
              <a:rPr lang="en-GB" altLang="en-US" sz="1800" dirty="0">
                <a:solidFill>
                  <a:srgbClr val="525280"/>
                </a:solidFill>
              </a:rPr>
              <a:t>“The time-series for the carbonate chemistry of Arctic coastal waters in </a:t>
            </a:r>
            <a:r>
              <a:rPr lang="en-GB" altLang="en-US" sz="1800" dirty="0" err="1">
                <a:solidFill>
                  <a:srgbClr val="525280"/>
                </a:solidFill>
              </a:rPr>
              <a:t>Kongsfjorden</a:t>
            </a:r>
            <a:r>
              <a:rPr lang="en-GB" altLang="en-US" sz="1800" dirty="0">
                <a:solidFill>
                  <a:srgbClr val="525280"/>
                </a:solidFill>
              </a:rPr>
              <a:t> as part of the </a:t>
            </a:r>
            <a:r>
              <a:rPr lang="en-GB" altLang="en-US" sz="1800" b="1" dirty="0">
                <a:solidFill>
                  <a:srgbClr val="33334F"/>
                </a:solidFill>
              </a:rPr>
              <a:t>AWIPEV</a:t>
            </a:r>
            <a:r>
              <a:rPr lang="en-GB" altLang="en-US" sz="1800" dirty="0">
                <a:solidFill>
                  <a:srgbClr val="33334F"/>
                </a:solidFill>
              </a:rPr>
              <a:t> </a:t>
            </a:r>
            <a:r>
              <a:rPr lang="en-GB" altLang="en-US" sz="1800" dirty="0">
                <a:solidFill>
                  <a:srgbClr val="525280"/>
                </a:solidFill>
              </a:rPr>
              <a:t>Underwater  Observatory will comprise </a:t>
            </a:r>
            <a:r>
              <a:rPr lang="en-GB" altLang="en-US" sz="1800" b="1" dirty="0">
                <a:solidFill>
                  <a:srgbClr val="33334F"/>
                </a:solidFill>
              </a:rPr>
              <a:t>continuous real-time measurements </a:t>
            </a:r>
            <a:r>
              <a:rPr lang="en-GB" altLang="en-US" sz="1800" dirty="0">
                <a:solidFill>
                  <a:srgbClr val="525280"/>
                </a:solidFill>
              </a:rPr>
              <a:t>of pCO</a:t>
            </a:r>
            <a:r>
              <a:rPr lang="en-GB" altLang="en-US" sz="1800" baseline="-25000" dirty="0">
                <a:solidFill>
                  <a:srgbClr val="525280"/>
                </a:solidFill>
              </a:rPr>
              <a:t>2</a:t>
            </a:r>
            <a:r>
              <a:rPr lang="en-GB" altLang="en-US" sz="1800" dirty="0">
                <a:solidFill>
                  <a:srgbClr val="525280"/>
                </a:solidFill>
              </a:rPr>
              <a:t>, continuous pH measurements and weekly discrete measurements of dissolved inorganic carbon and total alkalinity.</a:t>
            </a:r>
          </a:p>
          <a:p>
            <a:pPr marL="0" indent="0">
              <a:spcBef>
                <a:spcPct val="0"/>
              </a:spcBef>
              <a:buFontTx/>
              <a:buNone/>
              <a:defRPr/>
            </a:pPr>
            <a:endParaRPr lang="fr-FR" altLang="en-US" sz="1600" i="1" dirty="0">
              <a:solidFill>
                <a:schemeClr val="bg1">
                  <a:lumMod val="50000"/>
                </a:schemeClr>
              </a:solidFill>
            </a:endParaRPr>
          </a:p>
          <a:p>
            <a:pPr marL="0" indent="269875">
              <a:spcBef>
                <a:spcPct val="0"/>
              </a:spcBef>
              <a:buFontTx/>
              <a:buNone/>
              <a:defRPr/>
            </a:pPr>
            <a:r>
              <a:rPr lang="fr-FR" altLang="en-US" sz="1600" i="1" dirty="0">
                <a:solidFill>
                  <a:schemeClr val="bg1">
                    <a:lumMod val="50000"/>
                  </a:schemeClr>
                </a:solidFill>
              </a:rPr>
              <a:t>Samir </a:t>
            </a:r>
            <a:r>
              <a:rPr lang="fr-FR" altLang="en-US" sz="1600" i="1" dirty="0" err="1">
                <a:solidFill>
                  <a:schemeClr val="bg1">
                    <a:lumMod val="50000"/>
                  </a:schemeClr>
                </a:solidFill>
              </a:rPr>
              <a:t>Alliouane</a:t>
            </a:r>
            <a:r>
              <a:rPr lang="fr-FR" altLang="en-US" sz="1600" i="1" dirty="0">
                <a:solidFill>
                  <a:schemeClr val="bg1">
                    <a:lumMod val="50000"/>
                  </a:schemeClr>
                </a:solidFill>
              </a:rPr>
              <a:t>, Jean-Pierre </a:t>
            </a:r>
            <a:r>
              <a:rPr lang="fr-FR" altLang="en-US" sz="1600" i="1" dirty="0" err="1">
                <a:solidFill>
                  <a:schemeClr val="bg1">
                    <a:lumMod val="50000"/>
                  </a:schemeClr>
                </a:solidFill>
              </a:rPr>
              <a:t>Gattuso</a:t>
            </a:r>
            <a:r>
              <a:rPr lang="fr-FR" altLang="en-US" sz="1600" i="1" dirty="0">
                <a:solidFill>
                  <a:schemeClr val="bg1">
                    <a:lumMod val="50000"/>
                  </a:schemeClr>
                </a:solidFill>
              </a:rPr>
              <a:t> (CNRS-LOV)</a:t>
            </a:r>
          </a:p>
          <a:p>
            <a:pPr marL="0" indent="0">
              <a:spcBef>
                <a:spcPct val="0"/>
              </a:spcBef>
              <a:buFontTx/>
              <a:buNone/>
              <a:defRPr/>
            </a:pPr>
            <a:endParaRPr lang="en-GB" altLang="en-US" sz="1000" dirty="0">
              <a:solidFill>
                <a:srgbClr val="525280"/>
              </a:solidFill>
            </a:endParaRPr>
          </a:p>
          <a:p>
            <a:pPr marL="0" indent="0">
              <a:buFontTx/>
              <a:buNone/>
              <a:defRPr/>
            </a:pPr>
            <a:r>
              <a:rPr lang="en-GB" altLang="en-US" sz="1800" dirty="0">
                <a:solidFill>
                  <a:srgbClr val="525280"/>
                </a:solidFill>
              </a:rPr>
              <a:t>An</a:t>
            </a:r>
            <a:r>
              <a:rPr lang="en-GB" altLang="en-US" sz="1800" dirty="0">
                <a:solidFill>
                  <a:srgbClr val="33334F"/>
                </a:solidFill>
              </a:rPr>
              <a:t> </a:t>
            </a:r>
            <a:r>
              <a:rPr lang="en-GB" altLang="en-US" sz="1800" b="1" dirty="0">
                <a:solidFill>
                  <a:srgbClr val="33334F"/>
                </a:solidFill>
              </a:rPr>
              <a:t>acoustic system with hydrophones</a:t>
            </a:r>
            <a:r>
              <a:rPr lang="en-GB" altLang="en-US" sz="1800" dirty="0">
                <a:solidFill>
                  <a:srgbClr val="33334F"/>
                </a:solidFill>
              </a:rPr>
              <a:t> </a:t>
            </a:r>
            <a:r>
              <a:rPr lang="en-GB" altLang="en-US" sz="1800" dirty="0">
                <a:solidFill>
                  <a:srgbClr val="525280"/>
                </a:solidFill>
              </a:rPr>
              <a:t>will be deployed in </a:t>
            </a:r>
            <a:r>
              <a:rPr lang="en-GB" altLang="en-US" sz="1800" dirty="0" err="1">
                <a:solidFill>
                  <a:srgbClr val="525280"/>
                </a:solidFill>
              </a:rPr>
              <a:t>Kongsfjorden</a:t>
            </a:r>
            <a:r>
              <a:rPr lang="en-GB" altLang="en-US" sz="1800" dirty="0">
                <a:solidFill>
                  <a:srgbClr val="525280"/>
                </a:solidFill>
              </a:rPr>
              <a:t> with the aim to describe</a:t>
            </a:r>
            <a:r>
              <a:rPr lang="en-US" sz="1800" dirty="0">
                <a:solidFill>
                  <a:srgbClr val="555583"/>
                </a:solidFill>
              </a:rPr>
              <a:t> patterns of natural physical sound sources, biological sounds and anthropogenic noise.</a:t>
            </a:r>
            <a:endParaRPr lang="en-GB" altLang="en-US" sz="1800" dirty="0">
              <a:solidFill>
                <a:srgbClr val="525280"/>
              </a:solidFill>
            </a:endParaRPr>
          </a:p>
          <a:p>
            <a:pPr marL="0" indent="0">
              <a:spcBef>
                <a:spcPct val="0"/>
              </a:spcBef>
              <a:buFontTx/>
              <a:buNone/>
              <a:defRPr/>
            </a:pPr>
            <a:endParaRPr lang="de-DE" altLang="en-US" sz="1000" dirty="0">
              <a:solidFill>
                <a:srgbClr val="525280"/>
              </a:solidFill>
            </a:endParaRPr>
          </a:p>
          <a:p>
            <a:pPr marL="0" indent="266700">
              <a:spcBef>
                <a:spcPct val="0"/>
              </a:spcBef>
              <a:buFontTx/>
              <a:buNone/>
              <a:defRPr/>
            </a:pPr>
            <a:r>
              <a:rPr lang="fr-FR" altLang="en-US" sz="1600" i="1" dirty="0">
                <a:solidFill>
                  <a:schemeClr val="bg1">
                    <a:lumMod val="50000"/>
                  </a:schemeClr>
                </a:solidFill>
              </a:rPr>
              <a:t>Laurent </a:t>
            </a:r>
            <a:r>
              <a:rPr lang="fr-FR" altLang="en-US" sz="1600" i="1" dirty="0" err="1">
                <a:solidFill>
                  <a:schemeClr val="bg1">
                    <a:lumMod val="50000"/>
                  </a:schemeClr>
                </a:solidFill>
              </a:rPr>
              <a:t>Chauvaud</a:t>
            </a:r>
            <a:r>
              <a:rPr lang="fr-FR" altLang="en-US" sz="1600" i="1" dirty="0">
                <a:solidFill>
                  <a:schemeClr val="bg1">
                    <a:lumMod val="50000"/>
                  </a:schemeClr>
                </a:solidFill>
              </a:rPr>
              <a:t>, Marie-Noelle Houssais, Claudie </a:t>
            </a:r>
            <a:r>
              <a:rPr lang="fr-FR" altLang="en-US" sz="1600" i="1" dirty="0" err="1">
                <a:solidFill>
                  <a:schemeClr val="bg1">
                    <a:lumMod val="50000"/>
                  </a:schemeClr>
                </a:solidFill>
              </a:rPr>
              <a:t>Marec</a:t>
            </a:r>
            <a:r>
              <a:rPr lang="fr-FR" altLang="en-US" sz="1600" i="1" dirty="0">
                <a:solidFill>
                  <a:schemeClr val="bg1">
                    <a:lumMod val="50000"/>
                  </a:schemeClr>
                </a:solidFill>
              </a:rPr>
              <a:t>, Delphine Mathias (CNRS-IUEM)</a:t>
            </a:r>
            <a:endParaRPr lang="en-GB" altLang="en-US" sz="1600" dirty="0">
              <a:solidFill>
                <a:schemeClr val="bg1">
                  <a:lumMod val="50000"/>
                </a:schemeClr>
              </a:solidFill>
            </a:endParaRPr>
          </a:p>
        </p:txBody>
      </p:sp>
      <p:cxnSp>
        <p:nvCxnSpPr>
          <p:cNvPr id="10" name="Gerader Verbinder 9">
            <a:extLst>
              <a:ext uri="{FF2B5EF4-FFF2-40B4-BE49-F238E27FC236}">
                <a16:creationId xmlns:a16="http://schemas.microsoft.com/office/drawing/2014/main" id="{4A9F6B31-473C-4255-B377-0391AEA1AFAA}"/>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9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sp>
        <p:nvSpPr>
          <p:cNvPr id="9" name="Rechteck 8">
            <a:extLst>
              <a:ext uri="{FF2B5EF4-FFF2-40B4-BE49-F238E27FC236}">
                <a16:creationId xmlns:a16="http://schemas.microsoft.com/office/drawing/2014/main" id="{310BCB0C-6B64-4748-BF48-4354EBD890EF}"/>
              </a:ext>
            </a:extLst>
          </p:cNvPr>
          <p:cNvSpPr>
            <a:spLocks noChangeArrowheads="1"/>
          </p:cNvSpPr>
          <p:nvPr/>
        </p:nvSpPr>
        <p:spPr bwMode="auto">
          <a:xfrm>
            <a:off x="1987422" y="1504853"/>
            <a:ext cx="950436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66"/>
                </a:solidFill>
                <a:latin typeface="Comic Sans MS" panose="030F0702030302020204" pitchFamily="66" charset="0"/>
              </a:defRPr>
            </a:lvl1pPr>
            <a:lvl2pPr marL="742950" indent="-285750">
              <a:spcBef>
                <a:spcPct val="20000"/>
              </a:spcBef>
              <a:buChar char="–"/>
              <a:defRPr sz="2800">
                <a:solidFill>
                  <a:srgbClr val="FFFF66"/>
                </a:solidFill>
                <a:latin typeface="Comic Sans MS" panose="030F0702030302020204" pitchFamily="66" charset="0"/>
              </a:defRPr>
            </a:lvl2pPr>
            <a:lvl3pPr marL="1143000" indent="-228600">
              <a:spcBef>
                <a:spcPct val="20000"/>
              </a:spcBef>
              <a:buChar char="•"/>
              <a:defRPr sz="2400">
                <a:solidFill>
                  <a:srgbClr val="FFFF66"/>
                </a:solidFill>
                <a:latin typeface="Comic Sans MS" panose="030F0702030302020204" pitchFamily="66" charset="0"/>
              </a:defRPr>
            </a:lvl3pPr>
            <a:lvl4pPr marL="1600200" indent="-228600">
              <a:spcBef>
                <a:spcPct val="20000"/>
              </a:spcBef>
              <a:buChar char="–"/>
              <a:defRPr sz="2000">
                <a:solidFill>
                  <a:srgbClr val="FFFF66"/>
                </a:solidFill>
                <a:latin typeface="Comic Sans MS" panose="030F0702030302020204" pitchFamily="66" charset="0"/>
              </a:defRPr>
            </a:lvl4pPr>
            <a:lvl5pPr marL="2057400" indent="-228600">
              <a:spcBef>
                <a:spcPct val="20000"/>
              </a:spcBef>
              <a:buChar char="»"/>
              <a:defRPr sz="2000">
                <a:solidFill>
                  <a:srgbClr val="FFFF66"/>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FFFF66"/>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FFFF66"/>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FFFF66"/>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FFFF66"/>
                </a:solidFill>
                <a:latin typeface="Comic Sans MS" panose="030F0702030302020204" pitchFamily="66" charset="0"/>
              </a:defRPr>
            </a:lvl9pPr>
          </a:lstStyle>
          <a:p>
            <a:pPr eaLnBrk="1" hangingPunct="1">
              <a:spcBef>
                <a:spcPct val="0"/>
              </a:spcBef>
              <a:buFontTx/>
              <a:buNone/>
            </a:pPr>
            <a:r>
              <a:rPr lang="en-US" altLang="de-DE" sz="2800" b="1" dirty="0">
                <a:solidFill>
                  <a:srgbClr val="525280"/>
                </a:solidFill>
                <a:latin typeface="+mn-lt"/>
                <a:cs typeface="Calibri" panose="020F0502020204030204" pitchFamily="34" charset="0"/>
              </a:rPr>
              <a:t>Experimental set-up:</a:t>
            </a:r>
          </a:p>
          <a:p>
            <a:pPr eaLnBrk="1" hangingPunct="1">
              <a:spcBef>
                <a:spcPct val="0"/>
              </a:spcBef>
              <a:buFontTx/>
              <a:buNone/>
            </a:pPr>
            <a:r>
              <a:rPr lang="en-US" altLang="de-DE" sz="2400" b="1" dirty="0">
                <a:solidFill>
                  <a:srgbClr val="525280"/>
                </a:solidFill>
                <a:latin typeface="+mn-lt"/>
                <a:cs typeface="Calibri" panose="020F0502020204030204" pitchFamily="34" charset="0"/>
              </a:rPr>
              <a:t>based on a free-falling system (bottom-lander)</a:t>
            </a:r>
            <a:endParaRPr lang="en-US" altLang="de-DE" sz="2000" b="1" dirty="0">
              <a:solidFill>
                <a:srgbClr val="FFFFCC"/>
              </a:solidFill>
              <a:latin typeface="Calibri" panose="020F0502020204030204" pitchFamily="34" charset="0"/>
              <a:cs typeface="Calibri" panose="020F0502020204030204" pitchFamily="34" charset="0"/>
            </a:endParaRPr>
          </a:p>
        </p:txBody>
      </p:sp>
      <p:pic>
        <p:nvPicPr>
          <p:cNvPr id="13" name="Grafik 12">
            <a:extLst>
              <a:ext uri="{FF2B5EF4-FFF2-40B4-BE49-F238E27FC236}">
                <a16:creationId xmlns:a16="http://schemas.microsoft.com/office/drawing/2014/main" id="{4C70AF25-BAC2-4EA6-AF30-BD69AE7CB6F5}"/>
              </a:ext>
            </a:extLst>
          </p:cNvPr>
          <p:cNvPicPr>
            <a:picLocks noChangeAspect="1"/>
          </p:cNvPicPr>
          <p:nvPr/>
        </p:nvPicPr>
        <p:blipFill>
          <a:blip r:embed="rId3"/>
          <a:stretch>
            <a:fillRect/>
          </a:stretch>
        </p:blipFill>
        <p:spPr>
          <a:xfrm>
            <a:off x="475548" y="2473227"/>
            <a:ext cx="3319279" cy="397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feld 13">
            <a:extLst>
              <a:ext uri="{FF2B5EF4-FFF2-40B4-BE49-F238E27FC236}">
                <a16:creationId xmlns:a16="http://schemas.microsoft.com/office/drawing/2014/main" id="{172C7D3A-FFD9-4D6A-9F50-9E222F99CDC5}"/>
              </a:ext>
            </a:extLst>
          </p:cNvPr>
          <p:cNvSpPr txBox="1"/>
          <p:nvPr/>
        </p:nvSpPr>
        <p:spPr>
          <a:xfrm>
            <a:off x="3794827" y="2150614"/>
            <a:ext cx="8106976" cy="4647426"/>
          </a:xfrm>
          <a:prstGeom prst="rect">
            <a:avLst/>
          </a:prstGeom>
          <a:noFill/>
        </p:spPr>
        <p:txBody>
          <a:bodyPr wrap="square" rtlCol="0">
            <a:spAutoFit/>
          </a:bodyPr>
          <a:lstStyle/>
          <a:p>
            <a:pPr eaLnBrk="1" hangingPunct="1">
              <a:spcBef>
                <a:spcPct val="0"/>
              </a:spcBef>
              <a:buFontTx/>
              <a:buNone/>
            </a:pPr>
            <a:endParaRPr lang="en-US" altLang="de-DE" b="1" dirty="0">
              <a:solidFill>
                <a:srgbClr val="555583"/>
              </a:solidFill>
              <a:latin typeface="+mn-lt"/>
              <a:cs typeface="Calibri" panose="020F0502020204030204" pitchFamily="34" charset="0"/>
            </a:endParaRPr>
          </a:p>
          <a:p>
            <a:pPr>
              <a:spcBef>
                <a:spcPct val="0"/>
              </a:spcBef>
              <a:buFontTx/>
              <a:buNone/>
            </a:pPr>
            <a:r>
              <a:rPr lang="de-DE" altLang="de-DE" b="1" dirty="0">
                <a:solidFill>
                  <a:srgbClr val="555583"/>
                </a:solidFill>
                <a:latin typeface="+mn-lt"/>
                <a:cs typeface="Calibri" panose="020F0502020204030204" pitchFamily="34" charset="0"/>
              </a:rPr>
              <a:t>	</a:t>
            </a:r>
            <a:r>
              <a:rPr lang="de-DE" altLang="de-DE" sz="2000" b="1" dirty="0">
                <a:solidFill>
                  <a:srgbClr val="555583"/>
                </a:solidFill>
                <a:latin typeface="+mn-lt"/>
                <a:cs typeface="Calibri" panose="020F0502020204030204" pitchFamily="34" charset="0"/>
              </a:rPr>
              <a:t>CO</a:t>
            </a:r>
            <a:r>
              <a:rPr lang="de-DE" altLang="de-DE" sz="2000" b="1" baseline="-25000" dirty="0">
                <a:solidFill>
                  <a:srgbClr val="555583"/>
                </a:solidFill>
                <a:latin typeface="+mn-lt"/>
                <a:cs typeface="Calibri" panose="020F0502020204030204" pitchFamily="34" charset="0"/>
              </a:rPr>
              <a:t>2</a:t>
            </a: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latin typeface="+mn-lt"/>
                <a:cs typeface="Calibri" panose="020F0502020204030204" pitchFamily="34" charset="0"/>
              </a:rPr>
              <a:t>storage</a:t>
            </a:r>
            <a:r>
              <a:rPr lang="de-DE" altLang="de-DE" sz="2000" b="1" dirty="0">
                <a:solidFill>
                  <a:srgbClr val="555583"/>
                </a:solidFill>
                <a:latin typeface="+mn-lt"/>
                <a:cs typeface="Calibri" panose="020F0502020204030204" pitchFamily="34" charset="0"/>
              </a:rPr>
              <a:t> </a:t>
            </a:r>
            <a:r>
              <a:rPr lang="de-DE" altLang="de-DE" dirty="0">
                <a:solidFill>
                  <a:srgbClr val="555583"/>
                </a:solidFill>
                <a:cs typeface="Calibri" panose="020F0502020204030204" pitchFamily="34" charset="0"/>
              </a:rPr>
              <a:t>(d</a:t>
            </a:r>
            <a:r>
              <a:rPr lang="en-GB" altLang="en-US" dirty="0" err="1">
                <a:solidFill>
                  <a:srgbClr val="525280"/>
                </a:solidFill>
                <a:cs typeface="Calibri" panose="020F0502020204030204" pitchFamily="34" charset="0"/>
              </a:rPr>
              <a:t>ischarge</a:t>
            </a:r>
            <a:r>
              <a:rPr lang="en-GB" altLang="en-US" dirty="0">
                <a:solidFill>
                  <a:srgbClr val="525280"/>
                </a:solidFill>
                <a:cs typeface="Calibri" panose="020F0502020204030204" pitchFamily="34" charset="0"/>
              </a:rPr>
              <a:t> of CO</a:t>
            </a:r>
            <a:r>
              <a:rPr lang="en-GB" altLang="en-US" baseline="-25000" dirty="0">
                <a:solidFill>
                  <a:srgbClr val="525280"/>
                </a:solidFill>
                <a:cs typeface="Calibri" panose="020F0502020204030204" pitchFamily="34" charset="0"/>
              </a:rPr>
              <a:t>2</a:t>
            </a:r>
            <a:r>
              <a:rPr lang="en-GB" altLang="en-US" dirty="0">
                <a:solidFill>
                  <a:srgbClr val="525280"/>
                </a:solidFill>
                <a:cs typeface="Calibri" panose="020F0502020204030204" pitchFamily="34" charset="0"/>
              </a:rPr>
              <a:t> from pressure cylinders)</a:t>
            </a:r>
            <a:endParaRPr lang="de-DE" altLang="de-DE" dirty="0">
              <a:solidFill>
                <a:srgbClr val="525280"/>
              </a:solidFill>
              <a:cs typeface="Calibri" panose="020F0502020204030204" pitchFamily="34" charset="0"/>
            </a:endParaRPr>
          </a:p>
          <a:p>
            <a:pPr eaLnBrk="1" hangingPunct="1">
              <a:spcBef>
                <a:spcPct val="0"/>
              </a:spcBef>
              <a:buFontTx/>
              <a:buNone/>
            </a:pPr>
            <a:endParaRPr lang="de-DE" altLang="de-DE" sz="2000" b="1" dirty="0">
              <a:solidFill>
                <a:srgbClr val="555583"/>
              </a:solidFill>
              <a:latin typeface="+mn-lt"/>
              <a:cs typeface="Calibri" panose="020F0502020204030204" pitchFamily="34" charset="0"/>
            </a:endParaRPr>
          </a:p>
          <a:p>
            <a:r>
              <a:rPr lang="de-DE" altLang="de-DE" sz="2000" b="1" dirty="0">
                <a:solidFill>
                  <a:srgbClr val="555583"/>
                </a:solidFill>
                <a:latin typeface="+mn-lt"/>
                <a:cs typeface="Calibri" panose="020F0502020204030204" pitchFamily="34" charset="0"/>
              </a:rPr>
              <a:t>	CO</a:t>
            </a:r>
            <a:r>
              <a:rPr lang="de-DE" altLang="de-DE" sz="2000" b="1" baseline="-25000" dirty="0">
                <a:solidFill>
                  <a:srgbClr val="555583"/>
                </a:solidFill>
                <a:latin typeface="+mn-lt"/>
                <a:cs typeface="Calibri" panose="020F0502020204030204" pitchFamily="34" charset="0"/>
              </a:rPr>
              <a:t>2</a:t>
            </a: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latin typeface="+mn-lt"/>
                <a:cs typeface="Calibri" panose="020F0502020204030204" pitchFamily="34" charset="0"/>
              </a:rPr>
              <a:t>enrichment</a:t>
            </a: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cs typeface="Calibri" panose="020F0502020204030204" pitchFamily="34" charset="0"/>
              </a:rPr>
              <a:t>unit</a:t>
            </a:r>
            <a:r>
              <a:rPr lang="de-DE" altLang="de-DE" sz="2000" dirty="0">
                <a:solidFill>
                  <a:srgbClr val="555583"/>
                </a:solidFill>
                <a:cs typeface="Calibri" panose="020F0502020204030204" pitchFamily="34" charset="0"/>
              </a:rPr>
              <a:t> (</a:t>
            </a:r>
            <a:r>
              <a:rPr lang="en-GB" altLang="en-US" dirty="0">
                <a:solidFill>
                  <a:srgbClr val="525280"/>
                </a:solidFill>
                <a:cs typeface="Calibri" panose="020F0502020204030204" pitchFamily="34" charset="0"/>
              </a:rPr>
              <a:t>CO</a:t>
            </a:r>
            <a:r>
              <a:rPr lang="en-GB" altLang="en-US" baseline="-25000" dirty="0">
                <a:solidFill>
                  <a:srgbClr val="525280"/>
                </a:solidFill>
                <a:cs typeface="Calibri" panose="020F0502020204030204" pitchFamily="34" charset="0"/>
              </a:rPr>
              <a:t>2</a:t>
            </a:r>
            <a:r>
              <a:rPr lang="en-GB" altLang="en-US" dirty="0">
                <a:solidFill>
                  <a:srgbClr val="525280"/>
                </a:solidFill>
                <a:cs typeface="Calibri" panose="020F0502020204030204" pitchFamily="34" charset="0"/>
              </a:rPr>
              <a:t> mixed with seawater)</a:t>
            </a:r>
          </a:p>
          <a:p>
            <a:pPr>
              <a:buFontTx/>
              <a:buNone/>
            </a:pPr>
            <a:endParaRPr lang="de-DE" altLang="de-DE" sz="2000" b="1" dirty="0">
              <a:solidFill>
                <a:srgbClr val="555583"/>
              </a:solidFill>
              <a:latin typeface="+mn-lt"/>
              <a:cs typeface="Calibri" panose="020F0502020204030204" pitchFamily="34" charset="0"/>
            </a:endParaRPr>
          </a:p>
          <a:p>
            <a:pPr>
              <a:buFontTx/>
              <a:buNone/>
            </a:pPr>
            <a:r>
              <a:rPr lang="de-DE" altLang="de-DE" sz="2000" b="1" dirty="0">
                <a:solidFill>
                  <a:srgbClr val="555583"/>
                </a:solidFill>
                <a:latin typeface="+mn-lt"/>
                <a:cs typeface="Calibri" panose="020F0502020204030204" pitchFamily="34" charset="0"/>
              </a:rPr>
              <a:t>	Experimental </a:t>
            </a:r>
            <a:r>
              <a:rPr lang="de-DE" altLang="de-DE" sz="2000" b="1" dirty="0" err="1">
                <a:solidFill>
                  <a:srgbClr val="555583"/>
                </a:solidFill>
                <a:latin typeface="+mn-lt"/>
                <a:cs typeface="Calibri" panose="020F0502020204030204" pitchFamily="34" charset="0"/>
              </a:rPr>
              <a:t>chamber</a:t>
            </a:r>
            <a:r>
              <a:rPr lang="de-DE" altLang="de-DE" sz="2000" b="1" dirty="0">
                <a:solidFill>
                  <a:srgbClr val="555583"/>
                </a:solidFill>
                <a:latin typeface="+mn-lt"/>
                <a:cs typeface="Calibri" panose="020F0502020204030204" pitchFamily="34" charset="0"/>
              </a:rPr>
              <a:t> </a:t>
            </a:r>
            <a:r>
              <a:rPr lang="de-DE" altLang="de-DE" dirty="0">
                <a:solidFill>
                  <a:srgbClr val="555583"/>
                </a:solidFill>
                <a:latin typeface="+mn-lt"/>
                <a:cs typeface="Calibri" panose="020F0502020204030204" pitchFamily="34" charset="0"/>
              </a:rPr>
              <a:t>(</a:t>
            </a:r>
            <a:r>
              <a:rPr lang="de-DE" altLang="de-DE" dirty="0" err="1">
                <a:solidFill>
                  <a:srgbClr val="555583"/>
                </a:solidFill>
                <a:latin typeface="+mn-lt"/>
                <a:cs typeface="Calibri" panose="020F0502020204030204" pitchFamily="34" charset="0"/>
              </a:rPr>
              <a:t>mesocosms</a:t>
            </a:r>
            <a:r>
              <a:rPr lang="de-DE" altLang="de-DE" dirty="0">
                <a:solidFill>
                  <a:srgbClr val="555583"/>
                </a:solidFill>
                <a:latin typeface="+mn-lt"/>
                <a:cs typeface="Calibri" panose="020F0502020204030204" pitchFamily="34" charset="0"/>
              </a:rPr>
              <a:t>)</a:t>
            </a:r>
          </a:p>
          <a:p>
            <a:pPr>
              <a:buFontTx/>
              <a:buNone/>
            </a:pPr>
            <a:endParaRPr lang="de-DE" altLang="de-DE" sz="2000" b="1" dirty="0">
              <a:solidFill>
                <a:srgbClr val="555583"/>
              </a:solidFill>
              <a:latin typeface="+mn-lt"/>
              <a:cs typeface="Calibri" panose="020F0502020204030204" pitchFamily="34" charset="0"/>
            </a:endParaRPr>
          </a:p>
          <a:p>
            <a:pPr>
              <a:buFontTx/>
              <a:buNone/>
            </a:pPr>
            <a:r>
              <a:rPr lang="en-US" altLang="de-DE" sz="2000" b="1" dirty="0">
                <a:solidFill>
                  <a:srgbClr val="555583"/>
                </a:solidFill>
                <a:latin typeface="+mn-lt"/>
                <a:cs typeface="Calibri" panose="020F0502020204030204" pitchFamily="34" charset="0"/>
              </a:rPr>
              <a:t>	Pump </a:t>
            </a:r>
            <a:r>
              <a:rPr lang="en-US" altLang="de-DE" b="1" dirty="0">
                <a:solidFill>
                  <a:srgbClr val="555583"/>
                </a:solidFill>
                <a:latin typeface="+mn-lt"/>
                <a:cs typeface="Calibri" panose="020F0502020204030204" pitchFamily="34" charset="0"/>
              </a:rPr>
              <a:t>system </a:t>
            </a:r>
            <a:r>
              <a:rPr lang="en-US" altLang="de-DE" dirty="0">
                <a:solidFill>
                  <a:srgbClr val="555583"/>
                </a:solidFill>
                <a:latin typeface="+mn-lt"/>
                <a:cs typeface="Calibri" panose="020F0502020204030204" pitchFamily="34" charset="0"/>
              </a:rPr>
              <a:t>(seawater enrichment &amp; feed into mesocosms)</a:t>
            </a:r>
          </a:p>
          <a:p>
            <a:pPr>
              <a:buFontTx/>
              <a:buNone/>
            </a:pPr>
            <a:endParaRPr lang="en-US" altLang="de-DE" sz="2000" b="1" dirty="0">
              <a:solidFill>
                <a:srgbClr val="555583"/>
              </a:solidFill>
              <a:latin typeface="+mn-lt"/>
              <a:cs typeface="Calibri" panose="020F0502020204030204" pitchFamily="34" charset="0"/>
            </a:endParaRPr>
          </a:p>
          <a:p>
            <a:pPr>
              <a:buFontTx/>
              <a:buNone/>
            </a:pPr>
            <a:r>
              <a:rPr lang="en-US" altLang="de-DE" sz="2000" b="1" dirty="0">
                <a:solidFill>
                  <a:srgbClr val="555583"/>
                </a:solidFill>
                <a:latin typeface="+mn-lt"/>
                <a:cs typeface="Calibri" panose="020F0502020204030204" pitchFamily="34" charset="0"/>
              </a:rPr>
              <a:t>	pH sensors </a:t>
            </a:r>
            <a:r>
              <a:rPr lang="en-US" altLang="de-DE" sz="2000" dirty="0">
                <a:solidFill>
                  <a:srgbClr val="555583"/>
                </a:solidFill>
                <a:latin typeface="+mn-lt"/>
                <a:cs typeface="Calibri" panose="020F0502020204030204" pitchFamily="34" charset="0"/>
              </a:rPr>
              <a:t>(</a:t>
            </a:r>
            <a:r>
              <a:rPr lang="en-US" altLang="de-DE" dirty="0">
                <a:solidFill>
                  <a:srgbClr val="555583"/>
                </a:solidFill>
                <a:latin typeface="+mn-lt"/>
                <a:cs typeface="Calibri" panose="020F0502020204030204" pitchFamily="34" charset="0"/>
              </a:rPr>
              <a:t>mesocosms, CO2-seawater mixing, reference sensor)</a:t>
            </a:r>
          </a:p>
          <a:p>
            <a:pPr>
              <a:buFontTx/>
              <a:buNone/>
            </a:pPr>
            <a:endParaRPr lang="de-DE" altLang="de-DE" sz="2000" b="1" dirty="0">
              <a:solidFill>
                <a:srgbClr val="555583"/>
              </a:solidFill>
              <a:latin typeface="+mn-lt"/>
              <a:cs typeface="Calibri" panose="020F0502020204030204" pitchFamily="34" charset="0"/>
            </a:endParaRPr>
          </a:p>
          <a:p>
            <a:pPr>
              <a:buFontTx/>
              <a:buNone/>
            </a:pPr>
            <a:r>
              <a:rPr lang="de-DE" altLang="de-DE" sz="2000" b="1" dirty="0">
                <a:solidFill>
                  <a:srgbClr val="555583"/>
                </a:solidFill>
                <a:latin typeface="+mn-lt"/>
                <a:cs typeface="Calibri" panose="020F0502020204030204" pitchFamily="34" charset="0"/>
              </a:rPr>
              <a:t>	Energy </a:t>
            </a:r>
            <a:r>
              <a:rPr lang="de-DE" altLang="de-DE" sz="2000" b="1" dirty="0" err="1">
                <a:solidFill>
                  <a:srgbClr val="555583"/>
                </a:solidFill>
                <a:latin typeface="+mn-lt"/>
                <a:cs typeface="Calibri" panose="020F0502020204030204" pitchFamily="34" charset="0"/>
              </a:rPr>
              <a:t>supply</a:t>
            </a:r>
            <a:r>
              <a:rPr lang="de-DE" altLang="de-DE" sz="2000" b="1" dirty="0">
                <a:solidFill>
                  <a:srgbClr val="555583"/>
                </a:solidFill>
                <a:latin typeface="+mn-lt"/>
                <a:cs typeface="Calibri" panose="020F0502020204030204" pitchFamily="34" charset="0"/>
              </a:rPr>
              <a:t> </a:t>
            </a:r>
            <a:r>
              <a:rPr lang="de-DE" altLang="de-DE" dirty="0">
                <a:solidFill>
                  <a:srgbClr val="555583"/>
                </a:solidFill>
                <a:latin typeface="+mn-lt"/>
                <a:cs typeface="Calibri" panose="020F0502020204030204" pitchFamily="34" charset="0"/>
              </a:rPr>
              <a:t>(</a:t>
            </a:r>
            <a:r>
              <a:rPr lang="de-DE" altLang="de-DE" dirty="0" err="1">
                <a:solidFill>
                  <a:srgbClr val="555583"/>
                </a:solidFill>
                <a:latin typeface="+mn-lt"/>
                <a:cs typeface="Calibri" panose="020F0502020204030204" pitchFamily="34" charset="0"/>
              </a:rPr>
              <a:t>batteries</a:t>
            </a:r>
            <a:r>
              <a:rPr lang="de-DE" altLang="de-DE" dirty="0">
                <a:solidFill>
                  <a:srgbClr val="555583"/>
                </a:solidFill>
                <a:latin typeface="+mn-lt"/>
                <a:cs typeface="Calibri" panose="020F0502020204030204" pitchFamily="34" charset="0"/>
              </a:rPr>
              <a:t>)</a:t>
            </a:r>
          </a:p>
          <a:p>
            <a:pPr>
              <a:buFontTx/>
              <a:buNone/>
            </a:pPr>
            <a:endParaRPr lang="de-DE" altLang="de-DE" sz="2000" b="1" dirty="0">
              <a:solidFill>
                <a:srgbClr val="555583"/>
              </a:solidFill>
              <a:latin typeface="+mn-lt"/>
              <a:cs typeface="Calibri" panose="020F0502020204030204" pitchFamily="34" charset="0"/>
            </a:endParaRPr>
          </a:p>
          <a:p>
            <a:pPr>
              <a:buFontTx/>
              <a:buNone/>
            </a:pP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latin typeface="+mn-lt"/>
                <a:cs typeface="Calibri" panose="020F0502020204030204" pitchFamily="34" charset="0"/>
              </a:rPr>
              <a:t>Electronical</a:t>
            </a: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latin typeface="+mn-lt"/>
                <a:cs typeface="Calibri" panose="020F0502020204030204" pitchFamily="34" charset="0"/>
              </a:rPr>
              <a:t>control</a:t>
            </a:r>
            <a:r>
              <a:rPr lang="de-DE" altLang="de-DE" sz="2000" b="1" dirty="0">
                <a:solidFill>
                  <a:srgbClr val="555583"/>
                </a:solidFill>
                <a:latin typeface="+mn-lt"/>
                <a:cs typeface="Calibri" panose="020F0502020204030204" pitchFamily="34" charset="0"/>
              </a:rPr>
              <a:t> </a:t>
            </a:r>
            <a:r>
              <a:rPr lang="de-DE" altLang="de-DE" sz="2000" b="1" dirty="0" err="1">
                <a:solidFill>
                  <a:srgbClr val="555583"/>
                </a:solidFill>
                <a:latin typeface="+mn-lt"/>
                <a:cs typeface="Calibri" panose="020F0502020204030204" pitchFamily="34" charset="0"/>
              </a:rPr>
              <a:t>unit</a:t>
            </a:r>
            <a:endParaRPr lang="de-DE" altLang="de-DE" sz="2000" b="1" dirty="0">
              <a:solidFill>
                <a:srgbClr val="555583"/>
              </a:solidFill>
              <a:latin typeface="+mn-lt"/>
              <a:cs typeface="Calibri" panose="020F0502020204030204" pitchFamily="34" charset="0"/>
            </a:endParaRPr>
          </a:p>
          <a:p>
            <a:endParaRPr lang="de-DE" dirty="0"/>
          </a:p>
        </p:txBody>
      </p:sp>
      <p:pic>
        <p:nvPicPr>
          <p:cNvPr id="15" name="Grafik 14">
            <a:extLst>
              <a:ext uri="{FF2B5EF4-FFF2-40B4-BE49-F238E27FC236}">
                <a16:creationId xmlns:a16="http://schemas.microsoft.com/office/drawing/2014/main" id="{55EB44DD-C806-4F79-AF35-D79F34606496}"/>
              </a:ext>
            </a:extLst>
          </p:cNvPr>
          <p:cNvPicPr>
            <a:picLocks noChangeAspect="1"/>
          </p:cNvPicPr>
          <p:nvPr/>
        </p:nvPicPr>
        <p:blipFill>
          <a:blip r:embed="rId4"/>
          <a:stretch>
            <a:fillRect/>
          </a:stretch>
        </p:blipFill>
        <p:spPr>
          <a:xfrm>
            <a:off x="9288372" y="3499591"/>
            <a:ext cx="1331306" cy="1985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fik 15">
            <a:extLst>
              <a:ext uri="{FF2B5EF4-FFF2-40B4-BE49-F238E27FC236}">
                <a16:creationId xmlns:a16="http://schemas.microsoft.com/office/drawing/2014/main" id="{772BB12B-3318-4830-B68A-F0419F7D9183}"/>
              </a:ext>
            </a:extLst>
          </p:cNvPr>
          <p:cNvPicPr>
            <a:picLocks noChangeAspect="1"/>
          </p:cNvPicPr>
          <p:nvPr/>
        </p:nvPicPr>
        <p:blipFill>
          <a:blip r:embed="rId5"/>
          <a:stretch>
            <a:fillRect/>
          </a:stretch>
        </p:blipFill>
        <p:spPr>
          <a:xfrm>
            <a:off x="5419837" y="3558918"/>
            <a:ext cx="1420592" cy="2027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Grafik 16">
            <a:extLst>
              <a:ext uri="{FF2B5EF4-FFF2-40B4-BE49-F238E27FC236}">
                <a16:creationId xmlns:a16="http://schemas.microsoft.com/office/drawing/2014/main" id="{F17A344E-37BC-4C26-8D4D-E24BFABB7ABD}"/>
              </a:ext>
            </a:extLst>
          </p:cNvPr>
          <p:cNvPicPr>
            <a:picLocks noChangeAspect="1"/>
          </p:cNvPicPr>
          <p:nvPr/>
        </p:nvPicPr>
        <p:blipFill>
          <a:blip r:embed="rId6"/>
          <a:stretch>
            <a:fillRect/>
          </a:stretch>
        </p:blipFill>
        <p:spPr>
          <a:xfrm>
            <a:off x="9363272" y="1178523"/>
            <a:ext cx="2512811" cy="2027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fik 17">
            <a:extLst>
              <a:ext uri="{FF2B5EF4-FFF2-40B4-BE49-F238E27FC236}">
                <a16:creationId xmlns:a16="http://schemas.microsoft.com/office/drawing/2014/main" id="{0A766704-0452-4891-B3A6-9A8ED11C478E}"/>
              </a:ext>
            </a:extLst>
          </p:cNvPr>
          <p:cNvPicPr>
            <a:picLocks noChangeAspect="1"/>
          </p:cNvPicPr>
          <p:nvPr/>
        </p:nvPicPr>
        <p:blipFill>
          <a:blip r:embed="rId7"/>
          <a:stretch>
            <a:fillRect/>
          </a:stretch>
        </p:blipFill>
        <p:spPr>
          <a:xfrm>
            <a:off x="7976927" y="5371595"/>
            <a:ext cx="1647205" cy="1400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629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pic>
        <p:nvPicPr>
          <p:cNvPr id="20" name="Grafik 1">
            <a:extLst>
              <a:ext uri="{FF2B5EF4-FFF2-40B4-BE49-F238E27FC236}">
                <a16:creationId xmlns:a16="http://schemas.microsoft.com/office/drawing/2014/main" id="{513A6C22-73C7-4CB3-A4EA-C275BC128F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8788" y="2845118"/>
            <a:ext cx="5711383" cy="38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feld 11">
            <a:extLst>
              <a:ext uri="{FF2B5EF4-FFF2-40B4-BE49-F238E27FC236}">
                <a16:creationId xmlns:a16="http://schemas.microsoft.com/office/drawing/2014/main" id="{E87D012A-2BEC-4D35-B403-7D4847D1324D}"/>
              </a:ext>
            </a:extLst>
          </p:cNvPr>
          <p:cNvSpPr txBox="1">
            <a:spLocks noChangeArrowheads="1"/>
          </p:cNvSpPr>
          <p:nvPr/>
        </p:nvSpPr>
        <p:spPr bwMode="auto">
          <a:xfrm>
            <a:off x="580767" y="1949449"/>
            <a:ext cx="1141399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300" b="1" dirty="0">
                <a:solidFill>
                  <a:srgbClr val="555583"/>
                </a:solidFill>
                <a:latin typeface="+mn-lt"/>
              </a:rPr>
              <a:t>First long-term deployment (1 year) at HAUSGARTEN in September /October 2018 at 1500 m</a:t>
            </a:r>
          </a:p>
        </p:txBody>
      </p:sp>
    </p:spTree>
    <p:extLst>
      <p:ext uri="{BB962C8B-B14F-4D97-AF65-F5344CB8AC3E}">
        <p14:creationId xmlns:p14="http://schemas.microsoft.com/office/powerpoint/2010/main" val="2814206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sp>
        <p:nvSpPr>
          <p:cNvPr id="9" name="Textfeld 11">
            <a:extLst>
              <a:ext uri="{FF2B5EF4-FFF2-40B4-BE49-F238E27FC236}">
                <a16:creationId xmlns:a16="http://schemas.microsoft.com/office/drawing/2014/main" id="{642DBE9F-48ED-4A52-B7A2-B2FFB12E4575}"/>
              </a:ext>
            </a:extLst>
          </p:cNvPr>
          <p:cNvSpPr txBox="1">
            <a:spLocks noChangeArrowheads="1"/>
          </p:cNvSpPr>
          <p:nvPr/>
        </p:nvSpPr>
        <p:spPr bwMode="auto">
          <a:xfrm>
            <a:off x="1994498" y="1558413"/>
            <a:ext cx="94972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b="1" dirty="0">
                <a:solidFill>
                  <a:srgbClr val="555583"/>
                </a:solidFill>
                <a:latin typeface="+mn-lt"/>
              </a:rPr>
              <a:t>Sediment sampling at the end of deployment in summer 2019 using the ROV PHOCA</a:t>
            </a:r>
          </a:p>
        </p:txBody>
      </p:sp>
      <p:sp>
        <p:nvSpPr>
          <p:cNvPr id="11" name="Textfeld 11">
            <a:extLst>
              <a:ext uri="{FF2B5EF4-FFF2-40B4-BE49-F238E27FC236}">
                <a16:creationId xmlns:a16="http://schemas.microsoft.com/office/drawing/2014/main" id="{AA61493D-4D9A-44F3-A839-7A5439E2799B}"/>
              </a:ext>
            </a:extLst>
          </p:cNvPr>
          <p:cNvSpPr txBox="1">
            <a:spLocks noChangeArrowheads="1"/>
          </p:cNvSpPr>
          <p:nvPr/>
        </p:nvSpPr>
        <p:spPr bwMode="auto">
          <a:xfrm>
            <a:off x="537309" y="3429000"/>
            <a:ext cx="5734840" cy="164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ts val="1700"/>
              </a:lnSpc>
              <a:spcBef>
                <a:spcPct val="0"/>
              </a:spcBef>
              <a:defRPr/>
            </a:pPr>
            <a:r>
              <a:rPr lang="en-GB" altLang="en-US" sz="2400" b="1" dirty="0">
                <a:solidFill>
                  <a:schemeClr val="tx1">
                    <a:lumMod val="65000"/>
                    <a:lumOff val="35000"/>
                  </a:schemeClr>
                </a:solidFill>
                <a:latin typeface="+mn-lt"/>
              </a:rPr>
              <a:t>Meiofauna (foraminiferans, metazoans)</a:t>
            </a:r>
          </a:p>
          <a:p>
            <a:pPr eaLnBrk="1" hangingPunct="1">
              <a:lnSpc>
                <a:spcPts val="1700"/>
              </a:lnSpc>
              <a:spcBef>
                <a:spcPct val="0"/>
              </a:spcBef>
              <a:defRPr/>
            </a:pPr>
            <a:endParaRPr lang="en-GB" altLang="en-US" sz="2400" b="1" dirty="0">
              <a:solidFill>
                <a:schemeClr val="tx1">
                  <a:lumMod val="65000"/>
                  <a:lumOff val="35000"/>
                </a:schemeClr>
              </a:solidFill>
              <a:latin typeface="+mn-lt"/>
            </a:endParaRPr>
          </a:p>
          <a:p>
            <a:pPr eaLnBrk="1" hangingPunct="1">
              <a:lnSpc>
                <a:spcPts val="1700"/>
              </a:lnSpc>
              <a:spcBef>
                <a:spcPct val="0"/>
              </a:spcBef>
              <a:defRPr/>
            </a:pPr>
            <a:r>
              <a:rPr lang="en-GB" altLang="en-US" sz="2400" b="1" dirty="0">
                <a:solidFill>
                  <a:schemeClr val="tx1">
                    <a:lumMod val="65000"/>
                    <a:lumOff val="35000"/>
                  </a:schemeClr>
                </a:solidFill>
                <a:latin typeface="+mn-lt"/>
              </a:rPr>
              <a:t>Bacteria (numbers, biomass, composition)</a:t>
            </a:r>
          </a:p>
          <a:p>
            <a:pPr eaLnBrk="1" hangingPunct="1">
              <a:lnSpc>
                <a:spcPts val="1700"/>
              </a:lnSpc>
              <a:spcBef>
                <a:spcPct val="0"/>
              </a:spcBef>
              <a:defRPr/>
            </a:pPr>
            <a:endParaRPr lang="en-GB" altLang="en-US" sz="2400" b="1" dirty="0">
              <a:solidFill>
                <a:schemeClr val="tx1">
                  <a:lumMod val="65000"/>
                  <a:lumOff val="35000"/>
                </a:schemeClr>
              </a:solidFill>
              <a:latin typeface="+mn-lt"/>
            </a:endParaRPr>
          </a:p>
          <a:p>
            <a:pPr eaLnBrk="1" hangingPunct="1">
              <a:lnSpc>
                <a:spcPts val="1700"/>
              </a:lnSpc>
              <a:spcBef>
                <a:spcPct val="0"/>
              </a:spcBef>
              <a:defRPr/>
            </a:pPr>
            <a:r>
              <a:rPr lang="en-GB" altLang="en-US" sz="2400" b="1" dirty="0">
                <a:solidFill>
                  <a:schemeClr val="tx1">
                    <a:lumMod val="65000"/>
                    <a:lumOff val="35000"/>
                  </a:schemeClr>
                </a:solidFill>
                <a:latin typeface="+mn-lt"/>
              </a:rPr>
              <a:t>Microbial activities</a:t>
            </a:r>
          </a:p>
          <a:p>
            <a:pPr eaLnBrk="1" hangingPunct="1">
              <a:lnSpc>
                <a:spcPts val="1700"/>
              </a:lnSpc>
              <a:spcBef>
                <a:spcPct val="0"/>
              </a:spcBef>
              <a:defRPr/>
            </a:pPr>
            <a:endParaRPr lang="en-GB" altLang="en-US" sz="2400" b="1" dirty="0">
              <a:solidFill>
                <a:schemeClr val="tx1">
                  <a:lumMod val="65000"/>
                  <a:lumOff val="35000"/>
                </a:schemeClr>
              </a:solidFill>
              <a:latin typeface="+mn-lt"/>
            </a:endParaRPr>
          </a:p>
          <a:p>
            <a:pPr eaLnBrk="1" hangingPunct="1">
              <a:lnSpc>
                <a:spcPts val="1700"/>
              </a:lnSpc>
              <a:spcBef>
                <a:spcPct val="0"/>
              </a:spcBef>
              <a:defRPr/>
            </a:pPr>
            <a:r>
              <a:rPr lang="en-GB" altLang="en-US" sz="2400" b="1" dirty="0">
                <a:solidFill>
                  <a:schemeClr val="tx1">
                    <a:lumMod val="65000"/>
                    <a:lumOff val="35000"/>
                  </a:schemeClr>
                </a:solidFill>
                <a:latin typeface="+mn-lt"/>
              </a:rPr>
              <a:t>Organic matter</a:t>
            </a:r>
          </a:p>
        </p:txBody>
      </p:sp>
      <p:sp>
        <p:nvSpPr>
          <p:cNvPr id="12" name="Textfeld 1">
            <a:extLst>
              <a:ext uri="{FF2B5EF4-FFF2-40B4-BE49-F238E27FC236}">
                <a16:creationId xmlns:a16="http://schemas.microsoft.com/office/drawing/2014/main" id="{B65348D7-B0E1-463A-871A-4F7E7FD22C93}"/>
              </a:ext>
            </a:extLst>
          </p:cNvPr>
          <p:cNvSpPr txBox="1">
            <a:spLocks noChangeArrowheads="1"/>
          </p:cNvSpPr>
          <p:nvPr/>
        </p:nvSpPr>
        <p:spPr bwMode="auto">
          <a:xfrm>
            <a:off x="0" y="2476205"/>
            <a:ext cx="7798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2800" b="1" dirty="0">
                <a:solidFill>
                  <a:schemeClr val="tx1">
                    <a:lumMod val="65000"/>
                    <a:lumOff val="35000"/>
                  </a:schemeClr>
                </a:solidFill>
                <a:latin typeface="+mn-lt"/>
              </a:rPr>
              <a:t>Sediment sampling within and outside </a:t>
            </a:r>
            <a:r>
              <a:rPr lang="en-GB" altLang="en-US" sz="2800" b="1" dirty="0" err="1">
                <a:solidFill>
                  <a:schemeClr val="tx1">
                    <a:lumMod val="65000"/>
                    <a:lumOff val="35000"/>
                  </a:schemeClr>
                </a:solidFill>
                <a:latin typeface="+mn-lt"/>
              </a:rPr>
              <a:t>mesocosms</a:t>
            </a:r>
            <a:r>
              <a:rPr lang="en-GB" altLang="en-US" sz="1200" dirty="0">
                <a:solidFill>
                  <a:schemeClr val="tx1">
                    <a:lumMod val="65000"/>
                    <a:lumOff val="35000"/>
                  </a:schemeClr>
                </a:solidFill>
              </a:rPr>
              <a:t>: </a:t>
            </a:r>
          </a:p>
        </p:txBody>
      </p:sp>
      <p:pic>
        <p:nvPicPr>
          <p:cNvPr id="13" name="Grafik 2">
            <a:extLst>
              <a:ext uri="{FF2B5EF4-FFF2-40B4-BE49-F238E27FC236}">
                <a16:creationId xmlns:a16="http://schemas.microsoft.com/office/drawing/2014/main" id="{35D06044-3630-45A0-B42F-8BF90C28B7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7652" y="3152201"/>
            <a:ext cx="4494132" cy="337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
            <a:extLst>
              <a:ext uri="{FF2B5EF4-FFF2-40B4-BE49-F238E27FC236}">
                <a16:creationId xmlns:a16="http://schemas.microsoft.com/office/drawing/2014/main" id="{AA987D17-FAC6-42AE-B049-BAF8D91F3E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7652" y="3185675"/>
            <a:ext cx="4258552" cy="319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sp>
        <p:nvSpPr>
          <p:cNvPr id="27" name="Rechteck 8">
            <a:extLst>
              <a:ext uri="{FF2B5EF4-FFF2-40B4-BE49-F238E27FC236}">
                <a16:creationId xmlns:a16="http://schemas.microsoft.com/office/drawing/2014/main" id="{6D0A9466-7CB6-4D91-89AA-466B669781E2}"/>
              </a:ext>
            </a:extLst>
          </p:cNvPr>
          <p:cNvSpPr>
            <a:spLocks noChangeArrowheads="1"/>
          </p:cNvSpPr>
          <p:nvPr/>
        </p:nvSpPr>
        <p:spPr bwMode="auto">
          <a:xfrm>
            <a:off x="681165" y="2139178"/>
            <a:ext cx="101369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66"/>
                </a:solidFill>
                <a:latin typeface="Comic Sans MS" panose="030F0702030302020204" pitchFamily="66" charset="0"/>
              </a:defRPr>
            </a:lvl1pPr>
            <a:lvl2pPr marL="742950" indent="-285750">
              <a:spcBef>
                <a:spcPct val="20000"/>
              </a:spcBef>
              <a:buChar char="–"/>
              <a:defRPr sz="2800">
                <a:solidFill>
                  <a:srgbClr val="FFFF66"/>
                </a:solidFill>
                <a:latin typeface="Comic Sans MS" panose="030F0702030302020204" pitchFamily="66" charset="0"/>
              </a:defRPr>
            </a:lvl2pPr>
            <a:lvl3pPr marL="1143000" indent="-228600">
              <a:spcBef>
                <a:spcPct val="20000"/>
              </a:spcBef>
              <a:buChar char="•"/>
              <a:defRPr sz="2400">
                <a:solidFill>
                  <a:srgbClr val="FFFF66"/>
                </a:solidFill>
                <a:latin typeface="Comic Sans MS" panose="030F0702030302020204" pitchFamily="66" charset="0"/>
              </a:defRPr>
            </a:lvl3pPr>
            <a:lvl4pPr marL="1600200" indent="-228600">
              <a:spcBef>
                <a:spcPct val="20000"/>
              </a:spcBef>
              <a:buChar char="–"/>
              <a:defRPr sz="2000">
                <a:solidFill>
                  <a:srgbClr val="FFFF66"/>
                </a:solidFill>
                <a:latin typeface="Comic Sans MS" panose="030F0702030302020204" pitchFamily="66" charset="0"/>
              </a:defRPr>
            </a:lvl4pPr>
            <a:lvl5pPr marL="2057400" indent="-228600">
              <a:spcBef>
                <a:spcPct val="20000"/>
              </a:spcBef>
              <a:buChar char="»"/>
              <a:defRPr sz="2000">
                <a:solidFill>
                  <a:srgbClr val="FFFF66"/>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FFFF66"/>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FFFF66"/>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FFFF66"/>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FFFF66"/>
                </a:solidFill>
                <a:latin typeface="Comic Sans MS" panose="030F0702030302020204" pitchFamily="66" charset="0"/>
              </a:defRPr>
            </a:lvl9pPr>
          </a:lstStyle>
          <a:p>
            <a:pPr>
              <a:spcBef>
                <a:spcPct val="0"/>
              </a:spcBef>
              <a:buFontTx/>
              <a:buNone/>
            </a:pPr>
            <a:r>
              <a:rPr lang="en-GB" altLang="de-DE" sz="2000" b="1" dirty="0">
                <a:solidFill>
                  <a:srgbClr val="525280"/>
                </a:solidFill>
                <a:latin typeface="+mn-lt"/>
                <a:cs typeface="Calibri" panose="020F0502020204030204" pitchFamily="34" charset="0"/>
              </a:rPr>
              <a:t>After recovery of the </a:t>
            </a:r>
            <a:r>
              <a:rPr lang="en-GB" altLang="de-DE" sz="2000" b="1" dirty="0" err="1">
                <a:solidFill>
                  <a:srgbClr val="525280"/>
                </a:solidFill>
                <a:latin typeface="+mn-lt"/>
                <a:cs typeface="Calibri" panose="020F0502020204030204" pitchFamily="34" charset="0"/>
              </a:rPr>
              <a:t>arcFOCE</a:t>
            </a:r>
            <a:r>
              <a:rPr lang="en-GB" altLang="de-DE" sz="2000" b="1" dirty="0">
                <a:solidFill>
                  <a:srgbClr val="525280"/>
                </a:solidFill>
                <a:latin typeface="+mn-lt"/>
                <a:cs typeface="Calibri" panose="020F0502020204030204" pitchFamily="34" charset="0"/>
              </a:rPr>
              <a:t> system: </a:t>
            </a:r>
            <a:r>
              <a:rPr lang="en-GB" altLang="de-DE" sz="2400" b="1" dirty="0">
                <a:solidFill>
                  <a:srgbClr val="525280"/>
                </a:solidFill>
                <a:latin typeface="+mn-lt"/>
                <a:cs typeface="Calibri" panose="020F0502020204030204" pitchFamily="34" charset="0"/>
              </a:rPr>
              <a:t>Performance of experimental set-up</a:t>
            </a:r>
          </a:p>
          <a:p>
            <a:pPr>
              <a:spcBef>
                <a:spcPct val="0"/>
              </a:spcBef>
              <a:buFontTx/>
              <a:buNone/>
            </a:pPr>
            <a:endParaRPr lang="en-GB" altLang="de-DE" sz="1800" b="1" dirty="0">
              <a:solidFill>
                <a:srgbClr val="525280"/>
              </a:solidFill>
              <a:latin typeface="+mn-lt"/>
              <a:cs typeface="Calibri" panose="020F0502020204030204" pitchFamily="34" charset="0"/>
            </a:endParaRPr>
          </a:p>
        </p:txBody>
      </p:sp>
      <p:pic>
        <p:nvPicPr>
          <p:cNvPr id="28" name="Grafik 16">
            <a:extLst>
              <a:ext uri="{FF2B5EF4-FFF2-40B4-BE49-F238E27FC236}">
                <a16:creationId xmlns:a16="http://schemas.microsoft.com/office/drawing/2014/main" id="{75D8CD4E-E912-4DB6-B95D-3A804F1CBF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4951" y="4218182"/>
            <a:ext cx="3321761" cy="2379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hteck 17">
            <a:extLst>
              <a:ext uri="{FF2B5EF4-FFF2-40B4-BE49-F238E27FC236}">
                <a16:creationId xmlns:a16="http://schemas.microsoft.com/office/drawing/2014/main" id="{706544C9-3850-4B42-9327-0D77E303C0F3}"/>
              </a:ext>
            </a:extLst>
          </p:cNvPr>
          <p:cNvSpPr>
            <a:spLocks noChangeArrowheads="1"/>
          </p:cNvSpPr>
          <p:nvPr/>
        </p:nvSpPr>
        <p:spPr bwMode="auto">
          <a:xfrm>
            <a:off x="395288" y="2877365"/>
            <a:ext cx="9813014"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66"/>
                </a:solidFill>
                <a:latin typeface="Comic Sans MS" panose="030F0702030302020204" pitchFamily="66" charset="0"/>
              </a:defRPr>
            </a:lvl1pPr>
            <a:lvl2pPr marL="742950" indent="-285750">
              <a:spcBef>
                <a:spcPct val="20000"/>
              </a:spcBef>
              <a:buChar char="–"/>
              <a:defRPr sz="2800">
                <a:solidFill>
                  <a:srgbClr val="FFFF66"/>
                </a:solidFill>
                <a:latin typeface="Comic Sans MS" panose="030F0702030302020204" pitchFamily="66" charset="0"/>
              </a:defRPr>
            </a:lvl2pPr>
            <a:lvl3pPr marL="1143000" indent="-228600">
              <a:spcBef>
                <a:spcPct val="20000"/>
              </a:spcBef>
              <a:buChar char="•"/>
              <a:defRPr sz="2400">
                <a:solidFill>
                  <a:srgbClr val="FFFF66"/>
                </a:solidFill>
                <a:latin typeface="Comic Sans MS" panose="030F0702030302020204" pitchFamily="66" charset="0"/>
              </a:defRPr>
            </a:lvl3pPr>
            <a:lvl4pPr marL="1600200" indent="-228600">
              <a:spcBef>
                <a:spcPct val="20000"/>
              </a:spcBef>
              <a:buChar char="–"/>
              <a:defRPr sz="2000">
                <a:solidFill>
                  <a:srgbClr val="FFFF66"/>
                </a:solidFill>
                <a:latin typeface="Comic Sans MS" panose="030F0702030302020204" pitchFamily="66" charset="0"/>
              </a:defRPr>
            </a:lvl4pPr>
            <a:lvl5pPr marL="2057400" indent="-228600">
              <a:spcBef>
                <a:spcPct val="20000"/>
              </a:spcBef>
              <a:buChar char="»"/>
              <a:defRPr sz="2000">
                <a:solidFill>
                  <a:srgbClr val="FFFF66"/>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FFFF66"/>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FFFF66"/>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FFFF66"/>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FFFF66"/>
                </a:solidFill>
                <a:latin typeface="Comic Sans MS" panose="030F0702030302020204" pitchFamily="66" charset="0"/>
              </a:defRPr>
            </a:lvl9pPr>
          </a:lstStyle>
          <a:p>
            <a:pPr>
              <a:spcBef>
                <a:spcPts val="600"/>
              </a:spcBef>
              <a:buFontTx/>
              <a:buNone/>
            </a:pPr>
            <a:r>
              <a:rPr lang="en-GB" altLang="en-US" sz="2400" b="1" dirty="0">
                <a:solidFill>
                  <a:srgbClr val="525280"/>
                </a:solidFill>
                <a:latin typeface="+mn-lt"/>
                <a:cs typeface="Calibri" panose="020F0502020204030204" pitchFamily="34" charset="0"/>
              </a:rPr>
              <a:t>mechanical construction, power management, and electronic control  </a:t>
            </a:r>
            <a:r>
              <a:rPr lang="de-DE" altLang="de-DE" sz="2400" b="1" dirty="0">
                <a:solidFill>
                  <a:srgbClr val="525280"/>
                </a:solidFill>
                <a:latin typeface="Wingdings" panose="05000000000000000000" pitchFamily="2" charset="2"/>
                <a:cs typeface="Calibri" panose="020F0502020204030204" pitchFamily="34" charset="0"/>
              </a:rPr>
              <a:t>ü</a:t>
            </a:r>
          </a:p>
          <a:p>
            <a:pPr>
              <a:spcBef>
                <a:spcPts val="600"/>
              </a:spcBef>
              <a:buFontTx/>
              <a:buNone/>
            </a:pPr>
            <a:r>
              <a:rPr lang="en-GB" altLang="en-US" sz="2400" b="1" dirty="0">
                <a:solidFill>
                  <a:srgbClr val="525280"/>
                </a:solidFill>
                <a:latin typeface="+mn-lt"/>
                <a:cs typeface="Calibri" panose="020F0502020204030204" pitchFamily="34" charset="0"/>
              </a:rPr>
              <a:t>mixing of compressed air and CO</a:t>
            </a:r>
            <a:r>
              <a:rPr lang="en-GB" altLang="en-US" sz="2400" b="1" baseline="-25000" dirty="0">
                <a:solidFill>
                  <a:srgbClr val="525280"/>
                </a:solidFill>
                <a:latin typeface="+mn-lt"/>
                <a:cs typeface="Calibri" panose="020F0502020204030204" pitchFamily="34" charset="0"/>
              </a:rPr>
              <a:t>2</a:t>
            </a:r>
            <a:r>
              <a:rPr lang="en-GB" altLang="en-US" sz="2400" b="1" dirty="0">
                <a:solidFill>
                  <a:srgbClr val="525280"/>
                </a:solidFill>
                <a:latin typeface="+mn-lt"/>
                <a:cs typeface="Calibri" panose="020F0502020204030204" pitchFamily="34" charset="0"/>
              </a:rPr>
              <a:t> in pressure tanks </a:t>
            </a:r>
            <a:r>
              <a:rPr lang="de-DE" altLang="de-DE" sz="2400" b="1" dirty="0">
                <a:solidFill>
                  <a:srgbClr val="525280"/>
                </a:solidFill>
                <a:latin typeface="Wingdings" panose="05000000000000000000" pitchFamily="2" charset="2"/>
                <a:cs typeface="Calibri" panose="020F0502020204030204" pitchFamily="34" charset="0"/>
              </a:rPr>
              <a:t>ü</a:t>
            </a:r>
            <a:endParaRPr lang="en-GB" altLang="en-US" sz="2400" b="1" dirty="0">
              <a:solidFill>
                <a:srgbClr val="525280"/>
              </a:solidFill>
              <a:latin typeface="Wingdings" panose="05000000000000000000" pitchFamily="2" charset="2"/>
              <a:cs typeface="Calibri" panose="020F0502020204030204" pitchFamily="34" charset="0"/>
            </a:endParaRPr>
          </a:p>
          <a:p>
            <a:pPr>
              <a:spcBef>
                <a:spcPts val="600"/>
              </a:spcBef>
              <a:buFontTx/>
              <a:buNone/>
            </a:pPr>
            <a:r>
              <a:rPr lang="en-GB" altLang="en-US" sz="2400" b="1" dirty="0">
                <a:solidFill>
                  <a:srgbClr val="525280"/>
                </a:solidFill>
                <a:latin typeface="+mn-lt"/>
                <a:cs typeface="Calibri" panose="020F0502020204030204" pitchFamily="34" charset="0"/>
              </a:rPr>
              <a:t>pressure release for excess CO</a:t>
            </a:r>
            <a:r>
              <a:rPr lang="en-GB" altLang="en-US" sz="2400" b="1" baseline="-25000" dirty="0">
                <a:solidFill>
                  <a:srgbClr val="525280"/>
                </a:solidFill>
                <a:latin typeface="+mn-lt"/>
                <a:cs typeface="Calibri" panose="020F0502020204030204" pitchFamily="34" charset="0"/>
              </a:rPr>
              <a:t>2</a:t>
            </a:r>
            <a:r>
              <a:rPr lang="en-GB" altLang="en-US" sz="2400" b="1" dirty="0">
                <a:solidFill>
                  <a:srgbClr val="525280"/>
                </a:solidFill>
                <a:latin typeface="+mn-lt"/>
                <a:cs typeface="Calibri" panose="020F0502020204030204" pitchFamily="34" charset="0"/>
              </a:rPr>
              <a:t> before surfacing </a:t>
            </a:r>
            <a:r>
              <a:rPr lang="de-DE" altLang="de-DE" sz="2400" b="1" dirty="0">
                <a:solidFill>
                  <a:srgbClr val="525280"/>
                </a:solidFill>
                <a:latin typeface="Wingdings" panose="05000000000000000000" pitchFamily="2" charset="2"/>
                <a:cs typeface="Calibri" panose="020F0502020204030204" pitchFamily="34" charset="0"/>
              </a:rPr>
              <a:t>ü</a:t>
            </a:r>
          </a:p>
          <a:p>
            <a:pPr>
              <a:spcBef>
                <a:spcPts val="600"/>
              </a:spcBef>
              <a:buFontTx/>
              <a:buNone/>
            </a:pPr>
            <a:r>
              <a:rPr lang="en-GB" altLang="en-US" sz="2400" b="1" dirty="0">
                <a:solidFill>
                  <a:srgbClr val="525280"/>
                </a:solidFill>
                <a:latin typeface="+mn-lt"/>
                <a:cs typeface="Calibri" panose="020F0502020204030204" pitchFamily="34" charset="0"/>
              </a:rPr>
              <a:t>pH sensors did not work for the most part </a:t>
            </a:r>
            <a:r>
              <a:rPr lang="en-GB" altLang="en-US" sz="2400" b="1" dirty="0">
                <a:solidFill>
                  <a:srgbClr val="525280"/>
                </a:solidFill>
                <a:latin typeface="+mn-lt"/>
                <a:cs typeface="Calibri" panose="020F0502020204030204" pitchFamily="34" charset="0"/>
                <a:sym typeface="Wingdings" panose="05000000000000000000" pitchFamily="2" charset="2"/>
              </a:rPr>
              <a:t></a:t>
            </a:r>
            <a:endParaRPr lang="en-GB" altLang="en-US" sz="2400" b="1" baseline="-25000" dirty="0">
              <a:solidFill>
                <a:srgbClr val="525280"/>
              </a:solidFill>
              <a:latin typeface="+mn-lt"/>
              <a:cs typeface="Calibri" panose="020F0502020204030204" pitchFamily="34" charset="0"/>
            </a:endParaRPr>
          </a:p>
        </p:txBody>
      </p:sp>
      <p:pic>
        <p:nvPicPr>
          <p:cNvPr id="30" name="Picture 2" descr="Pressure">
            <a:extLst>
              <a:ext uri="{FF2B5EF4-FFF2-40B4-BE49-F238E27FC236}">
                <a16:creationId xmlns:a16="http://schemas.microsoft.com/office/drawing/2014/main" id="{04E7845E-C833-469D-B3B5-DF7BDA211E8C}"/>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0402" y="4177806"/>
            <a:ext cx="3168052" cy="23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9">
            <a:extLst>
              <a:ext uri="{FF2B5EF4-FFF2-40B4-BE49-F238E27FC236}">
                <a16:creationId xmlns:a16="http://schemas.microsoft.com/office/drawing/2014/main" id="{90A162B2-4B8C-44FE-AB8D-64E8D4DCD6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775" y="4216161"/>
            <a:ext cx="3545451" cy="226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81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sp>
        <p:nvSpPr>
          <p:cNvPr id="11" name="Textfeld 11">
            <a:extLst>
              <a:ext uri="{FF2B5EF4-FFF2-40B4-BE49-F238E27FC236}">
                <a16:creationId xmlns:a16="http://schemas.microsoft.com/office/drawing/2014/main" id="{FA747725-D2F4-4CDE-9219-64AF8BFA8FD4}"/>
              </a:ext>
            </a:extLst>
          </p:cNvPr>
          <p:cNvSpPr txBox="1">
            <a:spLocks noChangeArrowheads="1"/>
          </p:cNvSpPr>
          <p:nvPr/>
        </p:nvSpPr>
        <p:spPr bwMode="auto">
          <a:xfrm>
            <a:off x="4502434" y="3486138"/>
            <a:ext cx="65546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endParaRPr lang="en-GB" altLang="en-US" sz="2000" b="1" dirty="0">
              <a:solidFill>
                <a:schemeClr val="tx1">
                  <a:lumMod val="65000"/>
                  <a:lumOff val="35000"/>
                </a:schemeClr>
              </a:solidFill>
              <a:latin typeface="+mn-lt"/>
            </a:endParaRPr>
          </a:p>
          <a:p>
            <a:pPr marL="285750" indent="-285750">
              <a:spcBef>
                <a:spcPct val="0"/>
              </a:spcBef>
              <a:buFont typeface="Wingdings" panose="05000000000000000000" pitchFamily="2" charset="2"/>
              <a:buChar char="à"/>
              <a:defRPr/>
            </a:pPr>
            <a:r>
              <a:rPr lang="en-GB" altLang="en-US" sz="2000" b="1" dirty="0">
                <a:solidFill>
                  <a:schemeClr val="tx1">
                    <a:lumMod val="65000"/>
                    <a:lumOff val="35000"/>
                  </a:schemeClr>
                </a:solidFill>
                <a:latin typeface="+mn-lt"/>
                <a:sym typeface="Wingdings" panose="05000000000000000000" pitchFamily="2" charset="2"/>
              </a:rPr>
              <a:t>open </a:t>
            </a:r>
            <a:r>
              <a:rPr lang="en-GB" altLang="en-US" sz="2000" b="1" dirty="0" err="1">
                <a:solidFill>
                  <a:schemeClr val="tx1">
                    <a:lumMod val="65000"/>
                    <a:lumOff val="35000"/>
                  </a:schemeClr>
                </a:solidFill>
                <a:latin typeface="+mn-lt"/>
                <a:sym typeface="Wingdings" panose="05000000000000000000" pitchFamily="2" charset="2"/>
              </a:rPr>
              <a:t>mesocosms</a:t>
            </a:r>
            <a:r>
              <a:rPr lang="en-GB" altLang="en-US" sz="2000" b="1" dirty="0">
                <a:solidFill>
                  <a:schemeClr val="tx1">
                    <a:lumMod val="65000"/>
                    <a:lumOff val="35000"/>
                  </a:schemeClr>
                </a:solidFill>
                <a:latin typeface="+mn-lt"/>
                <a:sym typeface="Wingdings" panose="05000000000000000000" pitchFamily="2" charset="2"/>
              </a:rPr>
              <a:t> do not accumulate particulate matter</a:t>
            </a:r>
          </a:p>
          <a:p>
            <a:pPr>
              <a:spcBef>
                <a:spcPct val="0"/>
              </a:spcBef>
              <a:buFontTx/>
              <a:buNone/>
              <a:defRPr/>
            </a:pPr>
            <a:endParaRPr lang="en-GB" altLang="en-US" sz="2000" b="1" dirty="0">
              <a:solidFill>
                <a:schemeClr val="tx1">
                  <a:lumMod val="65000"/>
                  <a:lumOff val="35000"/>
                </a:schemeClr>
              </a:solidFill>
              <a:latin typeface="+mn-lt"/>
              <a:sym typeface="Wingdings" panose="05000000000000000000" pitchFamily="2" charset="2"/>
            </a:endParaRPr>
          </a:p>
          <a:p>
            <a:pPr marL="285750" indent="-285750">
              <a:spcBef>
                <a:spcPct val="0"/>
              </a:spcBef>
              <a:buFont typeface="Wingdings" panose="05000000000000000000" pitchFamily="2" charset="2"/>
              <a:buChar char="à"/>
              <a:defRPr/>
            </a:pPr>
            <a:r>
              <a:rPr lang="en-GB" altLang="en-US" sz="2000" b="1" dirty="0">
                <a:solidFill>
                  <a:schemeClr val="tx1">
                    <a:lumMod val="65000"/>
                    <a:lumOff val="35000"/>
                  </a:schemeClr>
                </a:solidFill>
                <a:latin typeface="+mn-lt"/>
                <a:sym typeface="Wingdings" panose="05000000000000000000" pitchFamily="2" charset="2"/>
              </a:rPr>
              <a:t>no need to modify the diameter / volume of the </a:t>
            </a:r>
            <a:r>
              <a:rPr lang="en-GB" altLang="en-US" sz="2000" b="1" dirty="0" err="1">
                <a:solidFill>
                  <a:schemeClr val="tx1">
                    <a:lumMod val="65000"/>
                    <a:lumOff val="35000"/>
                  </a:schemeClr>
                </a:solidFill>
                <a:latin typeface="+mn-lt"/>
                <a:sym typeface="Wingdings" panose="05000000000000000000" pitchFamily="2" charset="2"/>
              </a:rPr>
              <a:t>mesocosms</a:t>
            </a:r>
            <a:endParaRPr lang="en-GB" altLang="en-US" sz="2000" b="1" dirty="0">
              <a:solidFill>
                <a:schemeClr val="tx1">
                  <a:lumMod val="65000"/>
                  <a:lumOff val="35000"/>
                </a:schemeClr>
              </a:solidFill>
              <a:latin typeface="+mn-lt"/>
              <a:sym typeface="Wingdings" panose="05000000000000000000" pitchFamily="2" charset="2"/>
            </a:endParaRPr>
          </a:p>
        </p:txBody>
      </p:sp>
      <p:grpSp>
        <p:nvGrpSpPr>
          <p:cNvPr id="12" name="Gruppieren 7">
            <a:extLst>
              <a:ext uri="{FF2B5EF4-FFF2-40B4-BE49-F238E27FC236}">
                <a16:creationId xmlns:a16="http://schemas.microsoft.com/office/drawing/2014/main" id="{3F274629-A31C-45E1-A0A9-58C92ADE0332}"/>
              </a:ext>
            </a:extLst>
          </p:cNvPr>
          <p:cNvGrpSpPr>
            <a:grpSpLocks/>
          </p:cNvGrpSpPr>
          <p:nvPr/>
        </p:nvGrpSpPr>
        <p:grpSpPr bwMode="auto">
          <a:xfrm>
            <a:off x="395288" y="1828805"/>
            <a:ext cx="3067440" cy="4586981"/>
            <a:chOff x="755576" y="1897167"/>
            <a:chExt cx="2448272" cy="4824536"/>
          </a:xfrm>
        </p:grpSpPr>
        <p:pic>
          <p:nvPicPr>
            <p:cNvPr id="13" name="Grafik 1">
              <a:extLst>
                <a:ext uri="{FF2B5EF4-FFF2-40B4-BE49-F238E27FC236}">
                  <a16:creationId xmlns:a16="http://schemas.microsoft.com/office/drawing/2014/main" id="{EA2D241E-972D-4A19-83BC-7685F9D1A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61154"/>
              <a:ext cx="2448272" cy="466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r Verbinder 13">
              <a:extLst>
                <a:ext uri="{FF2B5EF4-FFF2-40B4-BE49-F238E27FC236}">
                  <a16:creationId xmlns:a16="http://schemas.microsoft.com/office/drawing/2014/main" id="{AA2B26FA-34C8-4B6A-8DA5-581AA3B22FDF}"/>
                </a:ext>
              </a:extLst>
            </p:cNvPr>
            <p:cNvCxnSpPr/>
            <p:nvPr/>
          </p:nvCxnSpPr>
          <p:spPr>
            <a:xfrm>
              <a:off x="2328287" y="1897167"/>
              <a:ext cx="0" cy="482453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959B179D-326E-4968-8459-728B06F3E0B3}"/>
              </a:ext>
            </a:extLst>
          </p:cNvPr>
          <p:cNvSpPr txBox="1"/>
          <p:nvPr/>
        </p:nvSpPr>
        <p:spPr>
          <a:xfrm>
            <a:off x="1397001" y="6099175"/>
            <a:ext cx="663575" cy="200025"/>
          </a:xfrm>
          <a:prstGeom prst="rect">
            <a:avLst/>
          </a:prstGeom>
          <a:noFill/>
        </p:spPr>
        <p:txBody>
          <a:bodyPr wrap="none">
            <a:spAutoFit/>
          </a:bodyPr>
          <a:lstStyle/>
          <a:p>
            <a:pPr>
              <a:defRPr/>
            </a:pPr>
            <a:r>
              <a:rPr lang="de-DE" sz="700" dirty="0" err="1">
                <a:solidFill>
                  <a:schemeClr val="tx1">
                    <a:lumMod val="65000"/>
                    <a:lumOff val="35000"/>
                  </a:schemeClr>
                </a:solidFill>
              </a:rPr>
              <a:t>Mesocosms</a:t>
            </a:r>
            <a:endParaRPr lang="de-DE" sz="700" dirty="0">
              <a:solidFill>
                <a:schemeClr val="tx1">
                  <a:lumMod val="65000"/>
                  <a:lumOff val="35000"/>
                </a:schemeClr>
              </a:solidFill>
            </a:endParaRPr>
          </a:p>
        </p:txBody>
      </p:sp>
      <p:sp>
        <p:nvSpPr>
          <p:cNvPr id="16" name="Textfeld 11">
            <a:extLst>
              <a:ext uri="{FF2B5EF4-FFF2-40B4-BE49-F238E27FC236}">
                <a16:creationId xmlns:a16="http://schemas.microsoft.com/office/drawing/2014/main" id="{11EE3943-AF54-4C3F-8B7B-5D80051B5C8C}"/>
              </a:ext>
            </a:extLst>
          </p:cNvPr>
          <p:cNvSpPr txBox="1">
            <a:spLocks noChangeArrowheads="1"/>
          </p:cNvSpPr>
          <p:nvPr/>
        </p:nvSpPr>
        <p:spPr bwMode="auto">
          <a:xfrm>
            <a:off x="4088316" y="2385641"/>
            <a:ext cx="65546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b="1" dirty="0">
                <a:solidFill>
                  <a:srgbClr val="555583"/>
                </a:solidFill>
                <a:latin typeface="+mn-lt"/>
              </a:rPr>
              <a:t>No significant differences between data from the mesocosms and control sediments taken in the vicinity of the experimental set-up</a:t>
            </a:r>
          </a:p>
        </p:txBody>
      </p:sp>
      <p:sp>
        <p:nvSpPr>
          <p:cNvPr id="17" name="Textfeld 16">
            <a:extLst>
              <a:ext uri="{FF2B5EF4-FFF2-40B4-BE49-F238E27FC236}">
                <a16:creationId xmlns:a16="http://schemas.microsoft.com/office/drawing/2014/main" id="{A8D70732-9C6F-4FDA-A25F-9266014C1D86}"/>
              </a:ext>
            </a:extLst>
          </p:cNvPr>
          <p:cNvSpPr txBox="1">
            <a:spLocks noChangeArrowheads="1"/>
          </p:cNvSpPr>
          <p:nvPr/>
        </p:nvSpPr>
        <p:spPr bwMode="auto">
          <a:xfrm>
            <a:off x="3767890" y="5691886"/>
            <a:ext cx="540067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715963">
              <a:spcBef>
                <a:spcPct val="0"/>
              </a:spcBef>
              <a:spcAft>
                <a:spcPts val="300"/>
              </a:spcAft>
              <a:buFontTx/>
              <a:buNone/>
              <a:defRPr/>
            </a:pPr>
            <a:r>
              <a:rPr lang="en-GB" altLang="en-US" sz="1600" dirty="0">
                <a:solidFill>
                  <a:srgbClr val="799965"/>
                </a:solidFill>
                <a:latin typeface="+mn-lt"/>
              </a:rPr>
              <a:t>top: 	organic matter input of </a:t>
            </a:r>
            <a:r>
              <a:rPr lang="en-GB" altLang="en-US" sz="1600" dirty="0" err="1">
                <a:solidFill>
                  <a:srgbClr val="799965"/>
                </a:solidFill>
                <a:latin typeface="+mn-lt"/>
              </a:rPr>
              <a:t>phytodetritus</a:t>
            </a:r>
            <a:r>
              <a:rPr lang="en-GB" altLang="en-US" sz="1600" dirty="0">
                <a:solidFill>
                  <a:srgbClr val="799965"/>
                </a:solidFill>
                <a:latin typeface="+mn-lt"/>
              </a:rPr>
              <a:t> </a:t>
            </a:r>
          </a:p>
          <a:p>
            <a:pPr defTabSz="715963">
              <a:spcBef>
                <a:spcPct val="0"/>
              </a:spcBef>
              <a:spcAft>
                <a:spcPts val="300"/>
              </a:spcAft>
              <a:buFontTx/>
              <a:buNone/>
              <a:defRPr/>
            </a:pPr>
            <a:r>
              <a:rPr lang="en-GB" altLang="en-US" sz="1600" dirty="0">
                <a:solidFill>
                  <a:srgbClr val="746A3E"/>
                </a:solidFill>
                <a:latin typeface="+mn-lt"/>
              </a:rPr>
              <a:t>middle: 	total organic matter content</a:t>
            </a:r>
            <a:r>
              <a:rPr lang="en-GB" altLang="en-US" sz="1600" dirty="0">
                <a:solidFill>
                  <a:schemeClr val="bg1">
                    <a:lumMod val="50000"/>
                  </a:schemeClr>
                </a:solidFill>
                <a:latin typeface="+mn-lt"/>
              </a:rPr>
              <a:t> </a:t>
            </a:r>
          </a:p>
          <a:p>
            <a:pPr defTabSz="715963">
              <a:spcBef>
                <a:spcPct val="0"/>
              </a:spcBef>
              <a:spcAft>
                <a:spcPts val="300"/>
              </a:spcAft>
              <a:buFontTx/>
              <a:buNone/>
              <a:defRPr/>
            </a:pPr>
            <a:r>
              <a:rPr lang="en-GB" altLang="en-US" sz="1600" dirty="0">
                <a:solidFill>
                  <a:schemeClr val="bg1">
                    <a:lumMod val="50000"/>
                  </a:schemeClr>
                </a:solidFill>
                <a:latin typeface="+mn-lt"/>
              </a:rPr>
              <a:t>bottom: 	bacterial densities</a:t>
            </a:r>
          </a:p>
        </p:txBody>
      </p:sp>
      <p:sp>
        <p:nvSpPr>
          <p:cNvPr id="18" name="Textfeld 14">
            <a:extLst>
              <a:ext uri="{FF2B5EF4-FFF2-40B4-BE49-F238E27FC236}">
                <a16:creationId xmlns:a16="http://schemas.microsoft.com/office/drawing/2014/main" id="{4C51F9A0-645B-48D6-AC8F-AAE334F00B04}"/>
              </a:ext>
            </a:extLst>
          </p:cNvPr>
          <p:cNvSpPr txBox="1">
            <a:spLocks noChangeArrowheads="1"/>
          </p:cNvSpPr>
          <p:nvPr/>
        </p:nvSpPr>
        <p:spPr bwMode="auto">
          <a:xfrm>
            <a:off x="3365001" y="1478537"/>
            <a:ext cx="8057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b="1" dirty="0">
                <a:solidFill>
                  <a:srgbClr val="555583"/>
                </a:solidFill>
                <a:latin typeface="+mn-lt"/>
              </a:rPr>
              <a:t>Results from biogeochemical analyses and bacterial counts:</a:t>
            </a:r>
          </a:p>
        </p:txBody>
      </p:sp>
    </p:spTree>
    <p:extLst>
      <p:ext uri="{BB962C8B-B14F-4D97-AF65-F5344CB8AC3E}">
        <p14:creationId xmlns:p14="http://schemas.microsoft.com/office/powerpoint/2010/main" val="10738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grpSp>
        <p:nvGrpSpPr>
          <p:cNvPr id="19" name="Gruppieren 12">
            <a:extLst>
              <a:ext uri="{FF2B5EF4-FFF2-40B4-BE49-F238E27FC236}">
                <a16:creationId xmlns:a16="http://schemas.microsoft.com/office/drawing/2014/main" id="{916764DC-0333-40BA-A93E-57B5AE8B760F}"/>
              </a:ext>
            </a:extLst>
          </p:cNvPr>
          <p:cNvGrpSpPr>
            <a:grpSpLocks/>
          </p:cNvGrpSpPr>
          <p:nvPr/>
        </p:nvGrpSpPr>
        <p:grpSpPr bwMode="auto">
          <a:xfrm>
            <a:off x="704850" y="1949449"/>
            <a:ext cx="6746875" cy="538163"/>
            <a:chOff x="1401677" y="5236401"/>
            <a:chExt cx="6749654" cy="538163"/>
          </a:xfrm>
        </p:grpSpPr>
        <p:sp>
          <p:nvSpPr>
            <p:cNvPr id="20" name="Rectangle">
              <a:extLst>
                <a:ext uri="{FF2B5EF4-FFF2-40B4-BE49-F238E27FC236}">
                  <a16:creationId xmlns:a16="http://schemas.microsoft.com/office/drawing/2014/main" id="{0FE2A7FC-B51E-4C8C-AA9A-285A3901BC99}"/>
                </a:ext>
              </a:extLst>
            </p:cNvPr>
            <p:cNvSpPr>
              <a:spLocks noChangeArrowheads="1"/>
            </p:cNvSpPr>
            <p:nvPr/>
          </p:nvSpPr>
          <p:spPr bwMode="auto">
            <a:xfrm>
              <a:off x="4224137" y="5254501"/>
              <a:ext cx="1727200" cy="46038"/>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2400">
                <a:solidFill>
                  <a:srgbClr val="FFFFFF"/>
                </a:solidFill>
              </a:endParaRPr>
            </a:p>
          </p:txBody>
        </p:sp>
        <p:sp>
          <p:nvSpPr>
            <p:cNvPr id="21" name="To do in 2019:">
              <a:extLst>
                <a:ext uri="{FF2B5EF4-FFF2-40B4-BE49-F238E27FC236}">
                  <a16:creationId xmlns:a16="http://schemas.microsoft.com/office/drawing/2014/main" id="{F86EC42C-558A-4F13-BD41-D02FA8C987A2}"/>
                </a:ext>
              </a:extLst>
            </p:cNvPr>
            <p:cNvSpPr txBox="1">
              <a:spLocks/>
            </p:cNvSpPr>
            <p:nvPr/>
          </p:nvSpPr>
          <p:spPr bwMode="auto">
            <a:xfrm>
              <a:off x="1401677" y="5236401"/>
              <a:ext cx="6749654"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555583"/>
                  </a:solidFill>
                  <a:latin typeface="+mn-lt"/>
                </a:rPr>
                <a:t>Re-configuration of the experimental set-up:</a:t>
              </a:r>
            </a:p>
          </p:txBody>
        </p:sp>
      </p:grpSp>
      <p:pic>
        <p:nvPicPr>
          <p:cNvPr id="22" name="Grafik 21">
            <a:extLst>
              <a:ext uri="{FF2B5EF4-FFF2-40B4-BE49-F238E27FC236}">
                <a16:creationId xmlns:a16="http://schemas.microsoft.com/office/drawing/2014/main" id="{6DB7B8BB-5BFA-4819-87B4-92AA6EC5D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365" y="1514006"/>
            <a:ext cx="3547579" cy="5083644"/>
          </a:xfrm>
          <a:prstGeom prst="rect">
            <a:avLst/>
          </a:prstGeom>
        </p:spPr>
      </p:pic>
    </p:spTree>
    <p:extLst>
      <p:ext uri="{BB962C8B-B14F-4D97-AF65-F5344CB8AC3E}">
        <p14:creationId xmlns:p14="http://schemas.microsoft.com/office/powerpoint/2010/main" val="404152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CC4B7FF-1392-4F10-8A07-A0569721EB0B}"/>
              </a:ext>
            </a:extLst>
          </p:cNvPr>
          <p:cNvSpPr>
            <a:spLocks noChangeArrowheads="1"/>
          </p:cNvSpPr>
          <p:nvPr/>
        </p:nvSpPr>
        <p:spPr bwMode="auto">
          <a:xfrm>
            <a:off x="1187450" y="260350"/>
            <a:ext cx="77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solidFill>
                  <a:srgbClr val="33334F"/>
                </a:solidFill>
                <a:latin typeface="+mn-lt"/>
              </a:rPr>
              <a:t>Task 3.3: Report on activities in 2020 and planned work for 2021</a:t>
            </a:r>
          </a:p>
        </p:txBody>
      </p:sp>
      <p:pic>
        <p:nvPicPr>
          <p:cNvPr id="4" name="Grafik 8">
            <a:extLst>
              <a:ext uri="{FF2B5EF4-FFF2-40B4-BE49-F238E27FC236}">
                <a16:creationId xmlns:a16="http://schemas.microsoft.com/office/drawing/2014/main" id="{FB3536B1-E232-4CC6-A0A8-D781A4BE1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1739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68953C6D-6230-407C-8461-DDA724F543A7}"/>
              </a:ext>
            </a:extLst>
          </p:cNvPr>
          <p:cNvCxnSpPr>
            <a:cxnSpLocks/>
          </p:cNvCxnSpPr>
          <p:nvPr/>
        </p:nvCxnSpPr>
        <p:spPr>
          <a:xfrm>
            <a:off x="250825" y="692150"/>
            <a:ext cx="11240959" cy="0"/>
          </a:xfrm>
          <a:prstGeom prst="line">
            <a:avLst/>
          </a:prstGeom>
          <a:ln>
            <a:solidFill>
              <a:srgbClr val="33334F"/>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4CC704C2-A864-4218-92A4-3A45BEAE4052}"/>
              </a:ext>
            </a:extLst>
          </p:cNvPr>
          <p:cNvSpPr txBox="1"/>
          <p:nvPr/>
        </p:nvSpPr>
        <p:spPr>
          <a:xfrm>
            <a:off x="2418662" y="768949"/>
            <a:ext cx="8399463" cy="409574"/>
          </a:xfrm>
          <a:prstGeom prst="rect">
            <a:avLst/>
          </a:prstGeom>
          <a:noFill/>
          <a:ln w="31750">
            <a:noFill/>
          </a:ln>
          <a:effectLst>
            <a:outerShdw blurRad="241300" dist="38100" dir="2700000" sx="101000" sy="101000" algn="tl" rotWithShape="0">
              <a:prstClr val="black">
                <a:alpha val="40000"/>
              </a:prstClr>
            </a:outerShdw>
          </a:effectLst>
        </p:spPr>
        <p:txBody>
          <a:bodyPr lIns="252000" tIns="144000" rIns="180000" bIns="180000"/>
          <a:lstStyle/>
          <a:p>
            <a:pPr eaLnBrk="1" hangingPunct="1">
              <a:spcAft>
                <a:spcPts val="1800"/>
              </a:spcAft>
              <a:defRPr/>
            </a:pPr>
            <a:r>
              <a:rPr lang="en-US" sz="2400" b="1" dirty="0">
                <a:solidFill>
                  <a:srgbClr val="33334F"/>
                </a:solidFill>
              </a:rPr>
              <a:t>Acidification Experiment (</a:t>
            </a:r>
            <a:r>
              <a:rPr lang="en-US" sz="2400" b="1" dirty="0" err="1">
                <a:solidFill>
                  <a:srgbClr val="33334F"/>
                </a:solidFill>
              </a:rPr>
              <a:t>arcFOCE</a:t>
            </a:r>
            <a:r>
              <a:rPr lang="en-US" sz="2400" b="1" dirty="0">
                <a:solidFill>
                  <a:srgbClr val="33334F"/>
                </a:solidFill>
              </a:rPr>
              <a:t>)</a:t>
            </a:r>
          </a:p>
        </p:txBody>
      </p:sp>
      <p:grpSp>
        <p:nvGrpSpPr>
          <p:cNvPr id="19" name="Gruppieren 12">
            <a:extLst>
              <a:ext uri="{FF2B5EF4-FFF2-40B4-BE49-F238E27FC236}">
                <a16:creationId xmlns:a16="http://schemas.microsoft.com/office/drawing/2014/main" id="{916764DC-0333-40BA-A93E-57B5AE8B760F}"/>
              </a:ext>
            </a:extLst>
          </p:cNvPr>
          <p:cNvGrpSpPr>
            <a:grpSpLocks/>
          </p:cNvGrpSpPr>
          <p:nvPr/>
        </p:nvGrpSpPr>
        <p:grpSpPr bwMode="auto">
          <a:xfrm>
            <a:off x="2722562" y="1589420"/>
            <a:ext cx="6746875" cy="538163"/>
            <a:chOff x="3420220" y="4876372"/>
            <a:chExt cx="6749654" cy="538163"/>
          </a:xfrm>
        </p:grpSpPr>
        <p:sp>
          <p:nvSpPr>
            <p:cNvPr id="20" name="Rectangle">
              <a:extLst>
                <a:ext uri="{FF2B5EF4-FFF2-40B4-BE49-F238E27FC236}">
                  <a16:creationId xmlns:a16="http://schemas.microsoft.com/office/drawing/2014/main" id="{0FE2A7FC-B51E-4C8C-AA9A-285A3901BC99}"/>
                </a:ext>
              </a:extLst>
            </p:cNvPr>
            <p:cNvSpPr>
              <a:spLocks noChangeArrowheads="1"/>
            </p:cNvSpPr>
            <p:nvPr/>
          </p:nvSpPr>
          <p:spPr bwMode="auto">
            <a:xfrm>
              <a:off x="4224137" y="5254501"/>
              <a:ext cx="1727200" cy="46038"/>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2400">
                <a:solidFill>
                  <a:srgbClr val="FFFFFF"/>
                </a:solidFill>
              </a:endParaRPr>
            </a:p>
          </p:txBody>
        </p:sp>
        <p:sp>
          <p:nvSpPr>
            <p:cNvPr id="21" name="To do in 2019:">
              <a:extLst>
                <a:ext uri="{FF2B5EF4-FFF2-40B4-BE49-F238E27FC236}">
                  <a16:creationId xmlns:a16="http://schemas.microsoft.com/office/drawing/2014/main" id="{F86EC42C-558A-4F13-BD41-D02FA8C987A2}"/>
                </a:ext>
              </a:extLst>
            </p:cNvPr>
            <p:cNvSpPr txBox="1">
              <a:spLocks/>
            </p:cNvSpPr>
            <p:nvPr/>
          </p:nvSpPr>
          <p:spPr bwMode="auto">
            <a:xfrm>
              <a:off x="3420220" y="4876372"/>
              <a:ext cx="6749654"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555583"/>
                  </a:solidFill>
                  <a:latin typeface="+mn-lt"/>
                </a:rPr>
                <a:t>Re-configuration of the experimental set-up:</a:t>
              </a:r>
            </a:p>
            <a:p>
              <a:pPr>
                <a:spcBef>
                  <a:spcPct val="0"/>
                </a:spcBef>
                <a:buFontTx/>
                <a:buNone/>
              </a:pPr>
              <a:endParaRPr lang="en-US" altLang="en-US" sz="2400" b="1" dirty="0">
                <a:solidFill>
                  <a:srgbClr val="555583"/>
                </a:solidFill>
                <a:latin typeface="+mn-lt"/>
              </a:endParaRPr>
            </a:p>
          </p:txBody>
        </p:sp>
      </p:grpSp>
      <p:sp>
        <p:nvSpPr>
          <p:cNvPr id="15" name="Textfeld 14">
            <a:extLst>
              <a:ext uri="{FF2B5EF4-FFF2-40B4-BE49-F238E27FC236}">
                <a16:creationId xmlns:a16="http://schemas.microsoft.com/office/drawing/2014/main" id="{11AA38F5-76F5-41F6-A575-C74736280F30}"/>
              </a:ext>
            </a:extLst>
          </p:cNvPr>
          <p:cNvSpPr txBox="1"/>
          <p:nvPr/>
        </p:nvSpPr>
        <p:spPr>
          <a:xfrm>
            <a:off x="2674705" y="1919834"/>
            <a:ext cx="6093500" cy="369332"/>
          </a:xfrm>
          <a:prstGeom prst="rect">
            <a:avLst/>
          </a:prstGeom>
          <a:noFill/>
        </p:spPr>
        <p:txBody>
          <a:bodyPr wrap="square">
            <a:spAutoFit/>
          </a:bodyPr>
          <a:lstStyle/>
          <a:p>
            <a:pPr>
              <a:spcBef>
                <a:spcPct val="0"/>
              </a:spcBef>
              <a:buNone/>
            </a:pPr>
            <a:r>
              <a:rPr lang="en-US" altLang="en-US" sz="1800" b="1" dirty="0">
                <a:solidFill>
                  <a:srgbClr val="555583"/>
                </a:solidFill>
              </a:rPr>
              <a:t>Due to failure of the pH sensors</a:t>
            </a:r>
          </a:p>
        </p:txBody>
      </p:sp>
      <p:sp>
        <p:nvSpPr>
          <p:cNvPr id="17" name="Textfeld 11">
            <a:extLst>
              <a:ext uri="{FF2B5EF4-FFF2-40B4-BE49-F238E27FC236}">
                <a16:creationId xmlns:a16="http://schemas.microsoft.com/office/drawing/2014/main" id="{7043DA5F-3055-4B6C-AAE7-203DBB70932B}"/>
              </a:ext>
            </a:extLst>
          </p:cNvPr>
          <p:cNvSpPr txBox="1">
            <a:spLocks noChangeArrowheads="1"/>
          </p:cNvSpPr>
          <p:nvPr/>
        </p:nvSpPr>
        <p:spPr bwMode="auto">
          <a:xfrm>
            <a:off x="595755" y="2439308"/>
            <a:ext cx="817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000" b="1" dirty="0">
                <a:solidFill>
                  <a:srgbClr val="555583"/>
                </a:solidFill>
                <a:latin typeface="+mn-lt"/>
              </a:rPr>
              <a:t>CO</a:t>
            </a:r>
            <a:r>
              <a:rPr lang="en-GB" altLang="en-US" sz="2000" b="1" baseline="-25000" dirty="0">
                <a:solidFill>
                  <a:srgbClr val="555583"/>
                </a:solidFill>
                <a:latin typeface="+mn-lt"/>
              </a:rPr>
              <a:t>2</a:t>
            </a:r>
            <a:r>
              <a:rPr lang="en-GB" altLang="en-US" sz="2000" b="1" dirty="0">
                <a:solidFill>
                  <a:srgbClr val="555583"/>
                </a:solidFill>
                <a:latin typeface="+mn-lt"/>
              </a:rPr>
              <a:t> addition into the mixing chamber no longer controlled by pH sensors</a:t>
            </a:r>
          </a:p>
        </p:txBody>
      </p:sp>
      <p:pic>
        <p:nvPicPr>
          <p:cNvPr id="18" name="Grafik 7">
            <a:extLst>
              <a:ext uri="{FF2B5EF4-FFF2-40B4-BE49-F238E27FC236}">
                <a16:creationId xmlns:a16="http://schemas.microsoft.com/office/drawing/2014/main" id="{ED7F4666-BB60-453C-BED5-D1E83F549F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8393" y="3219533"/>
            <a:ext cx="4732060" cy="3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feld 11">
            <a:extLst>
              <a:ext uri="{FF2B5EF4-FFF2-40B4-BE49-F238E27FC236}">
                <a16:creationId xmlns:a16="http://schemas.microsoft.com/office/drawing/2014/main" id="{0ED9A4CC-6D59-4527-943D-5943AC7D3FA2}"/>
              </a:ext>
            </a:extLst>
          </p:cNvPr>
          <p:cNvSpPr txBox="1">
            <a:spLocks noChangeArrowheads="1"/>
          </p:cNvSpPr>
          <p:nvPr/>
        </p:nvSpPr>
        <p:spPr bwMode="auto">
          <a:xfrm>
            <a:off x="595755" y="2868256"/>
            <a:ext cx="7948638" cy="7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000" b="1" dirty="0">
                <a:solidFill>
                  <a:srgbClr val="555583"/>
                </a:solidFill>
                <a:latin typeface="+mn-lt"/>
              </a:rPr>
              <a:t>Testing new optical pH sensors in the lab (temperature-controlled pressure tank)</a:t>
            </a:r>
          </a:p>
        </p:txBody>
      </p:sp>
      <p:grpSp>
        <p:nvGrpSpPr>
          <p:cNvPr id="27" name="Gruppieren 2">
            <a:extLst>
              <a:ext uri="{FF2B5EF4-FFF2-40B4-BE49-F238E27FC236}">
                <a16:creationId xmlns:a16="http://schemas.microsoft.com/office/drawing/2014/main" id="{29083BDF-11F5-46AC-8DB5-75C757F615CC}"/>
              </a:ext>
            </a:extLst>
          </p:cNvPr>
          <p:cNvGrpSpPr>
            <a:grpSpLocks/>
          </p:cNvGrpSpPr>
          <p:nvPr/>
        </p:nvGrpSpPr>
        <p:grpSpPr bwMode="auto">
          <a:xfrm>
            <a:off x="874204" y="3982220"/>
            <a:ext cx="3204082" cy="2231149"/>
            <a:chOff x="993424" y="3301685"/>
            <a:chExt cx="3294300" cy="2206809"/>
          </a:xfrm>
        </p:grpSpPr>
        <p:pic>
          <p:nvPicPr>
            <p:cNvPr id="28" name="Grafik 2">
              <a:extLst>
                <a:ext uri="{FF2B5EF4-FFF2-40B4-BE49-F238E27FC236}">
                  <a16:creationId xmlns:a16="http://schemas.microsoft.com/office/drawing/2014/main" id="{669AEAE6-711B-4B5D-92E5-A33777CD68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7244" y="3301685"/>
              <a:ext cx="2780480" cy="166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5">
              <a:extLst>
                <a:ext uri="{FF2B5EF4-FFF2-40B4-BE49-F238E27FC236}">
                  <a16:creationId xmlns:a16="http://schemas.microsoft.com/office/drawing/2014/main" id="{1DEEDD96-0D4F-402A-A3B0-D23051769B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7062" y="4622700"/>
              <a:ext cx="1082844" cy="8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1">
              <a:extLst>
                <a:ext uri="{FF2B5EF4-FFF2-40B4-BE49-F238E27FC236}">
                  <a16:creationId xmlns:a16="http://schemas.microsoft.com/office/drawing/2014/main" id="{F19CD1B1-C76A-41FA-A63C-9722DE356A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7912" y="4577319"/>
              <a:ext cx="1309163" cy="93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2">
              <a:extLst>
                <a:ext uri="{FF2B5EF4-FFF2-40B4-BE49-F238E27FC236}">
                  <a16:creationId xmlns:a16="http://schemas.microsoft.com/office/drawing/2014/main" id="{FDA7B923-3E7B-4613-87C7-FAB6853902F9}"/>
                </a:ext>
              </a:extLst>
            </p:cNvPr>
            <p:cNvPicPr>
              <a:picLocks noChangeAspect="1"/>
            </p:cNvPicPr>
            <p:nvPr/>
          </p:nvPicPr>
          <p:blipFill>
            <a:blip r:embed="rId4">
              <a:extLst>
                <a:ext uri="{28A0092B-C50C-407E-A947-70E740481C1C}">
                  <a14:useLocalDpi xmlns:a14="http://schemas.microsoft.com/office/drawing/2010/main" val="0"/>
                </a:ext>
              </a:extLst>
            </a:blip>
            <a:srcRect t="25491" b="12155"/>
            <a:stretch>
              <a:fillRect/>
            </a:stretch>
          </p:blipFill>
          <p:spPr bwMode="auto">
            <a:xfrm>
              <a:off x="993424" y="3560365"/>
              <a:ext cx="2780480" cy="103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Grafik 21">
            <a:extLst>
              <a:ext uri="{FF2B5EF4-FFF2-40B4-BE49-F238E27FC236}">
                <a16:creationId xmlns:a16="http://schemas.microsoft.com/office/drawing/2014/main" id="{39E5CC7B-27F6-42BC-BAEA-7A1D8C0918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8393" y="3381116"/>
            <a:ext cx="4449902" cy="2729831"/>
          </a:xfrm>
          <a:prstGeom prst="rect">
            <a:avLst/>
          </a:prstGeom>
        </p:spPr>
      </p:pic>
    </p:spTree>
    <p:extLst>
      <p:ext uri="{BB962C8B-B14F-4D97-AF65-F5344CB8AC3E}">
        <p14:creationId xmlns:p14="http://schemas.microsoft.com/office/powerpoint/2010/main" val="35790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1418</Words>
  <Application>Microsoft Macintosh PowerPoint</Application>
  <PresentationFormat>Widescreen</PresentationFormat>
  <Paragraphs>176</Paragraphs>
  <Slides>19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Calibri Light</vt:lpstr>
      <vt:lpstr>Wingdings</vt:lpstr>
      <vt:lpstr>Office</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 h</dc:creator>
  <cp:lastModifiedBy>Stein Sandven</cp:lastModifiedBy>
  <cp:revision>24</cp:revision>
  <dcterms:created xsi:type="dcterms:W3CDTF">2021-01-10T12:41:47Z</dcterms:created>
  <dcterms:modified xsi:type="dcterms:W3CDTF">2021-01-20T12:57:48Z</dcterms:modified>
</cp:coreProperties>
</file>