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423" r:id="rId2"/>
    <p:sldId id="283" r:id="rId3"/>
    <p:sldId id="472" r:id="rId4"/>
    <p:sldId id="461" r:id="rId5"/>
    <p:sldId id="464" r:id="rId6"/>
    <p:sldId id="473" r:id="rId7"/>
    <p:sldId id="446" r:id="rId8"/>
    <p:sldId id="465" r:id="rId9"/>
    <p:sldId id="466" r:id="rId10"/>
    <p:sldId id="413" r:id="rId11"/>
    <p:sldId id="474" r:id="rId12"/>
    <p:sldId id="447" r:id="rId13"/>
    <p:sldId id="475" r:id="rId14"/>
    <p:sldId id="415" r:id="rId15"/>
    <p:sldId id="448" r:id="rId16"/>
    <p:sldId id="467" r:id="rId17"/>
    <p:sldId id="476" r:id="rId18"/>
    <p:sldId id="477" r:id="rId19"/>
    <p:sldId id="449" r:id="rId20"/>
    <p:sldId id="478" r:id="rId21"/>
    <p:sldId id="479" r:id="rId22"/>
    <p:sldId id="388" r:id="rId23"/>
    <p:sldId id="480" r:id="rId24"/>
    <p:sldId id="481" r:id="rId25"/>
    <p:sldId id="482"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6FFF"/>
    <a:srgbClr val="FF00C9"/>
    <a:srgbClr val="FF7E79"/>
    <a:srgbClr val="FF6666"/>
    <a:srgbClr val="F9ACBB"/>
    <a:srgbClr val="ECC6FB"/>
    <a:srgbClr val="D4A4FE"/>
    <a:srgbClr val="E9FFC9"/>
    <a:srgbClr val="FF5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86599" autoAdjust="0"/>
  </p:normalViewPr>
  <p:slideViewPr>
    <p:cSldViewPr snapToGrid="0" snapToObjects="1">
      <p:cViewPr varScale="1">
        <p:scale>
          <a:sx n="110" d="100"/>
          <a:sy n="110" d="100"/>
        </p:scale>
        <p:origin x="1832" y="176"/>
      </p:cViewPr>
      <p:guideLst>
        <p:guide orient="horz" pos="2160"/>
        <p:guide pos="3840"/>
      </p:guideLst>
    </p:cSldViewPr>
  </p:slideViewPr>
  <p:outlineViewPr>
    <p:cViewPr>
      <p:scale>
        <a:sx n="33" d="100"/>
        <a:sy n="33" d="100"/>
      </p:scale>
      <p:origin x="0" y="-168"/>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024D2F-D7A4-4C41-B3FF-76DE470B7D45}" type="datetimeFigureOut">
              <a:rPr lang="en-US" smtClean="0"/>
              <a:t>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BC769F-5EBC-8345-9119-94B1AA7E1493}" type="slidenum">
              <a:rPr lang="en-US" smtClean="0"/>
              <a:t>‹#›</a:t>
            </a:fld>
            <a:endParaRPr lang="en-US"/>
          </a:p>
        </p:txBody>
      </p:sp>
    </p:spTree>
    <p:extLst>
      <p:ext uri="{BB962C8B-B14F-4D97-AF65-F5344CB8AC3E}">
        <p14:creationId xmlns:p14="http://schemas.microsoft.com/office/powerpoint/2010/main" val="18793986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BC769F-5EBC-8345-9119-94B1AA7E1493}" type="slidenum">
              <a:rPr lang="en-US" smtClean="0"/>
              <a:t>1</a:t>
            </a:fld>
            <a:endParaRPr lang="en-US"/>
          </a:p>
        </p:txBody>
      </p:sp>
    </p:spTree>
    <p:extLst>
      <p:ext uri="{BB962C8B-B14F-4D97-AF65-F5344CB8AC3E}">
        <p14:creationId xmlns:p14="http://schemas.microsoft.com/office/powerpoint/2010/main" val="2405581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BC769F-5EBC-8345-9119-94B1AA7E1493}" type="slidenum">
              <a:rPr lang="en-US" smtClean="0"/>
              <a:t>11</a:t>
            </a:fld>
            <a:endParaRPr lang="en-US"/>
          </a:p>
        </p:txBody>
      </p:sp>
    </p:spTree>
    <p:extLst>
      <p:ext uri="{BB962C8B-B14F-4D97-AF65-F5344CB8AC3E}">
        <p14:creationId xmlns:p14="http://schemas.microsoft.com/office/powerpoint/2010/main" val="177054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BC769F-5EBC-8345-9119-94B1AA7E1493}" type="slidenum">
              <a:rPr lang="en-US" smtClean="0"/>
              <a:t>12</a:t>
            </a:fld>
            <a:endParaRPr lang="en-US"/>
          </a:p>
        </p:txBody>
      </p:sp>
    </p:spTree>
    <p:extLst>
      <p:ext uri="{BB962C8B-B14F-4D97-AF65-F5344CB8AC3E}">
        <p14:creationId xmlns:p14="http://schemas.microsoft.com/office/powerpoint/2010/main" val="217239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BC769F-5EBC-8345-9119-94B1AA7E1493}" type="slidenum">
              <a:rPr lang="en-US" smtClean="0"/>
              <a:t>13</a:t>
            </a:fld>
            <a:endParaRPr lang="en-US"/>
          </a:p>
        </p:txBody>
      </p:sp>
    </p:spTree>
    <p:extLst>
      <p:ext uri="{BB962C8B-B14F-4D97-AF65-F5344CB8AC3E}">
        <p14:creationId xmlns:p14="http://schemas.microsoft.com/office/powerpoint/2010/main" val="262548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BC769F-5EBC-8345-9119-94B1AA7E1493}" type="slidenum">
              <a:rPr lang="en-US" smtClean="0"/>
              <a:t>15</a:t>
            </a:fld>
            <a:endParaRPr lang="en-US"/>
          </a:p>
        </p:txBody>
      </p:sp>
    </p:spTree>
    <p:extLst>
      <p:ext uri="{BB962C8B-B14F-4D97-AF65-F5344CB8AC3E}">
        <p14:creationId xmlns:p14="http://schemas.microsoft.com/office/powerpoint/2010/main" val="1404227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BC769F-5EBC-8345-9119-94B1AA7E1493}" type="slidenum">
              <a:rPr lang="en-US" smtClean="0"/>
              <a:t>16</a:t>
            </a:fld>
            <a:endParaRPr lang="en-US"/>
          </a:p>
        </p:txBody>
      </p:sp>
    </p:spTree>
    <p:extLst>
      <p:ext uri="{BB962C8B-B14F-4D97-AF65-F5344CB8AC3E}">
        <p14:creationId xmlns:p14="http://schemas.microsoft.com/office/powerpoint/2010/main" val="3615672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BC769F-5EBC-8345-9119-94B1AA7E1493}" type="slidenum">
              <a:rPr lang="en-US" smtClean="0"/>
              <a:t>18</a:t>
            </a:fld>
            <a:endParaRPr lang="en-US"/>
          </a:p>
        </p:txBody>
      </p:sp>
    </p:spTree>
    <p:extLst>
      <p:ext uri="{BB962C8B-B14F-4D97-AF65-F5344CB8AC3E}">
        <p14:creationId xmlns:p14="http://schemas.microsoft.com/office/powerpoint/2010/main" val="2982226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C769F-5EBC-8345-9119-94B1AA7E1493}" type="slidenum">
              <a:rPr lang="en-US" smtClean="0"/>
              <a:t>19</a:t>
            </a:fld>
            <a:endParaRPr lang="en-US"/>
          </a:p>
        </p:txBody>
      </p:sp>
    </p:spTree>
    <p:extLst>
      <p:ext uri="{BB962C8B-B14F-4D97-AF65-F5344CB8AC3E}">
        <p14:creationId xmlns:p14="http://schemas.microsoft.com/office/powerpoint/2010/main" val="4157589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BC769F-5EBC-8345-9119-94B1AA7E1493}" type="slidenum">
              <a:rPr lang="en-US" smtClean="0"/>
              <a:t>20</a:t>
            </a:fld>
            <a:endParaRPr lang="en-US"/>
          </a:p>
        </p:txBody>
      </p:sp>
    </p:spTree>
    <p:extLst>
      <p:ext uri="{BB962C8B-B14F-4D97-AF65-F5344CB8AC3E}">
        <p14:creationId xmlns:p14="http://schemas.microsoft.com/office/powerpoint/2010/main" val="1872665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BC769F-5EBC-8345-9119-94B1AA7E1493}" type="slidenum">
              <a:rPr lang="en-US" smtClean="0"/>
              <a:t>21</a:t>
            </a:fld>
            <a:endParaRPr lang="en-US"/>
          </a:p>
        </p:txBody>
      </p:sp>
    </p:spTree>
    <p:extLst>
      <p:ext uri="{BB962C8B-B14F-4D97-AF65-F5344CB8AC3E}">
        <p14:creationId xmlns:p14="http://schemas.microsoft.com/office/powerpoint/2010/main" val="1035049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BC769F-5EBC-8345-9119-94B1AA7E1493}" type="slidenum">
              <a:rPr lang="en-US" smtClean="0"/>
              <a:t>22</a:t>
            </a:fld>
            <a:endParaRPr lang="en-US"/>
          </a:p>
        </p:txBody>
      </p:sp>
    </p:spTree>
    <p:extLst>
      <p:ext uri="{BB962C8B-B14F-4D97-AF65-F5344CB8AC3E}">
        <p14:creationId xmlns:p14="http://schemas.microsoft.com/office/powerpoint/2010/main" val="721352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C769F-5EBC-8345-9119-94B1AA7E1493}" type="slidenum">
              <a:rPr lang="en-US" smtClean="0"/>
              <a:t>3</a:t>
            </a:fld>
            <a:endParaRPr lang="en-US"/>
          </a:p>
        </p:txBody>
      </p:sp>
    </p:spTree>
    <p:extLst>
      <p:ext uri="{BB962C8B-B14F-4D97-AF65-F5344CB8AC3E}">
        <p14:creationId xmlns:p14="http://schemas.microsoft.com/office/powerpoint/2010/main" val="1096153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C769F-5EBC-8345-9119-94B1AA7E1493}" type="slidenum">
              <a:rPr lang="en-US" smtClean="0"/>
              <a:t>23</a:t>
            </a:fld>
            <a:endParaRPr lang="en-US"/>
          </a:p>
        </p:txBody>
      </p:sp>
    </p:spTree>
    <p:extLst>
      <p:ext uri="{BB962C8B-B14F-4D97-AF65-F5344CB8AC3E}">
        <p14:creationId xmlns:p14="http://schemas.microsoft.com/office/powerpoint/2010/main" val="961252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C769F-5EBC-8345-9119-94B1AA7E1493}" type="slidenum">
              <a:rPr lang="en-US" smtClean="0"/>
              <a:t>24</a:t>
            </a:fld>
            <a:endParaRPr lang="en-US"/>
          </a:p>
        </p:txBody>
      </p:sp>
    </p:spTree>
    <p:extLst>
      <p:ext uri="{BB962C8B-B14F-4D97-AF65-F5344CB8AC3E}">
        <p14:creationId xmlns:p14="http://schemas.microsoft.com/office/powerpoint/2010/main" val="3672282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C769F-5EBC-8345-9119-94B1AA7E1493}" type="slidenum">
              <a:rPr lang="en-US" smtClean="0"/>
              <a:t>25</a:t>
            </a:fld>
            <a:endParaRPr lang="en-US"/>
          </a:p>
        </p:txBody>
      </p:sp>
    </p:spTree>
    <p:extLst>
      <p:ext uri="{BB962C8B-B14F-4D97-AF65-F5344CB8AC3E}">
        <p14:creationId xmlns:p14="http://schemas.microsoft.com/office/powerpoint/2010/main" val="2816354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C769F-5EBC-8345-9119-94B1AA7E1493}" type="slidenum">
              <a:rPr lang="en-US" smtClean="0"/>
              <a:t>4</a:t>
            </a:fld>
            <a:endParaRPr lang="en-US"/>
          </a:p>
        </p:txBody>
      </p:sp>
    </p:spTree>
    <p:extLst>
      <p:ext uri="{BB962C8B-B14F-4D97-AF65-F5344CB8AC3E}">
        <p14:creationId xmlns:p14="http://schemas.microsoft.com/office/powerpoint/2010/main" val="3596477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C769F-5EBC-8345-9119-94B1AA7E1493}" type="slidenum">
              <a:rPr lang="en-US" smtClean="0"/>
              <a:t>5</a:t>
            </a:fld>
            <a:endParaRPr lang="en-US"/>
          </a:p>
        </p:txBody>
      </p:sp>
    </p:spTree>
    <p:extLst>
      <p:ext uri="{BB962C8B-B14F-4D97-AF65-F5344CB8AC3E}">
        <p14:creationId xmlns:p14="http://schemas.microsoft.com/office/powerpoint/2010/main" val="3596477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C769F-5EBC-8345-9119-94B1AA7E1493}" type="slidenum">
              <a:rPr lang="en-US" smtClean="0"/>
              <a:t>6</a:t>
            </a:fld>
            <a:endParaRPr lang="en-US"/>
          </a:p>
        </p:txBody>
      </p:sp>
    </p:spTree>
    <p:extLst>
      <p:ext uri="{BB962C8B-B14F-4D97-AF65-F5344CB8AC3E}">
        <p14:creationId xmlns:p14="http://schemas.microsoft.com/office/powerpoint/2010/main" val="2949724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BC769F-5EBC-8345-9119-94B1AA7E1493}" type="slidenum">
              <a:rPr lang="en-US" smtClean="0"/>
              <a:t>7</a:t>
            </a:fld>
            <a:endParaRPr lang="en-US"/>
          </a:p>
        </p:txBody>
      </p:sp>
    </p:spTree>
    <p:extLst>
      <p:ext uri="{BB962C8B-B14F-4D97-AF65-F5344CB8AC3E}">
        <p14:creationId xmlns:p14="http://schemas.microsoft.com/office/powerpoint/2010/main" val="1444359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BC769F-5EBC-8345-9119-94B1AA7E1493}" type="slidenum">
              <a:rPr lang="en-US" smtClean="0"/>
              <a:t>8</a:t>
            </a:fld>
            <a:endParaRPr lang="en-US"/>
          </a:p>
        </p:txBody>
      </p:sp>
    </p:spTree>
    <p:extLst>
      <p:ext uri="{BB962C8B-B14F-4D97-AF65-F5344CB8AC3E}">
        <p14:creationId xmlns:p14="http://schemas.microsoft.com/office/powerpoint/2010/main" val="1444359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BC769F-5EBC-8345-9119-94B1AA7E1493}" type="slidenum">
              <a:rPr lang="en-US" smtClean="0"/>
              <a:t>9</a:t>
            </a:fld>
            <a:endParaRPr lang="en-US"/>
          </a:p>
        </p:txBody>
      </p:sp>
    </p:spTree>
    <p:extLst>
      <p:ext uri="{BB962C8B-B14F-4D97-AF65-F5344CB8AC3E}">
        <p14:creationId xmlns:p14="http://schemas.microsoft.com/office/powerpoint/2010/main" val="1444359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BC769F-5EBC-8345-9119-94B1AA7E1493}" type="slidenum">
              <a:rPr lang="en-US" smtClean="0"/>
              <a:t>10</a:t>
            </a:fld>
            <a:endParaRPr lang="en-US"/>
          </a:p>
        </p:txBody>
      </p:sp>
    </p:spTree>
    <p:extLst>
      <p:ext uri="{BB962C8B-B14F-4D97-AF65-F5344CB8AC3E}">
        <p14:creationId xmlns:p14="http://schemas.microsoft.com/office/powerpoint/2010/main" val="1423960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extBox 7"/>
          <p:cNvSpPr txBox="1"/>
          <p:nvPr/>
        </p:nvSpPr>
        <p:spPr>
          <a:xfrm>
            <a:off x="2438400" y="3159761"/>
            <a:ext cx="609600" cy="1034129"/>
          </a:xfrm>
          <a:prstGeom prst="rect">
            <a:avLst/>
          </a:prstGeom>
          <a:noFill/>
        </p:spPr>
        <p:txBody>
          <a:bodyPr wrap="square" lIns="0" tIns="9144" rIns="0" bIns="9144" rtlCol="0" anchor="ctr" anchorCtr="0">
            <a:spAutoFit/>
          </a:bodyPr>
          <a:lstStyle/>
          <a:p>
            <a:r>
              <a:rPr lang="en-US" sz="6600">
                <a:effectLst>
                  <a:outerShdw blurRad="38100" dist="38100" dir="2700000" algn="tl">
                    <a:srgbClr val="000000">
                      <a:alpha val="43137"/>
                    </a:srgbClr>
                  </a:outerShdw>
                </a:effectLst>
                <a:latin typeface="+mn-lt"/>
              </a:rPr>
              <a:t>{</a:t>
            </a:r>
          </a:p>
        </p:txBody>
      </p:sp>
      <p:sp>
        <p:nvSpPr>
          <p:cNvPr id="2" name="Title 1"/>
          <p:cNvSpPr>
            <a:spLocks noGrp="1"/>
          </p:cNvSpPr>
          <p:nvPr>
            <p:ph type="ctrTitle"/>
          </p:nvPr>
        </p:nvSpPr>
        <p:spPr>
          <a:xfrm>
            <a:off x="1036320" y="1219200"/>
            <a:ext cx="10058400" cy="2152650"/>
          </a:xfrm>
        </p:spPr>
        <p:txBody>
          <a:bodyPr>
            <a:noAutofit/>
          </a:bodyPr>
          <a:lstStyle>
            <a:lvl1pPr>
              <a:defRPr sz="6000">
                <a:solidFill>
                  <a:schemeClr val="tx1"/>
                </a:solidFill>
              </a:defRPr>
            </a:lvl1pPr>
          </a:lstStyle>
          <a:p>
            <a:r>
              <a:rPr lang="nb-NO"/>
              <a:t>Click to edit Master title style</a:t>
            </a:r>
            <a:endParaRPr lang="en-US" dirty="0"/>
          </a:p>
        </p:txBody>
      </p:sp>
      <p:sp>
        <p:nvSpPr>
          <p:cNvPr id="3" name="Subtitle 2"/>
          <p:cNvSpPr>
            <a:spLocks noGrp="1"/>
          </p:cNvSpPr>
          <p:nvPr>
            <p:ph type="subTitle" idx="1"/>
          </p:nvPr>
        </p:nvSpPr>
        <p:spPr>
          <a:xfrm>
            <a:off x="2844800" y="3375491"/>
            <a:ext cx="82296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Click to edit Master subtitle style</a:t>
            </a:r>
            <a:endParaRPr lang="en-US" dirty="0"/>
          </a:p>
        </p:txBody>
      </p:sp>
      <p:sp>
        <p:nvSpPr>
          <p:cNvPr id="15" name="Date Placeholder 14"/>
          <p:cNvSpPr>
            <a:spLocks noGrp="1"/>
          </p:cNvSpPr>
          <p:nvPr>
            <p:ph type="dt" sz="half" idx="10"/>
          </p:nvPr>
        </p:nvSpPr>
        <p:spPr/>
        <p:txBody>
          <a:bodyPr/>
          <a:lstStyle/>
          <a:p>
            <a:fld id="{40E83105-9863-BF4E-83A9-5D2B435BB7ED}" type="datetimeFigureOut">
              <a:rPr lang="en-US" smtClean="0"/>
              <a:t>1/20/21</a:t>
            </a:fld>
            <a:endParaRPr lang="en-US"/>
          </a:p>
        </p:txBody>
      </p:sp>
      <p:sp>
        <p:nvSpPr>
          <p:cNvPr id="16" name="Slide Number Placeholder 15"/>
          <p:cNvSpPr>
            <a:spLocks noGrp="1"/>
          </p:cNvSpPr>
          <p:nvPr>
            <p:ph type="sldNum" sz="quarter" idx="11"/>
          </p:nvPr>
        </p:nvSpPr>
        <p:spPr/>
        <p:txBody>
          <a:bodyPr/>
          <a:lstStyle/>
          <a:p>
            <a:fld id="{7F732DB4-8162-8243-B79F-3AD96CA964D5}"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Click to edit Master title style</a:t>
            </a:r>
            <a:endParaRPr lang="en-US" dirty="0"/>
          </a:p>
        </p:txBody>
      </p:sp>
      <p:sp>
        <p:nvSpPr>
          <p:cNvPr id="3" name="Vertical Text Placeholder 2"/>
          <p:cNvSpPr>
            <a:spLocks noGrp="1"/>
          </p:cNvSpPr>
          <p:nvPr>
            <p:ph type="body" orient="vert" idx="1"/>
          </p:nvPr>
        </p:nvSpPr>
        <p:spPr>
          <a:xfrm>
            <a:off x="2844800" y="685802"/>
            <a:ext cx="7721600" cy="3505199"/>
          </a:xfrm>
        </p:spPr>
        <p:txBody>
          <a:bodyPr vert="eaVert" anchor="t"/>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US"/>
          </a:p>
        </p:txBody>
      </p:sp>
      <p:sp>
        <p:nvSpPr>
          <p:cNvPr id="4" name="Date Placeholder 3"/>
          <p:cNvSpPr>
            <a:spLocks noGrp="1"/>
          </p:cNvSpPr>
          <p:nvPr>
            <p:ph type="dt" sz="half" idx="10"/>
          </p:nvPr>
        </p:nvSpPr>
        <p:spPr/>
        <p:txBody>
          <a:bodyPr/>
          <a:lstStyle/>
          <a:p>
            <a:fld id="{40E83105-9863-BF4E-83A9-5D2B435BB7ED}" type="datetimeFigureOut">
              <a:rPr lang="en-US" smtClean="0"/>
              <a:t>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32DB4-8162-8243-B79F-3AD96CA964D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2800" y="609601"/>
            <a:ext cx="2844800" cy="5181600"/>
          </a:xfrm>
        </p:spPr>
        <p:txBody>
          <a:bodyPr vert="eaVert"/>
          <a:lstStyle/>
          <a:p>
            <a:r>
              <a:rPr lang="nb-NO"/>
              <a:t>Click to edit Master title style</a:t>
            </a:r>
            <a:endParaRPr lang="en-US" dirty="0"/>
          </a:p>
        </p:txBody>
      </p:sp>
      <p:sp>
        <p:nvSpPr>
          <p:cNvPr id="3" name="Vertical Text Placeholder 2"/>
          <p:cNvSpPr>
            <a:spLocks noGrp="1"/>
          </p:cNvSpPr>
          <p:nvPr>
            <p:ph type="body" orient="vert" idx="1"/>
          </p:nvPr>
        </p:nvSpPr>
        <p:spPr>
          <a:xfrm>
            <a:off x="3860800" y="685801"/>
            <a:ext cx="6705600" cy="4572000"/>
          </a:xfrm>
        </p:spPr>
        <p:txBody>
          <a:bodyPr vert="eaVert" anchor="t"/>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US" dirty="0"/>
          </a:p>
        </p:txBody>
      </p:sp>
      <p:sp>
        <p:nvSpPr>
          <p:cNvPr id="4" name="Date Placeholder 3"/>
          <p:cNvSpPr>
            <a:spLocks noGrp="1"/>
          </p:cNvSpPr>
          <p:nvPr>
            <p:ph type="dt" sz="half" idx="10"/>
          </p:nvPr>
        </p:nvSpPr>
        <p:spPr/>
        <p:txBody>
          <a:bodyPr/>
          <a:lstStyle/>
          <a:p>
            <a:fld id="{40E83105-9863-BF4E-83A9-5D2B435BB7ED}" type="datetimeFigureOut">
              <a:rPr lang="en-US" smtClean="0"/>
              <a:t>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32DB4-8162-8243-B79F-3AD96CA964D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US"/>
          </a:p>
        </p:txBody>
      </p:sp>
      <p:sp>
        <p:nvSpPr>
          <p:cNvPr id="13" name="Title 12"/>
          <p:cNvSpPr>
            <a:spLocks noGrp="1"/>
          </p:cNvSpPr>
          <p:nvPr>
            <p:ph type="title"/>
          </p:nvPr>
        </p:nvSpPr>
        <p:spPr/>
        <p:txBody>
          <a:bodyPr/>
          <a:lstStyle/>
          <a:p>
            <a:r>
              <a:rPr lang="nb-NO"/>
              <a:t>Click to edit Master title style</a:t>
            </a:r>
            <a:endParaRPr lang="en-US"/>
          </a:p>
        </p:txBody>
      </p:sp>
      <p:sp>
        <p:nvSpPr>
          <p:cNvPr id="14" name="Date Placeholder 13"/>
          <p:cNvSpPr>
            <a:spLocks noGrp="1"/>
          </p:cNvSpPr>
          <p:nvPr>
            <p:ph type="dt" sz="half" idx="10"/>
          </p:nvPr>
        </p:nvSpPr>
        <p:spPr/>
        <p:txBody>
          <a:bodyPr/>
          <a:lstStyle/>
          <a:p>
            <a:fld id="{40E83105-9863-BF4E-83A9-5D2B435BB7ED}" type="datetimeFigureOut">
              <a:rPr lang="en-US" smtClean="0"/>
              <a:t>1/20/21</a:t>
            </a:fld>
            <a:endParaRPr lang="en-US"/>
          </a:p>
        </p:txBody>
      </p:sp>
      <p:sp>
        <p:nvSpPr>
          <p:cNvPr id="15" name="Slide Number Placeholder 14"/>
          <p:cNvSpPr>
            <a:spLocks noGrp="1"/>
          </p:cNvSpPr>
          <p:nvPr>
            <p:ph type="sldNum" sz="quarter" idx="11"/>
          </p:nvPr>
        </p:nvSpPr>
        <p:spPr/>
        <p:txBody>
          <a:bodyPr/>
          <a:lstStyle/>
          <a:p>
            <a:fld id="{7F732DB4-8162-8243-B79F-3AD96CA964D5}"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TextBox 7"/>
          <p:cNvSpPr txBox="1"/>
          <p:nvPr/>
        </p:nvSpPr>
        <p:spPr>
          <a:xfrm>
            <a:off x="5689600" y="4074498"/>
            <a:ext cx="609600" cy="1015663"/>
          </a:xfrm>
          <a:prstGeom prst="rect">
            <a:avLst/>
          </a:prstGeom>
          <a:noFill/>
        </p:spPr>
        <p:txBody>
          <a:bodyPr wrap="square" lIns="0" tIns="0" rIns="0" bIns="0" rtlCol="0" anchor="t" anchorCtr="0">
            <a:spAutoFit/>
          </a:bodyPr>
          <a:lstStyle/>
          <a:p>
            <a:r>
              <a:rPr lang="en-US" sz="6600">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6096000" y="4267368"/>
            <a:ext cx="49784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Click to edit Master text styles</a:t>
            </a:r>
          </a:p>
        </p:txBody>
      </p:sp>
      <p:sp>
        <p:nvSpPr>
          <p:cNvPr id="12" name="Date Placeholder 11"/>
          <p:cNvSpPr>
            <a:spLocks noGrp="1"/>
          </p:cNvSpPr>
          <p:nvPr>
            <p:ph type="dt" sz="half" idx="10"/>
          </p:nvPr>
        </p:nvSpPr>
        <p:spPr/>
        <p:txBody>
          <a:bodyPr/>
          <a:lstStyle/>
          <a:p>
            <a:fld id="{40E83105-9863-BF4E-83A9-5D2B435BB7ED}" type="datetimeFigureOut">
              <a:rPr lang="en-US" smtClean="0"/>
              <a:t>1/20/21</a:t>
            </a:fld>
            <a:endParaRPr lang="en-US"/>
          </a:p>
        </p:txBody>
      </p:sp>
      <p:sp>
        <p:nvSpPr>
          <p:cNvPr id="13" name="Slide Number Placeholder 12"/>
          <p:cNvSpPr>
            <a:spLocks noGrp="1"/>
          </p:cNvSpPr>
          <p:nvPr>
            <p:ph type="sldNum" sz="quarter" idx="11"/>
          </p:nvPr>
        </p:nvSpPr>
        <p:spPr/>
        <p:txBody>
          <a:bodyPr/>
          <a:lstStyle/>
          <a:p>
            <a:fld id="{7F732DB4-8162-8243-B79F-3AD96CA964D5}"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4" name="Title 3"/>
          <p:cNvSpPr>
            <a:spLocks noGrp="1"/>
          </p:cNvSpPr>
          <p:nvPr>
            <p:ph type="title"/>
          </p:nvPr>
        </p:nvSpPr>
        <p:spPr>
          <a:xfrm>
            <a:off x="3048000" y="1905000"/>
            <a:ext cx="804672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nb-NO"/>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40E83105-9863-BF4E-83A9-5D2B435BB7ED}" type="datetimeFigureOut">
              <a:rPr lang="en-US" smtClean="0"/>
              <a:t>1/20/21</a:t>
            </a:fld>
            <a:endParaRPr lang="en-US"/>
          </a:p>
        </p:txBody>
      </p:sp>
      <p:sp>
        <p:nvSpPr>
          <p:cNvPr id="9" name="Slide Number Placeholder 8"/>
          <p:cNvSpPr>
            <a:spLocks noGrp="1"/>
          </p:cNvSpPr>
          <p:nvPr>
            <p:ph type="sldNum" sz="quarter" idx="11"/>
          </p:nvPr>
        </p:nvSpPr>
        <p:spPr/>
        <p:txBody>
          <a:bodyPr/>
          <a:lstStyle/>
          <a:p>
            <a:fld id="{7F732DB4-8162-8243-B79F-3AD96CA964D5}"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
        <p:nvSpPr>
          <p:cNvPr id="11" name="Title 10"/>
          <p:cNvSpPr>
            <a:spLocks noGrp="1"/>
          </p:cNvSpPr>
          <p:nvPr>
            <p:ph type="title"/>
          </p:nvPr>
        </p:nvSpPr>
        <p:spPr/>
        <p:txBody>
          <a:bodyPr/>
          <a:lstStyle/>
          <a:p>
            <a:r>
              <a:rPr lang="nb-NO"/>
              <a:t>Click to edit Master title style</a:t>
            </a:r>
            <a:endParaRPr lang="en-US" dirty="0"/>
          </a:p>
        </p:txBody>
      </p:sp>
      <p:sp>
        <p:nvSpPr>
          <p:cNvPr id="5" name="Content Placeholder 4"/>
          <p:cNvSpPr>
            <a:spLocks noGrp="1"/>
          </p:cNvSpPr>
          <p:nvPr>
            <p:ph sz="quarter" idx="13"/>
          </p:nvPr>
        </p:nvSpPr>
        <p:spPr>
          <a:xfrm>
            <a:off x="1792224" y="658368"/>
            <a:ext cx="4364736" cy="3429000"/>
          </a:xfrm>
        </p:spPr>
        <p:txBody>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US" dirty="0"/>
          </a:p>
        </p:txBody>
      </p:sp>
      <p:sp>
        <p:nvSpPr>
          <p:cNvPr id="7" name="Content Placeholder 6"/>
          <p:cNvSpPr>
            <a:spLocks noGrp="1"/>
          </p:cNvSpPr>
          <p:nvPr>
            <p:ph sz="quarter" idx="14"/>
          </p:nvPr>
        </p:nvSpPr>
        <p:spPr>
          <a:xfrm>
            <a:off x="6705600" y="658369"/>
            <a:ext cx="4364736" cy="3432175"/>
          </a:xfrm>
        </p:spPr>
        <p:txBody>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8160" y="661976"/>
            <a:ext cx="4364736"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Click to edit Master text styles</a:t>
            </a:r>
          </a:p>
        </p:txBody>
      </p:sp>
      <p:sp>
        <p:nvSpPr>
          <p:cNvPr id="4" name="Content Placeholder 3"/>
          <p:cNvSpPr>
            <a:spLocks noGrp="1"/>
          </p:cNvSpPr>
          <p:nvPr>
            <p:ph sz="half" idx="2"/>
          </p:nvPr>
        </p:nvSpPr>
        <p:spPr>
          <a:xfrm>
            <a:off x="1792224" y="1371600"/>
            <a:ext cx="43688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US" dirty="0"/>
          </a:p>
        </p:txBody>
      </p:sp>
      <p:sp>
        <p:nvSpPr>
          <p:cNvPr id="5" name="Text Placeholder 4"/>
          <p:cNvSpPr>
            <a:spLocks noGrp="1"/>
          </p:cNvSpPr>
          <p:nvPr>
            <p:ph type="body" sz="quarter" idx="3"/>
          </p:nvPr>
        </p:nvSpPr>
        <p:spPr>
          <a:xfrm>
            <a:off x="6705600" y="661976"/>
            <a:ext cx="4364736"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Click to edit Master text styles</a:t>
            </a:r>
          </a:p>
        </p:txBody>
      </p:sp>
      <p:sp>
        <p:nvSpPr>
          <p:cNvPr id="6" name="Content Placeholder 5"/>
          <p:cNvSpPr>
            <a:spLocks noGrp="1"/>
          </p:cNvSpPr>
          <p:nvPr>
            <p:ph sz="quarter" idx="4"/>
          </p:nvPr>
        </p:nvSpPr>
        <p:spPr>
          <a:xfrm>
            <a:off x="6705600" y="1371600"/>
            <a:ext cx="4364736"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US" dirty="0"/>
          </a:p>
        </p:txBody>
      </p:sp>
      <p:sp>
        <p:nvSpPr>
          <p:cNvPr id="13" name="TextBox 12"/>
          <p:cNvSpPr txBox="1"/>
          <p:nvPr/>
        </p:nvSpPr>
        <p:spPr>
          <a:xfrm>
            <a:off x="1408853" y="520192"/>
            <a:ext cx="609600" cy="923330"/>
          </a:xfrm>
          <a:prstGeom prst="rect">
            <a:avLst/>
          </a:prstGeom>
          <a:noFill/>
        </p:spPr>
        <p:txBody>
          <a:bodyPr wrap="square" lIns="0" tIns="0" rIns="0" bIns="0" rtlCol="0" anchor="t" anchorCtr="0">
            <a:spAutoFit/>
          </a:bodyPr>
          <a:lstStyle/>
          <a:p>
            <a:r>
              <a:rPr lang="en-US" sz="6000">
                <a:effectLst>
                  <a:outerShdw blurRad="38100" dist="38100" dir="2700000" algn="tl">
                    <a:srgbClr val="000000">
                      <a:alpha val="43137"/>
                    </a:srgbClr>
                  </a:outerShdw>
                </a:effectLst>
                <a:latin typeface="+mn-lt"/>
              </a:rPr>
              <a:t>{</a:t>
            </a:r>
          </a:p>
        </p:txBody>
      </p:sp>
      <p:sp>
        <p:nvSpPr>
          <p:cNvPr id="18" name="TextBox 17"/>
          <p:cNvSpPr txBox="1"/>
          <p:nvPr/>
        </p:nvSpPr>
        <p:spPr>
          <a:xfrm>
            <a:off x="6373707" y="520192"/>
            <a:ext cx="609600" cy="923330"/>
          </a:xfrm>
          <a:prstGeom prst="rect">
            <a:avLst/>
          </a:prstGeom>
          <a:noFill/>
        </p:spPr>
        <p:txBody>
          <a:bodyPr wrap="square" lIns="0" tIns="0" rIns="0" bIns="0" rtlCol="0" anchor="t" anchorCtr="0">
            <a:spAutoFit/>
          </a:bodyPr>
          <a:lstStyle/>
          <a:p>
            <a:r>
              <a:rPr lang="en-US" sz="600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nb-NO"/>
              <a:t>Click to edit Master title style</a:t>
            </a:r>
            <a:endParaRPr lang="en-US" dirty="0"/>
          </a:p>
        </p:txBody>
      </p:sp>
      <p:sp>
        <p:nvSpPr>
          <p:cNvPr id="14" name="Date Placeholder 13"/>
          <p:cNvSpPr>
            <a:spLocks noGrp="1"/>
          </p:cNvSpPr>
          <p:nvPr>
            <p:ph type="dt" sz="half" idx="10"/>
          </p:nvPr>
        </p:nvSpPr>
        <p:spPr/>
        <p:txBody>
          <a:bodyPr/>
          <a:lstStyle/>
          <a:p>
            <a:fld id="{40E83105-9863-BF4E-83A9-5D2B435BB7ED}" type="datetimeFigureOut">
              <a:rPr lang="en-US" smtClean="0"/>
              <a:t>1/20/21</a:t>
            </a:fld>
            <a:endParaRPr lang="en-US"/>
          </a:p>
        </p:txBody>
      </p:sp>
      <p:sp>
        <p:nvSpPr>
          <p:cNvPr id="15" name="Slide Number Placeholder 14"/>
          <p:cNvSpPr>
            <a:spLocks noGrp="1"/>
          </p:cNvSpPr>
          <p:nvPr>
            <p:ph type="sldNum" sz="quarter" idx="11"/>
          </p:nvPr>
        </p:nvSpPr>
        <p:spPr/>
        <p:txBody>
          <a:bodyPr/>
          <a:lstStyle/>
          <a:p>
            <a:fld id="{7F732DB4-8162-8243-B79F-3AD96CA964D5}"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b-NO"/>
              <a:t>Click to edit Master title style</a:t>
            </a:r>
            <a:endParaRPr lang="en-US"/>
          </a:p>
        </p:txBody>
      </p:sp>
      <p:sp>
        <p:nvSpPr>
          <p:cNvPr id="7" name="Date Placeholder 6"/>
          <p:cNvSpPr>
            <a:spLocks noGrp="1"/>
          </p:cNvSpPr>
          <p:nvPr>
            <p:ph type="dt" sz="half" idx="10"/>
          </p:nvPr>
        </p:nvSpPr>
        <p:spPr/>
        <p:txBody>
          <a:bodyPr/>
          <a:lstStyle/>
          <a:p>
            <a:fld id="{40E83105-9863-BF4E-83A9-5D2B435BB7ED}" type="datetimeFigureOut">
              <a:rPr lang="en-US" smtClean="0"/>
              <a:t>1/20/21</a:t>
            </a:fld>
            <a:endParaRPr lang="en-US"/>
          </a:p>
        </p:txBody>
      </p:sp>
      <p:sp>
        <p:nvSpPr>
          <p:cNvPr id="8" name="Slide Number Placeholder 7"/>
          <p:cNvSpPr>
            <a:spLocks noGrp="1"/>
          </p:cNvSpPr>
          <p:nvPr>
            <p:ph type="sldNum" sz="quarter" idx="11"/>
          </p:nvPr>
        </p:nvSpPr>
        <p:spPr/>
        <p:txBody>
          <a:bodyPr/>
          <a:lstStyle/>
          <a:p>
            <a:fld id="{7F732DB4-8162-8243-B79F-3AD96CA964D5}"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0E83105-9863-BF4E-83A9-5D2B435BB7ED}" type="datetimeFigureOut">
              <a:rPr lang="en-US" smtClean="0"/>
              <a:t>1/20/21</a:t>
            </a:fld>
            <a:endParaRPr lang="en-US"/>
          </a:p>
        </p:txBody>
      </p:sp>
      <p:sp>
        <p:nvSpPr>
          <p:cNvPr id="6" name="Slide Number Placeholder 5"/>
          <p:cNvSpPr>
            <a:spLocks noGrp="1"/>
          </p:cNvSpPr>
          <p:nvPr>
            <p:ph type="sldNum" sz="quarter" idx="11"/>
          </p:nvPr>
        </p:nvSpPr>
        <p:spPr/>
        <p:txBody>
          <a:bodyPr/>
          <a:lstStyle/>
          <a:p>
            <a:fld id="{7F732DB4-8162-8243-B79F-3AD96CA964D5}" type="slidenum">
              <a:rPr lang="en-US" smtClean="0"/>
              <a:t>‹#›</a:t>
            </a:fld>
            <a:endParaRPr lang="en-US"/>
          </a:p>
        </p:txBody>
      </p:sp>
      <p:sp>
        <p:nvSpPr>
          <p:cNvPr id="7" name="Footer Placeholder 6"/>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7105227" y="1774588"/>
            <a:ext cx="609600" cy="1231106"/>
          </a:xfrm>
          <a:prstGeom prst="rect">
            <a:avLst/>
          </a:prstGeom>
          <a:noFill/>
        </p:spPr>
        <p:txBody>
          <a:bodyPr wrap="square" lIns="0" tIns="0" rIns="0" bIns="0" rtlCol="0" anchor="t" anchorCtr="0">
            <a:spAutoFit/>
          </a:bodyPr>
          <a:lstStyle/>
          <a:p>
            <a:r>
              <a:rPr lang="en-US" sz="800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1117600" y="685801"/>
            <a:ext cx="57912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US" dirty="0"/>
          </a:p>
        </p:txBody>
      </p:sp>
      <p:sp>
        <p:nvSpPr>
          <p:cNvPr id="4" name="Text Placeholder 3"/>
          <p:cNvSpPr>
            <a:spLocks noGrp="1"/>
          </p:cNvSpPr>
          <p:nvPr>
            <p:ph type="body" sz="half" idx="2"/>
          </p:nvPr>
        </p:nvSpPr>
        <p:spPr>
          <a:xfrm>
            <a:off x="7620000" y="685801"/>
            <a:ext cx="34544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Click to edit Master text styles</a:t>
            </a:r>
          </a:p>
        </p:txBody>
      </p:sp>
      <p:sp>
        <p:nvSpPr>
          <p:cNvPr id="15" name="Date Placeholder 14"/>
          <p:cNvSpPr>
            <a:spLocks noGrp="1"/>
          </p:cNvSpPr>
          <p:nvPr>
            <p:ph type="dt" sz="half" idx="10"/>
          </p:nvPr>
        </p:nvSpPr>
        <p:spPr/>
        <p:txBody>
          <a:bodyPr/>
          <a:lstStyle/>
          <a:p>
            <a:fld id="{40E83105-9863-BF4E-83A9-5D2B435BB7ED}" type="datetimeFigureOut">
              <a:rPr lang="en-US" smtClean="0"/>
              <a:t>1/20/21</a:t>
            </a:fld>
            <a:endParaRPr lang="en-US"/>
          </a:p>
        </p:txBody>
      </p:sp>
      <p:sp>
        <p:nvSpPr>
          <p:cNvPr id="16" name="Slide Number Placeholder 15"/>
          <p:cNvSpPr>
            <a:spLocks noGrp="1"/>
          </p:cNvSpPr>
          <p:nvPr>
            <p:ph type="sldNum" sz="quarter" idx="11"/>
          </p:nvPr>
        </p:nvSpPr>
        <p:spPr/>
        <p:txBody>
          <a:bodyPr/>
          <a:lstStyle/>
          <a:p>
            <a:fld id="{7F732DB4-8162-8243-B79F-3AD96CA964D5}"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
        <p:nvSpPr>
          <p:cNvPr id="18" name="Title 17"/>
          <p:cNvSpPr>
            <a:spLocks noGrp="1"/>
          </p:cNvSpPr>
          <p:nvPr>
            <p:ph type="title"/>
          </p:nvPr>
        </p:nvSpPr>
        <p:spPr/>
        <p:txBody>
          <a:bodyPr/>
          <a:lstStyle/>
          <a:p>
            <a:r>
              <a:rPr lang="nb-NO"/>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625600" y="612776"/>
            <a:ext cx="89408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Drag picture to placeholder or click icon to add</a:t>
            </a:r>
            <a:endParaRPr lang="en-US"/>
          </a:p>
        </p:txBody>
      </p:sp>
      <p:sp>
        <p:nvSpPr>
          <p:cNvPr id="4" name="Text Placeholder 3"/>
          <p:cNvSpPr>
            <a:spLocks noGrp="1"/>
          </p:cNvSpPr>
          <p:nvPr>
            <p:ph type="body" sz="half" idx="2"/>
          </p:nvPr>
        </p:nvSpPr>
        <p:spPr>
          <a:xfrm>
            <a:off x="3657600" y="3453047"/>
            <a:ext cx="67056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Click to edit Master text styles</a:t>
            </a:r>
          </a:p>
        </p:txBody>
      </p:sp>
      <p:sp>
        <p:nvSpPr>
          <p:cNvPr id="9" name="TextBox 8"/>
          <p:cNvSpPr txBox="1"/>
          <p:nvPr/>
        </p:nvSpPr>
        <p:spPr>
          <a:xfrm>
            <a:off x="3247136" y="3331464"/>
            <a:ext cx="609600" cy="923330"/>
          </a:xfrm>
          <a:prstGeom prst="rect">
            <a:avLst/>
          </a:prstGeom>
          <a:noFill/>
        </p:spPr>
        <p:txBody>
          <a:bodyPr wrap="square" lIns="0" tIns="0" rIns="0" bIns="0" rtlCol="0" anchor="t" anchorCtr="0">
            <a:spAutoFit/>
          </a:bodyPr>
          <a:lstStyle/>
          <a:p>
            <a:r>
              <a:rPr lang="en-US" sz="600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nb-NO"/>
              <a:t>Click to edit Master title style</a:t>
            </a:r>
            <a:endParaRPr lang="en-US"/>
          </a:p>
        </p:txBody>
      </p:sp>
      <p:sp>
        <p:nvSpPr>
          <p:cNvPr id="13" name="Date Placeholder 12"/>
          <p:cNvSpPr>
            <a:spLocks noGrp="1"/>
          </p:cNvSpPr>
          <p:nvPr>
            <p:ph type="dt" sz="half" idx="10"/>
          </p:nvPr>
        </p:nvSpPr>
        <p:spPr/>
        <p:txBody>
          <a:bodyPr/>
          <a:lstStyle/>
          <a:p>
            <a:fld id="{40E83105-9863-BF4E-83A9-5D2B435BB7ED}" type="datetimeFigureOut">
              <a:rPr lang="en-US" smtClean="0"/>
              <a:t>1/20/21</a:t>
            </a:fld>
            <a:endParaRPr lang="en-US"/>
          </a:p>
        </p:txBody>
      </p:sp>
      <p:sp>
        <p:nvSpPr>
          <p:cNvPr id="14" name="Slide Number Placeholder 13"/>
          <p:cNvSpPr>
            <a:spLocks noGrp="1"/>
          </p:cNvSpPr>
          <p:nvPr>
            <p:ph type="sldNum" sz="quarter" idx="11"/>
          </p:nvPr>
        </p:nvSpPr>
        <p:spPr/>
        <p:txBody>
          <a:bodyPr/>
          <a:lstStyle/>
          <a:p>
            <a:fld id="{7F732DB4-8162-8243-B79F-3AD96CA964D5}" type="slidenum">
              <a:rPr lang="en-US" smtClean="0"/>
              <a:t>‹#›</a:t>
            </a:fld>
            <a:endParaRPr lang="en-US"/>
          </a:p>
        </p:txBody>
      </p:sp>
      <p:sp>
        <p:nvSpPr>
          <p:cNvPr id="15" name="Footer Placeholder 14"/>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Oval 7"/>
          <p:cNvSpPr/>
          <p:nvPr/>
        </p:nvSpPr>
        <p:spPr>
          <a:xfrm rot="19724275">
            <a:off x="1830961" y="1038441"/>
            <a:ext cx="965416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p:cNvSpPr/>
          <p:nvPr/>
        </p:nvSpPr>
        <p:spPr>
          <a:xfrm rot="17656910">
            <a:off x="557464" y="419133"/>
            <a:ext cx="5538472" cy="5973945"/>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p:nvSpPr>
        <p:spPr>
          <a:xfrm rot="19724275">
            <a:off x="4370607" y="116855"/>
            <a:ext cx="8639149"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1036320" y="4876800"/>
            <a:ext cx="10058400" cy="914400"/>
          </a:xfrm>
          <a:prstGeom prst="rect">
            <a:avLst/>
          </a:prstGeom>
        </p:spPr>
        <p:txBody>
          <a:bodyPr vert="horz" lIns="91440" tIns="45720" rIns="91440" bIns="45720" rtlCol="0" anchor="b">
            <a:noAutofit/>
          </a:bodyPr>
          <a:lstStyle/>
          <a:p>
            <a:r>
              <a:rPr lang="nb-NO"/>
              <a:t>Click to edit Master title style</a:t>
            </a:r>
            <a:endParaRPr lang="en-US" dirty="0"/>
          </a:p>
        </p:txBody>
      </p:sp>
      <p:sp>
        <p:nvSpPr>
          <p:cNvPr id="3" name="Text Placeholder 2"/>
          <p:cNvSpPr>
            <a:spLocks noGrp="1"/>
          </p:cNvSpPr>
          <p:nvPr>
            <p:ph type="body" idx="1"/>
          </p:nvPr>
        </p:nvSpPr>
        <p:spPr>
          <a:xfrm>
            <a:off x="2844800" y="685802"/>
            <a:ext cx="8128000" cy="3657599"/>
          </a:xfrm>
          <a:prstGeom prst="rect">
            <a:avLst/>
          </a:prstGeom>
        </p:spPr>
        <p:txBody>
          <a:bodyPr vert="horz" lIns="91440" tIns="45720" rIns="91440" bIns="45720" rtlCol="0" anchor="ctr">
            <a:normAutofit/>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US" dirty="0"/>
          </a:p>
        </p:txBody>
      </p:sp>
      <p:sp>
        <p:nvSpPr>
          <p:cNvPr id="4" name="Date Placeholder 3"/>
          <p:cNvSpPr>
            <a:spLocks noGrp="1"/>
          </p:cNvSpPr>
          <p:nvPr>
            <p:ph type="dt" sz="half" idx="2"/>
          </p:nvPr>
        </p:nvSpPr>
        <p:spPr>
          <a:xfrm>
            <a:off x="8229600" y="6154739"/>
            <a:ext cx="28448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40E83105-9863-BF4E-83A9-5D2B435BB7ED}" type="datetimeFigureOut">
              <a:rPr lang="en-US" smtClean="0"/>
              <a:t>1/20/21</a:t>
            </a:fld>
            <a:endParaRPr lang="en-US"/>
          </a:p>
        </p:txBody>
      </p:sp>
      <p:sp>
        <p:nvSpPr>
          <p:cNvPr id="5" name="Footer Placeholder 4"/>
          <p:cNvSpPr>
            <a:spLocks noGrp="1"/>
          </p:cNvSpPr>
          <p:nvPr>
            <p:ph type="ftr" sz="quarter" idx="3"/>
          </p:nvPr>
        </p:nvSpPr>
        <p:spPr>
          <a:xfrm>
            <a:off x="1097280" y="6154739"/>
            <a:ext cx="6096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a:p>
        </p:txBody>
      </p:sp>
      <p:sp>
        <p:nvSpPr>
          <p:cNvPr id="6" name="Slide Number Placeholder 5"/>
          <p:cNvSpPr>
            <a:spLocks noGrp="1"/>
          </p:cNvSpPr>
          <p:nvPr>
            <p:ph type="sldNum" sz="quarter" idx="4"/>
          </p:nvPr>
        </p:nvSpPr>
        <p:spPr>
          <a:xfrm>
            <a:off x="1097280" y="5842000"/>
            <a:ext cx="28448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7F732DB4-8162-8243-B79F-3AD96CA964D5}"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tiff"/><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35.emf"/><Relationship Id="rId7" Type="http://schemas.openxmlformats.org/officeDocument/2006/relationships/image" Target="../media/image45.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hyperlink" Target="https://tc.copernicus.org/preprints/tc-2020-211/" TargetMode="Externa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7.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48.jpe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3.jpeg"/><Relationship Id="rId11" Type="http://schemas.openxmlformats.org/officeDocument/2006/relationships/image" Target="../media/image7.tiff"/><Relationship Id="rId5" Type="http://schemas.openxmlformats.org/officeDocument/2006/relationships/image" Target="../media/image52.jpeg"/><Relationship Id="rId10" Type="http://schemas.openxmlformats.org/officeDocument/2006/relationships/image" Target="../media/image35.emf"/><Relationship Id="rId4" Type="http://schemas.openxmlformats.org/officeDocument/2006/relationships/image" Target="../media/image51.jpeg"/><Relationship Id="rId9" Type="http://schemas.openxmlformats.org/officeDocument/2006/relationships/image" Target="../media/image56.jpeg"/></Relationships>
</file>

<file path=ppt/slides/_rels/slide1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image" Target="../media/image35.emf"/><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g"/><Relationship Id="rId9" Type="http://schemas.openxmlformats.org/officeDocument/2006/relationships/image" Target="../media/image6.tiff"/></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5.emf"/><Relationship Id="rId7"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tiff"/><Relationship Id="rId4" Type="http://schemas.openxmlformats.org/officeDocument/2006/relationships/image" Target="../media/image63.jpeg"/><Relationship Id="rId9" Type="http://schemas.openxmlformats.org/officeDocument/2006/relationships/image" Target="../media/image68.jpeg"/></Relationships>
</file>

<file path=ppt/slides/_rels/slide17.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image" Target="../media/image69.JPG"/><Relationship Id="rId7" Type="http://schemas.openxmlformats.org/officeDocument/2006/relationships/image" Target="../media/image73.jpeg"/><Relationship Id="rId2" Type="http://schemas.openxmlformats.org/officeDocument/2006/relationships/image" Target="../media/image35.emf"/><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G"/></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35.emf"/><Relationship Id="rId7"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emf"/><Relationship Id="rId9" Type="http://schemas.openxmlformats.org/officeDocument/2006/relationships/image" Target="../media/image6.tiff"/></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35.emf"/><Relationship Id="rId7" Type="http://schemas.openxmlformats.org/officeDocument/2006/relationships/image" Target="../media/image8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3.jpg"/><Relationship Id="rId5" Type="http://schemas.openxmlformats.org/officeDocument/2006/relationships/image" Target="../media/image80.png"/><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22.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94.png"/><Relationship Id="rId7" Type="http://schemas.openxmlformats.org/officeDocument/2006/relationships/image" Target="../media/image98.tif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png"/><Relationship Id="rId9" Type="http://schemas.openxmlformats.org/officeDocument/2006/relationships/image" Target="../media/image99.png"/></Relationships>
</file>

<file path=ppt/slides/_rels/slide23.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94.png"/><Relationship Id="rId7" Type="http://schemas.openxmlformats.org/officeDocument/2006/relationships/image" Target="../media/image98.tif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png"/><Relationship Id="rId9" Type="http://schemas.openxmlformats.org/officeDocument/2006/relationships/image" Target="../media/image100.PNG"/></Relationships>
</file>

<file path=ppt/slides/_rels/slide24.xml.rels><?xml version="1.0" encoding="UTF-8" standalone="yes"?>
<Relationships xmlns="http://schemas.openxmlformats.org/package/2006/relationships"><Relationship Id="rId8" Type="http://schemas.openxmlformats.org/officeDocument/2006/relationships/image" Target="../media/image98.tiff"/><Relationship Id="rId3" Type="http://schemas.openxmlformats.org/officeDocument/2006/relationships/image" Target="../media/image35.emf"/><Relationship Id="rId7" Type="http://schemas.openxmlformats.org/officeDocument/2006/relationships/image" Target="../media/image9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101.jpeg"/><Relationship Id="rId9" Type="http://schemas.openxmlformats.org/officeDocument/2006/relationships/image" Target="../media/image97.jpeg"/></Relationships>
</file>

<file path=ppt/slides/_rels/slide2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tiff"/><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tiff"/><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 Id="rId9" Type="http://schemas.openxmlformats.org/officeDocument/2006/relationships/image" Target="../media/image3.tif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35.emf"/><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8" Type="http://schemas.openxmlformats.org/officeDocument/2006/relationships/hyperlink" Target="https://data.meereisportal.de/" TargetMode="External"/><Relationship Id="rId3" Type="http://schemas.openxmlformats.org/officeDocument/2006/relationships/image" Target="../media/image35.emf"/><Relationship Id="rId7" Type="http://schemas.openxmlformats.org/officeDocument/2006/relationships/hyperlink" Target="https://simba.srsl.com/nmefc/"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simba.srsl.com/pric/" TargetMode="External"/><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NTAROS_v1-white-negativ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95710" y="286878"/>
            <a:ext cx="3647724" cy="2248816"/>
          </a:xfrm>
          <a:prstGeom prst="rect">
            <a:avLst/>
          </a:prstGeom>
        </p:spPr>
      </p:pic>
      <p:sp>
        <p:nvSpPr>
          <p:cNvPr id="5" name="TextBox 4">
            <a:extLst>
              <a:ext uri="{FF2B5EF4-FFF2-40B4-BE49-F238E27FC236}">
                <a16:creationId xmlns:a16="http://schemas.microsoft.com/office/drawing/2014/main" id="{106BD41E-978C-CA46-83EA-70335EC719CC}"/>
              </a:ext>
            </a:extLst>
          </p:cNvPr>
          <p:cNvSpPr txBox="1"/>
          <p:nvPr/>
        </p:nvSpPr>
        <p:spPr>
          <a:xfrm>
            <a:off x="3301502" y="5206982"/>
            <a:ext cx="5254708" cy="430887"/>
          </a:xfrm>
          <a:prstGeom prst="rect">
            <a:avLst/>
          </a:prstGeom>
          <a:noFill/>
        </p:spPr>
        <p:txBody>
          <a:bodyPr wrap="none" rtlCol="0">
            <a:spAutoFit/>
          </a:bodyPr>
          <a:lstStyle/>
          <a:p>
            <a:r>
              <a:rPr lang="en-GB" sz="2200" b="1">
                <a:solidFill>
                  <a:schemeClr val="tx1">
                    <a:lumMod val="65000"/>
                    <a:lumOff val="35000"/>
                  </a:schemeClr>
                </a:solidFill>
                <a:latin typeface="Calibri" panose="020F0502020204030204" pitchFamily="34" charset="0"/>
                <a:cs typeface="Calibri" panose="020F0502020204030204" pitchFamily="34" charset="0"/>
              </a:rPr>
              <a:t>Lead: Agnieszka </a:t>
            </a:r>
            <a:r>
              <a:rPr lang="en-GB" sz="2200" b="1" err="1">
                <a:solidFill>
                  <a:schemeClr val="tx1">
                    <a:lumMod val="65000"/>
                    <a:lumOff val="35000"/>
                  </a:schemeClr>
                </a:solidFill>
                <a:latin typeface="Calibri" panose="020F0502020204030204" pitchFamily="34" charset="0"/>
                <a:cs typeface="Calibri" panose="020F0502020204030204" pitchFamily="34" charset="0"/>
              </a:rPr>
              <a:t>Beszczynska-Möller</a:t>
            </a:r>
            <a:r>
              <a:rPr lang="en-GB" sz="2200" b="1">
                <a:solidFill>
                  <a:schemeClr val="tx1">
                    <a:lumMod val="65000"/>
                    <a:lumOff val="35000"/>
                  </a:schemeClr>
                </a:solidFill>
                <a:latin typeface="Calibri" panose="020F0502020204030204" pitchFamily="34" charset="0"/>
                <a:cs typeface="Calibri" panose="020F0502020204030204" pitchFamily="34" charset="0"/>
              </a:rPr>
              <a:t>, IOPAN</a:t>
            </a:r>
            <a:endParaRPr lang="en-US" sz="2200" b="1">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C4DE929-FECE-D444-81EA-A7E9C8CAB886}"/>
              </a:ext>
            </a:extLst>
          </p:cNvPr>
          <p:cNvSpPr txBox="1"/>
          <p:nvPr/>
        </p:nvSpPr>
        <p:spPr>
          <a:xfrm>
            <a:off x="1524000" y="4104105"/>
            <a:ext cx="9144000" cy="979592"/>
          </a:xfrm>
          <a:prstGeom prst="rect">
            <a:avLst/>
          </a:prstGeom>
          <a:solidFill>
            <a:schemeClr val="tx1"/>
          </a:solidFill>
        </p:spPr>
        <p:txBody>
          <a:bodyPr wrap="square" lIns="91402" tIns="45702" rIns="91402" bIns="45702" rtlCol="0" anchor="ctr">
            <a:noAutofit/>
          </a:bodyPr>
          <a:lstStyle/>
          <a:p>
            <a:pPr algn="ctr">
              <a:spcAft>
                <a:spcPts val="600"/>
              </a:spcAft>
            </a:pPr>
            <a:r>
              <a:rPr lang="en-US" sz="3500" b="1">
                <a:solidFill>
                  <a:srgbClr val="000090"/>
                </a:solidFill>
                <a:latin typeface="Calibri" panose="020F0502020204030204" pitchFamily="34" charset="0"/>
                <a:cs typeface="Calibri" panose="020F0502020204030204" pitchFamily="34" charset="0"/>
              </a:rPr>
              <a:t>Task 3.4 Distributed systems: ocean and sea ice</a:t>
            </a:r>
          </a:p>
        </p:txBody>
      </p:sp>
      <p:pic>
        <p:nvPicPr>
          <p:cNvPr id="8" name="Picture 7">
            <a:extLst>
              <a:ext uri="{FF2B5EF4-FFF2-40B4-BE49-F238E27FC236}">
                <a16:creationId xmlns:a16="http://schemas.microsoft.com/office/drawing/2014/main" id="{D241EDBD-DA73-184F-9BAE-2020E5A57C3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14954" y="5986160"/>
            <a:ext cx="507567" cy="710593"/>
          </a:xfrm>
          <a:prstGeom prst="rect">
            <a:avLst/>
          </a:prstGeom>
        </p:spPr>
      </p:pic>
      <p:pic>
        <p:nvPicPr>
          <p:cNvPr id="9" name="Picture 8">
            <a:extLst>
              <a:ext uri="{FF2B5EF4-FFF2-40B4-BE49-F238E27FC236}">
                <a16:creationId xmlns:a16="http://schemas.microsoft.com/office/drawing/2014/main" id="{FCA945D9-77CB-6B47-A685-A4C36A05681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46708" y="6003084"/>
            <a:ext cx="732132" cy="732132"/>
          </a:xfrm>
          <a:prstGeom prst="rect">
            <a:avLst/>
          </a:prstGeom>
        </p:spPr>
      </p:pic>
      <p:pic>
        <p:nvPicPr>
          <p:cNvPr id="10" name="Picture 2" descr="Résultat de recherche d'images pour &quot;locean logo&quot;">
            <a:extLst>
              <a:ext uri="{FF2B5EF4-FFF2-40B4-BE49-F238E27FC236}">
                <a16:creationId xmlns:a16="http://schemas.microsoft.com/office/drawing/2014/main" id="{9FCE668B-39F0-F944-891C-57250D1C2B6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84434" y="6106067"/>
            <a:ext cx="747233" cy="506685"/>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0">
            <a:extLst>
              <a:ext uri="{FF2B5EF4-FFF2-40B4-BE49-F238E27FC236}">
                <a16:creationId xmlns:a16="http://schemas.microsoft.com/office/drawing/2014/main" id="{DFDD649B-F47C-E44B-856D-6C533D1EB01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89152" y="6132296"/>
            <a:ext cx="1351315" cy="454224"/>
          </a:xfrm>
          <a:prstGeom prst="rect">
            <a:avLst/>
          </a:prstGeom>
        </p:spPr>
      </p:pic>
      <p:pic>
        <p:nvPicPr>
          <p:cNvPr id="12" name="Picture 11">
            <a:extLst>
              <a:ext uri="{FF2B5EF4-FFF2-40B4-BE49-F238E27FC236}">
                <a16:creationId xmlns:a16="http://schemas.microsoft.com/office/drawing/2014/main" id="{223E125F-72DF-404C-A8B1-75DCAA41E89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020234" y="6167178"/>
            <a:ext cx="2350953" cy="403944"/>
          </a:xfrm>
          <a:prstGeom prst="rect">
            <a:avLst/>
          </a:prstGeom>
        </p:spPr>
      </p:pic>
      <p:pic>
        <p:nvPicPr>
          <p:cNvPr id="79874" name="Picture 2" descr="Takuvik">
            <a:extLst>
              <a:ext uri="{FF2B5EF4-FFF2-40B4-BE49-F238E27FC236}">
                <a16:creationId xmlns:a16="http://schemas.microsoft.com/office/drawing/2014/main" id="{BDF0A710-674D-AA41-BA82-7B55659A41AF}"/>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8484515" y="6125365"/>
            <a:ext cx="910859" cy="48738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id="{9019596E-229B-644B-B843-C7A2C3FE0A9D}"/>
              </a:ext>
            </a:extLst>
          </p:cNvPr>
          <p:cNvSpPr txBox="1"/>
          <p:nvPr/>
        </p:nvSpPr>
        <p:spPr>
          <a:xfrm>
            <a:off x="2794623" y="2670076"/>
            <a:ext cx="6740371" cy="461665"/>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General Assembly 2021 online, January 12-13, 2020</a:t>
            </a:r>
          </a:p>
        </p:txBody>
      </p:sp>
    </p:spTree>
    <p:extLst>
      <p:ext uri="{BB962C8B-B14F-4D97-AF65-F5344CB8AC3E}">
        <p14:creationId xmlns:p14="http://schemas.microsoft.com/office/powerpoint/2010/main" val="198735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67346" y="118396"/>
            <a:ext cx="8074619" cy="872034"/>
          </a:xfrm>
          <a:prstGeom prst="rect">
            <a:avLst/>
          </a:prstGeom>
          <a:noFill/>
        </p:spPr>
        <p:txBody>
          <a:bodyPr wrap="square" rtlCol="0">
            <a:spAutoFit/>
          </a:bodyPr>
          <a:lstStyle/>
          <a:p>
            <a:pPr>
              <a:spcBef>
                <a:spcPts val="800"/>
              </a:spcBef>
            </a:pPr>
            <a:r>
              <a:rPr lang="en-US" sz="2400" b="1" dirty="0">
                <a:solidFill>
                  <a:srgbClr val="00B0F0"/>
                </a:solidFill>
                <a:latin typeface="Calibri" charset="0"/>
                <a:ea typeface="Calibri" charset="0"/>
                <a:cs typeface="Calibri" charset="0"/>
              </a:rPr>
              <a:t>Task 3.4 Distributed systems for ocean and sea ice:</a:t>
            </a:r>
          </a:p>
          <a:p>
            <a:pPr>
              <a:spcBef>
                <a:spcPts val="600"/>
              </a:spcBef>
            </a:pPr>
            <a:r>
              <a:rPr lang="en-US" sz="2000" b="1" dirty="0">
                <a:solidFill>
                  <a:srgbClr val="00B0F0"/>
                </a:solidFill>
                <a:latin typeface="Calibri" charset="0"/>
                <a:ea typeface="Calibri" charset="0"/>
                <a:cs typeface="Calibri" charset="0"/>
              </a:rPr>
              <a:t>Snow and Ice Mass Balance Arrays (SIMBA) measurements (FMI)</a:t>
            </a:r>
          </a:p>
        </p:txBody>
      </p:sp>
      <p:pic>
        <p:nvPicPr>
          <p:cNvPr id="9" name="Picture 8"/>
          <p:cNvPicPr>
            <a:picLocks noChangeAspect="1"/>
          </p:cNvPicPr>
          <p:nvPr/>
        </p:nvPicPr>
        <p:blipFill>
          <a:blip r:embed="rId3"/>
          <a:stretch>
            <a:fillRect/>
          </a:stretch>
        </p:blipFill>
        <p:spPr>
          <a:xfrm>
            <a:off x="11022863" y="196712"/>
            <a:ext cx="952500" cy="584200"/>
          </a:xfrm>
          <a:prstGeom prst="rect">
            <a:avLst/>
          </a:prstGeom>
        </p:spPr>
      </p:pic>
      <p:pic>
        <p:nvPicPr>
          <p:cNvPr id="14" name="图片 21">
            <a:extLst>
              <a:ext uri="{FF2B5EF4-FFF2-40B4-BE49-F238E27FC236}">
                <a16:creationId xmlns:a16="http://schemas.microsoft.com/office/drawing/2014/main" id="{D770893C-D021-224B-B104-B4E17A56F54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10727" y="1613944"/>
            <a:ext cx="4228650" cy="1959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6">
            <a:extLst>
              <a:ext uri="{FF2B5EF4-FFF2-40B4-BE49-F238E27FC236}">
                <a16:creationId xmlns:a16="http://schemas.microsoft.com/office/drawing/2014/main" id="{59C5AF64-0E21-A74A-B5E9-5015D24EA098}"/>
              </a:ext>
            </a:extLst>
          </p:cNvPr>
          <p:cNvSpPr>
            <a:spLocks noChangeArrowheads="1"/>
          </p:cNvSpPr>
          <p:nvPr/>
        </p:nvSpPr>
        <p:spPr bwMode="auto">
          <a:xfrm>
            <a:off x="910727" y="3665161"/>
            <a:ext cx="4767262"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b="1" dirty="0"/>
              <a:t>Seasonal changes in sea ice kinematics and deformation </a:t>
            </a:r>
            <a:br>
              <a:rPr lang="en-US" altLang="en-US" sz="1400" b="1" dirty="0"/>
            </a:br>
            <a:r>
              <a:rPr lang="en-US" altLang="en-US" sz="1400" b="1" dirty="0"/>
              <a:t>in the Pacific Sector of the Arctic Ocean in 2018/19</a:t>
            </a:r>
          </a:p>
          <a:p>
            <a:pPr eaLnBrk="1" hangingPunct="1"/>
            <a:endParaRPr lang="en-US" altLang="en-US" sz="1400" b="1" dirty="0"/>
          </a:p>
          <a:p>
            <a:pPr eaLnBrk="1" hangingPunct="1"/>
            <a:r>
              <a:rPr lang="en-US" altLang="en-US" sz="1000" b="1" dirty="0" err="1"/>
              <a:t>Ruibo</a:t>
            </a:r>
            <a:r>
              <a:rPr lang="en-US" altLang="en-US" sz="1000" b="1" dirty="0"/>
              <a:t> Lei1, Mario Hoppmann2, Bin Cheng3, </a:t>
            </a:r>
            <a:r>
              <a:rPr lang="en-US" altLang="en-US" sz="1000" b="1" dirty="0" err="1"/>
              <a:t>Guangyu</a:t>
            </a:r>
            <a:r>
              <a:rPr lang="en-US" altLang="en-US" sz="1000" b="1" dirty="0"/>
              <a:t> Zuo1,4, </a:t>
            </a:r>
            <a:r>
              <a:rPr lang="en-US" altLang="en-US" sz="1000" b="1" dirty="0" err="1"/>
              <a:t>Dawei</a:t>
            </a:r>
            <a:r>
              <a:rPr lang="en-US" altLang="en-US" sz="1000" b="1" dirty="0"/>
              <a:t> Gui1,5, </a:t>
            </a:r>
            <a:br>
              <a:rPr lang="en-US" altLang="en-US" sz="1000" b="1" dirty="0"/>
            </a:br>
            <a:r>
              <a:rPr lang="en-US" altLang="en-US" sz="1000" b="1" dirty="0" err="1"/>
              <a:t>Qiongqiong</a:t>
            </a:r>
            <a:r>
              <a:rPr lang="en-US" altLang="en-US" sz="1000" b="1" dirty="0"/>
              <a:t> Cai6, H. Jakob Belter2, and </a:t>
            </a:r>
            <a:r>
              <a:rPr lang="en-US" altLang="en-US" sz="1000" b="1" dirty="0" err="1"/>
              <a:t>Wangxiao</a:t>
            </a:r>
            <a:r>
              <a:rPr lang="en-US" altLang="en-US" sz="1000" b="1" dirty="0"/>
              <a:t> Yang4</a:t>
            </a:r>
          </a:p>
          <a:p>
            <a:pPr eaLnBrk="1" hangingPunct="1"/>
            <a:endParaRPr lang="en-US" altLang="en-US" sz="1000" b="1" dirty="0"/>
          </a:p>
          <a:p>
            <a:pPr eaLnBrk="1" hangingPunct="1"/>
            <a:r>
              <a:rPr lang="en-US" altLang="en-US" sz="1000" dirty="0"/>
              <a:t>1Key Laboratory for Polar Science of the MNR, Polar Research Institute of China, Shanghai, China</a:t>
            </a:r>
          </a:p>
          <a:p>
            <a:pPr eaLnBrk="1" hangingPunct="1"/>
            <a:r>
              <a:rPr lang="en-US" altLang="en-US" sz="1000" dirty="0"/>
              <a:t>2Alfred-Wegener-Institut Helmholtz-</a:t>
            </a:r>
            <a:r>
              <a:rPr lang="en-US" altLang="en-US" sz="1000" dirty="0" err="1"/>
              <a:t>Zentrum</a:t>
            </a:r>
            <a:r>
              <a:rPr lang="en-US" altLang="en-US" sz="1000" dirty="0"/>
              <a:t> </a:t>
            </a:r>
            <a:r>
              <a:rPr lang="en-US" altLang="en-US" sz="1000" dirty="0" err="1"/>
              <a:t>für</a:t>
            </a:r>
            <a:r>
              <a:rPr lang="en-US" altLang="en-US" sz="1000" dirty="0"/>
              <a:t> Polar- und </a:t>
            </a:r>
            <a:r>
              <a:rPr lang="en-US" altLang="en-US" sz="1000" dirty="0" err="1"/>
              <a:t>Meeresforschung</a:t>
            </a:r>
            <a:r>
              <a:rPr lang="en-US" altLang="en-US" sz="1000" dirty="0"/>
              <a:t>, Bremerhaven, Germany</a:t>
            </a:r>
          </a:p>
          <a:p>
            <a:pPr eaLnBrk="1" hangingPunct="1"/>
            <a:r>
              <a:rPr lang="en-US" altLang="en-US" sz="1000" dirty="0"/>
              <a:t>3Finnish Meteorological Institute, Helsinki, Finland</a:t>
            </a:r>
          </a:p>
          <a:p>
            <a:pPr eaLnBrk="1" hangingPunct="1"/>
            <a:r>
              <a:rPr lang="en-US" altLang="en-US" sz="1000" dirty="0"/>
              <a:t>4College of Electrical and Power Engineering, Taiyuan University of Technology,</a:t>
            </a:r>
            <a:br>
              <a:rPr lang="en-US" altLang="en-US" sz="1000" dirty="0"/>
            </a:br>
            <a:r>
              <a:rPr lang="en-US" altLang="en-US" sz="1000" dirty="0"/>
              <a:t>Taiyuan, China</a:t>
            </a:r>
          </a:p>
          <a:p>
            <a:pPr eaLnBrk="1" hangingPunct="1"/>
            <a:r>
              <a:rPr lang="en-US" altLang="en-US" sz="1000" dirty="0"/>
              <a:t>5Chinese Antarctic Center of Surveying and Mapping, Wuhan University, China</a:t>
            </a:r>
          </a:p>
          <a:p>
            <a:pPr eaLnBrk="1" hangingPunct="1"/>
            <a:r>
              <a:rPr lang="en-US" altLang="en-US" sz="1000" dirty="0"/>
              <a:t>6National Marine Environmental Forecasting Center of the MNR, Beijing, China</a:t>
            </a:r>
          </a:p>
          <a:p>
            <a:pPr eaLnBrk="1" hangingPunct="1"/>
            <a:r>
              <a:rPr lang="en-US" altLang="en-US" sz="1200" dirty="0"/>
              <a:t> </a:t>
            </a:r>
          </a:p>
          <a:p>
            <a:pPr eaLnBrk="1" hangingPunct="1"/>
            <a:r>
              <a:rPr lang="en-US" altLang="en-US" sz="1200" b="1" i="1" dirty="0">
                <a:hlinkClick r:id="rId5">
                  <a:extLst>
                    <a:ext uri="{A12FA001-AC4F-418D-AE19-62706E023703}">
                      <ahyp:hlinkClr xmlns:ahyp="http://schemas.microsoft.com/office/drawing/2018/hyperlinkcolor" val="tx"/>
                    </a:ext>
                  </a:extLst>
                </a:hlinkClick>
              </a:rPr>
              <a:t>https://tc.copernicus.org/preprints/tc-2020-211/</a:t>
            </a:r>
            <a:r>
              <a:rPr lang="en-US" altLang="en-US" sz="1200" b="1" i="1" dirty="0"/>
              <a:t>	 </a:t>
            </a:r>
            <a:br>
              <a:rPr lang="en-US" altLang="en-US" sz="1200" b="1" i="1" dirty="0"/>
            </a:br>
            <a:r>
              <a:rPr lang="en-US" altLang="en-US" sz="1200" b="1" i="1" dirty="0"/>
              <a:t>Conditionally accepted </a:t>
            </a:r>
          </a:p>
        </p:txBody>
      </p:sp>
      <p:pic>
        <p:nvPicPr>
          <p:cNvPr id="17" name="Picture 2">
            <a:extLst>
              <a:ext uri="{FF2B5EF4-FFF2-40B4-BE49-F238E27FC236}">
                <a16:creationId xmlns:a16="http://schemas.microsoft.com/office/drawing/2014/main" id="{B8D93E9D-A397-6546-ABB4-34FE7798B4F4}"/>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797835" y="3865114"/>
            <a:ext cx="3002248" cy="2852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a:extLst>
              <a:ext uri="{FF2B5EF4-FFF2-40B4-BE49-F238E27FC236}">
                <a16:creationId xmlns:a16="http://schemas.microsoft.com/office/drawing/2014/main" id="{9C1296C2-524E-634E-A231-39B15EBA91D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346399" y="3872821"/>
            <a:ext cx="2287488" cy="137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a:extLst>
              <a:ext uri="{FF2B5EF4-FFF2-40B4-BE49-F238E27FC236}">
                <a16:creationId xmlns:a16="http://schemas.microsoft.com/office/drawing/2014/main" id="{B82F72BB-0EB0-AC43-B39B-F14F95BBD2F4}"/>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346382" y="5345378"/>
            <a:ext cx="2287506" cy="137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
            <a:extLst>
              <a:ext uri="{FF2B5EF4-FFF2-40B4-BE49-F238E27FC236}">
                <a16:creationId xmlns:a16="http://schemas.microsoft.com/office/drawing/2014/main" id="{F2FE70BF-F3BB-E64D-9D83-369ED1040D3C}"/>
              </a:ext>
            </a:extLst>
          </p:cNvPr>
          <p:cNvSpPr>
            <a:spLocks noChangeArrowheads="1"/>
          </p:cNvSpPr>
          <p:nvPr/>
        </p:nvSpPr>
        <p:spPr bwMode="auto">
          <a:xfrm>
            <a:off x="6242728" y="1345939"/>
            <a:ext cx="5557354"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b="1" dirty="0">
                <a:cs typeface="Calibri" panose="020F0502020204030204" pitchFamily="34" charset="0"/>
              </a:rPr>
              <a:t>Comparison of CryoSat-2 and ICESat-2 sea ice freeboard observations with </a:t>
            </a:r>
            <a:r>
              <a:rPr lang="en-US" altLang="en-US" sz="1400" b="1" dirty="0" err="1">
                <a:cs typeface="Calibri" panose="020F0502020204030204" pitchFamily="34" charset="0"/>
              </a:rPr>
              <a:t>MOSAiC</a:t>
            </a:r>
            <a:r>
              <a:rPr lang="en-US" altLang="en-US" sz="1400" b="1" dirty="0">
                <a:cs typeface="Calibri" panose="020F0502020204030204" pitchFamily="34" charset="0"/>
              </a:rPr>
              <a:t> SIMBA buoy data during the freezing season of the central Arctic</a:t>
            </a:r>
          </a:p>
          <a:p>
            <a:pPr eaLnBrk="1" hangingPunct="1"/>
            <a:endParaRPr lang="en-GB" altLang="en-US" sz="1200" b="1" dirty="0"/>
          </a:p>
          <a:p>
            <a:pPr eaLnBrk="1" hangingPunct="1"/>
            <a:r>
              <a:rPr lang="en-GB" altLang="en-US" sz="1000" b="1" dirty="0" err="1"/>
              <a:t>YoungHyun</a:t>
            </a:r>
            <a:r>
              <a:rPr lang="en-GB" altLang="en-US" sz="1000" b="1" dirty="0"/>
              <a:t> Koo</a:t>
            </a:r>
            <a:r>
              <a:rPr lang="en-GB" altLang="en-US" sz="1000" b="1" baseline="30000" dirty="0"/>
              <a:t>1</a:t>
            </a:r>
            <a:r>
              <a:rPr lang="en-GB" altLang="en-US" sz="1000" b="1" dirty="0"/>
              <a:t>, </a:t>
            </a:r>
            <a:r>
              <a:rPr lang="en-GB" altLang="en-US" sz="1000" b="1" dirty="0" err="1"/>
              <a:t>Ruibo</a:t>
            </a:r>
            <a:r>
              <a:rPr lang="en-GB" altLang="en-US" sz="1000" b="1" dirty="0"/>
              <a:t> Lei</a:t>
            </a:r>
            <a:r>
              <a:rPr lang="en-GB" altLang="en-US" sz="1000" b="1" baseline="30000" dirty="0"/>
              <a:t>2</a:t>
            </a:r>
            <a:r>
              <a:rPr lang="en-GB" altLang="en-US" sz="1000" b="1" dirty="0"/>
              <a:t>, </a:t>
            </a:r>
            <a:r>
              <a:rPr lang="en-GB" altLang="en-US" sz="1000" b="1" dirty="0" err="1"/>
              <a:t>Yubing</a:t>
            </a:r>
            <a:r>
              <a:rPr lang="en-GB" altLang="en-US" sz="1000" b="1" dirty="0"/>
              <a:t> Cheng</a:t>
            </a:r>
            <a:r>
              <a:rPr lang="en-GB" altLang="en-US" sz="1000" b="1" baseline="30000" dirty="0"/>
              <a:t>3</a:t>
            </a:r>
            <a:r>
              <a:rPr lang="en-GB" altLang="en-US" sz="1000" b="1" dirty="0"/>
              <a:t>, Bin Cheng</a:t>
            </a:r>
            <a:r>
              <a:rPr lang="en-GB" altLang="en-US" sz="1000" b="1" baseline="30000" dirty="0"/>
              <a:t>4</a:t>
            </a:r>
            <a:r>
              <a:rPr lang="en-GB" altLang="en-US" sz="1000" b="1" dirty="0"/>
              <a:t>, Hongjie Xie</a:t>
            </a:r>
            <a:r>
              <a:rPr lang="en-GB" altLang="en-US" sz="1000" b="1" baseline="30000" dirty="0"/>
              <a:t>1</a:t>
            </a:r>
            <a:r>
              <a:rPr lang="en-GB" altLang="en-US" sz="1000" b="1" dirty="0"/>
              <a:t>, Mario Hoppmann</a:t>
            </a:r>
            <a:r>
              <a:rPr lang="en-GB" altLang="en-US" sz="1000" b="1" baseline="30000" dirty="0"/>
              <a:t>5</a:t>
            </a:r>
            <a:r>
              <a:rPr lang="en-GB" altLang="en-US" sz="1000" b="1" dirty="0"/>
              <a:t>, Nathan T. Kurtz</a:t>
            </a:r>
            <a:r>
              <a:rPr lang="en-GB" altLang="en-US" sz="1000" b="1" baseline="30000" dirty="0"/>
              <a:t>6</a:t>
            </a:r>
            <a:r>
              <a:rPr lang="en-GB" altLang="en-US" sz="1000" b="1" dirty="0"/>
              <a:t>, Stephen F. Ackley</a:t>
            </a:r>
            <a:r>
              <a:rPr lang="en-GB" altLang="en-US" sz="1000" b="1" baseline="30000" dirty="0"/>
              <a:t>1</a:t>
            </a:r>
            <a:r>
              <a:rPr lang="en-GB" altLang="en-US" sz="1000" b="1" dirty="0"/>
              <a:t>, Alberto M. Mestas-Nuñez</a:t>
            </a:r>
            <a:r>
              <a:rPr lang="en-GB" altLang="en-US" sz="1000" b="1" baseline="30000" dirty="0"/>
              <a:t>1</a:t>
            </a:r>
            <a:r>
              <a:rPr lang="en-GB" altLang="en-US" sz="1000" b="1" dirty="0"/>
              <a:t> </a:t>
            </a:r>
          </a:p>
          <a:p>
            <a:pPr eaLnBrk="1" hangingPunct="1"/>
            <a:endParaRPr lang="en-GB" altLang="en-US" sz="1200" b="1" dirty="0"/>
          </a:p>
          <a:p>
            <a:pPr eaLnBrk="1" hangingPunct="1"/>
            <a:r>
              <a:rPr lang="en-GB" altLang="en-US" sz="1000" baseline="30000" dirty="0"/>
              <a:t>1</a:t>
            </a:r>
            <a:r>
              <a:rPr lang="en-GB" altLang="en-US" sz="1000" dirty="0"/>
              <a:t>NASA MIRO </a:t>
            </a:r>
            <a:r>
              <a:rPr lang="en-GB" altLang="en-US" sz="1000" dirty="0" err="1"/>
              <a:t>Center</a:t>
            </a:r>
            <a:r>
              <a:rPr lang="en-GB" altLang="en-US" sz="1000" dirty="0"/>
              <a:t> for Advanced Measurements in Extreme Environments, University of Texas at San Antonio, San Antonio, TX, USA</a:t>
            </a:r>
          </a:p>
          <a:p>
            <a:pPr eaLnBrk="1" hangingPunct="1"/>
            <a:r>
              <a:rPr lang="en-GB" altLang="en-US" sz="1000" baseline="30000" dirty="0"/>
              <a:t>2</a:t>
            </a:r>
            <a:r>
              <a:rPr lang="en-GB" altLang="en-US" sz="1000" dirty="0"/>
              <a:t>Key Laboratory for Polar Science of the MNR, Polar Research Institute of China, Shanghai, China</a:t>
            </a:r>
          </a:p>
          <a:p>
            <a:pPr eaLnBrk="1" hangingPunct="1"/>
            <a:r>
              <a:rPr lang="en-GB" altLang="en-US" sz="1000" baseline="30000" dirty="0"/>
              <a:t>3</a:t>
            </a:r>
            <a:r>
              <a:rPr lang="en-GB" altLang="en-US" sz="1000" dirty="0"/>
              <a:t>Institute of Atmospheric Physics, Chinese Academy of Sciences, Beijing, China</a:t>
            </a:r>
          </a:p>
          <a:p>
            <a:pPr eaLnBrk="1" hangingPunct="1"/>
            <a:r>
              <a:rPr lang="en-GB" altLang="en-US" sz="1000" baseline="30000" dirty="0"/>
              <a:t>4</a:t>
            </a:r>
            <a:r>
              <a:rPr lang="en-GB" altLang="en-US" sz="1000" dirty="0"/>
              <a:t>Finnish Meteorological Institute, Helsinki, Finland</a:t>
            </a:r>
          </a:p>
          <a:p>
            <a:pPr eaLnBrk="1" hangingPunct="1"/>
            <a:r>
              <a:rPr lang="en-GB" altLang="en-US" sz="1000" baseline="30000" dirty="0"/>
              <a:t>5</a:t>
            </a:r>
            <a:r>
              <a:rPr lang="en-GB" altLang="en-US" sz="1000" dirty="0"/>
              <a:t>Alfred-Wegener-Institut Helmholtz-</a:t>
            </a:r>
            <a:r>
              <a:rPr lang="en-GB" altLang="en-US" sz="1000" dirty="0" err="1"/>
              <a:t>Zentrum</a:t>
            </a:r>
            <a:r>
              <a:rPr lang="en-GB" altLang="en-US" sz="1000" dirty="0"/>
              <a:t> </a:t>
            </a:r>
            <a:r>
              <a:rPr lang="en-GB" altLang="en-US" sz="1000" dirty="0" err="1"/>
              <a:t>für</a:t>
            </a:r>
            <a:r>
              <a:rPr lang="en-GB" altLang="en-US" sz="1000" dirty="0"/>
              <a:t> Polar- und </a:t>
            </a:r>
            <a:r>
              <a:rPr lang="en-GB" altLang="en-US" sz="1000" dirty="0" err="1"/>
              <a:t>Meeresforschung</a:t>
            </a:r>
            <a:r>
              <a:rPr lang="en-GB" altLang="en-US" sz="1000" dirty="0"/>
              <a:t>, Bremerhaven, Germany</a:t>
            </a:r>
          </a:p>
          <a:p>
            <a:pPr eaLnBrk="1" hangingPunct="1"/>
            <a:r>
              <a:rPr lang="en-GB" altLang="en-US" sz="1000" baseline="30000" dirty="0"/>
              <a:t>6</a:t>
            </a:r>
            <a:r>
              <a:rPr lang="en-GB" altLang="en-US" sz="1000" dirty="0"/>
              <a:t>Cryospheric Sciences Laboratory, NASA Goddard Space Flight </a:t>
            </a:r>
            <a:r>
              <a:rPr lang="en-GB" altLang="en-US" sz="1000" dirty="0" err="1"/>
              <a:t>Center</a:t>
            </a:r>
            <a:r>
              <a:rPr lang="en-GB" altLang="en-US" sz="1000" dirty="0"/>
              <a:t>, Greenbelt, MD, USA</a:t>
            </a:r>
          </a:p>
        </p:txBody>
      </p:sp>
      <p:sp>
        <p:nvSpPr>
          <p:cNvPr id="21" name="Rectangle 6">
            <a:extLst>
              <a:ext uri="{FF2B5EF4-FFF2-40B4-BE49-F238E27FC236}">
                <a16:creationId xmlns:a16="http://schemas.microsoft.com/office/drawing/2014/main" id="{0C3C5954-20B0-BE4B-91C6-8110754F3D80}"/>
              </a:ext>
            </a:extLst>
          </p:cNvPr>
          <p:cNvSpPr>
            <a:spLocks noChangeArrowheads="1"/>
          </p:cNvSpPr>
          <p:nvPr/>
        </p:nvSpPr>
        <p:spPr bwMode="auto">
          <a:xfrm>
            <a:off x="6242729" y="1082387"/>
            <a:ext cx="42090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1200" b="1" i="1" dirty="0">
                <a:cs typeface="Calibri" panose="020F0502020204030204" pitchFamily="34" charset="0"/>
              </a:rPr>
              <a:t>Submitted to the Remote Sensing of Environment: under review</a:t>
            </a:r>
          </a:p>
        </p:txBody>
      </p:sp>
      <p:sp>
        <p:nvSpPr>
          <p:cNvPr id="4" name="TextBox 3">
            <a:extLst>
              <a:ext uri="{FF2B5EF4-FFF2-40B4-BE49-F238E27FC236}">
                <a16:creationId xmlns:a16="http://schemas.microsoft.com/office/drawing/2014/main" id="{9132BAAF-6976-C847-A824-18E01AA4CFE9}"/>
              </a:ext>
            </a:extLst>
          </p:cNvPr>
          <p:cNvSpPr txBox="1"/>
          <p:nvPr/>
        </p:nvSpPr>
        <p:spPr>
          <a:xfrm>
            <a:off x="1049447" y="1005442"/>
            <a:ext cx="4155497" cy="430887"/>
          </a:xfrm>
          <a:prstGeom prst="rect">
            <a:avLst/>
          </a:prstGeom>
          <a:noFill/>
        </p:spPr>
        <p:txBody>
          <a:bodyPr wrap="none" rtlCol="0">
            <a:spAutoFit/>
          </a:bodyPr>
          <a:lstStyle/>
          <a:p>
            <a:r>
              <a:rPr lang="en-US" sz="2200" b="1" dirty="0">
                <a:latin typeface="Calibri" panose="020F0502020204030204" pitchFamily="34" charset="0"/>
                <a:cs typeface="Calibri" panose="020F0502020204030204" pitchFamily="34" charset="0"/>
              </a:rPr>
              <a:t>Two papers including SIMBA data </a:t>
            </a:r>
          </a:p>
        </p:txBody>
      </p:sp>
    </p:spTree>
    <p:extLst>
      <p:ext uri="{BB962C8B-B14F-4D97-AF65-F5344CB8AC3E}">
        <p14:creationId xmlns:p14="http://schemas.microsoft.com/office/powerpoint/2010/main" val="90855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47752" y="162836"/>
            <a:ext cx="8074619" cy="1231106"/>
          </a:xfrm>
          <a:prstGeom prst="rect">
            <a:avLst/>
          </a:prstGeom>
          <a:noFill/>
        </p:spPr>
        <p:txBody>
          <a:bodyPr wrap="square" rtlCol="0">
            <a:spAutoFit/>
          </a:bodyPr>
          <a:lstStyle/>
          <a:p>
            <a:pPr>
              <a:spcBef>
                <a:spcPts val="800"/>
              </a:spcBef>
            </a:pPr>
            <a:r>
              <a:rPr lang="en-US" sz="2400" b="1" dirty="0">
                <a:solidFill>
                  <a:srgbClr val="00B0F0"/>
                </a:solidFill>
                <a:latin typeface="Calibri" charset="0"/>
                <a:ea typeface="Calibri" charset="0"/>
                <a:cs typeface="Calibri" charset="0"/>
              </a:rPr>
              <a:t>Task 3.4 Distributed systems for ocean and sea ice:</a:t>
            </a:r>
          </a:p>
          <a:p>
            <a:pPr>
              <a:spcBef>
                <a:spcPts val="600"/>
              </a:spcBef>
            </a:pPr>
            <a:r>
              <a:rPr lang="en-US" sz="2000" b="1" dirty="0">
                <a:solidFill>
                  <a:srgbClr val="00B0F0"/>
                </a:solidFill>
                <a:latin typeface="Calibri" charset="0"/>
                <a:ea typeface="Calibri" charset="0"/>
                <a:cs typeface="Calibri" charset="0"/>
              </a:rPr>
              <a:t>Drone-based surface albedo measurements in the Central Arctic</a:t>
            </a:r>
          </a:p>
          <a:p>
            <a:pPr>
              <a:spcBef>
                <a:spcPts val="600"/>
              </a:spcBef>
            </a:pPr>
            <a:r>
              <a:rPr lang="en-US" sz="2000" b="1" dirty="0">
                <a:solidFill>
                  <a:srgbClr val="00B0F0"/>
                </a:solidFill>
                <a:latin typeface="Calibri" charset="0"/>
                <a:ea typeface="Calibri" charset="0"/>
                <a:cs typeface="Calibri" charset="0"/>
              </a:rPr>
              <a:t>during the </a:t>
            </a:r>
            <a:r>
              <a:rPr lang="en-US" sz="2000" b="1" dirty="0" err="1">
                <a:solidFill>
                  <a:srgbClr val="00B0F0"/>
                </a:solidFill>
                <a:latin typeface="Calibri" charset="0"/>
                <a:ea typeface="Calibri" charset="0"/>
                <a:cs typeface="Calibri" charset="0"/>
              </a:rPr>
              <a:t>MOSAiC</a:t>
            </a:r>
            <a:r>
              <a:rPr lang="en-US" sz="2000" b="1" dirty="0">
                <a:solidFill>
                  <a:srgbClr val="00B0F0"/>
                </a:solidFill>
                <a:latin typeface="Calibri" charset="0"/>
                <a:ea typeface="Calibri" charset="0"/>
                <a:cs typeface="Calibri" charset="0"/>
              </a:rPr>
              <a:t> Leg 5 expedition  (FMI)</a:t>
            </a:r>
          </a:p>
        </p:txBody>
      </p:sp>
      <p:pic>
        <p:nvPicPr>
          <p:cNvPr id="9" name="Picture 8"/>
          <p:cNvPicPr>
            <a:picLocks noChangeAspect="1"/>
          </p:cNvPicPr>
          <p:nvPr/>
        </p:nvPicPr>
        <p:blipFill>
          <a:blip r:embed="rId3"/>
          <a:stretch>
            <a:fillRect/>
          </a:stretch>
        </p:blipFill>
        <p:spPr>
          <a:xfrm>
            <a:off x="11064149" y="162836"/>
            <a:ext cx="952500" cy="584200"/>
          </a:xfrm>
          <a:prstGeom prst="rect">
            <a:avLst/>
          </a:prstGeom>
        </p:spPr>
      </p:pic>
      <p:sp>
        <p:nvSpPr>
          <p:cNvPr id="46" name="TextBox 45">
            <a:extLst>
              <a:ext uri="{FF2B5EF4-FFF2-40B4-BE49-F238E27FC236}">
                <a16:creationId xmlns:a16="http://schemas.microsoft.com/office/drawing/2014/main" id="{BDC23445-748D-F741-ABCE-9122D0700F92}"/>
              </a:ext>
            </a:extLst>
          </p:cNvPr>
          <p:cNvSpPr txBox="1"/>
          <p:nvPr/>
        </p:nvSpPr>
        <p:spPr>
          <a:xfrm>
            <a:off x="7990352" y="1185340"/>
            <a:ext cx="4343049" cy="338554"/>
          </a:xfrm>
          <a:prstGeom prst="rect">
            <a:avLst/>
          </a:prstGeom>
          <a:noFill/>
        </p:spPr>
        <p:txBody>
          <a:bodyPr wrap="square" rtlCol="0">
            <a:spAutoFit/>
          </a:bodyPr>
          <a:lstStyle/>
          <a:p>
            <a:r>
              <a:rPr lang="en-GB" sz="1600" b="1" dirty="0">
                <a:latin typeface="Calibri" panose="020F0502020204030204" pitchFamily="34" charset="0"/>
                <a:cs typeface="Calibri" panose="020F0502020204030204" pitchFamily="34" charset="0"/>
              </a:rPr>
              <a:t>Roberta Pirazzini and Henna-Reetta Hannula</a:t>
            </a:r>
            <a:endParaRPr lang="fi-FI" sz="1600" b="1" dirty="0">
              <a:latin typeface="Calibri" panose="020F0502020204030204" pitchFamily="34" charset="0"/>
              <a:cs typeface="Calibri" panose="020F0502020204030204" pitchFamily="34" charset="0"/>
            </a:endParaRPr>
          </a:p>
        </p:txBody>
      </p:sp>
      <p:sp>
        <p:nvSpPr>
          <p:cNvPr id="47" name="Rectangle 46">
            <a:extLst>
              <a:ext uri="{FF2B5EF4-FFF2-40B4-BE49-F238E27FC236}">
                <a16:creationId xmlns:a16="http://schemas.microsoft.com/office/drawing/2014/main" id="{D72867A8-8D5C-BE44-A437-8F9B39C3F0D8}"/>
              </a:ext>
            </a:extLst>
          </p:cNvPr>
          <p:cNvSpPr/>
          <p:nvPr/>
        </p:nvSpPr>
        <p:spPr>
          <a:xfrm>
            <a:off x="376139" y="1526824"/>
            <a:ext cx="6194477" cy="1077218"/>
          </a:xfrm>
          <a:prstGeom prst="rect">
            <a:avLst/>
          </a:prstGeom>
        </p:spPr>
        <p:txBody>
          <a:bodyPr wrap="square">
            <a:spAutoFit/>
          </a:bodyPr>
          <a:lstStyle/>
          <a:p>
            <a:r>
              <a:rPr lang="en-US" sz="1600" b="1" dirty="0">
                <a:latin typeface="Calibri" panose="020F0502020204030204" pitchFamily="34" charset="0"/>
                <a:cs typeface="Calibri" panose="020F0502020204030204" pitchFamily="34" charset="0"/>
              </a:rPr>
              <a:t>Research questions:</a:t>
            </a:r>
          </a:p>
          <a:p>
            <a:r>
              <a:rPr lang="en-US" sz="1600" dirty="0">
                <a:latin typeface="Calibri" panose="020F0502020204030204" pitchFamily="34" charset="0"/>
                <a:cs typeface="Calibri" panose="020F0502020204030204" pitchFamily="34" charset="0"/>
              </a:rPr>
              <a:t>How the spatial heterogeneity of surface types and microstructural properties relates to surface albedo at different spatial scales? What</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is the area averaged albedo in satellite footprints and model grids? </a:t>
            </a:r>
          </a:p>
        </p:txBody>
      </p:sp>
      <p:pic>
        <p:nvPicPr>
          <p:cNvPr id="48" name="Picture 47">
            <a:extLst>
              <a:ext uri="{FF2B5EF4-FFF2-40B4-BE49-F238E27FC236}">
                <a16:creationId xmlns:a16="http://schemas.microsoft.com/office/drawing/2014/main" id="{26B30511-67FE-1C41-A9D8-F98D2698F81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423091" y="1615162"/>
            <a:ext cx="1472884" cy="2090142"/>
          </a:xfrm>
          <a:prstGeom prst="rect">
            <a:avLst/>
          </a:prstGeom>
        </p:spPr>
      </p:pic>
      <p:pic>
        <p:nvPicPr>
          <p:cNvPr id="49" name="Picture 48">
            <a:extLst>
              <a:ext uri="{FF2B5EF4-FFF2-40B4-BE49-F238E27FC236}">
                <a16:creationId xmlns:a16="http://schemas.microsoft.com/office/drawing/2014/main" id="{88B0536E-9FC6-AE47-A6C7-AB8C22F8B20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41896" y="1628876"/>
            <a:ext cx="3114642" cy="2076428"/>
          </a:xfrm>
          <a:prstGeom prst="rect">
            <a:avLst/>
          </a:prstGeom>
        </p:spPr>
      </p:pic>
      <p:sp>
        <p:nvSpPr>
          <p:cNvPr id="50" name="TextBox 49">
            <a:extLst>
              <a:ext uri="{FF2B5EF4-FFF2-40B4-BE49-F238E27FC236}">
                <a16:creationId xmlns:a16="http://schemas.microsoft.com/office/drawing/2014/main" id="{9F118A36-B3CC-FD46-86AF-7CAEED04937F}"/>
              </a:ext>
            </a:extLst>
          </p:cNvPr>
          <p:cNvSpPr txBox="1"/>
          <p:nvPr/>
        </p:nvSpPr>
        <p:spPr>
          <a:xfrm>
            <a:off x="7990352" y="1628876"/>
            <a:ext cx="1862747" cy="307777"/>
          </a:xfrm>
          <a:prstGeom prst="rect">
            <a:avLst/>
          </a:prstGeom>
          <a:noFill/>
        </p:spPr>
        <p:txBody>
          <a:bodyPr wrap="square" rtlCol="0">
            <a:spAutoFit/>
          </a:bodyPr>
          <a:lstStyle/>
          <a:p>
            <a:r>
              <a:rPr lang="en-GB" sz="1400" b="1" dirty="0">
                <a:solidFill>
                  <a:schemeClr val="bg2"/>
                </a:solidFill>
                <a:latin typeface="Calibri" panose="020F0502020204030204" pitchFamily="34" charset="0"/>
                <a:cs typeface="Calibri" panose="020F0502020204030204" pitchFamily="34" charset="0"/>
              </a:rPr>
              <a:t>Roberta with SPECTRA</a:t>
            </a:r>
            <a:endParaRPr lang="fi-FI" sz="1400" b="1" dirty="0">
              <a:solidFill>
                <a:schemeClr val="bg2"/>
              </a:solidFill>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25D1AC2A-9207-F649-8D9C-CE6B084EC3E3}"/>
              </a:ext>
            </a:extLst>
          </p:cNvPr>
          <p:cNvSpPr txBox="1"/>
          <p:nvPr/>
        </p:nvSpPr>
        <p:spPr>
          <a:xfrm>
            <a:off x="7100340" y="3428305"/>
            <a:ext cx="1172395" cy="246221"/>
          </a:xfrm>
          <a:prstGeom prst="rect">
            <a:avLst/>
          </a:prstGeom>
          <a:noFill/>
        </p:spPr>
        <p:txBody>
          <a:bodyPr wrap="square" rtlCol="0">
            <a:spAutoFit/>
          </a:bodyPr>
          <a:lstStyle/>
          <a:p>
            <a:pPr defTabSz="1514612"/>
            <a:r>
              <a:rPr lang="en-GB" sz="1000" dirty="0">
                <a:solidFill>
                  <a:schemeClr val="bg2"/>
                </a:solidFill>
                <a:latin typeface="Calibri" panose="020F0502020204030204" pitchFamily="34" charset="0"/>
                <a:cs typeface="Calibri" panose="020F0502020204030204" pitchFamily="34" charset="0"/>
              </a:rPr>
              <a:t>@Ian Rohde</a:t>
            </a:r>
            <a:endParaRPr lang="fi-FI" sz="1000" dirty="0">
              <a:solidFill>
                <a:schemeClr val="bg2"/>
              </a:solidFill>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677C9464-F0D0-C54F-AC29-150DEB847CD3}"/>
              </a:ext>
            </a:extLst>
          </p:cNvPr>
          <p:cNvSpPr txBox="1"/>
          <p:nvPr/>
        </p:nvSpPr>
        <p:spPr>
          <a:xfrm>
            <a:off x="10914513" y="3459083"/>
            <a:ext cx="1134654" cy="246221"/>
          </a:xfrm>
          <a:prstGeom prst="rect">
            <a:avLst/>
          </a:prstGeom>
          <a:noFill/>
        </p:spPr>
        <p:txBody>
          <a:bodyPr wrap="square" rtlCol="0">
            <a:spAutoFit/>
          </a:bodyPr>
          <a:lstStyle/>
          <a:p>
            <a:pPr defTabSz="1514612"/>
            <a:r>
              <a:rPr lang="en-GB" sz="1000" dirty="0">
                <a:solidFill>
                  <a:srgbClr val="FFFFFF"/>
                </a:solidFill>
                <a:latin typeface="Calibri" panose="020F0502020204030204" pitchFamily="34" charset="0"/>
                <a:cs typeface="Calibri" panose="020F0502020204030204" pitchFamily="34" charset="0"/>
              </a:rPr>
              <a:t>@</a:t>
            </a:r>
            <a:r>
              <a:rPr lang="en-GB" sz="1000" dirty="0" err="1">
                <a:solidFill>
                  <a:srgbClr val="FFFFFF"/>
                </a:solidFill>
                <a:latin typeface="Calibri" panose="020F0502020204030204" pitchFamily="34" charset="0"/>
                <a:cs typeface="Calibri" panose="020F0502020204030204" pitchFamily="34" charset="0"/>
              </a:rPr>
              <a:t>Lianna</a:t>
            </a:r>
            <a:r>
              <a:rPr lang="en-GB" sz="1000" dirty="0">
                <a:solidFill>
                  <a:srgbClr val="FFFFFF"/>
                </a:solidFill>
                <a:latin typeface="Calibri" panose="020F0502020204030204" pitchFamily="34" charset="0"/>
                <a:cs typeface="Calibri" panose="020F0502020204030204" pitchFamily="34" charset="0"/>
              </a:rPr>
              <a:t> Nixon</a:t>
            </a:r>
            <a:endParaRPr lang="fi-FI" sz="1000" dirty="0">
              <a:solidFill>
                <a:srgbClr val="FFFFFF"/>
              </a:solidFill>
              <a:latin typeface="Calibri" panose="020F0502020204030204" pitchFamily="34" charset="0"/>
              <a:cs typeface="Calibri" panose="020F0502020204030204" pitchFamily="34" charset="0"/>
            </a:endParaRPr>
          </a:p>
        </p:txBody>
      </p:sp>
      <p:sp>
        <p:nvSpPr>
          <p:cNvPr id="53" name="TextBox 52">
            <a:extLst>
              <a:ext uri="{FF2B5EF4-FFF2-40B4-BE49-F238E27FC236}">
                <a16:creationId xmlns:a16="http://schemas.microsoft.com/office/drawing/2014/main" id="{B595DFBD-E0E4-9E41-9FCA-A49891995040}"/>
              </a:ext>
            </a:extLst>
          </p:cNvPr>
          <p:cNvSpPr txBox="1"/>
          <p:nvPr/>
        </p:nvSpPr>
        <p:spPr>
          <a:xfrm>
            <a:off x="10382247" y="1557965"/>
            <a:ext cx="1805991" cy="307777"/>
          </a:xfrm>
          <a:prstGeom prst="rect">
            <a:avLst/>
          </a:prstGeom>
          <a:noFill/>
        </p:spPr>
        <p:txBody>
          <a:bodyPr wrap="square" rtlCol="0">
            <a:spAutoFit/>
          </a:bodyPr>
          <a:lstStyle/>
          <a:p>
            <a:r>
              <a:rPr lang="en-GB" sz="1400" b="1" dirty="0">
                <a:latin typeface="Calibri" panose="020F0502020204030204" pitchFamily="34" charset="0"/>
                <a:cs typeface="Calibri" panose="020F0502020204030204" pitchFamily="34" charset="0"/>
              </a:rPr>
              <a:t>Henna with Mavic</a:t>
            </a:r>
            <a:endParaRPr lang="fi-FI" sz="1400" b="1" dirty="0">
              <a:latin typeface="Calibri" panose="020F0502020204030204" pitchFamily="34" charset="0"/>
              <a:cs typeface="Calibri" panose="020F0502020204030204" pitchFamily="34" charset="0"/>
            </a:endParaRPr>
          </a:p>
        </p:txBody>
      </p:sp>
      <p:sp>
        <p:nvSpPr>
          <p:cNvPr id="54" name="Rectangle 53">
            <a:extLst>
              <a:ext uri="{FF2B5EF4-FFF2-40B4-BE49-F238E27FC236}">
                <a16:creationId xmlns:a16="http://schemas.microsoft.com/office/drawing/2014/main" id="{359C877B-30CA-E54C-B6F9-84C687EB2174}"/>
              </a:ext>
            </a:extLst>
          </p:cNvPr>
          <p:cNvSpPr/>
          <p:nvPr/>
        </p:nvSpPr>
        <p:spPr>
          <a:xfrm>
            <a:off x="347752" y="6270814"/>
            <a:ext cx="4199709" cy="307777"/>
          </a:xfrm>
          <a:prstGeom prst="rect">
            <a:avLst/>
          </a:prstGeom>
        </p:spPr>
        <p:txBody>
          <a:bodyPr wrap="square">
            <a:spAutoFit/>
          </a:bodyPr>
          <a:lstStyle/>
          <a:p>
            <a:r>
              <a:rPr lang="en-US" sz="1400" b="1" i="1" dirty="0">
                <a:latin typeface="Calibri" panose="020F0502020204030204" pitchFamily="34" charset="0"/>
                <a:cs typeface="Calibri" panose="020F0502020204030204" pitchFamily="34" charset="0"/>
              </a:rPr>
              <a:t>Track of MOSAiC Leg 5 expedition onboard </a:t>
            </a:r>
            <a:r>
              <a:rPr lang="en-US" sz="1400" b="1" i="1" dirty="0" err="1">
                <a:latin typeface="Calibri" panose="020F0502020204030204" pitchFamily="34" charset="0"/>
                <a:cs typeface="Calibri" panose="020F0502020204030204" pitchFamily="34" charset="0"/>
              </a:rPr>
              <a:t>Polarstern</a:t>
            </a:r>
            <a:endParaRPr lang="en-US" sz="1400" b="1" i="1" dirty="0">
              <a:latin typeface="Calibri" panose="020F0502020204030204" pitchFamily="34" charset="0"/>
              <a:cs typeface="Calibri" panose="020F0502020204030204" pitchFamily="34" charset="0"/>
            </a:endParaRPr>
          </a:p>
        </p:txBody>
      </p:sp>
      <p:pic>
        <p:nvPicPr>
          <p:cNvPr id="55" name="Picture 54">
            <a:extLst>
              <a:ext uri="{FF2B5EF4-FFF2-40B4-BE49-F238E27FC236}">
                <a16:creationId xmlns:a16="http://schemas.microsoft.com/office/drawing/2014/main" id="{B1840FE5-ECBA-A846-B694-8F52983A9553}"/>
              </a:ext>
            </a:extLst>
          </p:cNvPr>
          <p:cNvPicPr>
            <a:picLocks noChangeAspect="1"/>
          </p:cNvPicPr>
          <p:nvPr/>
        </p:nvPicPr>
        <p:blipFill>
          <a:blip r:embed="rId6"/>
          <a:stretch>
            <a:fillRect/>
          </a:stretch>
        </p:blipFill>
        <p:spPr>
          <a:xfrm>
            <a:off x="445926" y="2667090"/>
            <a:ext cx="3811036" cy="3540676"/>
          </a:xfrm>
          <a:prstGeom prst="rect">
            <a:avLst/>
          </a:prstGeom>
        </p:spPr>
      </p:pic>
      <p:sp>
        <p:nvSpPr>
          <p:cNvPr id="56" name="TextBox 55">
            <a:extLst>
              <a:ext uri="{FF2B5EF4-FFF2-40B4-BE49-F238E27FC236}">
                <a16:creationId xmlns:a16="http://schemas.microsoft.com/office/drawing/2014/main" id="{627271BA-4DD4-9D40-BB57-628C073C1432}"/>
              </a:ext>
            </a:extLst>
          </p:cNvPr>
          <p:cNvSpPr txBox="1"/>
          <p:nvPr/>
        </p:nvSpPr>
        <p:spPr>
          <a:xfrm>
            <a:off x="4748384" y="3527225"/>
            <a:ext cx="7260917" cy="3034613"/>
          </a:xfrm>
          <a:prstGeom prst="rect">
            <a:avLst/>
          </a:prstGeom>
          <a:noFill/>
        </p:spPr>
        <p:txBody>
          <a:bodyPr wrap="square" rtlCol="0">
            <a:spAutoFit/>
          </a:bodyPr>
          <a:lstStyle/>
          <a:p>
            <a:pPr defTabSz="1514612"/>
            <a:r>
              <a:rPr lang="en-GB" sz="2400" b="1" dirty="0">
                <a:latin typeface="Calibri" panose="020F0502020204030204" pitchFamily="34" charset="0"/>
                <a:cs typeface="Calibri" panose="020F0502020204030204" pitchFamily="34" charset="0"/>
              </a:rPr>
              <a:t>Drones: </a:t>
            </a:r>
          </a:p>
          <a:p>
            <a:pPr marL="342900" indent="-342900" defTabSz="1514612">
              <a:spcBef>
                <a:spcPts val="600"/>
              </a:spcBef>
              <a:buClr>
                <a:schemeClr val="tx1"/>
              </a:buClr>
              <a:buFont typeface="Arial" panose="020B0604020202020204" pitchFamily="34" charset="0"/>
              <a:buChar char="•"/>
            </a:pPr>
            <a:r>
              <a:rPr lang="en-GB" sz="1988" b="1" dirty="0">
                <a:solidFill>
                  <a:srgbClr val="FFFF00"/>
                </a:solidFill>
                <a:latin typeface="Calibri" panose="020F0502020204030204" pitchFamily="34" charset="0"/>
                <a:cs typeface="Calibri" panose="020F0502020204030204" pitchFamily="34" charset="0"/>
              </a:rPr>
              <a:t>SPECTRA</a:t>
            </a:r>
            <a:r>
              <a:rPr lang="en-GB" sz="1988" b="1" dirty="0">
                <a:latin typeface="Calibri" panose="020F0502020204030204" pitchFamily="34" charset="0"/>
                <a:cs typeface="Calibri" panose="020F0502020204030204" pitchFamily="34" charset="0"/>
              </a:rPr>
              <a:t>:</a:t>
            </a:r>
            <a:r>
              <a:rPr lang="en-GB" sz="1988"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equipped</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with</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paired</a:t>
            </a:r>
            <a:r>
              <a:rPr lang="de-DE" dirty="0">
                <a:latin typeface="Calibri" panose="020F0502020204030204" pitchFamily="34" charset="0"/>
                <a:cs typeface="Calibri" panose="020F0502020204030204" pitchFamily="34" charset="0"/>
              </a:rPr>
              <a:t> Kipp and Zonen CM4 </a:t>
            </a:r>
            <a:r>
              <a:rPr lang="de-DE" dirty="0" err="1">
                <a:latin typeface="Calibri" panose="020F0502020204030204" pitchFamily="34" charset="0"/>
                <a:cs typeface="Calibri" panose="020F0502020204030204" pitchFamily="34" charset="0"/>
              </a:rPr>
              <a:t>pyranometers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measuring</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broadband</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albedo</a:t>
            </a:r>
            <a:r>
              <a:rPr lang="de-DE" dirty="0">
                <a:latin typeface="Calibri" panose="020F0502020204030204" pitchFamily="34" charset="0"/>
                <a:cs typeface="Calibri" panose="020F0502020204030204" pitchFamily="34" charset="0"/>
              </a:rPr>
              <a:t> and </a:t>
            </a:r>
            <a:r>
              <a:rPr lang="de-DE" dirty="0" err="1">
                <a:latin typeface="Calibri" panose="020F0502020204030204" pitchFamily="34" charset="0"/>
                <a:cs typeface="Calibri" panose="020F0502020204030204" pitchFamily="34" charset="0"/>
              </a:rPr>
              <a:t>paired</a:t>
            </a:r>
            <a:r>
              <a:rPr lang="de-DE" dirty="0">
                <a:latin typeface="Calibri" panose="020F0502020204030204" pitchFamily="34" charset="0"/>
                <a:cs typeface="Calibri" panose="020F0502020204030204" pitchFamily="34" charset="0"/>
              </a:rPr>
              <a:t> Ocean </a:t>
            </a:r>
            <a:r>
              <a:rPr lang="de-DE" dirty="0" err="1">
                <a:latin typeface="Calibri" panose="020F0502020204030204" pitchFamily="34" charset="0"/>
                <a:cs typeface="Calibri" panose="020F0502020204030204" pitchFamily="34" charset="0"/>
              </a:rPr>
              <a:t>Optics</a:t>
            </a:r>
            <a:r>
              <a:rPr lang="de-DE" dirty="0">
                <a:latin typeface="Calibri" panose="020F0502020204030204" pitchFamily="34" charset="0"/>
                <a:cs typeface="Calibri" panose="020F0502020204030204" pitchFamily="34" charset="0"/>
              </a:rPr>
              <a:t> STS VIS and NIR </a:t>
            </a:r>
            <a:r>
              <a:rPr lang="de-DE" dirty="0" err="1">
                <a:latin typeface="Calibri" panose="020F0502020204030204" pitchFamily="34" charset="0"/>
                <a:cs typeface="Calibri" panose="020F0502020204030204" pitchFamily="34" charset="0"/>
              </a:rPr>
              <a:t>micro</a:t>
            </a:r>
            <a:r>
              <a:rPr lang="de-DE" dirty="0">
                <a:latin typeface="Calibri" panose="020F0502020204030204" pitchFamily="34" charset="0"/>
                <a:cs typeface="Calibri" panose="020F0502020204030204" pitchFamily="34" charset="0"/>
              </a:rPr>
              <a:t>-radiometers </a:t>
            </a:r>
            <a:r>
              <a:rPr lang="de-DE" dirty="0" err="1">
                <a:latin typeface="Calibri" panose="020F0502020204030204" pitchFamily="34" charset="0"/>
                <a:cs typeface="Calibri" panose="020F0502020204030204" pitchFamily="34" charset="0"/>
              </a:rPr>
              <a:t>measuring</a:t>
            </a:r>
            <a:r>
              <a:rPr lang="de-DE" dirty="0">
                <a:latin typeface="Calibri" panose="020F0502020204030204" pitchFamily="34" charset="0"/>
                <a:cs typeface="Calibri" panose="020F0502020204030204" pitchFamily="34" charset="0"/>
              </a:rPr>
              <a:t> visible and </a:t>
            </a:r>
            <a:r>
              <a:rPr lang="de-DE" dirty="0" err="1">
                <a:latin typeface="Calibri" panose="020F0502020204030204" pitchFamily="34" charset="0"/>
                <a:cs typeface="Calibri" panose="020F0502020204030204" pitchFamily="34" charset="0"/>
              </a:rPr>
              <a:t>near-infrared</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spectral</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albedo</a:t>
            </a:r>
            <a:r>
              <a:rPr lang="de-DE" dirty="0">
                <a:latin typeface="Calibri" panose="020F0502020204030204" pitchFamily="34" charset="0"/>
                <a:cs typeface="Calibri" panose="020F0502020204030204" pitchFamily="34" charset="0"/>
              </a:rPr>
              <a:t>.</a:t>
            </a:r>
          </a:p>
          <a:p>
            <a:pPr marL="342900" indent="-342900" defTabSz="1514612">
              <a:spcBef>
                <a:spcPts val="600"/>
              </a:spcBef>
              <a:buClr>
                <a:schemeClr val="tx1"/>
              </a:buClr>
              <a:buFont typeface="Arial" panose="020B0604020202020204" pitchFamily="34" charset="0"/>
              <a:buChar char="•"/>
            </a:pPr>
            <a:r>
              <a:rPr lang="de-DE" sz="1988" b="1" dirty="0">
                <a:solidFill>
                  <a:srgbClr val="FFFF00"/>
                </a:solidFill>
                <a:latin typeface="Calibri" panose="020F0502020204030204" pitchFamily="34" charset="0"/>
                <a:cs typeface="Calibri" panose="020F0502020204030204" pitchFamily="34" charset="0"/>
              </a:rPr>
              <a:t>Mavic 2 Pro</a:t>
            </a:r>
            <a:r>
              <a:rPr lang="de-DE" sz="1988" b="1" dirty="0">
                <a:latin typeface="Calibri" panose="020F0502020204030204" pitchFamily="34" charset="0"/>
                <a:cs typeface="Calibri" panose="020F0502020204030204" pitchFamily="34" charset="0"/>
              </a:rPr>
              <a:t>: </a:t>
            </a:r>
            <a:r>
              <a:rPr lang="en-US" sz="1988" dirty="0">
                <a:latin typeface="Calibri" panose="020F0502020204030204" pitchFamily="34" charset="0"/>
                <a:cs typeface="Calibri" panose="020F0502020204030204" pitchFamily="34" charset="0"/>
              </a:rPr>
              <a:t>equipped with camera to perform photography mapping of the surface.</a:t>
            </a:r>
          </a:p>
          <a:p>
            <a:pPr defTabSz="1514612">
              <a:lnSpc>
                <a:spcPct val="150000"/>
              </a:lnSpc>
              <a:spcBef>
                <a:spcPts val="600"/>
              </a:spcBef>
            </a:pPr>
            <a:r>
              <a:rPr lang="en-GB" sz="1988" b="1" dirty="0">
                <a:latin typeface="Calibri" panose="020F0502020204030204" pitchFamily="34" charset="0"/>
                <a:cs typeface="Calibri" panose="020F0502020204030204" pitchFamily="34" charset="0"/>
              </a:rPr>
              <a:t>17 flights with SPECTRA in 8 days, ~5 flight hours</a:t>
            </a:r>
          </a:p>
          <a:p>
            <a:pPr defTabSz="1514612">
              <a:lnSpc>
                <a:spcPct val="150000"/>
              </a:lnSpc>
            </a:pPr>
            <a:r>
              <a:rPr lang="en-GB" sz="1988" b="1" dirty="0">
                <a:latin typeface="Calibri" panose="020F0502020204030204" pitchFamily="34" charset="0"/>
                <a:cs typeface="Calibri" panose="020F0502020204030204" pitchFamily="34" charset="0"/>
              </a:rPr>
              <a:t>35 flights (maps) with Mavic in 18 days, ~11,5 flight hours</a:t>
            </a:r>
            <a:endParaRPr lang="fi-FI" sz="1988" b="1" dirty="0">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B4E08272-529F-D649-AAAE-FBB756A6976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422371" y="360673"/>
            <a:ext cx="2350953" cy="403944"/>
          </a:xfrm>
          <a:prstGeom prst="rect">
            <a:avLst/>
          </a:prstGeom>
        </p:spPr>
      </p:pic>
    </p:spTree>
    <p:extLst>
      <p:ext uri="{BB962C8B-B14F-4D97-AF65-F5344CB8AC3E}">
        <p14:creationId xmlns:p14="http://schemas.microsoft.com/office/powerpoint/2010/main" val="418091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47752" y="162836"/>
            <a:ext cx="8074619" cy="872034"/>
          </a:xfrm>
          <a:prstGeom prst="rect">
            <a:avLst/>
          </a:prstGeom>
          <a:noFill/>
        </p:spPr>
        <p:txBody>
          <a:bodyPr wrap="square" rtlCol="0">
            <a:spAutoFit/>
          </a:bodyPr>
          <a:lstStyle/>
          <a:p>
            <a:pPr>
              <a:spcBef>
                <a:spcPts val="800"/>
              </a:spcBef>
            </a:pPr>
            <a:r>
              <a:rPr lang="en-US" sz="2400" b="1" dirty="0">
                <a:solidFill>
                  <a:srgbClr val="00B0F0"/>
                </a:solidFill>
                <a:latin typeface="Calibri" charset="0"/>
                <a:ea typeface="Calibri" charset="0"/>
                <a:cs typeface="Calibri" charset="0"/>
              </a:rPr>
              <a:t>Task 3.4 Distributed systems for ocean and sea ice:</a:t>
            </a:r>
          </a:p>
          <a:p>
            <a:pPr>
              <a:spcBef>
                <a:spcPts val="600"/>
              </a:spcBef>
            </a:pPr>
            <a:r>
              <a:rPr lang="en-US" sz="2000" b="1" dirty="0">
                <a:solidFill>
                  <a:srgbClr val="00B0F0"/>
                </a:solidFill>
                <a:latin typeface="Calibri" charset="0"/>
                <a:ea typeface="Calibri" charset="0"/>
                <a:cs typeface="Calibri" charset="0"/>
              </a:rPr>
              <a:t>Additional measurements during the </a:t>
            </a:r>
            <a:r>
              <a:rPr lang="en-US" sz="2000" b="1" dirty="0" err="1">
                <a:solidFill>
                  <a:srgbClr val="00B0F0"/>
                </a:solidFill>
                <a:latin typeface="Calibri" charset="0"/>
                <a:ea typeface="Calibri" charset="0"/>
                <a:cs typeface="Calibri" charset="0"/>
              </a:rPr>
              <a:t>MOSAiC</a:t>
            </a:r>
            <a:r>
              <a:rPr lang="en-US" sz="2000" b="1" dirty="0">
                <a:solidFill>
                  <a:srgbClr val="00B0F0"/>
                </a:solidFill>
                <a:latin typeface="Calibri" charset="0"/>
                <a:ea typeface="Calibri" charset="0"/>
                <a:cs typeface="Calibri" charset="0"/>
              </a:rPr>
              <a:t> Leg 5 expedition (FMI)</a:t>
            </a:r>
          </a:p>
        </p:txBody>
      </p:sp>
      <p:sp>
        <p:nvSpPr>
          <p:cNvPr id="58" name="Slide Number Placeholder 3">
            <a:extLst>
              <a:ext uri="{FF2B5EF4-FFF2-40B4-BE49-F238E27FC236}">
                <a16:creationId xmlns:a16="http://schemas.microsoft.com/office/drawing/2014/main" id="{E6594F57-8B8C-5249-97D8-2A2A307167B5}"/>
              </a:ext>
            </a:extLst>
          </p:cNvPr>
          <p:cNvSpPr txBox="1">
            <a:spLocks/>
          </p:cNvSpPr>
          <p:nvPr/>
        </p:nvSpPr>
        <p:spPr>
          <a:xfrm>
            <a:off x="10871549" y="6855969"/>
            <a:ext cx="813522" cy="365090"/>
          </a:xfrm>
          <a:prstGeom prst="rect">
            <a:avLst/>
          </a:prstGeom>
        </p:spPr>
        <p:txBody>
          <a:bodyPr vert="horz" lIns="91440" tIns="45720" rIns="91440" bIns="45720" rtlCol="0" anchor="t"/>
          <a:lstStyle>
            <a:defPPr>
              <a:defRPr lang="en-US"/>
            </a:defPPr>
            <a:lvl1pPr marL="0" algn="l" defTabSz="457200" rtl="0" eaLnBrk="1" latinLnBrk="0" hangingPunct="1">
              <a:defRPr sz="1100" kern="1200">
                <a:solidFill>
                  <a:schemeClr val="tx1">
                    <a:alpha val="60000"/>
                  </a:schemeClr>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3BE8AB2-9B50-D544-A2BB-62673476E5E9}" type="slidenum">
              <a:rPr lang="fi-FI" smtClean="0"/>
              <a:pPr/>
              <a:t>12</a:t>
            </a:fld>
            <a:endParaRPr lang="fi-FI"/>
          </a:p>
        </p:txBody>
      </p:sp>
      <p:pic>
        <p:nvPicPr>
          <p:cNvPr id="59" name="Picture 58">
            <a:extLst>
              <a:ext uri="{FF2B5EF4-FFF2-40B4-BE49-F238E27FC236}">
                <a16:creationId xmlns:a16="http://schemas.microsoft.com/office/drawing/2014/main" id="{5811B6BC-3450-504E-A8DF-13CB213F392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7302098" y="3265068"/>
            <a:ext cx="2468841" cy="1798615"/>
          </a:xfrm>
          <a:prstGeom prst="rect">
            <a:avLst/>
          </a:prstGeom>
          <a:ln w="19050">
            <a:solidFill>
              <a:schemeClr val="tx1"/>
            </a:solidFill>
          </a:ln>
        </p:spPr>
      </p:pic>
      <p:pic>
        <p:nvPicPr>
          <p:cNvPr id="60" name="Picture 59">
            <a:extLst>
              <a:ext uri="{FF2B5EF4-FFF2-40B4-BE49-F238E27FC236}">
                <a16:creationId xmlns:a16="http://schemas.microsoft.com/office/drawing/2014/main" id="{9C7E9C4A-8C6A-EC44-BBA3-D9FA3281D61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70940" y="3264871"/>
            <a:ext cx="2398153" cy="1798615"/>
          </a:xfrm>
          <a:prstGeom prst="rect">
            <a:avLst/>
          </a:prstGeom>
          <a:ln w="19050">
            <a:solidFill>
              <a:schemeClr val="tx2"/>
            </a:solidFill>
          </a:ln>
        </p:spPr>
      </p:pic>
      <p:pic>
        <p:nvPicPr>
          <p:cNvPr id="61" name="Picture 60">
            <a:extLst>
              <a:ext uri="{FF2B5EF4-FFF2-40B4-BE49-F238E27FC236}">
                <a16:creationId xmlns:a16="http://schemas.microsoft.com/office/drawing/2014/main" id="{89E0A9CC-E072-AF4A-8111-611CB76E7DD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02099" y="5057353"/>
            <a:ext cx="2491748" cy="1800647"/>
          </a:xfrm>
          <a:prstGeom prst="rect">
            <a:avLst/>
          </a:prstGeom>
          <a:ln w="19050">
            <a:solidFill>
              <a:schemeClr val="tx2"/>
            </a:solidFill>
          </a:ln>
        </p:spPr>
      </p:pic>
      <p:pic>
        <p:nvPicPr>
          <p:cNvPr id="62" name="Picture 61">
            <a:extLst>
              <a:ext uri="{FF2B5EF4-FFF2-40B4-BE49-F238E27FC236}">
                <a16:creationId xmlns:a16="http://schemas.microsoft.com/office/drawing/2014/main" id="{7CE43FC0-0D64-3042-9AA7-E224E3AF7E6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780785" y="5057353"/>
            <a:ext cx="2398153" cy="1798616"/>
          </a:xfrm>
          <a:prstGeom prst="rect">
            <a:avLst/>
          </a:prstGeom>
          <a:ln w="19050">
            <a:solidFill>
              <a:schemeClr val="tx1"/>
            </a:solidFill>
          </a:ln>
        </p:spPr>
      </p:pic>
      <p:sp>
        <p:nvSpPr>
          <p:cNvPr id="63" name="TextBox 62">
            <a:extLst>
              <a:ext uri="{FF2B5EF4-FFF2-40B4-BE49-F238E27FC236}">
                <a16:creationId xmlns:a16="http://schemas.microsoft.com/office/drawing/2014/main" id="{9667AAC7-2155-7A4A-A2C3-73E38BC30FA5}"/>
              </a:ext>
            </a:extLst>
          </p:cNvPr>
          <p:cNvSpPr txBox="1"/>
          <p:nvPr/>
        </p:nvSpPr>
        <p:spPr>
          <a:xfrm>
            <a:off x="7731555" y="4697647"/>
            <a:ext cx="1632836" cy="369204"/>
          </a:xfrm>
          <a:prstGeom prst="rect">
            <a:avLst/>
          </a:prstGeom>
          <a:noFill/>
        </p:spPr>
        <p:txBody>
          <a:bodyPr wrap="square" rtlCol="0">
            <a:spAutoFit/>
          </a:bodyPr>
          <a:lstStyle/>
          <a:p>
            <a:r>
              <a:rPr lang="en-GB" dirty="0">
                <a:solidFill>
                  <a:schemeClr val="bg2"/>
                </a:solidFill>
                <a:latin typeface="Calibri" panose="020F0502020204030204" pitchFamily="34" charset="0"/>
                <a:cs typeface="Calibri" panose="020F0502020204030204" pitchFamily="34" charset="0"/>
              </a:rPr>
              <a:t>28.08.2020</a:t>
            </a:r>
            <a:endParaRPr lang="fi-FI" dirty="0">
              <a:solidFill>
                <a:schemeClr val="bg2"/>
              </a:solidFill>
              <a:latin typeface="Calibri" panose="020F0502020204030204" pitchFamily="34" charset="0"/>
              <a:cs typeface="Calibri" panose="020F0502020204030204" pitchFamily="34" charset="0"/>
            </a:endParaRPr>
          </a:p>
        </p:txBody>
      </p:sp>
      <p:sp>
        <p:nvSpPr>
          <p:cNvPr id="64" name="TextBox 63">
            <a:extLst>
              <a:ext uri="{FF2B5EF4-FFF2-40B4-BE49-F238E27FC236}">
                <a16:creationId xmlns:a16="http://schemas.microsoft.com/office/drawing/2014/main" id="{A23901BA-BBBA-8943-A724-116CB2BC7FC5}"/>
              </a:ext>
            </a:extLst>
          </p:cNvPr>
          <p:cNvSpPr txBox="1"/>
          <p:nvPr/>
        </p:nvSpPr>
        <p:spPr>
          <a:xfrm>
            <a:off x="10402673" y="4688149"/>
            <a:ext cx="1632836" cy="369204"/>
          </a:xfrm>
          <a:prstGeom prst="rect">
            <a:avLst/>
          </a:prstGeom>
          <a:noFill/>
        </p:spPr>
        <p:txBody>
          <a:bodyPr wrap="square" rtlCol="0">
            <a:spAutoFit/>
          </a:bodyPr>
          <a:lstStyle/>
          <a:p>
            <a:r>
              <a:rPr lang="en-GB" dirty="0">
                <a:solidFill>
                  <a:schemeClr val="bg2"/>
                </a:solidFill>
                <a:latin typeface="Calibri" panose="020F0502020204030204" pitchFamily="34" charset="0"/>
                <a:cs typeface="Calibri" panose="020F0502020204030204" pitchFamily="34" charset="0"/>
              </a:rPr>
              <a:t>10.09.2020</a:t>
            </a:r>
            <a:endParaRPr lang="fi-FI" dirty="0">
              <a:solidFill>
                <a:schemeClr val="bg2"/>
              </a:solidFill>
              <a:latin typeface="Calibri" panose="020F0502020204030204" pitchFamily="34" charset="0"/>
              <a:cs typeface="Calibri" panose="020F0502020204030204" pitchFamily="34" charset="0"/>
            </a:endParaRPr>
          </a:p>
        </p:txBody>
      </p:sp>
      <p:sp>
        <p:nvSpPr>
          <p:cNvPr id="65" name="TextBox 64">
            <a:extLst>
              <a:ext uri="{FF2B5EF4-FFF2-40B4-BE49-F238E27FC236}">
                <a16:creationId xmlns:a16="http://schemas.microsoft.com/office/drawing/2014/main" id="{51E58243-C702-3D48-9357-84F84D7F3108}"/>
              </a:ext>
            </a:extLst>
          </p:cNvPr>
          <p:cNvSpPr txBox="1"/>
          <p:nvPr/>
        </p:nvSpPr>
        <p:spPr>
          <a:xfrm>
            <a:off x="7883444" y="6442629"/>
            <a:ext cx="1632836" cy="369204"/>
          </a:xfrm>
          <a:prstGeom prst="rect">
            <a:avLst/>
          </a:prstGeom>
          <a:noFill/>
        </p:spPr>
        <p:txBody>
          <a:bodyPr wrap="square" rtlCol="0">
            <a:spAutoFit/>
          </a:bodyPr>
          <a:lstStyle/>
          <a:p>
            <a:r>
              <a:rPr lang="en-GB" dirty="0">
                <a:solidFill>
                  <a:schemeClr val="bg2"/>
                </a:solidFill>
                <a:latin typeface="Calibri" panose="020F0502020204030204" pitchFamily="34" charset="0"/>
                <a:cs typeface="Calibri" panose="020F0502020204030204" pitchFamily="34" charset="0"/>
              </a:rPr>
              <a:t>14.09.2020</a:t>
            </a:r>
            <a:endParaRPr lang="fi-FI" dirty="0">
              <a:solidFill>
                <a:schemeClr val="bg2"/>
              </a:solidFill>
              <a:latin typeface="Calibri" panose="020F0502020204030204" pitchFamily="34" charset="0"/>
              <a:cs typeface="Calibri" panose="020F0502020204030204" pitchFamily="34" charset="0"/>
            </a:endParaRPr>
          </a:p>
        </p:txBody>
      </p:sp>
      <p:sp>
        <p:nvSpPr>
          <p:cNvPr id="66" name="TextBox 65">
            <a:extLst>
              <a:ext uri="{FF2B5EF4-FFF2-40B4-BE49-F238E27FC236}">
                <a16:creationId xmlns:a16="http://schemas.microsoft.com/office/drawing/2014/main" id="{8610F5F9-D25D-5745-9AAE-0112C5DA09C6}"/>
              </a:ext>
            </a:extLst>
          </p:cNvPr>
          <p:cNvSpPr txBox="1"/>
          <p:nvPr/>
        </p:nvSpPr>
        <p:spPr>
          <a:xfrm>
            <a:off x="10559164" y="6393195"/>
            <a:ext cx="1632836" cy="369204"/>
          </a:xfrm>
          <a:prstGeom prst="rect">
            <a:avLst/>
          </a:prstGeom>
          <a:noFill/>
        </p:spPr>
        <p:txBody>
          <a:bodyPr wrap="square" rtlCol="0">
            <a:spAutoFit/>
          </a:bodyPr>
          <a:lstStyle/>
          <a:p>
            <a:r>
              <a:rPr lang="en-GB" dirty="0">
                <a:solidFill>
                  <a:schemeClr val="bg2"/>
                </a:solidFill>
                <a:latin typeface="Calibri" panose="020F0502020204030204" pitchFamily="34" charset="0"/>
                <a:cs typeface="Calibri" panose="020F0502020204030204" pitchFamily="34" charset="0"/>
              </a:rPr>
              <a:t>18.09.2020</a:t>
            </a:r>
            <a:endParaRPr lang="fi-FI" dirty="0">
              <a:solidFill>
                <a:schemeClr val="bg2"/>
              </a:solidFill>
              <a:latin typeface="Calibri" panose="020F0502020204030204" pitchFamily="34" charset="0"/>
              <a:cs typeface="Calibri" panose="020F0502020204030204" pitchFamily="34" charset="0"/>
            </a:endParaRPr>
          </a:p>
        </p:txBody>
      </p:sp>
      <p:pic>
        <p:nvPicPr>
          <p:cNvPr id="67" name="Picture 66" descr="Chart&#10;&#10;Description automatically generated">
            <a:extLst>
              <a:ext uri="{FF2B5EF4-FFF2-40B4-BE49-F238E27FC236}">
                <a16:creationId xmlns:a16="http://schemas.microsoft.com/office/drawing/2014/main" id="{D463D06E-CFB6-2D4F-BE43-9F7DD313A2F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2762" y="4487463"/>
            <a:ext cx="6814831" cy="2252245"/>
          </a:xfrm>
          <a:prstGeom prst="rect">
            <a:avLst/>
          </a:prstGeom>
        </p:spPr>
      </p:pic>
      <p:pic>
        <p:nvPicPr>
          <p:cNvPr id="71" name="Picture 70" descr="A picture containing red, person, clothes&#10;&#10;Description automatically generated">
            <a:extLst>
              <a:ext uri="{FF2B5EF4-FFF2-40B4-BE49-F238E27FC236}">
                <a16:creationId xmlns:a16="http://schemas.microsoft.com/office/drawing/2014/main" id="{E5761060-2490-DD42-9760-25190EF067B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516280" y="1183797"/>
            <a:ext cx="2689201" cy="1792630"/>
          </a:xfrm>
          <a:prstGeom prst="rect">
            <a:avLst/>
          </a:prstGeom>
        </p:spPr>
      </p:pic>
      <p:sp>
        <p:nvSpPr>
          <p:cNvPr id="72" name="TextBox 71">
            <a:extLst>
              <a:ext uri="{FF2B5EF4-FFF2-40B4-BE49-F238E27FC236}">
                <a16:creationId xmlns:a16="http://schemas.microsoft.com/office/drawing/2014/main" id="{569792DC-6ED7-7843-AEAC-3C3D3A8DAC55}"/>
              </a:ext>
            </a:extLst>
          </p:cNvPr>
          <p:cNvSpPr txBox="1"/>
          <p:nvPr/>
        </p:nvSpPr>
        <p:spPr>
          <a:xfrm>
            <a:off x="9540835" y="1164365"/>
            <a:ext cx="2441060" cy="461665"/>
          </a:xfrm>
          <a:prstGeom prst="rect">
            <a:avLst/>
          </a:prstGeom>
          <a:noFill/>
        </p:spPr>
        <p:txBody>
          <a:bodyPr wrap="square" rtlCol="0">
            <a:spAutoFit/>
          </a:bodyPr>
          <a:lstStyle/>
          <a:p>
            <a:r>
              <a:rPr lang="en-GB" sz="1200" b="1" dirty="0">
                <a:solidFill>
                  <a:schemeClr val="bg2"/>
                </a:solidFill>
                <a:latin typeface="Calibri" panose="020F0502020204030204" pitchFamily="34" charset="0"/>
                <a:cs typeface="Calibri" panose="020F0502020204030204" pitchFamily="34" charset="0"/>
              </a:rPr>
              <a:t>Henna and Ruzica (SLF) with the NIR camera</a:t>
            </a:r>
            <a:endParaRPr lang="fi-FI" sz="1200" b="1" dirty="0">
              <a:solidFill>
                <a:schemeClr val="bg2"/>
              </a:solidFill>
              <a:latin typeface="Calibri" panose="020F0502020204030204" pitchFamily="34" charset="0"/>
              <a:cs typeface="Calibri" panose="020F0502020204030204" pitchFamily="34" charset="0"/>
            </a:endParaRPr>
          </a:p>
        </p:txBody>
      </p:sp>
      <p:pic>
        <p:nvPicPr>
          <p:cNvPr id="73" name="Picture 72">
            <a:extLst>
              <a:ext uri="{FF2B5EF4-FFF2-40B4-BE49-F238E27FC236}">
                <a16:creationId xmlns:a16="http://schemas.microsoft.com/office/drawing/2014/main" id="{DA2CE40D-FF94-D44F-B5D7-35F3A901FBF7}"/>
              </a:ext>
            </a:extLst>
          </p:cNvPr>
          <p:cNvPicPr/>
          <p:nvPr/>
        </p:nvPicPr>
        <p:blipFill>
          <a:blip r:embed="rId9" cstate="print">
            <a:extLst>
              <a:ext uri="{28A0092B-C50C-407E-A947-70E740481C1C}">
                <a14:useLocalDpi xmlns:a14="http://schemas.microsoft.com/office/drawing/2010/main"/>
              </a:ext>
            </a:extLst>
          </a:blip>
          <a:stretch>
            <a:fillRect/>
          </a:stretch>
        </p:blipFill>
        <p:spPr bwMode="auto">
          <a:xfrm>
            <a:off x="7024530" y="1836864"/>
            <a:ext cx="2339861" cy="1139563"/>
          </a:xfrm>
          <a:prstGeom prst="rect">
            <a:avLst/>
          </a:prstGeom>
        </p:spPr>
      </p:pic>
      <p:sp>
        <p:nvSpPr>
          <p:cNvPr id="74" name="TextBox 73">
            <a:extLst>
              <a:ext uri="{FF2B5EF4-FFF2-40B4-BE49-F238E27FC236}">
                <a16:creationId xmlns:a16="http://schemas.microsoft.com/office/drawing/2014/main" id="{F30872BF-5610-CF4A-A348-5413C188F8B3}"/>
              </a:ext>
            </a:extLst>
          </p:cNvPr>
          <p:cNvSpPr txBox="1"/>
          <p:nvPr/>
        </p:nvSpPr>
        <p:spPr>
          <a:xfrm>
            <a:off x="181166" y="1268265"/>
            <a:ext cx="6867919" cy="3139321"/>
          </a:xfrm>
          <a:prstGeom prst="rect">
            <a:avLst/>
          </a:prstGeom>
          <a:noFill/>
        </p:spPr>
        <p:txBody>
          <a:bodyPr wrap="square" rtlCol="0">
            <a:spAutoFit/>
          </a:bodyPr>
          <a:lstStyle/>
          <a:p>
            <a:pPr>
              <a:spcAft>
                <a:spcPts val="600"/>
              </a:spcAft>
            </a:pPr>
            <a:r>
              <a:rPr lang="en-GB" b="1" dirty="0">
                <a:latin typeface="Calibri" panose="020F0502020204030204" pitchFamily="34" charset="0"/>
                <a:cs typeface="Calibri" panose="020F0502020204030204" pitchFamily="34" charset="0"/>
              </a:rPr>
              <a:t>FMI and SLF measurements of Snow and Sea ice Scattering Layer (SSL):</a:t>
            </a:r>
            <a:endParaRPr lang="fi-FI"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Near infrared images -&gt; snow and SSL optical properties</a:t>
            </a:r>
          </a:p>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Snow Micro Pen -&gt; snow and SSL optical and structural properties</a:t>
            </a:r>
          </a:p>
          <a:p>
            <a:pPr marL="285750" indent="-285750">
              <a:buFont typeface="Arial" panose="020B0604020202020204" pitchFamily="34" charset="0"/>
              <a:buChar char="•"/>
            </a:pPr>
            <a:r>
              <a:rPr lang="en-GB" sz="1600" dirty="0" err="1">
                <a:latin typeface="Calibri" panose="020F0502020204030204" pitchFamily="34" charset="0"/>
                <a:cs typeface="Calibri" panose="020F0502020204030204" pitchFamily="34" charset="0"/>
              </a:rPr>
              <a:t>MicroCT</a:t>
            </a:r>
            <a:r>
              <a:rPr lang="en-GB" sz="1600" dirty="0">
                <a:latin typeface="Calibri" panose="020F0502020204030204" pitchFamily="34" charset="0"/>
                <a:cs typeface="Calibri" panose="020F0502020204030204" pitchFamily="34" charset="0"/>
              </a:rPr>
              <a:t> -&gt; 3D snow and SSL microstructure</a:t>
            </a:r>
          </a:p>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Structure from motion -&gt; surface roughness</a:t>
            </a:r>
          </a:p>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Density, temperature, SWE, salinity, δO</a:t>
            </a:r>
            <a:r>
              <a:rPr lang="en-GB" sz="1600" baseline="30000" dirty="0">
                <a:latin typeface="Calibri" panose="020F0502020204030204" pitchFamily="34" charset="0"/>
                <a:cs typeface="Calibri" panose="020F0502020204030204" pitchFamily="34" charset="0"/>
              </a:rPr>
              <a:t>18</a:t>
            </a:r>
            <a:r>
              <a:rPr lang="en-GB" sz="1600"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Dielectric properties</a:t>
            </a:r>
          </a:p>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Chemical sampling</a:t>
            </a:r>
          </a:p>
          <a:p>
            <a:r>
              <a:rPr lang="en-GB" sz="800" dirty="0">
                <a:latin typeface="Calibri" panose="020F0502020204030204" pitchFamily="34" charset="0"/>
                <a:cs typeface="Calibri" panose="020F0502020204030204" pitchFamily="34" charset="0"/>
              </a:rPr>
              <a:t> </a:t>
            </a:r>
          </a:p>
          <a:p>
            <a:pPr>
              <a:spcAft>
                <a:spcPts val="600"/>
              </a:spcAft>
            </a:pPr>
            <a:r>
              <a:rPr lang="en-GB" b="1" dirty="0">
                <a:latin typeface="Calibri" panose="020F0502020204030204" pitchFamily="34" charset="0"/>
                <a:cs typeface="Calibri" panose="020F0502020204030204" pitchFamily="34" charset="0"/>
              </a:rPr>
              <a:t>FMI broadband radiation station:</a:t>
            </a:r>
          </a:p>
          <a:p>
            <a:r>
              <a:rPr lang="en-GB" sz="1600" dirty="0">
                <a:latin typeface="Calibri" panose="020F0502020204030204" pitchFamily="34" charset="0"/>
                <a:cs typeface="Calibri" panose="020F0502020204030204" pitchFamily="34" charset="0"/>
              </a:rPr>
              <a:t>The station captured the change in radiative fluxes over a melt pond </a:t>
            </a:r>
            <a:br>
              <a:rPr lang="en-GB" sz="1600" dirty="0">
                <a:latin typeface="Calibri" panose="020F0502020204030204" pitchFamily="34" charset="0"/>
                <a:cs typeface="Calibri" panose="020F0502020204030204" pitchFamily="34" charset="0"/>
              </a:rPr>
            </a:br>
            <a:r>
              <a:rPr lang="en-GB" sz="1600" dirty="0">
                <a:latin typeface="Calibri" panose="020F0502020204030204" pitchFamily="34" charset="0"/>
                <a:cs typeface="Calibri" panose="020F0502020204030204" pitchFamily="34" charset="0"/>
              </a:rPr>
              <a:t>during the autumn freeze up, when in two weeks albedo rose from 0.3 to 0.8 </a:t>
            </a:r>
            <a:endParaRPr lang="fi-FI" b="1" dirty="0">
              <a:latin typeface="Calibri" panose="020F0502020204030204" pitchFamily="34" charset="0"/>
              <a:cs typeface="Calibri" panose="020F0502020204030204" pitchFamily="34" charset="0"/>
            </a:endParaRPr>
          </a:p>
        </p:txBody>
      </p:sp>
      <p:sp>
        <p:nvSpPr>
          <p:cNvPr id="75" name="TextBox 74">
            <a:extLst>
              <a:ext uri="{FF2B5EF4-FFF2-40B4-BE49-F238E27FC236}">
                <a16:creationId xmlns:a16="http://schemas.microsoft.com/office/drawing/2014/main" id="{30EE85C0-78AE-9E40-B7CC-BECB83D44B95}"/>
              </a:ext>
            </a:extLst>
          </p:cNvPr>
          <p:cNvSpPr txBox="1"/>
          <p:nvPr/>
        </p:nvSpPr>
        <p:spPr>
          <a:xfrm>
            <a:off x="7233621" y="1541545"/>
            <a:ext cx="2098123" cy="276999"/>
          </a:xfrm>
          <a:prstGeom prst="rect">
            <a:avLst/>
          </a:prstGeom>
          <a:noFill/>
        </p:spPr>
        <p:txBody>
          <a:bodyPr wrap="square" rtlCol="0">
            <a:spAutoFit/>
          </a:bodyPr>
          <a:lstStyle/>
          <a:p>
            <a:r>
              <a:rPr lang="en-GB" sz="1200" b="1" dirty="0">
                <a:latin typeface="Calibri" panose="020F0502020204030204" pitchFamily="34" charset="0"/>
                <a:cs typeface="Calibri" panose="020F0502020204030204" pitchFamily="34" charset="0"/>
              </a:rPr>
              <a:t>Near infrared images (SSA)</a:t>
            </a:r>
            <a:endParaRPr lang="fi-FI" sz="1200" b="1" dirty="0">
              <a:latin typeface="Calibri" panose="020F0502020204030204" pitchFamily="34" charset="0"/>
              <a:cs typeface="Calibri" panose="020F0502020204030204" pitchFamily="34" charset="0"/>
            </a:endParaRPr>
          </a:p>
        </p:txBody>
      </p:sp>
      <p:sp>
        <p:nvSpPr>
          <p:cNvPr id="76" name="TextBox 75">
            <a:extLst>
              <a:ext uri="{FF2B5EF4-FFF2-40B4-BE49-F238E27FC236}">
                <a16:creationId xmlns:a16="http://schemas.microsoft.com/office/drawing/2014/main" id="{7BC21C2A-DCE1-A648-BB6F-3AD2B3655DA3}"/>
              </a:ext>
            </a:extLst>
          </p:cNvPr>
          <p:cNvSpPr txBox="1"/>
          <p:nvPr/>
        </p:nvSpPr>
        <p:spPr>
          <a:xfrm>
            <a:off x="9516280" y="2699427"/>
            <a:ext cx="1609929" cy="276999"/>
          </a:xfrm>
          <a:prstGeom prst="rect">
            <a:avLst/>
          </a:prstGeom>
          <a:noFill/>
        </p:spPr>
        <p:txBody>
          <a:bodyPr wrap="square" rtlCol="0">
            <a:spAutoFit/>
          </a:bodyPr>
          <a:lstStyle/>
          <a:p>
            <a:r>
              <a:rPr lang="fi-FI" sz="1200" dirty="0">
                <a:solidFill>
                  <a:schemeClr val="bg1"/>
                </a:solidFill>
                <a:latin typeface="Calibri" panose="020F0502020204030204" pitchFamily="34" charset="0"/>
                <a:cs typeface="Calibri" panose="020F0502020204030204" pitchFamily="34" charset="0"/>
              </a:rPr>
              <a:t>@</a:t>
            </a:r>
            <a:r>
              <a:rPr lang="fi-FI" sz="1200" dirty="0" err="1">
                <a:solidFill>
                  <a:schemeClr val="bg1"/>
                </a:solidFill>
                <a:latin typeface="Calibri" panose="020F0502020204030204" pitchFamily="34" charset="0"/>
                <a:cs typeface="Calibri" panose="020F0502020204030204" pitchFamily="34" charset="0"/>
              </a:rPr>
              <a:t>Lianna</a:t>
            </a:r>
            <a:r>
              <a:rPr lang="fi-FI" sz="1200" dirty="0">
                <a:solidFill>
                  <a:schemeClr val="bg1"/>
                </a:solidFill>
                <a:latin typeface="Calibri" panose="020F0502020204030204" pitchFamily="34" charset="0"/>
                <a:cs typeface="Calibri" panose="020F0502020204030204" pitchFamily="34" charset="0"/>
              </a:rPr>
              <a:t> Nixon</a:t>
            </a:r>
          </a:p>
        </p:txBody>
      </p:sp>
      <p:pic>
        <p:nvPicPr>
          <p:cNvPr id="20" name="Picture 19">
            <a:extLst>
              <a:ext uri="{FF2B5EF4-FFF2-40B4-BE49-F238E27FC236}">
                <a16:creationId xmlns:a16="http://schemas.microsoft.com/office/drawing/2014/main" id="{5F741F2A-D914-6A4C-BA57-F99AF7EA9845}"/>
              </a:ext>
            </a:extLst>
          </p:cNvPr>
          <p:cNvPicPr>
            <a:picLocks noChangeAspect="1"/>
          </p:cNvPicPr>
          <p:nvPr/>
        </p:nvPicPr>
        <p:blipFill>
          <a:blip r:embed="rId10"/>
          <a:stretch>
            <a:fillRect/>
          </a:stretch>
        </p:blipFill>
        <p:spPr>
          <a:xfrm>
            <a:off x="11064149" y="162836"/>
            <a:ext cx="952500" cy="584200"/>
          </a:xfrm>
          <a:prstGeom prst="rect">
            <a:avLst/>
          </a:prstGeom>
        </p:spPr>
      </p:pic>
      <p:pic>
        <p:nvPicPr>
          <p:cNvPr id="21" name="Picture 20">
            <a:extLst>
              <a:ext uri="{FF2B5EF4-FFF2-40B4-BE49-F238E27FC236}">
                <a16:creationId xmlns:a16="http://schemas.microsoft.com/office/drawing/2014/main" id="{55CC9363-C4D6-B94A-91F9-7CA49600223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422371" y="360673"/>
            <a:ext cx="2350953" cy="403944"/>
          </a:xfrm>
          <a:prstGeom prst="rect">
            <a:avLst/>
          </a:prstGeom>
        </p:spPr>
      </p:pic>
    </p:spTree>
    <p:extLst>
      <p:ext uri="{BB962C8B-B14F-4D97-AF65-F5344CB8AC3E}">
        <p14:creationId xmlns:p14="http://schemas.microsoft.com/office/powerpoint/2010/main" val="132787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47752" y="162836"/>
            <a:ext cx="9573488" cy="907941"/>
          </a:xfrm>
          <a:prstGeom prst="rect">
            <a:avLst/>
          </a:prstGeom>
          <a:noFill/>
        </p:spPr>
        <p:txBody>
          <a:bodyPr wrap="square" rtlCol="0">
            <a:spAutoFit/>
          </a:bodyPr>
          <a:lstStyle/>
          <a:p>
            <a:pPr>
              <a:spcBef>
                <a:spcPts val="800"/>
              </a:spcBef>
            </a:pPr>
            <a:r>
              <a:rPr lang="en-US" sz="2400" b="1" dirty="0">
                <a:solidFill>
                  <a:srgbClr val="00B0F0"/>
                </a:solidFill>
                <a:latin typeface="Calibri" charset="0"/>
                <a:ea typeface="Calibri" charset="0"/>
                <a:cs typeface="Calibri" charset="0"/>
              </a:rPr>
              <a:t>Task 3.4 Distributed systems for ocean and sea ice:</a:t>
            </a:r>
          </a:p>
          <a:p>
            <a:pPr>
              <a:spcBef>
                <a:spcPts val="600"/>
              </a:spcBef>
            </a:pPr>
            <a:r>
              <a:rPr lang="en-GB" sz="2400" b="1" dirty="0" err="1">
                <a:solidFill>
                  <a:srgbClr val="00B0F0"/>
                </a:solidFill>
                <a:latin typeface="Calibri" panose="020F0502020204030204" pitchFamily="34" charset="0"/>
                <a:cs typeface="Calibri" panose="020F0502020204030204" pitchFamily="34" charset="0"/>
              </a:rPr>
              <a:t>MOSAiC</a:t>
            </a:r>
            <a:r>
              <a:rPr lang="en-GB" sz="2400" b="1" dirty="0">
                <a:solidFill>
                  <a:srgbClr val="00B0F0"/>
                </a:solidFill>
                <a:latin typeface="Calibri" panose="020F0502020204030204" pitchFamily="34" charset="0"/>
                <a:cs typeface="Calibri" panose="020F0502020204030204" pitchFamily="34" charset="0"/>
              </a:rPr>
              <a:t> data management and recommendation for the Arctic roadmap</a:t>
            </a:r>
            <a:endParaRPr lang="en-US" sz="2400" b="1" dirty="0">
              <a:solidFill>
                <a:srgbClr val="00B0F0"/>
              </a:solidFill>
              <a:latin typeface="Calibri" panose="020F0502020204030204" pitchFamily="34" charset="0"/>
              <a:ea typeface="Calibri" charset="0"/>
              <a:cs typeface="Calibri" panose="020F0502020204030204" pitchFamily="34" charset="0"/>
            </a:endParaRPr>
          </a:p>
        </p:txBody>
      </p:sp>
      <p:pic>
        <p:nvPicPr>
          <p:cNvPr id="9" name="Picture 8"/>
          <p:cNvPicPr>
            <a:picLocks noChangeAspect="1"/>
          </p:cNvPicPr>
          <p:nvPr/>
        </p:nvPicPr>
        <p:blipFill>
          <a:blip r:embed="rId3"/>
          <a:stretch>
            <a:fillRect/>
          </a:stretch>
        </p:blipFill>
        <p:spPr>
          <a:xfrm>
            <a:off x="11064149" y="162836"/>
            <a:ext cx="952500" cy="584200"/>
          </a:xfrm>
          <a:prstGeom prst="rect">
            <a:avLst/>
          </a:prstGeom>
        </p:spPr>
      </p:pic>
      <p:sp>
        <p:nvSpPr>
          <p:cNvPr id="20" name="Content Placeholder 2">
            <a:extLst>
              <a:ext uri="{FF2B5EF4-FFF2-40B4-BE49-F238E27FC236}">
                <a16:creationId xmlns:a16="http://schemas.microsoft.com/office/drawing/2014/main" id="{33A0A8D1-48F6-C14F-9946-141150D26F02}"/>
              </a:ext>
            </a:extLst>
          </p:cNvPr>
          <p:cNvSpPr>
            <a:spLocks noGrp="1"/>
          </p:cNvSpPr>
          <p:nvPr>
            <p:ph idx="1"/>
          </p:nvPr>
        </p:nvSpPr>
        <p:spPr>
          <a:xfrm>
            <a:off x="380399" y="1201783"/>
            <a:ext cx="11160000" cy="5213432"/>
          </a:xfrm>
        </p:spPr>
        <p:txBody>
          <a:bodyPr>
            <a:noAutofit/>
          </a:bodyPr>
          <a:lstStyle/>
          <a:p>
            <a:pPr marL="18288" indent="0">
              <a:buNone/>
            </a:pPr>
            <a:r>
              <a:rPr lang="en-GB" sz="2200" b="1" dirty="0">
                <a:latin typeface="Calibri" panose="020F0502020204030204" pitchFamily="34" charset="0"/>
                <a:cs typeface="Calibri" panose="020F0502020204030204" pitchFamily="34" charset="0"/>
              </a:rPr>
              <a:t>Data management:</a:t>
            </a:r>
          </a:p>
          <a:p>
            <a:pPr marL="0" indent="0">
              <a:buNone/>
            </a:pPr>
            <a:r>
              <a:rPr lang="en-US" sz="2200" dirty="0">
                <a:latin typeface="Calibri" panose="020F0502020204030204" pitchFamily="34" charset="0"/>
                <a:cs typeface="Calibri" panose="020F0502020204030204" pitchFamily="34" charset="0"/>
              </a:rPr>
              <a:t>All data are handled, documented, archived and published following the MOSAiC data policy. </a:t>
            </a: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The data will be stored at the PANAEA data repository and openly accessible after two years from their collection.</a:t>
            </a:r>
          </a:p>
          <a:p>
            <a:pPr marL="0" indent="0">
              <a:buNone/>
            </a:pPr>
            <a:endParaRPr lang="en-GB" sz="1200" dirty="0">
              <a:latin typeface="Calibri" panose="020F0502020204030204" pitchFamily="34" charset="0"/>
              <a:cs typeface="Calibri" panose="020F0502020204030204" pitchFamily="34" charset="0"/>
            </a:endParaRPr>
          </a:p>
          <a:p>
            <a:pPr marL="18288" indent="0">
              <a:buNone/>
            </a:pPr>
            <a:r>
              <a:rPr lang="en-GB" sz="2200" b="1" dirty="0">
                <a:latin typeface="Calibri" panose="020F0502020204030204" pitchFamily="34" charset="0"/>
                <a:cs typeface="Calibri" panose="020F0502020204030204" pitchFamily="34" charset="0"/>
              </a:rPr>
              <a:t>Recommendation for the Arctic roadmap:</a:t>
            </a:r>
          </a:p>
          <a:p>
            <a:pPr marL="18288" indent="0">
              <a:buNone/>
            </a:pPr>
            <a:r>
              <a:rPr lang="en-GB" sz="2200" u="sng" dirty="0">
                <a:latin typeface="Calibri" panose="020F0502020204030204" pitchFamily="34" charset="0"/>
                <a:cs typeface="Calibri" panose="020F0502020204030204" pitchFamily="34" charset="0"/>
              </a:rPr>
              <a:t>Role of big field experiments such as MOSAiC in the Arctic Observing System</a:t>
            </a:r>
            <a:r>
              <a:rPr lang="en-GB" sz="2200" dirty="0">
                <a:latin typeface="Calibri" panose="020F0502020204030204" pitchFamily="34" charset="0"/>
                <a:cs typeface="Calibri" panose="020F0502020204030204" pitchFamily="34" charset="0"/>
              </a:rPr>
              <a:t>: </a:t>
            </a:r>
            <a:br>
              <a:rPr lang="en-GB" sz="2200" dirty="0">
                <a:latin typeface="Calibri" panose="020F0502020204030204" pitchFamily="34" charset="0"/>
                <a:cs typeface="Calibri" panose="020F0502020204030204" pitchFamily="34" charset="0"/>
              </a:rPr>
            </a:br>
            <a:r>
              <a:rPr lang="en-GB" sz="2000" dirty="0">
                <a:latin typeface="Calibri" panose="020F0502020204030204" pitchFamily="34" charset="0"/>
                <a:cs typeface="Calibri" panose="020F0502020204030204" pitchFamily="34" charset="0"/>
              </a:rPr>
              <a:t>The key aspect of these experiments is their </a:t>
            </a:r>
            <a:r>
              <a:rPr lang="en-GB" sz="2000" dirty="0" err="1">
                <a:latin typeface="Calibri" panose="020F0502020204030204" pitchFamily="34" charset="0"/>
                <a:cs typeface="Calibri" panose="020F0502020204030204" pitchFamily="34" charset="0"/>
              </a:rPr>
              <a:t>multidisciplinarity</a:t>
            </a:r>
            <a:r>
              <a:rPr lang="en-GB" sz="2000" dirty="0">
                <a:latin typeface="Calibri" panose="020F0502020204030204" pitchFamily="34" charset="0"/>
                <a:cs typeface="Calibri" panose="020F0502020204030204" pitchFamily="34" charset="0"/>
              </a:rPr>
              <a:t>: intense observations of multiple processes linked to each others will enable a breakthrough in their understanding. </a:t>
            </a:r>
            <a:br>
              <a:rPr lang="en-GB" sz="2000" dirty="0">
                <a:latin typeface="Calibri" panose="020F0502020204030204" pitchFamily="34" charset="0"/>
                <a:cs typeface="Calibri" panose="020F0502020204030204" pitchFamily="34" charset="0"/>
              </a:rPr>
            </a:br>
            <a:r>
              <a:rPr lang="en-GB" sz="2000" dirty="0">
                <a:latin typeface="Calibri" panose="020F0502020204030204" pitchFamily="34" charset="0"/>
                <a:cs typeface="Calibri" panose="020F0502020204030204" pitchFamily="34" charset="0"/>
              </a:rPr>
              <a:t>Moreover, because of their </a:t>
            </a:r>
            <a:r>
              <a:rPr lang="en-GB" sz="2000" dirty="0" err="1">
                <a:latin typeface="Calibri" panose="020F0502020204030204" pitchFamily="34" charset="0"/>
                <a:cs typeface="Calibri" panose="020F0502020204030204" pitchFamily="34" charset="0"/>
              </a:rPr>
              <a:t>multidisciplinarity</a:t>
            </a:r>
            <a:r>
              <a:rPr lang="en-GB" sz="2000" dirty="0">
                <a:latin typeface="Calibri" panose="020F0502020204030204" pitchFamily="34" charset="0"/>
                <a:cs typeface="Calibri" panose="020F0502020204030204" pitchFamily="34" charset="0"/>
              </a:rPr>
              <a:t>, these experiments also provide the ideal ground truth </a:t>
            </a:r>
            <a:br>
              <a:rPr lang="en-GB" sz="2000" dirty="0">
                <a:latin typeface="Calibri" panose="020F0502020204030204" pitchFamily="34" charset="0"/>
                <a:cs typeface="Calibri" panose="020F0502020204030204" pitchFamily="34" charset="0"/>
              </a:rPr>
            </a:br>
            <a:r>
              <a:rPr lang="en-GB" sz="2000" dirty="0">
                <a:latin typeface="Calibri" panose="020F0502020204030204" pitchFamily="34" charset="0"/>
                <a:cs typeface="Calibri" panose="020F0502020204030204" pitchFamily="34" charset="0"/>
              </a:rPr>
              <a:t>to validate and develop models and remote sensing products. </a:t>
            </a:r>
          </a:p>
          <a:p>
            <a:pPr marL="18288" indent="0">
              <a:buNone/>
            </a:pPr>
            <a:r>
              <a:rPr lang="en-GB" sz="2200" u="sng" dirty="0">
                <a:latin typeface="Calibri" panose="020F0502020204030204" pitchFamily="34" charset="0"/>
                <a:cs typeface="Calibri" panose="020F0502020204030204" pitchFamily="34" charset="0"/>
              </a:rPr>
              <a:t>In conclusion:</a:t>
            </a:r>
            <a:r>
              <a:rPr lang="en-GB" sz="2200" dirty="0">
                <a:latin typeface="Calibri" panose="020F0502020204030204" pitchFamily="34" charset="0"/>
                <a:cs typeface="Calibri" panose="020F0502020204030204" pitchFamily="34" charset="0"/>
              </a:rPr>
              <a:t>  drifting platforms (ships or others) enabling field activities should be part of the sustained Arctic observing system. They are expensive, but costs can be shared among different disciplines.</a:t>
            </a:r>
            <a:endParaRPr lang="fi-FI"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349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3425" y="127652"/>
            <a:ext cx="6538649" cy="872034"/>
          </a:xfrm>
          <a:prstGeom prst="rect">
            <a:avLst/>
          </a:prstGeom>
          <a:noFill/>
        </p:spPr>
        <p:txBody>
          <a:bodyPr wrap="none" rtlCol="0">
            <a:spAutoFit/>
          </a:bodyPr>
          <a:lstStyle/>
          <a:p>
            <a:pPr>
              <a:spcBef>
                <a:spcPts val="1400"/>
              </a:spcBef>
            </a:pPr>
            <a:r>
              <a:rPr lang="en-US" sz="2400" b="1" dirty="0">
                <a:solidFill>
                  <a:srgbClr val="00B0F0"/>
                </a:solidFill>
                <a:latin typeface="Calibri" charset="0"/>
                <a:ea typeface="Calibri" charset="0"/>
                <a:cs typeface="Calibri" charset="0"/>
              </a:rPr>
              <a:t>Task 3.4 Distributed systems for ocean and sea ice</a:t>
            </a:r>
          </a:p>
          <a:p>
            <a:pPr>
              <a:spcBef>
                <a:spcPts val="800"/>
              </a:spcBef>
            </a:pPr>
            <a:r>
              <a:rPr lang="en-US" sz="2000" b="1" dirty="0">
                <a:solidFill>
                  <a:srgbClr val="00B0F0"/>
                </a:solidFill>
                <a:latin typeface="Calibri" charset="0"/>
                <a:ea typeface="Calibri" charset="0"/>
                <a:cs typeface="Calibri" charset="0"/>
              </a:rPr>
              <a:t>Novel sensors for </a:t>
            </a:r>
            <a:r>
              <a:rPr lang="en-US" sz="2000" b="1" dirty="0" err="1">
                <a:solidFill>
                  <a:srgbClr val="00B0F0"/>
                </a:solidFill>
                <a:latin typeface="Calibri" charset="0"/>
                <a:ea typeface="Calibri" charset="0"/>
                <a:cs typeface="Calibri" charset="0"/>
              </a:rPr>
              <a:t>FerryBoxes</a:t>
            </a:r>
            <a:r>
              <a:rPr lang="en-US" sz="2000" b="1" dirty="0">
                <a:solidFill>
                  <a:srgbClr val="00B0F0"/>
                </a:solidFill>
                <a:latin typeface="Calibri" charset="0"/>
                <a:ea typeface="Calibri" charset="0"/>
                <a:cs typeface="Calibri" charset="0"/>
              </a:rPr>
              <a:t> (NIVA)</a:t>
            </a:r>
          </a:p>
        </p:txBody>
      </p:sp>
      <p:pic>
        <p:nvPicPr>
          <p:cNvPr id="14" name="Picture 13"/>
          <p:cNvPicPr>
            <a:picLocks noChangeAspect="1"/>
          </p:cNvPicPr>
          <p:nvPr/>
        </p:nvPicPr>
        <p:blipFill>
          <a:blip r:embed="rId2"/>
          <a:stretch>
            <a:fillRect/>
          </a:stretch>
        </p:blipFill>
        <p:spPr>
          <a:xfrm>
            <a:off x="10933520" y="225624"/>
            <a:ext cx="952500" cy="584200"/>
          </a:xfrm>
          <a:prstGeom prst="rect">
            <a:avLst/>
          </a:prstGeom>
        </p:spPr>
      </p:pic>
      <p:pic>
        <p:nvPicPr>
          <p:cNvPr id="35" name="Content Placeholder 3">
            <a:extLst>
              <a:ext uri="{FF2B5EF4-FFF2-40B4-BE49-F238E27FC236}">
                <a16:creationId xmlns:a16="http://schemas.microsoft.com/office/drawing/2014/main" id="{61FBE60C-12F7-3E4F-918A-10AC475B6BE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2730335" y="3330793"/>
            <a:ext cx="3417893" cy="3301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35">
            <a:extLst>
              <a:ext uri="{FF2B5EF4-FFF2-40B4-BE49-F238E27FC236}">
                <a16:creationId xmlns:a16="http://schemas.microsoft.com/office/drawing/2014/main" id="{90038386-3C45-774D-B7A0-8C032929BB2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65409" y="1913628"/>
            <a:ext cx="3981970" cy="2135332"/>
          </a:xfrm>
          <a:prstGeom prst="rect">
            <a:avLst/>
          </a:prstGeom>
        </p:spPr>
      </p:pic>
      <p:sp>
        <p:nvSpPr>
          <p:cNvPr id="37" name="TextBox 5">
            <a:extLst>
              <a:ext uri="{FF2B5EF4-FFF2-40B4-BE49-F238E27FC236}">
                <a16:creationId xmlns:a16="http://schemas.microsoft.com/office/drawing/2014/main" id="{C69FF3B3-A232-2148-A368-0FDB0984B024}"/>
              </a:ext>
            </a:extLst>
          </p:cNvPr>
          <p:cNvSpPr txBox="1"/>
          <p:nvPr/>
        </p:nvSpPr>
        <p:spPr>
          <a:xfrm>
            <a:off x="5565410" y="1907738"/>
            <a:ext cx="4301961"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rgbClr val="002060"/>
                </a:solidFill>
                <a:latin typeface="Calibri" panose="020F0502020204030204" pitchFamily="34" charset="0"/>
              </a:rPr>
              <a:t>M/S </a:t>
            </a:r>
            <a:r>
              <a:rPr lang="en-US" sz="1600" b="1" i="1" dirty="0" err="1">
                <a:solidFill>
                  <a:srgbClr val="002060"/>
                </a:solidFill>
                <a:latin typeface="Calibri" panose="020F0502020204030204" pitchFamily="34" charset="0"/>
              </a:rPr>
              <a:t>Norbj</a:t>
            </a:r>
            <a:r>
              <a:rPr lang="nb-NO" sz="1600" b="1" i="1" dirty="0">
                <a:solidFill>
                  <a:srgbClr val="002060"/>
                </a:solidFill>
                <a:latin typeface="Calibri" panose="020F0502020204030204" pitchFamily="34" charset="0"/>
              </a:rPr>
              <a:t>ø</a:t>
            </a:r>
            <a:r>
              <a:rPr lang="en-US" sz="1600" b="1" i="1" dirty="0" err="1">
                <a:solidFill>
                  <a:srgbClr val="002060"/>
                </a:solidFill>
                <a:latin typeface="Calibri" panose="020F0502020204030204" pitchFamily="34" charset="0"/>
              </a:rPr>
              <a:t>rn</a:t>
            </a:r>
            <a:r>
              <a:rPr lang="en-US" sz="1600" b="1" dirty="0">
                <a:solidFill>
                  <a:srgbClr val="002060"/>
                </a:solidFill>
                <a:latin typeface="Calibri" panose="020F0502020204030204" pitchFamily="34" charset="0"/>
              </a:rPr>
              <a:t>:</a:t>
            </a:r>
            <a:r>
              <a:rPr lang="en-US" sz="1600" b="1" i="1" dirty="0">
                <a:solidFill>
                  <a:srgbClr val="002060"/>
                </a:solidFill>
                <a:latin typeface="Calibri" panose="020F0502020204030204" pitchFamily="34" charset="0"/>
              </a:rPr>
              <a:t> </a:t>
            </a:r>
            <a:r>
              <a:rPr lang="en-US" sz="1600" b="1" dirty="0">
                <a:solidFill>
                  <a:srgbClr val="002060"/>
                </a:solidFill>
                <a:latin typeface="Calibri" panose="020F0502020204030204" pitchFamily="34" charset="0"/>
              </a:rPr>
              <a:t>Bring A/S; Marine Supply</a:t>
            </a:r>
          </a:p>
        </p:txBody>
      </p:sp>
      <p:pic>
        <p:nvPicPr>
          <p:cNvPr id="38" name="Picture 37">
            <a:extLst>
              <a:ext uri="{FF2B5EF4-FFF2-40B4-BE49-F238E27FC236}">
                <a16:creationId xmlns:a16="http://schemas.microsoft.com/office/drawing/2014/main" id="{80C23737-1D2C-C144-BBDA-D1E0402EC29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096050" y="4210572"/>
            <a:ext cx="3377364" cy="2346791"/>
          </a:xfrm>
          <a:prstGeom prst="rect">
            <a:avLst/>
          </a:prstGeom>
        </p:spPr>
      </p:pic>
      <p:sp>
        <p:nvSpPr>
          <p:cNvPr id="39" name="TextBox 38">
            <a:extLst>
              <a:ext uri="{FF2B5EF4-FFF2-40B4-BE49-F238E27FC236}">
                <a16:creationId xmlns:a16="http://schemas.microsoft.com/office/drawing/2014/main" id="{55873EF3-621A-E64A-BF1C-B24B341B4C4D}"/>
              </a:ext>
            </a:extLst>
          </p:cNvPr>
          <p:cNvSpPr txBox="1"/>
          <p:nvPr/>
        </p:nvSpPr>
        <p:spPr>
          <a:xfrm>
            <a:off x="8243793" y="4533792"/>
            <a:ext cx="1573379" cy="923330"/>
          </a:xfrm>
          <a:prstGeom prst="rect">
            <a:avLst/>
          </a:prstGeom>
          <a:noFill/>
        </p:spPr>
        <p:txBody>
          <a:bodyPr wrap="square" rtlCol="0">
            <a:spAutoFit/>
          </a:bodyPr>
          <a:lstStyle/>
          <a:p>
            <a:r>
              <a:rPr lang="nb-NO" b="1" dirty="0" err="1">
                <a:latin typeface="Calibri" panose="020F0502020204030204" pitchFamily="34" charset="0"/>
                <a:cs typeface="Calibri" panose="020F0502020204030204" pitchFamily="34" charset="0"/>
              </a:rPr>
              <a:t>cDOM</a:t>
            </a:r>
            <a:endParaRPr lang="nb-NO" b="1" dirty="0">
              <a:latin typeface="Calibri" panose="020F0502020204030204" pitchFamily="34" charset="0"/>
              <a:cs typeface="Calibri" panose="020F0502020204030204" pitchFamily="34" charset="0"/>
            </a:endParaRPr>
          </a:p>
          <a:p>
            <a:r>
              <a:rPr lang="nb-NO" b="1" dirty="0" err="1">
                <a:latin typeface="Calibri" panose="020F0502020204030204" pitchFamily="34" charset="0"/>
                <a:cs typeface="Calibri" panose="020F0502020204030204" pitchFamily="34" charset="0"/>
              </a:rPr>
              <a:t>Chl</a:t>
            </a:r>
            <a:r>
              <a:rPr lang="nb-NO" b="1" dirty="0">
                <a:latin typeface="Calibri" panose="020F0502020204030204" pitchFamily="34" charset="0"/>
                <a:cs typeface="Calibri" panose="020F0502020204030204" pitchFamily="34" charset="0"/>
              </a:rPr>
              <a:t> a</a:t>
            </a:r>
          </a:p>
          <a:p>
            <a:r>
              <a:rPr lang="nb-NO" b="1" dirty="0" err="1">
                <a:latin typeface="Calibri" panose="020F0502020204030204" pitchFamily="34" charset="0"/>
                <a:cs typeface="Calibri" panose="020F0502020204030204" pitchFamily="34" charset="0"/>
              </a:rPr>
              <a:t>Turbidity</a:t>
            </a:r>
            <a:endParaRPr lang="nb-NO" b="1" dirty="0">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82106BA1-019C-1640-B18F-8C5E9BE72DE5}"/>
              </a:ext>
            </a:extLst>
          </p:cNvPr>
          <p:cNvSpPr txBox="1"/>
          <p:nvPr/>
        </p:nvSpPr>
        <p:spPr>
          <a:xfrm>
            <a:off x="6756015" y="4414598"/>
            <a:ext cx="1517359" cy="646331"/>
          </a:xfrm>
          <a:prstGeom prst="rect">
            <a:avLst/>
          </a:prstGeom>
          <a:noFill/>
        </p:spPr>
        <p:txBody>
          <a:bodyPr wrap="square" rtlCol="0">
            <a:spAutoFit/>
          </a:bodyPr>
          <a:lstStyle/>
          <a:p>
            <a:r>
              <a:rPr lang="nb-NO" b="1" dirty="0">
                <a:solidFill>
                  <a:schemeClr val="bg1"/>
                </a:solidFill>
              </a:rPr>
              <a:t>PC, </a:t>
            </a:r>
            <a:r>
              <a:rPr lang="nb-NO" b="1" dirty="0" err="1">
                <a:solidFill>
                  <a:schemeClr val="bg1"/>
                </a:solidFill>
              </a:rPr>
              <a:t>electronics</a:t>
            </a:r>
            <a:endParaRPr lang="nb-NO" b="1" dirty="0">
              <a:solidFill>
                <a:schemeClr val="bg1"/>
              </a:solidFill>
            </a:endParaRPr>
          </a:p>
        </p:txBody>
      </p:sp>
      <p:pic>
        <p:nvPicPr>
          <p:cNvPr id="41" name="Picture 40">
            <a:extLst>
              <a:ext uri="{FF2B5EF4-FFF2-40B4-BE49-F238E27FC236}">
                <a16:creationId xmlns:a16="http://schemas.microsoft.com/office/drawing/2014/main" id="{6B024456-0ECB-724E-B095-3277AC61DFE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6200000">
            <a:off x="6161122" y="4601703"/>
            <a:ext cx="2346792" cy="1564529"/>
          </a:xfrm>
          <a:prstGeom prst="rect">
            <a:avLst/>
          </a:prstGeom>
        </p:spPr>
      </p:pic>
      <p:pic>
        <p:nvPicPr>
          <p:cNvPr id="42" name="Picture 41">
            <a:extLst>
              <a:ext uri="{FF2B5EF4-FFF2-40B4-BE49-F238E27FC236}">
                <a16:creationId xmlns:a16="http://schemas.microsoft.com/office/drawing/2014/main" id="{F4351F63-39D3-3049-8EB7-8E912400D89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660315" y="2624205"/>
            <a:ext cx="1813098" cy="1438702"/>
          </a:xfrm>
          <a:prstGeom prst="rect">
            <a:avLst/>
          </a:prstGeom>
        </p:spPr>
      </p:pic>
      <p:pic>
        <p:nvPicPr>
          <p:cNvPr id="43" name="Picture 42">
            <a:extLst>
              <a:ext uri="{FF2B5EF4-FFF2-40B4-BE49-F238E27FC236}">
                <a16:creationId xmlns:a16="http://schemas.microsoft.com/office/drawing/2014/main" id="{F28F2DC6-298A-6942-B8CC-123C3AD331D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620001" y="1277855"/>
            <a:ext cx="1893729" cy="1329654"/>
          </a:xfrm>
          <a:prstGeom prst="rect">
            <a:avLst/>
          </a:prstGeom>
        </p:spPr>
      </p:pic>
      <p:sp>
        <p:nvSpPr>
          <p:cNvPr id="44" name="TextBox 43">
            <a:extLst>
              <a:ext uri="{FF2B5EF4-FFF2-40B4-BE49-F238E27FC236}">
                <a16:creationId xmlns:a16="http://schemas.microsoft.com/office/drawing/2014/main" id="{98032826-9A47-4644-A7A2-0A06506C8A72}"/>
              </a:ext>
            </a:extLst>
          </p:cNvPr>
          <p:cNvSpPr txBox="1"/>
          <p:nvPr/>
        </p:nvSpPr>
        <p:spPr>
          <a:xfrm>
            <a:off x="9672550" y="1822394"/>
            <a:ext cx="1039717" cy="369332"/>
          </a:xfrm>
          <a:prstGeom prst="rect">
            <a:avLst/>
          </a:prstGeom>
          <a:noFill/>
        </p:spPr>
        <p:txBody>
          <a:bodyPr wrap="square" rtlCol="0">
            <a:spAutoFit/>
          </a:bodyPr>
          <a:lstStyle/>
          <a:p>
            <a:r>
              <a:rPr lang="nb-NO" b="1" dirty="0">
                <a:latin typeface="Calibri" panose="020F0502020204030204" pitchFamily="34" charset="0"/>
                <a:cs typeface="Calibri" panose="020F0502020204030204" pitchFamily="34" charset="0"/>
              </a:rPr>
              <a:t>pCO</a:t>
            </a:r>
            <a:r>
              <a:rPr lang="nb-NO" b="1" baseline="-25000" dirty="0">
                <a:latin typeface="Calibri" panose="020F0502020204030204" pitchFamily="34" charset="0"/>
                <a:cs typeface="Calibri" panose="020F0502020204030204" pitchFamily="34" charset="0"/>
              </a:rPr>
              <a:t>2</a:t>
            </a:r>
          </a:p>
        </p:txBody>
      </p:sp>
      <p:sp>
        <p:nvSpPr>
          <p:cNvPr id="45" name="TextBox 44">
            <a:extLst>
              <a:ext uri="{FF2B5EF4-FFF2-40B4-BE49-F238E27FC236}">
                <a16:creationId xmlns:a16="http://schemas.microsoft.com/office/drawing/2014/main" id="{C0FE5648-527C-6940-AF14-1056F1A6C17B}"/>
              </a:ext>
            </a:extLst>
          </p:cNvPr>
          <p:cNvSpPr txBox="1"/>
          <p:nvPr/>
        </p:nvSpPr>
        <p:spPr>
          <a:xfrm>
            <a:off x="9731320" y="2689808"/>
            <a:ext cx="1039717" cy="369332"/>
          </a:xfrm>
          <a:prstGeom prst="rect">
            <a:avLst/>
          </a:prstGeom>
          <a:noFill/>
        </p:spPr>
        <p:txBody>
          <a:bodyPr wrap="square" rtlCol="0">
            <a:spAutoFit/>
          </a:bodyPr>
          <a:lstStyle/>
          <a:p>
            <a:r>
              <a:rPr lang="nb-NO" b="1" dirty="0">
                <a:latin typeface="Calibri" panose="020F0502020204030204" pitchFamily="34" charset="0"/>
                <a:cs typeface="Calibri" panose="020F0502020204030204" pitchFamily="34" charset="0"/>
              </a:rPr>
              <a:t>pH</a:t>
            </a:r>
            <a:endParaRPr lang="nb-NO" b="1" baseline="-25000" dirty="0">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A9A3D5DD-22B3-E94D-9493-45542CAC64ED}"/>
              </a:ext>
            </a:extLst>
          </p:cNvPr>
          <p:cNvSpPr txBox="1"/>
          <p:nvPr/>
        </p:nvSpPr>
        <p:spPr>
          <a:xfrm>
            <a:off x="10171360" y="4978803"/>
            <a:ext cx="1039717" cy="1477328"/>
          </a:xfrm>
          <a:prstGeom prst="rect">
            <a:avLst/>
          </a:prstGeom>
          <a:noFill/>
        </p:spPr>
        <p:txBody>
          <a:bodyPr wrap="square" rtlCol="0">
            <a:spAutoFit/>
          </a:bodyPr>
          <a:lstStyle/>
          <a:p>
            <a:r>
              <a:rPr lang="nb-NO" b="1" dirty="0">
                <a:latin typeface="Calibri" panose="020F0502020204030204" pitchFamily="34" charset="0"/>
                <a:cs typeface="Calibri" panose="020F0502020204030204" pitchFamily="34" charset="0"/>
              </a:rPr>
              <a:t>CTD</a:t>
            </a:r>
          </a:p>
          <a:p>
            <a:endParaRPr lang="nb-NO" b="1" dirty="0">
              <a:latin typeface="Calibri" panose="020F0502020204030204" pitchFamily="34" charset="0"/>
              <a:cs typeface="Calibri" panose="020F0502020204030204" pitchFamily="34" charset="0"/>
            </a:endParaRPr>
          </a:p>
          <a:p>
            <a:endParaRPr lang="nb-NO" b="1" dirty="0">
              <a:latin typeface="Calibri" panose="020F0502020204030204" pitchFamily="34" charset="0"/>
              <a:cs typeface="Calibri" panose="020F0502020204030204" pitchFamily="34" charset="0"/>
            </a:endParaRPr>
          </a:p>
          <a:p>
            <a:endParaRPr lang="nb-NO" b="1" dirty="0">
              <a:latin typeface="Calibri" panose="020F0502020204030204" pitchFamily="34" charset="0"/>
              <a:cs typeface="Calibri" panose="020F0502020204030204" pitchFamily="34" charset="0"/>
            </a:endParaRPr>
          </a:p>
          <a:p>
            <a:r>
              <a:rPr lang="nb-NO" b="1" dirty="0" err="1">
                <a:latin typeface="Calibri" panose="020F0502020204030204" pitchFamily="34" charset="0"/>
                <a:cs typeface="Calibri" panose="020F0502020204030204" pitchFamily="34" charset="0"/>
              </a:rPr>
              <a:t>Oxygen</a:t>
            </a:r>
            <a:endParaRPr lang="nb-NO" b="1" dirty="0">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AC7C5864-AD0E-0743-8A38-1A101D382292}"/>
              </a:ext>
            </a:extLst>
          </p:cNvPr>
          <p:cNvSpPr txBox="1"/>
          <p:nvPr/>
        </p:nvSpPr>
        <p:spPr>
          <a:xfrm>
            <a:off x="6688377" y="4581187"/>
            <a:ext cx="1039717" cy="646331"/>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P</a:t>
            </a:r>
            <a:r>
              <a:rPr lang="nb-NO" b="1" dirty="0">
                <a:latin typeface="Calibri" panose="020F0502020204030204" pitchFamily="34" charset="0"/>
                <a:cs typeface="Calibri" panose="020F0502020204030204" pitchFamily="34" charset="0"/>
              </a:rPr>
              <a:t>C + </a:t>
            </a:r>
            <a:r>
              <a:rPr lang="nb-NO" b="1" dirty="0" err="1">
                <a:latin typeface="Calibri" panose="020F0502020204030204" pitchFamily="34" charset="0"/>
                <a:cs typeface="Calibri" panose="020F0502020204030204" pitchFamily="34" charset="0"/>
              </a:rPr>
              <a:t>LabView</a:t>
            </a:r>
            <a:endParaRPr lang="nb-NO" b="1" dirty="0">
              <a:latin typeface="Calibri" panose="020F0502020204030204" pitchFamily="34" charset="0"/>
              <a:cs typeface="Calibri" panose="020F0502020204030204" pitchFamily="34" charset="0"/>
            </a:endParaRPr>
          </a:p>
        </p:txBody>
      </p:sp>
      <p:sp>
        <p:nvSpPr>
          <p:cNvPr id="48" name="Rectangle: Rounded Corners 8">
            <a:extLst>
              <a:ext uri="{FF2B5EF4-FFF2-40B4-BE49-F238E27FC236}">
                <a16:creationId xmlns:a16="http://schemas.microsoft.com/office/drawing/2014/main" id="{8DC15390-1FAE-1E46-A63D-2B40DDE25429}"/>
              </a:ext>
            </a:extLst>
          </p:cNvPr>
          <p:cNvSpPr/>
          <p:nvPr/>
        </p:nvSpPr>
        <p:spPr>
          <a:xfrm rot="20148180">
            <a:off x="4689751" y="3706347"/>
            <a:ext cx="353184" cy="1106071"/>
          </a:xfrm>
          <a:prstGeom prst="roundRect">
            <a:avLst/>
          </a:prstGeom>
          <a:noFill/>
          <a:ln w="28575">
            <a:solidFill>
              <a:srgbClr val="FFFF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nb-NO"/>
          </a:p>
        </p:txBody>
      </p:sp>
      <p:sp>
        <p:nvSpPr>
          <p:cNvPr id="49" name="Content Placeholder 2">
            <a:extLst>
              <a:ext uri="{FF2B5EF4-FFF2-40B4-BE49-F238E27FC236}">
                <a16:creationId xmlns:a16="http://schemas.microsoft.com/office/drawing/2014/main" id="{FC8E05A4-A178-3C48-86D5-6BFCD6B36B29}"/>
              </a:ext>
            </a:extLst>
          </p:cNvPr>
          <p:cNvSpPr>
            <a:spLocks noGrp="1"/>
          </p:cNvSpPr>
          <p:nvPr>
            <p:ph idx="1"/>
          </p:nvPr>
        </p:nvSpPr>
        <p:spPr>
          <a:xfrm>
            <a:off x="312017" y="1822394"/>
            <a:ext cx="5140456" cy="984885"/>
          </a:xfrm>
        </p:spPr>
        <p:txBody>
          <a:bodyPr lIns="0">
            <a:spAutoFit/>
          </a:bodyPr>
          <a:lstStyle/>
          <a:p>
            <a:pPr marL="285750" indent="-285750">
              <a:spcBef>
                <a:spcPts val="600"/>
              </a:spcBef>
              <a:buSzPct val="100000"/>
              <a:buFont typeface="Arial" panose="020B0604020202020204" pitchFamily="34" charset="0"/>
              <a:buChar char="•"/>
            </a:pPr>
            <a:r>
              <a:rPr lang="en-US" sz="1600" b="1" dirty="0">
                <a:latin typeface="Calibri" panose="020F0502020204030204" pitchFamily="34" charset="0"/>
                <a:cs typeface="Calibri" panose="020F0502020204030204" pitchFamily="34" charset="0"/>
              </a:rPr>
              <a:t>Northernmost regular shipping route in the world</a:t>
            </a:r>
          </a:p>
          <a:p>
            <a:pPr marL="285750" indent="-285750">
              <a:spcBef>
                <a:spcPts val="600"/>
              </a:spcBef>
              <a:buSzPct val="100000"/>
              <a:buFont typeface="Arial" panose="020B0604020202020204" pitchFamily="34" charset="0"/>
              <a:buChar char="•"/>
            </a:pPr>
            <a:r>
              <a:rPr lang="en-US" sz="1600" b="1" dirty="0">
                <a:latin typeface="Calibri" panose="020F0502020204030204" pitchFamily="34" charset="0"/>
                <a:cs typeface="Calibri" panose="020F0502020204030204" pitchFamily="34" charset="0"/>
              </a:rPr>
              <a:t>25-30 roundtrip voyages /year</a:t>
            </a:r>
          </a:p>
          <a:p>
            <a:pPr marL="285750" indent="-285750">
              <a:spcBef>
                <a:spcPts val="600"/>
              </a:spcBef>
              <a:buSzPct val="100000"/>
              <a:buFont typeface="Arial" panose="020B0604020202020204" pitchFamily="34" charset="0"/>
              <a:buChar char="•"/>
            </a:pPr>
            <a:r>
              <a:rPr lang="en-US" sz="1600" b="1" dirty="0" err="1">
                <a:latin typeface="Calibri" panose="020F0502020204030204" pitchFamily="34" charset="0"/>
                <a:cs typeface="Calibri" panose="020F0502020204030204" pitchFamily="34" charset="0"/>
              </a:rPr>
              <a:t>FerryBox</a:t>
            </a:r>
            <a:r>
              <a:rPr lang="en-US" sz="1600" b="1" dirty="0">
                <a:latin typeface="Calibri" panose="020F0502020204030204" pitchFamily="34" charset="0"/>
                <a:cs typeface="Calibri" panose="020F0502020204030204" pitchFamily="34" charset="0"/>
              </a:rPr>
              <a:t> system with clean seawater intake at ~5 m</a:t>
            </a:r>
          </a:p>
        </p:txBody>
      </p:sp>
      <p:sp>
        <p:nvSpPr>
          <p:cNvPr id="50" name="Content Placeholder 2">
            <a:extLst>
              <a:ext uri="{FF2B5EF4-FFF2-40B4-BE49-F238E27FC236}">
                <a16:creationId xmlns:a16="http://schemas.microsoft.com/office/drawing/2014/main" id="{801AE84E-068E-4A45-8398-C5A5C14EB04A}"/>
              </a:ext>
            </a:extLst>
          </p:cNvPr>
          <p:cNvSpPr txBox="1">
            <a:spLocks/>
          </p:cNvSpPr>
          <p:nvPr/>
        </p:nvSpPr>
        <p:spPr>
          <a:xfrm>
            <a:off x="203425" y="1081985"/>
            <a:ext cx="7209657" cy="729205"/>
          </a:xfrm>
          <a:prstGeom prst="rect">
            <a:avLst/>
          </a:prstGeom>
        </p:spPr>
        <p:txBody>
          <a:bodyPr vert="horz" lIns="91440" tIns="45720" rIns="91440" bIns="45720" rtlCol="0" anchor="ctr">
            <a:no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None/>
            </a:pPr>
            <a:r>
              <a:rPr lang="en-US" sz="1800" b="1" dirty="0">
                <a:latin typeface="Calibri" panose="020F0502020204030204" pitchFamily="34" charset="0"/>
                <a:cs typeface="Calibri" panose="020F0502020204030204" pitchFamily="34" charset="0"/>
              </a:rPr>
              <a:t>Barents Sea Opening: Troms</a:t>
            </a:r>
            <a:r>
              <a:rPr lang="nb-NO" sz="1800" b="1" dirty="0">
                <a:latin typeface="Calibri" panose="020F0502020204030204" pitchFamily="34" charset="0"/>
                <a:cs typeface="Calibri" panose="020F0502020204030204" pitchFamily="34" charset="0"/>
              </a:rPr>
              <a:t>ø, Norway</a:t>
            </a:r>
            <a:r>
              <a:rPr lang="en-US" sz="1800" b="1" dirty="0">
                <a:latin typeface="Calibri" panose="020F0502020204030204" pitchFamily="34" charset="0"/>
                <a:cs typeface="Calibri" panose="020F0502020204030204" pitchFamily="34" charset="0"/>
              </a:rPr>
              <a:t>-Longyearbyen, Svalbard </a:t>
            </a:r>
            <a:br>
              <a:rPr lang="en-US" sz="1800" b="1" dirty="0">
                <a:latin typeface="Calibri" panose="020F0502020204030204" pitchFamily="34" charset="0"/>
                <a:cs typeface="Calibri" panose="020F0502020204030204" pitchFamily="34" charset="0"/>
              </a:rPr>
            </a:br>
            <a:r>
              <a:rPr lang="en-US" sz="1800" b="1" dirty="0">
                <a:latin typeface="Calibri" panose="020F0502020204030204" pitchFamily="34" charset="0"/>
                <a:cs typeface="Calibri" panose="020F0502020204030204" pitchFamily="34" charset="0"/>
              </a:rPr>
              <a:t>(some stops at Bear Island and Kings Bay)</a:t>
            </a:r>
          </a:p>
        </p:txBody>
      </p:sp>
      <p:sp>
        <p:nvSpPr>
          <p:cNvPr id="20" name="TextBox 19">
            <a:extLst>
              <a:ext uri="{FF2B5EF4-FFF2-40B4-BE49-F238E27FC236}">
                <a16:creationId xmlns:a16="http://schemas.microsoft.com/office/drawing/2014/main" id="{2439CBDD-C368-EA4D-887D-44DB1CE49FE3}"/>
              </a:ext>
            </a:extLst>
          </p:cNvPr>
          <p:cNvSpPr txBox="1"/>
          <p:nvPr/>
        </p:nvSpPr>
        <p:spPr>
          <a:xfrm>
            <a:off x="203425" y="3221039"/>
            <a:ext cx="2304028" cy="738664"/>
          </a:xfrm>
          <a:prstGeom prst="rect">
            <a:avLst/>
          </a:prstGeom>
          <a:noFill/>
        </p:spPr>
        <p:txBody>
          <a:bodyPr wrap="square" rtlCol="0">
            <a:spAutoFit/>
          </a:bodyPr>
          <a:lstStyle/>
          <a:p>
            <a:pPr algn="l"/>
            <a:r>
              <a:rPr lang="en-US" sz="1400" b="1" dirty="0">
                <a:latin typeface="Calibri" panose="020F0502020204030204" pitchFamily="34" charset="0"/>
                <a:cs typeface="Calibri" panose="020F0502020204030204" pitchFamily="34" charset="0"/>
              </a:rPr>
              <a:t>Andrew King, Kai </a:t>
            </a:r>
            <a:r>
              <a:rPr lang="en-US" sz="1400" b="1" dirty="0" err="1">
                <a:latin typeface="Calibri" panose="020F0502020204030204" pitchFamily="34" charset="0"/>
                <a:cs typeface="Calibri" panose="020F0502020204030204" pitchFamily="34" charset="0"/>
              </a:rPr>
              <a:t>Sørensen</a:t>
            </a:r>
            <a:r>
              <a:rPr lang="en-US" sz="1400" b="1" dirty="0">
                <a:latin typeface="Calibri" panose="020F0502020204030204" pitchFamily="34" charset="0"/>
                <a:cs typeface="Calibri" panose="020F0502020204030204" pitchFamily="34" charset="0"/>
              </a:rPr>
              <a:t>, Sabine Marty, Elizaveta </a:t>
            </a:r>
            <a:r>
              <a:rPr lang="en-US" sz="1400" b="1" dirty="0" err="1">
                <a:latin typeface="Calibri" panose="020F0502020204030204" pitchFamily="34" charset="0"/>
                <a:cs typeface="Calibri" panose="020F0502020204030204" pitchFamily="34" charset="0"/>
              </a:rPr>
              <a:t>Protsenko</a:t>
            </a:r>
            <a:r>
              <a:rPr lang="en-US" sz="1400" b="1" dirty="0">
                <a:latin typeface="Calibri" panose="020F0502020204030204" pitchFamily="34" charset="0"/>
                <a:cs typeface="Calibri" panose="020F0502020204030204" pitchFamily="34" charset="0"/>
              </a:rPr>
              <a:t>, Bert van Bavel</a:t>
            </a:r>
          </a:p>
        </p:txBody>
      </p:sp>
      <p:pic>
        <p:nvPicPr>
          <p:cNvPr id="21" name="Picture 20">
            <a:extLst>
              <a:ext uri="{FF2B5EF4-FFF2-40B4-BE49-F238E27FC236}">
                <a16:creationId xmlns:a16="http://schemas.microsoft.com/office/drawing/2014/main" id="{AD4FDA43-A3E2-4A4A-9C4C-0B94D7F4F59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51731" y="6178152"/>
            <a:ext cx="1351315" cy="454224"/>
          </a:xfrm>
          <a:prstGeom prst="rect">
            <a:avLst/>
          </a:prstGeom>
        </p:spPr>
      </p:pic>
    </p:spTree>
    <p:extLst>
      <p:ext uri="{BB962C8B-B14F-4D97-AF65-F5344CB8AC3E}">
        <p14:creationId xmlns:p14="http://schemas.microsoft.com/office/powerpoint/2010/main" val="40828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53A5184-FDA3-774F-A009-2474EBC185D7}"/>
              </a:ext>
            </a:extLst>
          </p:cNvPr>
          <p:cNvSpPr txBox="1"/>
          <p:nvPr/>
        </p:nvSpPr>
        <p:spPr>
          <a:xfrm>
            <a:off x="203425" y="127652"/>
            <a:ext cx="6538649" cy="872034"/>
          </a:xfrm>
          <a:prstGeom prst="rect">
            <a:avLst/>
          </a:prstGeom>
          <a:noFill/>
        </p:spPr>
        <p:txBody>
          <a:bodyPr wrap="none" rtlCol="0">
            <a:spAutoFit/>
          </a:bodyPr>
          <a:lstStyle/>
          <a:p>
            <a:pPr>
              <a:spcBef>
                <a:spcPts val="1400"/>
              </a:spcBef>
            </a:pPr>
            <a:r>
              <a:rPr lang="en-US" sz="2400" b="1" dirty="0">
                <a:solidFill>
                  <a:srgbClr val="00B0F0"/>
                </a:solidFill>
                <a:latin typeface="Calibri" charset="0"/>
                <a:ea typeface="Calibri" charset="0"/>
                <a:cs typeface="Calibri" charset="0"/>
              </a:rPr>
              <a:t>Task 3.4 Distributed systems for ocean and sea ice</a:t>
            </a:r>
          </a:p>
          <a:p>
            <a:pPr>
              <a:spcBef>
                <a:spcPts val="800"/>
              </a:spcBef>
            </a:pPr>
            <a:r>
              <a:rPr lang="en-US" sz="2000" b="1" dirty="0">
                <a:solidFill>
                  <a:srgbClr val="00B0F0"/>
                </a:solidFill>
                <a:latin typeface="Calibri" charset="0"/>
                <a:ea typeface="Calibri" charset="0"/>
                <a:cs typeface="Calibri" charset="0"/>
              </a:rPr>
              <a:t>Novel sensors and samplers for </a:t>
            </a:r>
            <a:r>
              <a:rPr lang="en-US" sz="2000" b="1" dirty="0" err="1">
                <a:solidFill>
                  <a:srgbClr val="00B0F0"/>
                </a:solidFill>
                <a:latin typeface="Calibri" charset="0"/>
                <a:ea typeface="Calibri" charset="0"/>
                <a:cs typeface="Calibri" charset="0"/>
              </a:rPr>
              <a:t>FerryBoxes</a:t>
            </a:r>
            <a:r>
              <a:rPr lang="en-US" sz="2000" b="1" dirty="0">
                <a:solidFill>
                  <a:srgbClr val="00B0F0"/>
                </a:solidFill>
                <a:latin typeface="Calibri" charset="0"/>
                <a:ea typeface="Calibri" charset="0"/>
                <a:cs typeface="Calibri" charset="0"/>
              </a:rPr>
              <a:t> (NIVA)</a:t>
            </a:r>
          </a:p>
        </p:txBody>
      </p:sp>
      <p:pic>
        <p:nvPicPr>
          <p:cNvPr id="16" name="Picture 15">
            <a:extLst>
              <a:ext uri="{FF2B5EF4-FFF2-40B4-BE49-F238E27FC236}">
                <a16:creationId xmlns:a16="http://schemas.microsoft.com/office/drawing/2014/main" id="{C9E3C00E-F509-184E-AAA1-8512EFEA3CEB}"/>
              </a:ext>
            </a:extLst>
          </p:cNvPr>
          <p:cNvPicPr>
            <a:picLocks noChangeAspect="1"/>
          </p:cNvPicPr>
          <p:nvPr/>
        </p:nvPicPr>
        <p:blipFill>
          <a:blip r:embed="rId3"/>
          <a:stretch>
            <a:fillRect/>
          </a:stretch>
        </p:blipFill>
        <p:spPr>
          <a:xfrm>
            <a:off x="10933520" y="225624"/>
            <a:ext cx="952500" cy="584200"/>
          </a:xfrm>
          <a:prstGeom prst="rect">
            <a:avLst/>
          </a:prstGeom>
        </p:spPr>
      </p:pic>
      <p:sp>
        <p:nvSpPr>
          <p:cNvPr id="17" name="Content Placeholder 2">
            <a:extLst>
              <a:ext uri="{FF2B5EF4-FFF2-40B4-BE49-F238E27FC236}">
                <a16:creationId xmlns:a16="http://schemas.microsoft.com/office/drawing/2014/main" id="{9F085CFC-BDF7-3041-887A-B343ECB20F0B}"/>
              </a:ext>
            </a:extLst>
          </p:cNvPr>
          <p:cNvSpPr>
            <a:spLocks noGrp="1"/>
          </p:cNvSpPr>
          <p:nvPr>
            <p:ph idx="1"/>
          </p:nvPr>
        </p:nvSpPr>
        <p:spPr>
          <a:xfrm>
            <a:off x="277092" y="1054038"/>
            <a:ext cx="11074532" cy="5215309"/>
          </a:xfrm>
        </p:spPr>
        <p:txBody>
          <a:bodyPr>
            <a:noAutofit/>
          </a:bodyPr>
          <a:lstStyle/>
          <a:p>
            <a:pPr marL="0" indent="0">
              <a:buNone/>
            </a:pPr>
            <a:r>
              <a:rPr lang="en-US" b="1" dirty="0">
                <a:latin typeface="Calibri" panose="020F0502020204030204" pitchFamily="34" charset="0"/>
                <a:cs typeface="Calibri" panose="020F0502020204030204" pitchFamily="34" charset="0"/>
              </a:rPr>
              <a:t>Update on 2020 activities:</a:t>
            </a:r>
            <a:endParaRPr lang="en-US" sz="2000" b="1" dirty="0">
              <a:latin typeface="Calibri" panose="020F0502020204030204" pitchFamily="34" charset="0"/>
              <a:cs typeface="Calibri" panose="020F0502020204030204" pitchFamily="34" charset="0"/>
            </a:endParaRPr>
          </a:p>
          <a:p>
            <a:pPr marL="342900" indent="-342900">
              <a:spcBef>
                <a:spcPts val="800"/>
              </a:spcBef>
              <a:buFont typeface="Arial" panose="020B0604020202020204" pitchFamily="34" charset="0"/>
              <a:buChar char="•"/>
            </a:pPr>
            <a:r>
              <a:rPr lang="en-US" sz="2000" b="1" dirty="0">
                <a:latin typeface="Calibri" panose="020F0502020204030204" pitchFamily="34" charset="0"/>
                <a:cs typeface="Calibri" panose="020F0502020204030204" pitchFamily="34" charset="0"/>
              </a:rPr>
              <a:t>Good progress has been made on Task 3.4 sensors deployment on the Troms</a:t>
            </a:r>
            <a:r>
              <a:rPr lang="nb-NO" sz="2000" b="1" dirty="0">
                <a:latin typeface="Calibri" panose="020F0502020204030204" pitchFamily="34" charset="0"/>
                <a:cs typeface="Calibri" panose="020F0502020204030204" pitchFamily="34" charset="0"/>
              </a:rPr>
              <a:t>ø</a:t>
            </a:r>
            <a:r>
              <a:rPr lang="en-US" sz="2000" b="1" dirty="0">
                <a:latin typeface="Calibri" panose="020F0502020204030204" pitchFamily="34" charset="0"/>
                <a:cs typeface="Calibri" panose="020F0502020204030204" pitchFamily="34" charset="0"/>
              </a:rPr>
              <a:t>-Longyearbyen </a:t>
            </a:r>
            <a:r>
              <a:rPr lang="en-US" sz="2000" b="1" dirty="0" err="1">
                <a:latin typeface="Calibri" panose="020F0502020204030204" pitchFamily="34" charset="0"/>
                <a:cs typeface="Calibri" panose="020F0502020204030204" pitchFamily="34" charset="0"/>
              </a:rPr>
              <a:t>FerryBox</a:t>
            </a:r>
            <a:r>
              <a:rPr lang="en-US" sz="2000" b="1" dirty="0">
                <a:latin typeface="Calibri" panose="020F0502020204030204" pitchFamily="34" charset="0"/>
                <a:cs typeface="Calibri" panose="020F0502020204030204" pitchFamily="34" charset="0"/>
              </a:rPr>
              <a:t>, despite COVID-19 limitations (see below)</a:t>
            </a:r>
          </a:p>
          <a:p>
            <a:pPr marL="342900" indent="-342900">
              <a:spcBef>
                <a:spcPts val="800"/>
              </a:spcBef>
              <a:buFont typeface="Arial" panose="020B0604020202020204" pitchFamily="34" charset="0"/>
              <a:buChar char="•"/>
            </a:pPr>
            <a:r>
              <a:rPr lang="en-US" sz="2000" b="1" dirty="0">
                <a:latin typeface="Calibri" panose="020F0502020204030204" pitchFamily="34" charset="0"/>
                <a:cs typeface="Calibri" panose="020F0502020204030204" pitchFamily="34" charset="0"/>
              </a:rPr>
              <a:t>COVID-19 strongly negatively affected NIVA’s activities in Task 3.4</a:t>
            </a:r>
          </a:p>
          <a:p>
            <a:pPr marL="742950" lvl="1" indent="-285750">
              <a:spcBef>
                <a:spcPts val="800"/>
              </a:spcBef>
              <a:buFont typeface="Arial" panose="020B0604020202020204" pitchFamily="34" charset="0"/>
              <a:buChar char="•"/>
            </a:pPr>
            <a:r>
              <a:rPr lang="en-US" sz="1600" b="1" dirty="0">
                <a:latin typeface="Calibri" panose="020F0502020204030204" pitchFamily="34" charset="0"/>
                <a:cs typeface="Calibri" panose="020F0502020204030204" pitchFamily="34" charset="0"/>
              </a:rPr>
              <a:t>Limited access to labs and field station reduced time for developing hardware</a:t>
            </a:r>
          </a:p>
          <a:p>
            <a:pPr marL="742950" lvl="1" indent="-285750">
              <a:spcBef>
                <a:spcPts val="800"/>
              </a:spcBef>
              <a:buFont typeface="Arial" panose="020B0604020202020204" pitchFamily="34" charset="0"/>
              <a:buChar char="•"/>
            </a:pPr>
            <a:r>
              <a:rPr lang="en-US" sz="1600" b="1" dirty="0">
                <a:latin typeface="Calibri" panose="020F0502020204030204" pitchFamily="34" charset="0"/>
                <a:cs typeface="Calibri" panose="020F0502020204030204" pitchFamily="34" charset="0"/>
              </a:rPr>
              <a:t>Restricted travel in spring/summer for maintenance on the ship and when field work was planned</a:t>
            </a:r>
          </a:p>
          <a:p>
            <a:pPr marL="742950" lvl="1" indent="-285750">
              <a:spcBef>
                <a:spcPts val="800"/>
              </a:spcBef>
              <a:buFont typeface="Arial" panose="020B0604020202020204" pitchFamily="34" charset="0"/>
              <a:buChar char="•"/>
            </a:pPr>
            <a:r>
              <a:rPr lang="en-US" sz="1600" b="1" dirty="0">
                <a:latin typeface="Calibri" panose="020F0502020204030204" pitchFamily="34" charset="0"/>
                <a:cs typeface="Calibri" panose="020F0502020204030204" pitchFamily="34" charset="0"/>
              </a:rPr>
              <a:t>Limited access to M/S </a:t>
            </a:r>
            <a:r>
              <a:rPr lang="en-US" sz="1600" b="1" dirty="0" err="1">
                <a:latin typeface="Calibri" panose="020F0502020204030204" pitchFamily="34" charset="0"/>
                <a:cs typeface="Calibri" panose="020F0502020204030204" pitchFamily="34" charset="0"/>
              </a:rPr>
              <a:t>Norbj</a:t>
            </a:r>
            <a:r>
              <a:rPr lang="nb-NO" sz="1600" b="1" dirty="0">
                <a:latin typeface="Calibri" panose="020F0502020204030204" pitchFamily="34" charset="0"/>
                <a:cs typeface="Calibri" panose="020F0502020204030204" pitchFamily="34" charset="0"/>
              </a:rPr>
              <a:t>ø</a:t>
            </a:r>
            <a:r>
              <a:rPr lang="en-US" sz="1600" b="1" dirty="0" err="1">
                <a:latin typeface="Calibri" panose="020F0502020204030204" pitchFamily="34" charset="0"/>
                <a:cs typeface="Calibri" panose="020F0502020204030204" pitchFamily="34" charset="0"/>
              </a:rPr>
              <a:t>rn</a:t>
            </a:r>
            <a:r>
              <a:rPr lang="en-US" sz="1600" b="1" dirty="0">
                <a:latin typeface="Calibri" panose="020F0502020204030204" pitchFamily="34" charset="0"/>
                <a:cs typeface="Calibri" panose="020F0502020204030204" pitchFamily="34" charset="0"/>
              </a:rPr>
              <a:t> due to ship’s COVID-19 protocol meant limited ship visits and no one allowed to sail with the ship</a:t>
            </a:r>
          </a:p>
          <a:p>
            <a:pPr marL="342900" indent="-342900">
              <a:spcBef>
                <a:spcPts val="800"/>
              </a:spcBef>
              <a:buFont typeface="Arial" panose="020B0604020202020204" pitchFamily="34" charset="0"/>
              <a:buChar char="•"/>
            </a:pPr>
            <a:r>
              <a:rPr lang="en-US" sz="2000" b="1" dirty="0">
                <a:latin typeface="Calibri" panose="020F0502020204030204" pitchFamily="34" charset="0"/>
                <a:cs typeface="Calibri" panose="020F0502020204030204" pitchFamily="34" charset="0"/>
              </a:rPr>
              <a:t>Combined pH/CO</a:t>
            </a:r>
            <a:r>
              <a:rPr lang="en-US" sz="2000" b="1" baseline="-25000" dirty="0">
                <a:latin typeface="Calibri" panose="020F0502020204030204" pitchFamily="34" charset="0"/>
                <a:cs typeface="Calibri" panose="020F0502020204030204" pitchFamily="34" charset="0"/>
              </a:rPr>
              <a:t>3</a:t>
            </a:r>
            <a:r>
              <a:rPr lang="en-US" sz="2000" b="1" baseline="30000" dirty="0">
                <a:latin typeface="Calibri" panose="020F0502020204030204" pitchFamily="34" charset="0"/>
                <a:cs typeface="Calibri" panose="020F0502020204030204" pitchFamily="34" charset="0"/>
              </a:rPr>
              <a:t>2-</a:t>
            </a:r>
            <a:r>
              <a:rPr lang="en-US" sz="2000" b="1" dirty="0">
                <a:latin typeface="Calibri" panose="020F0502020204030204" pitchFamily="34" charset="0"/>
                <a:cs typeface="Calibri" panose="020F0502020204030204" pitchFamily="34" charset="0"/>
              </a:rPr>
              <a:t> sensor now installed on M/S </a:t>
            </a:r>
            <a:r>
              <a:rPr lang="en-US" sz="2000" b="1" dirty="0" err="1">
                <a:latin typeface="Calibri" panose="020F0502020204030204" pitchFamily="34" charset="0"/>
                <a:cs typeface="Calibri" panose="020F0502020204030204" pitchFamily="34" charset="0"/>
              </a:rPr>
              <a:t>Norbj</a:t>
            </a:r>
            <a:r>
              <a:rPr lang="nb-NO" sz="2000" b="1" dirty="0">
                <a:latin typeface="Calibri" panose="020F0502020204030204" pitchFamily="34" charset="0"/>
                <a:cs typeface="Calibri" panose="020F0502020204030204" pitchFamily="34" charset="0"/>
              </a:rPr>
              <a:t>ørn and operating</a:t>
            </a:r>
            <a:r>
              <a:rPr lang="en-US" sz="2000" b="1" dirty="0">
                <a:latin typeface="Calibri" panose="020F0502020204030204" pitchFamily="34" charset="0"/>
                <a:cs typeface="Calibri" panose="020F0502020204030204" pitchFamily="34" charset="0"/>
              </a:rPr>
              <a:t>; some cruises are required for collecting validation samples</a:t>
            </a:r>
          </a:p>
          <a:p>
            <a:pPr marL="342900" indent="-342900">
              <a:spcBef>
                <a:spcPts val="800"/>
              </a:spcBef>
              <a:buFont typeface="Arial" panose="020B0604020202020204" pitchFamily="34" charset="0"/>
              <a:buChar char="•"/>
            </a:pPr>
            <a:r>
              <a:rPr lang="en-US" sz="2000" b="1" dirty="0">
                <a:latin typeface="Calibri" panose="020F0502020204030204" pitchFamily="34" charset="0"/>
                <a:cs typeface="Calibri" panose="020F0502020204030204" pitchFamily="34" charset="0"/>
              </a:rPr>
              <a:t>Integrated sphere absorption meter is now installed on M/S </a:t>
            </a:r>
            <a:r>
              <a:rPr lang="en-US" sz="2000" b="1" dirty="0" err="1">
                <a:latin typeface="Calibri" panose="020F0502020204030204" pitchFamily="34" charset="0"/>
                <a:cs typeface="Calibri" panose="020F0502020204030204" pitchFamily="34" charset="0"/>
              </a:rPr>
              <a:t>Norbj</a:t>
            </a:r>
            <a:r>
              <a:rPr lang="nb-NO" sz="2000" b="1" dirty="0">
                <a:latin typeface="Calibri" panose="020F0502020204030204" pitchFamily="34" charset="0"/>
                <a:cs typeface="Calibri" panose="020F0502020204030204" pitchFamily="34" charset="0"/>
              </a:rPr>
              <a:t>ørn</a:t>
            </a:r>
            <a:r>
              <a:rPr lang="en-US" sz="2000" b="1" dirty="0">
                <a:latin typeface="Calibri" panose="020F0502020204030204" pitchFamily="34" charset="0"/>
                <a:cs typeface="Calibri" panose="020F0502020204030204" pitchFamily="34" charset="0"/>
              </a:rPr>
              <a:t>, but the sensor portion has </a:t>
            </a:r>
            <a:br>
              <a:rPr lang="en-US" sz="2000" b="1" dirty="0">
                <a:latin typeface="Calibri" panose="020F0502020204030204" pitchFamily="34" charset="0"/>
                <a:cs typeface="Calibri" panose="020F0502020204030204" pitchFamily="34" charset="0"/>
              </a:rPr>
            </a:br>
            <a:r>
              <a:rPr lang="en-US" sz="2000" b="1" dirty="0">
                <a:latin typeface="Calibri" panose="020F0502020204030204" pitchFamily="34" charset="0"/>
                <a:cs typeface="Calibri" panose="020F0502020204030204" pitchFamily="34" charset="0"/>
              </a:rPr>
              <a:t>a component failure (LED source), so it is back in the lab for in-house or manufacturer repair (TBD)</a:t>
            </a:r>
          </a:p>
          <a:p>
            <a:pPr marL="342900" indent="-342900">
              <a:spcBef>
                <a:spcPts val="800"/>
              </a:spcBef>
              <a:buFont typeface="Arial" panose="020B0604020202020204" pitchFamily="34" charset="0"/>
              <a:buChar char="•"/>
            </a:pPr>
            <a:r>
              <a:rPr lang="en-US" sz="2000" b="1" dirty="0">
                <a:latin typeface="Calibri" panose="020F0502020204030204" pitchFamily="34" charset="0"/>
                <a:cs typeface="Calibri" panose="020F0502020204030204" pitchFamily="34" charset="0"/>
              </a:rPr>
              <a:t>Microplastics sampler collected samples in summer 2019, but no operation was possible in 2020 since it requires an operator to sail and operate the sampler</a:t>
            </a:r>
          </a:p>
        </p:txBody>
      </p:sp>
      <p:pic>
        <p:nvPicPr>
          <p:cNvPr id="5" name="Picture 4">
            <a:extLst>
              <a:ext uri="{FF2B5EF4-FFF2-40B4-BE49-F238E27FC236}">
                <a16:creationId xmlns:a16="http://schemas.microsoft.com/office/drawing/2014/main" id="{78C3C9E1-C05F-FC42-9F8A-BB3045C45F3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91162" y="6133838"/>
            <a:ext cx="1351315" cy="454224"/>
          </a:xfrm>
          <a:prstGeom prst="rect">
            <a:avLst/>
          </a:prstGeom>
        </p:spPr>
      </p:pic>
    </p:spTree>
    <p:extLst>
      <p:ext uri="{BB962C8B-B14F-4D97-AF65-F5344CB8AC3E}">
        <p14:creationId xmlns:p14="http://schemas.microsoft.com/office/powerpoint/2010/main" val="317954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515D571-FFD7-4B46-9A32-9069C02EEB7F}"/>
              </a:ext>
            </a:extLst>
          </p:cNvPr>
          <p:cNvSpPr txBox="1"/>
          <p:nvPr/>
        </p:nvSpPr>
        <p:spPr>
          <a:xfrm>
            <a:off x="203425" y="127652"/>
            <a:ext cx="6538649" cy="872034"/>
          </a:xfrm>
          <a:prstGeom prst="rect">
            <a:avLst/>
          </a:prstGeom>
          <a:noFill/>
        </p:spPr>
        <p:txBody>
          <a:bodyPr wrap="none" rtlCol="0">
            <a:spAutoFit/>
          </a:bodyPr>
          <a:lstStyle/>
          <a:p>
            <a:pPr>
              <a:spcBef>
                <a:spcPts val="1400"/>
              </a:spcBef>
            </a:pPr>
            <a:r>
              <a:rPr lang="en-US" sz="2400" b="1" dirty="0">
                <a:solidFill>
                  <a:srgbClr val="00B0F0"/>
                </a:solidFill>
                <a:latin typeface="Calibri" charset="0"/>
                <a:ea typeface="Calibri" charset="0"/>
                <a:cs typeface="Calibri" charset="0"/>
              </a:rPr>
              <a:t>Task 3.4 Distributed systems for ocean and sea ice</a:t>
            </a:r>
          </a:p>
          <a:p>
            <a:pPr>
              <a:spcBef>
                <a:spcPts val="800"/>
              </a:spcBef>
            </a:pPr>
            <a:r>
              <a:rPr lang="en-US" sz="2000" b="1" dirty="0">
                <a:solidFill>
                  <a:srgbClr val="00B0F0"/>
                </a:solidFill>
                <a:latin typeface="Calibri" charset="0"/>
                <a:ea typeface="Calibri" charset="0"/>
                <a:cs typeface="Calibri" charset="0"/>
              </a:rPr>
              <a:t>Novel sensors and samplers for </a:t>
            </a:r>
            <a:r>
              <a:rPr lang="en-US" sz="2000" b="1" dirty="0" err="1">
                <a:solidFill>
                  <a:srgbClr val="00B0F0"/>
                </a:solidFill>
                <a:latin typeface="Calibri" charset="0"/>
                <a:ea typeface="Calibri" charset="0"/>
                <a:cs typeface="Calibri" charset="0"/>
              </a:rPr>
              <a:t>FerryBoxes</a:t>
            </a:r>
            <a:r>
              <a:rPr lang="en-US" sz="2000" b="1" dirty="0">
                <a:solidFill>
                  <a:srgbClr val="00B0F0"/>
                </a:solidFill>
                <a:latin typeface="Calibri" charset="0"/>
                <a:ea typeface="Calibri" charset="0"/>
                <a:cs typeface="Calibri" charset="0"/>
              </a:rPr>
              <a:t> (NIVA)</a:t>
            </a:r>
          </a:p>
        </p:txBody>
      </p:sp>
      <p:pic>
        <p:nvPicPr>
          <p:cNvPr id="9" name="Picture 8">
            <a:extLst>
              <a:ext uri="{FF2B5EF4-FFF2-40B4-BE49-F238E27FC236}">
                <a16:creationId xmlns:a16="http://schemas.microsoft.com/office/drawing/2014/main" id="{DBE124D3-4351-B04B-A07F-01665CAA4E03}"/>
              </a:ext>
            </a:extLst>
          </p:cNvPr>
          <p:cNvPicPr>
            <a:picLocks noChangeAspect="1"/>
          </p:cNvPicPr>
          <p:nvPr/>
        </p:nvPicPr>
        <p:blipFill>
          <a:blip r:embed="rId3"/>
          <a:stretch>
            <a:fillRect/>
          </a:stretch>
        </p:blipFill>
        <p:spPr>
          <a:xfrm>
            <a:off x="10933520" y="225624"/>
            <a:ext cx="952500" cy="584200"/>
          </a:xfrm>
          <a:prstGeom prst="rect">
            <a:avLst/>
          </a:prstGeom>
        </p:spPr>
      </p:pic>
      <p:sp>
        <p:nvSpPr>
          <p:cNvPr id="10" name="TextBox 9">
            <a:extLst>
              <a:ext uri="{FF2B5EF4-FFF2-40B4-BE49-F238E27FC236}">
                <a16:creationId xmlns:a16="http://schemas.microsoft.com/office/drawing/2014/main" id="{C365DF88-605A-1F4A-81B6-AC8AE7F7244E}"/>
              </a:ext>
            </a:extLst>
          </p:cNvPr>
          <p:cNvSpPr txBox="1"/>
          <p:nvPr/>
        </p:nvSpPr>
        <p:spPr>
          <a:xfrm>
            <a:off x="214321" y="1180150"/>
            <a:ext cx="7293826" cy="400110"/>
          </a:xfrm>
          <a:prstGeom prst="rect">
            <a:avLst/>
          </a:prstGeom>
          <a:noFill/>
        </p:spPr>
        <p:txBody>
          <a:bodyPr wrap="square" rtlCol="0">
            <a:spAutoFit/>
          </a:bodyPr>
          <a:lstStyle/>
          <a:p>
            <a:r>
              <a:rPr lang="en-US" sz="2000" b="1" u="sng" dirty="0">
                <a:latin typeface="Calibri" panose="020F0502020204030204" pitchFamily="34" charset="0"/>
                <a:cs typeface="Calibri" panose="020F0502020204030204" pitchFamily="34" charset="0"/>
              </a:rPr>
              <a:t>Combined pH/CO</a:t>
            </a:r>
            <a:r>
              <a:rPr lang="en-US" sz="2000" b="1" u="sng" baseline="-25000" dirty="0">
                <a:latin typeface="Calibri" panose="020F0502020204030204" pitchFamily="34" charset="0"/>
                <a:cs typeface="Calibri" panose="020F0502020204030204" pitchFamily="34" charset="0"/>
              </a:rPr>
              <a:t>3</a:t>
            </a:r>
            <a:r>
              <a:rPr lang="en-US" sz="2000" b="1" u="sng" baseline="30000" dirty="0">
                <a:latin typeface="Calibri" panose="020F0502020204030204" pitchFamily="34" charset="0"/>
                <a:cs typeface="Calibri" panose="020F0502020204030204" pitchFamily="34" charset="0"/>
              </a:rPr>
              <a:t>2-</a:t>
            </a:r>
            <a:r>
              <a:rPr lang="en-US" sz="2000" b="1" u="sng" dirty="0">
                <a:latin typeface="Calibri" panose="020F0502020204030204" pitchFamily="34" charset="0"/>
                <a:cs typeface="Calibri" panose="020F0502020204030204" pitchFamily="34" charset="0"/>
              </a:rPr>
              <a:t> sensor</a:t>
            </a:r>
            <a:r>
              <a:rPr lang="en-US" sz="2000" b="1" dirty="0">
                <a:latin typeface="Calibri" panose="020F0502020204030204" pitchFamily="34" charset="0"/>
                <a:cs typeface="Calibri" panose="020F0502020204030204" pitchFamily="34" charset="0"/>
              </a:rPr>
              <a:t>: UV-Vis spectrophotometric detection</a:t>
            </a:r>
          </a:p>
        </p:txBody>
      </p:sp>
      <p:pic>
        <p:nvPicPr>
          <p:cNvPr id="11" name="Picture 10">
            <a:extLst>
              <a:ext uri="{FF2B5EF4-FFF2-40B4-BE49-F238E27FC236}">
                <a16:creationId xmlns:a16="http://schemas.microsoft.com/office/drawing/2014/main" id="{4A9BDA75-073C-5E49-9F65-0F11A9543A2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98226" y="3380959"/>
            <a:ext cx="5162339" cy="2804226"/>
          </a:xfrm>
          <a:prstGeom prst="rect">
            <a:avLst/>
          </a:prstGeom>
        </p:spPr>
      </p:pic>
      <p:sp>
        <p:nvSpPr>
          <p:cNvPr id="12" name="TextBox 11">
            <a:extLst>
              <a:ext uri="{FF2B5EF4-FFF2-40B4-BE49-F238E27FC236}">
                <a16:creationId xmlns:a16="http://schemas.microsoft.com/office/drawing/2014/main" id="{00B12369-4757-CF48-A11A-FD522A13BF06}"/>
              </a:ext>
            </a:extLst>
          </p:cNvPr>
          <p:cNvSpPr txBox="1"/>
          <p:nvPr/>
        </p:nvSpPr>
        <p:spPr>
          <a:xfrm>
            <a:off x="15286" y="1594581"/>
            <a:ext cx="5349183" cy="1815882"/>
          </a:xfrm>
          <a:prstGeom prst="rect">
            <a:avLst/>
          </a:prstGeom>
          <a:noFill/>
        </p:spPr>
        <p:txBody>
          <a:bodyPr wrap="square" rtlCol="0">
            <a:spAutoFit/>
          </a:bodyPr>
          <a:lstStyle/>
          <a:p>
            <a:pPr marL="285750" indent="-285750">
              <a:buFontTx/>
              <a:buChar char="-"/>
            </a:pPr>
            <a:r>
              <a:rPr lang="en-US" sz="1600" dirty="0">
                <a:latin typeface="Calibri" panose="020F0502020204030204" pitchFamily="34" charset="0"/>
                <a:cs typeface="Calibri" panose="020F0502020204030204" pitchFamily="34" charset="0"/>
              </a:rPr>
              <a:t>pH sensor (black </a:t>
            </a:r>
            <a:r>
              <a:rPr lang="en-US" sz="1600" dirty="0" err="1">
                <a:latin typeface="Calibri" panose="020F0502020204030204" pitchFamily="34" charset="0"/>
                <a:cs typeface="Calibri" panose="020F0502020204030204" pitchFamily="34" charset="0"/>
              </a:rPr>
              <a:t>pelicase</a:t>
            </a:r>
            <a:r>
              <a:rPr lang="en-US" sz="1600" dirty="0">
                <a:latin typeface="Calibri" panose="020F0502020204030204" pitchFamily="34" charset="0"/>
                <a:cs typeface="Calibri" panose="020F0502020204030204" pitchFamily="34" charset="0"/>
              </a:rPr>
              <a:t> to the left, CO</a:t>
            </a:r>
            <a:r>
              <a:rPr lang="en-US" sz="1600" baseline="-25000" dirty="0">
                <a:latin typeface="Calibri" panose="020F0502020204030204" pitchFamily="34" charset="0"/>
                <a:cs typeface="Calibri" panose="020F0502020204030204" pitchFamily="34" charset="0"/>
              </a:rPr>
              <a:t>3</a:t>
            </a:r>
            <a:r>
              <a:rPr lang="en-US" sz="1600" baseline="30000" dirty="0">
                <a:latin typeface="Calibri" panose="020F0502020204030204" pitchFamily="34" charset="0"/>
                <a:cs typeface="Calibri" panose="020F0502020204030204" pitchFamily="34" charset="0"/>
              </a:rPr>
              <a:t>2-</a:t>
            </a:r>
            <a:r>
              <a:rPr lang="en-US" sz="1600" dirty="0">
                <a:latin typeface="Calibri" panose="020F0502020204030204" pitchFamily="34" charset="0"/>
                <a:cs typeface="Calibri" panose="020F0502020204030204" pitchFamily="34" charset="0"/>
              </a:rPr>
              <a:t> sensor (orange </a:t>
            </a:r>
            <a:r>
              <a:rPr lang="en-US" sz="1600" dirty="0" err="1">
                <a:latin typeface="Calibri" panose="020F0502020204030204" pitchFamily="34" charset="0"/>
                <a:cs typeface="Calibri" panose="020F0502020204030204" pitchFamily="34" charset="0"/>
              </a:rPr>
              <a:t>pelicase</a:t>
            </a:r>
            <a:r>
              <a:rPr lang="en-US" sz="1600" dirty="0">
                <a:latin typeface="Calibri" panose="020F0502020204030204" pitchFamily="34" charset="0"/>
                <a:cs typeface="Calibri" panose="020F0502020204030204" pitchFamily="34" charset="0"/>
              </a:rPr>
              <a:t> to the right), and a peek of the PSICAM (lower right, and described in next slide) testing at field station</a:t>
            </a:r>
          </a:p>
          <a:p>
            <a:pPr marL="285750" indent="-285750">
              <a:buFontTx/>
              <a:buChar char="-"/>
            </a:pPr>
            <a:r>
              <a:rPr lang="en-US" sz="1600" dirty="0">
                <a:latin typeface="Calibri" panose="020F0502020204030204" pitchFamily="34" charset="0"/>
                <a:cs typeface="Calibri" panose="020F0502020204030204" pitchFamily="34" charset="0"/>
              </a:rPr>
              <a:t>CO</a:t>
            </a:r>
            <a:r>
              <a:rPr lang="en-US" sz="1600" baseline="-25000" dirty="0">
                <a:latin typeface="Calibri" panose="020F0502020204030204" pitchFamily="34" charset="0"/>
                <a:cs typeface="Calibri" panose="020F0502020204030204" pitchFamily="34" charset="0"/>
              </a:rPr>
              <a:t>3</a:t>
            </a:r>
            <a:r>
              <a:rPr lang="en-US" sz="1600" baseline="30000" dirty="0">
                <a:latin typeface="Calibri" panose="020F0502020204030204" pitchFamily="34" charset="0"/>
                <a:cs typeface="Calibri" panose="020F0502020204030204" pitchFamily="34" charset="0"/>
              </a:rPr>
              <a:t>2-</a:t>
            </a:r>
            <a:r>
              <a:rPr lang="en-US" sz="1600" dirty="0">
                <a:latin typeface="Calibri" panose="020F0502020204030204" pitchFamily="34" charset="0"/>
                <a:cs typeface="Calibri" panose="020F0502020204030204" pitchFamily="34" charset="0"/>
              </a:rPr>
              <a:t> sensor based on UV detection of CO</a:t>
            </a:r>
            <a:r>
              <a:rPr lang="en-US" sz="1600" baseline="-25000" dirty="0">
                <a:latin typeface="Calibri" panose="020F0502020204030204" pitchFamily="34" charset="0"/>
                <a:cs typeface="Calibri" panose="020F0502020204030204" pitchFamily="34" charset="0"/>
              </a:rPr>
              <a:t>3</a:t>
            </a:r>
            <a:r>
              <a:rPr lang="en-US" sz="1600" baseline="30000" dirty="0">
                <a:latin typeface="Calibri" panose="020F0502020204030204" pitchFamily="34" charset="0"/>
                <a:cs typeface="Calibri" panose="020F0502020204030204" pitchFamily="34" charset="0"/>
              </a:rPr>
              <a:t>2-</a:t>
            </a:r>
            <a:r>
              <a:rPr lang="en-US" sz="1600" dirty="0">
                <a:latin typeface="Calibri" panose="020F0502020204030204" pitchFamily="34" charset="0"/>
                <a:cs typeface="Calibri" panose="020F0502020204030204" pitchFamily="34" charset="0"/>
              </a:rPr>
              <a:t> complexes; sourcing components, troubleshooting, and developing </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the UV source and UV spectrometer took more time than expected!</a:t>
            </a:r>
          </a:p>
        </p:txBody>
      </p:sp>
      <p:pic>
        <p:nvPicPr>
          <p:cNvPr id="13" name="Picture 12">
            <a:extLst>
              <a:ext uri="{FF2B5EF4-FFF2-40B4-BE49-F238E27FC236}">
                <a16:creationId xmlns:a16="http://schemas.microsoft.com/office/drawing/2014/main" id="{86175C1B-6C91-6E47-ACC7-155A9116A6C7}"/>
              </a:ext>
            </a:extLst>
          </p:cNvPr>
          <p:cNvPicPr/>
          <p:nvPr/>
        </p:nvPicPr>
        <p:blipFill>
          <a:blip r:embed="rId5" cstate="print">
            <a:extLst>
              <a:ext uri="{28A0092B-C50C-407E-A947-70E740481C1C}">
                <a14:useLocalDpi xmlns:a14="http://schemas.microsoft.com/office/drawing/2010/main"/>
              </a:ext>
            </a:extLst>
          </a:blip>
          <a:stretch>
            <a:fillRect/>
          </a:stretch>
        </p:blipFill>
        <p:spPr>
          <a:xfrm>
            <a:off x="5615489" y="4736397"/>
            <a:ext cx="2943068" cy="2018671"/>
          </a:xfrm>
          <a:prstGeom prst="rect">
            <a:avLst/>
          </a:prstGeom>
        </p:spPr>
      </p:pic>
      <p:pic>
        <p:nvPicPr>
          <p:cNvPr id="15" name="Content Placeholder 5">
            <a:extLst>
              <a:ext uri="{FF2B5EF4-FFF2-40B4-BE49-F238E27FC236}">
                <a16:creationId xmlns:a16="http://schemas.microsoft.com/office/drawing/2014/main" id="{2A96ACB9-E674-F74F-B162-9F0AD83F3424}"/>
              </a:ext>
            </a:extLst>
          </p:cNvPr>
          <p:cNvPicPr>
            <a:picLocks noGrp="1"/>
          </p:cNvPicPr>
          <p:nvPr>
            <p:ph idx="1"/>
          </p:nvPr>
        </p:nvPicPr>
        <p:blipFill rotWithShape="1">
          <a:blip r:embed="rId6" cstate="print">
            <a:extLst>
              <a:ext uri="{28A0092B-C50C-407E-A947-70E740481C1C}">
                <a14:useLocalDpi xmlns:a14="http://schemas.microsoft.com/office/drawing/2010/main"/>
              </a:ext>
            </a:extLst>
          </a:blip>
          <a:srcRect l="58790" t="6012"/>
          <a:stretch/>
        </p:blipFill>
        <p:spPr>
          <a:xfrm>
            <a:off x="5462725" y="2586021"/>
            <a:ext cx="1284701" cy="2003119"/>
          </a:xfrm>
          <a:prstGeom prst="rect">
            <a:avLst/>
          </a:prstGeom>
        </p:spPr>
      </p:pic>
      <p:pic>
        <p:nvPicPr>
          <p:cNvPr id="16" name="Picture 15">
            <a:extLst>
              <a:ext uri="{FF2B5EF4-FFF2-40B4-BE49-F238E27FC236}">
                <a16:creationId xmlns:a16="http://schemas.microsoft.com/office/drawing/2014/main" id="{C5C21650-F9CE-E54B-AD03-FB122D95DCD4}"/>
              </a:ext>
            </a:extLst>
          </p:cNvPr>
          <p:cNvPicPr/>
          <p:nvPr/>
        </p:nvPicPr>
        <p:blipFill rotWithShape="1">
          <a:blip r:embed="rId7" cstate="print">
            <a:extLst>
              <a:ext uri="{28A0092B-C50C-407E-A947-70E740481C1C}">
                <a14:useLocalDpi xmlns:a14="http://schemas.microsoft.com/office/drawing/2010/main"/>
              </a:ext>
            </a:extLst>
          </a:blip>
          <a:srcRect l="58654" t="5903"/>
          <a:stretch/>
        </p:blipFill>
        <p:spPr>
          <a:xfrm>
            <a:off x="6504449" y="2788793"/>
            <a:ext cx="1284700" cy="2018672"/>
          </a:xfrm>
          <a:prstGeom prst="rect">
            <a:avLst/>
          </a:prstGeom>
        </p:spPr>
      </p:pic>
      <p:pic>
        <p:nvPicPr>
          <p:cNvPr id="17" name="Picture 16">
            <a:extLst>
              <a:ext uri="{FF2B5EF4-FFF2-40B4-BE49-F238E27FC236}">
                <a16:creationId xmlns:a16="http://schemas.microsoft.com/office/drawing/2014/main" id="{B5C952A2-DD7C-E046-9250-6FD225FAF1EC}"/>
              </a:ext>
            </a:extLst>
          </p:cNvPr>
          <p:cNvPicPr/>
          <p:nvPr/>
        </p:nvPicPr>
        <p:blipFill rotWithShape="1">
          <a:blip r:embed="rId8" cstate="print">
            <a:extLst>
              <a:ext uri="{28A0092B-C50C-407E-A947-70E740481C1C}">
                <a14:useLocalDpi xmlns:a14="http://schemas.microsoft.com/office/drawing/2010/main"/>
              </a:ext>
            </a:extLst>
          </a:blip>
          <a:srcRect l="57532" t="6740" b="3217"/>
          <a:stretch/>
        </p:blipFill>
        <p:spPr>
          <a:xfrm>
            <a:off x="7669596" y="3003207"/>
            <a:ext cx="1284700" cy="2018671"/>
          </a:xfrm>
          <a:prstGeom prst="rect">
            <a:avLst/>
          </a:prstGeom>
        </p:spPr>
      </p:pic>
      <p:pic>
        <p:nvPicPr>
          <p:cNvPr id="18" name="Picture 17" descr="A picture containing engine, several&#10;&#10;Description automatically generated">
            <a:extLst>
              <a:ext uri="{FF2B5EF4-FFF2-40B4-BE49-F238E27FC236}">
                <a16:creationId xmlns:a16="http://schemas.microsoft.com/office/drawing/2014/main" id="{FA44033F-61D7-8E4A-B9AF-94A9CF8B3EA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5400000">
            <a:off x="8988989" y="3180400"/>
            <a:ext cx="3004785" cy="3004785"/>
          </a:xfrm>
          <a:prstGeom prst="rect">
            <a:avLst/>
          </a:prstGeom>
        </p:spPr>
      </p:pic>
      <p:sp>
        <p:nvSpPr>
          <p:cNvPr id="19" name="TextBox 18">
            <a:extLst>
              <a:ext uri="{FF2B5EF4-FFF2-40B4-BE49-F238E27FC236}">
                <a16:creationId xmlns:a16="http://schemas.microsoft.com/office/drawing/2014/main" id="{45661ED2-79ED-DF4E-BF50-6A406145F81C}"/>
              </a:ext>
            </a:extLst>
          </p:cNvPr>
          <p:cNvSpPr txBox="1"/>
          <p:nvPr/>
        </p:nvSpPr>
        <p:spPr>
          <a:xfrm>
            <a:off x="8793672" y="1775295"/>
            <a:ext cx="3473724" cy="1323439"/>
          </a:xfrm>
          <a:prstGeom prst="rect">
            <a:avLst/>
          </a:prstGeom>
          <a:noFill/>
        </p:spPr>
        <p:txBody>
          <a:bodyPr wrap="square" rtlCol="0">
            <a:spAutoFit/>
          </a:bodyPr>
          <a:lstStyle/>
          <a:p>
            <a:pPr marL="285750" indent="-285750">
              <a:buFontTx/>
              <a:buChar char="-"/>
            </a:pPr>
            <a:r>
              <a:rPr lang="en-US" sz="1600" dirty="0">
                <a:latin typeface="Calibri" panose="020F0502020204030204" pitchFamily="34" charset="0"/>
                <a:cs typeface="Calibri" panose="020F0502020204030204" pitchFamily="34" charset="0"/>
              </a:rPr>
              <a:t>CO</a:t>
            </a:r>
            <a:r>
              <a:rPr lang="en-US" sz="1600" baseline="-25000" dirty="0">
                <a:latin typeface="Calibri" panose="020F0502020204030204" pitchFamily="34" charset="0"/>
                <a:cs typeface="Calibri" panose="020F0502020204030204" pitchFamily="34" charset="0"/>
              </a:rPr>
              <a:t>3</a:t>
            </a:r>
            <a:r>
              <a:rPr lang="en-US" sz="1600" baseline="30000" dirty="0">
                <a:latin typeface="Calibri" panose="020F0502020204030204" pitchFamily="34" charset="0"/>
                <a:cs typeface="Calibri" panose="020F0502020204030204" pitchFamily="34" charset="0"/>
              </a:rPr>
              <a:t>2-</a:t>
            </a:r>
            <a:r>
              <a:rPr lang="en-US" sz="1600" dirty="0">
                <a:latin typeface="Calibri" panose="020F0502020204030204" pitchFamily="34" charset="0"/>
                <a:cs typeface="Calibri" panose="020F0502020204030204" pitchFamily="34" charset="0"/>
              </a:rPr>
              <a:t> sensor installed on M/S </a:t>
            </a:r>
            <a:r>
              <a:rPr lang="en-US" sz="1600" dirty="0" err="1">
                <a:latin typeface="Calibri" panose="020F0502020204030204" pitchFamily="34" charset="0"/>
                <a:cs typeface="Calibri" panose="020F0502020204030204" pitchFamily="34" charset="0"/>
              </a:rPr>
              <a:t>Norbj</a:t>
            </a:r>
            <a:r>
              <a:rPr lang="nb-NO" sz="1600" dirty="0">
                <a:latin typeface="Calibri" panose="020F0502020204030204" pitchFamily="34" charset="0"/>
                <a:cs typeface="Calibri" panose="020F0502020204030204" pitchFamily="34" charset="0"/>
              </a:rPr>
              <a:t>ø</a:t>
            </a:r>
            <a:r>
              <a:rPr lang="en-US" sz="1600" dirty="0" err="1">
                <a:latin typeface="Calibri" panose="020F0502020204030204" pitchFamily="34" charset="0"/>
                <a:cs typeface="Calibri" panose="020F0502020204030204" pitchFamily="34" charset="0"/>
              </a:rPr>
              <a:t>rn</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FerryBox</a:t>
            </a:r>
            <a:r>
              <a:rPr lang="en-US" sz="1600" dirty="0">
                <a:latin typeface="Calibri" panose="020F0502020204030204" pitchFamily="34" charset="0"/>
                <a:cs typeface="Calibri" panose="020F0502020204030204" pitchFamily="34" charset="0"/>
              </a:rPr>
              <a:t> at end of 2020</a:t>
            </a:r>
          </a:p>
          <a:p>
            <a:pPr marL="285750" indent="-285750">
              <a:buFontTx/>
              <a:buChar char="-"/>
            </a:pPr>
            <a:r>
              <a:rPr lang="en-US" sz="1600" dirty="0">
                <a:latin typeface="Calibri" panose="020F0502020204030204" pitchFamily="34" charset="0"/>
                <a:cs typeface="Calibri" panose="020F0502020204030204" pitchFamily="34" charset="0"/>
              </a:rPr>
              <a:t>COVID-19 travel/boarding restrictions limited shipboard work in 2020</a:t>
            </a:r>
          </a:p>
        </p:txBody>
      </p:sp>
      <p:sp>
        <p:nvSpPr>
          <p:cNvPr id="20" name="TextBox 19">
            <a:extLst>
              <a:ext uri="{FF2B5EF4-FFF2-40B4-BE49-F238E27FC236}">
                <a16:creationId xmlns:a16="http://schemas.microsoft.com/office/drawing/2014/main" id="{50D716F6-9810-7642-89CD-A6BFB97DF71A}"/>
              </a:ext>
            </a:extLst>
          </p:cNvPr>
          <p:cNvSpPr txBox="1"/>
          <p:nvPr/>
        </p:nvSpPr>
        <p:spPr>
          <a:xfrm>
            <a:off x="5243859" y="1532511"/>
            <a:ext cx="3593731" cy="1323439"/>
          </a:xfrm>
          <a:prstGeom prst="rect">
            <a:avLst/>
          </a:prstGeom>
          <a:noFill/>
        </p:spPr>
        <p:txBody>
          <a:bodyPr wrap="square" rtlCol="0">
            <a:spAutoFit/>
          </a:bodyPr>
          <a:lstStyle/>
          <a:p>
            <a:pPr marL="285750" indent="-285750">
              <a:buFontTx/>
              <a:buChar char="-"/>
            </a:pPr>
            <a:r>
              <a:rPr lang="en-US" sz="1600" dirty="0">
                <a:latin typeface="Calibri" panose="020F0502020204030204" pitchFamily="34" charset="0"/>
                <a:cs typeface="Calibri" panose="020F0502020204030204" pitchFamily="34" charset="0"/>
              </a:rPr>
              <a:t>Custom Raspberry Pi/Python 3 software that controls reagent pump, valves, UV source, spectrometer, and data processing</a:t>
            </a:r>
          </a:p>
          <a:p>
            <a:pPr marL="285750" indent="-285750">
              <a:buFontTx/>
              <a:buChar char="-"/>
            </a:pPr>
            <a:endParaRPr lang="en-US" sz="1600"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7B36E61-8E9F-954D-A65A-8C7830956B3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98226" y="6276124"/>
            <a:ext cx="1351315" cy="454224"/>
          </a:xfrm>
          <a:prstGeom prst="rect">
            <a:avLst/>
          </a:prstGeom>
        </p:spPr>
      </p:pic>
    </p:spTree>
    <p:extLst>
      <p:ext uri="{BB962C8B-B14F-4D97-AF65-F5344CB8AC3E}">
        <p14:creationId xmlns:p14="http://schemas.microsoft.com/office/powerpoint/2010/main" val="135058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515D571-FFD7-4B46-9A32-9069C02EEB7F}"/>
              </a:ext>
            </a:extLst>
          </p:cNvPr>
          <p:cNvSpPr txBox="1"/>
          <p:nvPr/>
        </p:nvSpPr>
        <p:spPr>
          <a:xfrm>
            <a:off x="203425" y="127652"/>
            <a:ext cx="6538649" cy="872034"/>
          </a:xfrm>
          <a:prstGeom prst="rect">
            <a:avLst/>
          </a:prstGeom>
          <a:noFill/>
        </p:spPr>
        <p:txBody>
          <a:bodyPr wrap="none" rtlCol="0">
            <a:spAutoFit/>
          </a:bodyPr>
          <a:lstStyle/>
          <a:p>
            <a:pPr>
              <a:spcBef>
                <a:spcPts val="1400"/>
              </a:spcBef>
            </a:pPr>
            <a:r>
              <a:rPr lang="en-US" sz="2400" b="1" dirty="0">
                <a:solidFill>
                  <a:srgbClr val="00B0F0"/>
                </a:solidFill>
                <a:latin typeface="Calibri" charset="0"/>
                <a:ea typeface="Calibri" charset="0"/>
                <a:cs typeface="Calibri" charset="0"/>
              </a:rPr>
              <a:t>Task 3.4 Distributed systems for ocean and sea ice</a:t>
            </a:r>
          </a:p>
          <a:p>
            <a:pPr>
              <a:spcBef>
                <a:spcPts val="800"/>
              </a:spcBef>
            </a:pPr>
            <a:r>
              <a:rPr lang="en-US" sz="2000" b="1" dirty="0">
                <a:solidFill>
                  <a:srgbClr val="00B0F0"/>
                </a:solidFill>
                <a:latin typeface="Calibri" charset="0"/>
                <a:ea typeface="Calibri" charset="0"/>
                <a:cs typeface="Calibri" charset="0"/>
              </a:rPr>
              <a:t>Novel sensors and samplers for </a:t>
            </a:r>
            <a:r>
              <a:rPr lang="en-US" sz="2000" b="1" dirty="0" err="1">
                <a:solidFill>
                  <a:srgbClr val="00B0F0"/>
                </a:solidFill>
                <a:latin typeface="Calibri" charset="0"/>
                <a:ea typeface="Calibri" charset="0"/>
                <a:cs typeface="Calibri" charset="0"/>
              </a:rPr>
              <a:t>FerryBoxes</a:t>
            </a:r>
            <a:r>
              <a:rPr lang="en-US" sz="2000" b="1" dirty="0">
                <a:solidFill>
                  <a:srgbClr val="00B0F0"/>
                </a:solidFill>
                <a:latin typeface="Calibri" charset="0"/>
                <a:ea typeface="Calibri" charset="0"/>
                <a:cs typeface="Calibri" charset="0"/>
              </a:rPr>
              <a:t> (NIVA)</a:t>
            </a:r>
          </a:p>
        </p:txBody>
      </p:sp>
      <p:pic>
        <p:nvPicPr>
          <p:cNvPr id="9" name="Picture 8">
            <a:extLst>
              <a:ext uri="{FF2B5EF4-FFF2-40B4-BE49-F238E27FC236}">
                <a16:creationId xmlns:a16="http://schemas.microsoft.com/office/drawing/2014/main" id="{DBE124D3-4351-B04B-A07F-01665CAA4E03}"/>
              </a:ext>
            </a:extLst>
          </p:cNvPr>
          <p:cNvPicPr>
            <a:picLocks noChangeAspect="1"/>
          </p:cNvPicPr>
          <p:nvPr/>
        </p:nvPicPr>
        <p:blipFill>
          <a:blip r:embed="rId2"/>
          <a:stretch>
            <a:fillRect/>
          </a:stretch>
        </p:blipFill>
        <p:spPr>
          <a:xfrm>
            <a:off x="10933520" y="225624"/>
            <a:ext cx="952500" cy="584200"/>
          </a:xfrm>
          <a:prstGeom prst="rect">
            <a:avLst/>
          </a:prstGeom>
        </p:spPr>
      </p:pic>
      <p:sp>
        <p:nvSpPr>
          <p:cNvPr id="21" name="TextBox 20">
            <a:extLst>
              <a:ext uri="{FF2B5EF4-FFF2-40B4-BE49-F238E27FC236}">
                <a16:creationId xmlns:a16="http://schemas.microsoft.com/office/drawing/2014/main" id="{5871A27F-0175-B447-B2EA-18C5464E1BCD}"/>
              </a:ext>
            </a:extLst>
          </p:cNvPr>
          <p:cNvSpPr txBox="1"/>
          <p:nvPr/>
        </p:nvSpPr>
        <p:spPr>
          <a:xfrm>
            <a:off x="267699" y="1093005"/>
            <a:ext cx="9664541" cy="400110"/>
          </a:xfrm>
          <a:prstGeom prst="rect">
            <a:avLst/>
          </a:prstGeom>
          <a:noFill/>
        </p:spPr>
        <p:txBody>
          <a:bodyPr wrap="square" rtlCol="0">
            <a:spAutoFit/>
          </a:bodyPr>
          <a:lstStyle/>
          <a:p>
            <a:r>
              <a:rPr lang="en-US" sz="2000" b="1" u="sng" dirty="0">
                <a:latin typeface="Calibri" panose="020F0502020204030204" pitchFamily="34" charset="0"/>
                <a:cs typeface="Calibri" panose="020F0502020204030204" pitchFamily="34" charset="0"/>
              </a:rPr>
              <a:t>Integrated sphere absorption sensor</a:t>
            </a:r>
            <a:r>
              <a:rPr lang="en-US" sz="2000" b="1" dirty="0">
                <a:latin typeface="Calibri" panose="020F0502020204030204" pitchFamily="34" charset="0"/>
                <a:cs typeface="Calibri" panose="020F0502020204030204" pitchFamily="34" charset="0"/>
              </a:rPr>
              <a:t>: cDOM, </a:t>
            </a:r>
            <a:r>
              <a:rPr lang="en-US" sz="2000" b="1" dirty="0" err="1">
                <a:latin typeface="Calibri" panose="020F0502020204030204" pitchFamily="34" charset="0"/>
                <a:cs typeface="Calibri" panose="020F0502020204030204" pitchFamily="34" charset="0"/>
              </a:rPr>
              <a:t>chl</a:t>
            </a:r>
            <a:r>
              <a:rPr lang="en-US" sz="2000" b="1" dirty="0">
                <a:latin typeface="Calibri" panose="020F0502020204030204" pitchFamily="34" charset="0"/>
                <a:cs typeface="Calibri" panose="020F0502020204030204" pitchFamily="34" charset="0"/>
              </a:rPr>
              <a:t>, and phytoplankton accessory pigments</a:t>
            </a:r>
          </a:p>
        </p:txBody>
      </p:sp>
      <p:grpSp>
        <p:nvGrpSpPr>
          <p:cNvPr id="22" name="Group 21">
            <a:extLst>
              <a:ext uri="{FF2B5EF4-FFF2-40B4-BE49-F238E27FC236}">
                <a16:creationId xmlns:a16="http://schemas.microsoft.com/office/drawing/2014/main" id="{D20631C6-3756-6B43-A29B-230CD92C6171}"/>
              </a:ext>
            </a:extLst>
          </p:cNvPr>
          <p:cNvGrpSpPr/>
          <p:nvPr/>
        </p:nvGrpSpPr>
        <p:grpSpPr>
          <a:xfrm>
            <a:off x="86392" y="2985243"/>
            <a:ext cx="3368206" cy="2348550"/>
            <a:chOff x="16705774" y="37931139"/>
            <a:chExt cx="2453361" cy="1715632"/>
          </a:xfrm>
        </p:grpSpPr>
        <p:pic>
          <p:nvPicPr>
            <p:cNvPr id="23" name="Picture 22">
              <a:extLst>
                <a:ext uri="{FF2B5EF4-FFF2-40B4-BE49-F238E27FC236}">
                  <a16:creationId xmlns:a16="http://schemas.microsoft.com/office/drawing/2014/main" id="{D1B99749-8046-1346-88CA-7AC29A8F1F9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705774" y="37931139"/>
              <a:ext cx="536619" cy="1690349"/>
            </a:xfrm>
            <a:prstGeom prst="rect">
              <a:avLst/>
            </a:prstGeom>
          </p:spPr>
        </p:pic>
        <p:pic>
          <p:nvPicPr>
            <p:cNvPr id="24" name="Picture 23">
              <a:extLst>
                <a:ext uri="{FF2B5EF4-FFF2-40B4-BE49-F238E27FC236}">
                  <a16:creationId xmlns:a16="http://schemas.microsoft.com/office/drawing/2014/main" id="{66F12BD1-D4D7-8246-9926-C0721050605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912386" y="37994334"/>
              <a:ext cx="1246749" cy="1652437"/>
            </a:xfrm>
            <a:prstGeom prst="rect">
              <a:avLst/>
            </a:prstGeom>
            <a:ln w="50800">
              <a:solidFill>
                <a:schemeClr val="tx1"/>
              </a:solidFill>
            </a:ln>
          </p:spPr>
        </p:pic>
        <p:cxnSp>
          <p:nvCxnSpPr>
            <p:cNvPr id="25" name="Straight Connector 24">
              <a:extLst>
                <a:ext uri="{FF2B5EF4-FFF2-40B4-BE49-F238E27FC236}">
                  <a16:creationId xmlns:a16="http://schemas.microsoft.com/office/drawing/2014/main" id="{C92E05D7-E41E-B147-AA20-89537E5EE9BF}"/>
                </a:ext>
              </a:extLst>
            </p:cNvPr>
            <p:cNvCxnSpPr/>
            <p:nvPr/>
          </p:nvCxnSpPr>
          <p:spPr>
            <a:xfrm flipH="1" flipV="1">
              <a:off x="17156025" y="39493051"/>
              <a:ext cx="736905" cy="15372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30F5B74-5146-644C-8949-78AFC4200F01}"/>
                </a:ext>
              </a:extLst>
            </p:cNvPr>
            <p:cNvCxnSpPr/>
            <p:nvPr/>
          </p:nvCxnSpPr>
          <p:spPr>
            <a:xfrm flipH="1">
              <a:off x="17156024" y="37965150"/>
              <a:ext cx="736906" cy="116214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7" name="Picture 26">
            <a:extLst>
              <a:ext uri="{FF2B5EF4-FFF2-40B4-BE49-F238E27FC236}">
                <a16:creationId xmlns:a16="http://schemas.microsoft.com/office/drawing/2014/main" id="{6829E163-4C03-BE41-BDB1-612FA3DC8E7F}"/>
              </a:ext>
            </a:extLst>
          </p:cNvPr>
          <p:cNvPicPr/>
          <p:nvPr/>
        </p:nvPicPr>
        <p:blipFill>
          <a:blip r:embed="rId5"/>
          <a:stretch>
            <a:fillRect/>
          </a:stretch>
        </p:blipFill>
        <p:spPr>
          <a:xfrm>
            <a:off x="7649488" y="2453331"/>
            <a:ext cx="3524648" cy="2348550"/>
          </a:xfrm>
          <a:prstGeom prst="rect">
            <a:avLst/>
          </a:prstGeom>
        </p:spPr>
      </p:pic>
      <p:pic>
        <p:nvPicPr>
          <p:cNvPr id="28" name="Picture 27">
            <a:extLst>
              <a:ext uri="{FF2B5EF4-FFF2-40B4-BE49-F238E27FC236}">
                <a16:creationId xmlns:a16="http://schemas.microsoft.com/office/drawing/2014/main" id="{0AB53B9E-487D-1A4D-AA6D-75D671CBC60C}"/>
              </a:ext>
            </a:extLst>
          </p:cNvPr>
          <p:cNvPicPr/>
          <p:nvPr/>
        </p:nvPicPr>
        <p:blipFill>
          <a:blip r:embed="rId6"/>
          <a:stretch>
            <a:fillRect/>
          </a:stretch>
        </p:blipFill>
        <p:spPr>
          <a:xfrm>
            <a:off x="8464492" y="4284606"/>
            <a:ext cx="3584895" cy="2348550"/>
          </a:xfrm>
          <a:prstGeom prst="rect">
            <a:avLst/>
          </a:prstGeom>
        </p:spPr>
      </p:pic>
      <p:sp>
        <p:nvSpPr>
          <p:cNvPr id="29" name="TextBox 28">
            <a:extLst>
              <a:ext uri="{FF2B5EF4-FFF2-40B4-BE49-F238E27FC236}">
                <a16:creationId xmlns:a16="http://schemas.microsoft.com/office/drawing/2014/main" id="{80B4DE0F-74DC-FB49-9BA9-923F0F694637}"/>
              </a:ext>
            </a:extLst>
          </p:cNvPr>
          <p:cNvSpPr txBox="1"/>
          <p:nvPr/>
        </p:nvSpPr>
        <p:spPr>
          <a:xfrm>
            <a:off x="7474591" y="1764538"/>
            <a:ext cx="4262879" cy="830997"/>
          </a:xfrm>
          <a:prstGeom prst="rect">
            <a:avLst/>
          </a:prstGeom>
          <a:noFill/>
        </p:spPr>
        <p:txBody>
          <a:bodyPr wrap="square" rtlCol="0">
            <a:spAutoFit/>
          </a:bodyPr>
          <a:lstStyle/>
          <a:p>
            <a:pPr marL="285750" indent="-285750">
              <a:buFontTx/>
              <a:buChar char="-"/>
            </a:pPr>
            <a:r>
              <a:rPr lang="en-US" sz="1600" dirty="0">
                <a:latin typeface="Calibri" panose="020F0502020204030204" pitchFamily="34" charset="0"/>
                <a:cs typeface="Calibri" panose="020F0502020204030204" pitchFamily="34" charset="0"/>
              </a:rPr>
              <a:t>Custom python 3 GUI that controls pump, rinsing, sampling, calibration, data processing </a:t>
            </a:r>
          </a:p>
          <a:p>
            <a:pPr marL="285750" indent="-285750">
              <a:buFontTx/>
              <a:buChar char="-"/>
            </a:pPr>
            <a:endParaRPr lang="en-US" sz="1600" dirty="0">
              <a:latin typeface="Calibri" panose="020F0502020204030204" pitchFamily="34" charset="0"/>
              <a:cs typeface="Calibri" panose="020F0502020204030204" pitchFamily="34" charset="0"/>
            </a:endParaRPr>
          </a:p>
        </p:txBody>
      </p:sp>
      <p:pic>
        <p:nvPicPr>
          <p:cNvPr id="30" name="Picture 29">
            <a:extLst>
              <a:ext uri="{FF2B5EF4-FFF2-40B4-BE49-F238E27FC236}">
                <a16:creationId xmlns:a16="http://schemas.microsoft.com/office/drawing/2014/main" id="{6CED9736-7DD5-9240-80BE-4F0D061CD76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859151" y="3390958"/>
            <a:ext cx="3382835" cy="3227178"/>
          </a:xfrm>
          <a:prstGeom prst="rect">
            <a:avLst/>
          </a:prstGeom>
        </p:spPr>
      </p:pic>
      <p:sp>
        <p:nvSpPr>
          <p:cNvPr id="31" name="TextBox 30">
            <a:extLst>
              <a:ext uri="{FF2B5EF4-FFF2-40B4-BE49-F238E27FC236}">
                <a16:creationId xmlns:a16="http://schemas.microsoft.com/office/drawing/2014/main" id="{85316F02-A370-EA49-8F3B-81381B2B2AD0}"/>
              </a:ext>
            </a:extLst>
          </p:cNvPr>
          <p:cNvSpPr txBox="1"/>
          <p:nvPr/>
        </p:nvSpPr>
        <p:spPr>
          <a:xfrm>
            <a:off x="3624044" y="1754724"/>
            <a:ext cx="3850547" cy="1323439"/>
          </a:xfrm>
          <a:prstGeom prst="rect">
            <a:avLst/>
          </a:prstGeom>
          <a:noFill/>
        </p:spPr>
        <p:txBody>
          <a:bodyPr wrap="square" rtlCol="0">
            <a:spAutoFit/>
          </a:bodyPr>
          <a:lstStyle/>
          <a:p>
            <a:pPr marL="285750" indent="-285750">
              <a:buFontTx/>
              <a:buChar char="-"/>
            </a:pPr>
            <a:r>
              <a:rPr lang="en-US" sz="1600" dirty="0">
                <a:latin typeface="Calibri" panose="020F0502020204030204" pitchFamily="34" charset="0"/>
                <a:cs typeface="Calibri" panose="020F0502020204030204" pitchFamily="34" charset="0"/>
              </a:rPr>
              <a:t>Integrated with custom Raspberry Pi-driven control unit for autonomous operation on </a:t>
            </a:r>
            <a:r>
              <a:rPr lang="en-US" sz="1600" dirty="0" err="1">
                <a:latin typeface="Calibri" panose="020F0502020204030204" pitchFamily="34" charset="0"/>
                <a:cs typeface="Calibri" panose="020F0502020204030204" pitchFamily="34" charset="0"/>
              </a:rPr>
              <a:t>FerryBox</a:t>
            </a:r>
            <a:endParaRPr lang="en-US" sz="1600" dirty="0">
              <a:latin typeface="Calibri" panose="020F0502020204030204" pitchFamily="34" charset="0"/>
              <a:cs typeface="Calibri" panose="020F0502020204030204" pitchFamily="34" charset="0"/>
            </a:endParaRPr>
          </a:p>
          <a:p>
            <a:pPr marL="285750" indent="-285750">
              <a:buFontTx/>
              <a:buChar char="-"/>
            </a:pPr>
            <a:r>
              <a:rPr lang="en-US" sz="1600" dirty="0">
                <a:latin typeface="Calibri" panose="020F0502020204030204" pitchFamily="34" charset="0"/>
                <a:cs typeface="Calibri" panose="020F0502020204030204" pitchFamily="34" charset="0"/>
              </a:rPr>
              <a:t>Tested at field station, installed on ship, but LED failure delayed ship deployment</a:t>
            </a:r>
          </a:p>
        </p:txBody>
      </p:sp>
      <p:sp>
        <p:nvSpPr>
          <p:cNvPr id="32" name="TextBox 31">
            <a:extLst>
              <a:ext uri="{FF2B5EF4-FFF2-40B4-BE49-F238E27FC236}">
                <a16:creationId xmlns:a16="http://schemas.microsoft.com/office/drawing/2014/main" id="{AF574CE6-661D-E04F-9295-134F116C7FB5}"/>
              </a:ext>
            </a:extLst>
          </p:cNvPr>
          <p:cNvSpPr txBox="1"/>
          <p:nvPr/>
        </p:nvSpPr>
        <p:spPr>
          <a:xfrm>
            <a:off x="8605" y="2061744"/>
            <a:ext cx="3682552" cy="830997"/>
          </a:xfrm>
          <a:prstGeom prst="rect">
            <a:avLst/>
          </a:prstGeom>
          <a:noFill/>
        </p:spPr>
        <p:txBody>
          <a:bodyPr wrap="square" rtlCol="0">
            <a:spAutoFit/>
          </a:bodyPr>
          <a:lstStyle/>
          <a:p>
            <a:pPr marL="285750" indent="-285750">
              <a:buFontTx/>
              <a:buChar char="-"/>
            </a:pPr>
            <a:r>
              <a:rPr lang="en-US" sz="1600" dirty="0">
                <a:latin typeface="Calibri" panose="020F0502020204030204" pitchFamily="34" charset="0"/>
                <a:cs typeface="Calibri" panose="020F0502020204030204" pitchFamily="34" charset="0"/>
              </a:rPr>
              <a:t>Schematic of how the stand-alone point source integrated absorption meter (PSICAM) sensor works</a:t>
            </a:r>
          </a:p>
        </p:txBody>
      </p:sp>
      <p:pic>
        <p:nvPicPr>
          <p:cNvPr id="16" name="Picture 15">
            <a:extLst>
              <a:ext uri="{FF2B5EF4-FFF2-40B4-BE49-F238E27FC236}">
                <a16:creationId xmlns:a16="http://schemas.microsoft.com/office/drawing/2014/main" id="{1915F6C9-358C-894D-857A-E21307262F0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98226" y="6276124"/>
            <a:ext cx="1351315" cy="454224"/>
          </a:xfrm>
          <a:prstGeom prst="rect">
            <a:avLst/>
          </a:prstGeom>
        </p:spPr>
      </p:pic>
    </p:spTree>
    <p:extLst>
      <p:ext uri="{BB962C8B-B14F-4D97-AF65-F5344CB8AC3E}">
        <p14:creationId xmlns:p14="http://schemas.microsoft.com/office/powerpoint/2010/main" val="344451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515D571-FFD7-4B46-9A32-9069C02EEB7F}"/>
              </a:ext>
            </a:extLst>
          </p:cNvPr>
          <p:cNvSpPr txBox="1"/>
          <p:nvPr/>
        </p:nvSpPr>
        <p:spPr>
          <a:xfrm>
            <a:off x="203425" y="127652"/>
            <a:ext cx="6538649" cy="872034"/>
          </a:xfrm>
          <a:prstGeom prst="rect">
            <a:avLst/>
          </a:prstGeom>
          <a:noFill/>
        </p:spPr>
        <p:txBody>
          <a:bodyPr wrap="none" rtlCol="0">
            <a:spAutoFit/>
          </a:bodyPr>
          <a:lstStyle/>
          <a:p>
            <a:pPr>
              <a:spcBef>
                <a:spcPts val="1400"/>
              </a:spcBef>
            </a:pPr>
            <a:r>
              <a:rPr lang="en-US" sz="2400" b="1" dirty="0">
                <a:solidFill>
                  <a:srgbClr val="00B0F0"/>
                </a:solidFill>
                <a:latin typeface="Calibri" charset="0"/>
                <a:ea typeface="Calibri" charset="0"/>
                <a:cs typeface="Calibri" charset="0"/>
              </a:rPr>
              <a:t>Task 3.4 Distributed systems for ocean and sea ice</a:t>
            </a:r>
          </a:p>
          <a:p>
            <a:pPr>
              <a:spcBef>
                <a:spcPts val="800"/>
              </a:spcBef>
            </a:pPr>
            <a:r>
              <a:rPr lang="en-US" sz="2000" b="1" dirty="0">
                <a:solidFill>
                  <a:srgbClr val="00B0F0"/>
                </a:solidFill>
                <a:latin typeface="Calibri" charset="0"/>
                <a:ea typeface="Calibri" charset="0"/>
                <a:cs typeface="Calibri" charset="0"/>
              </a:rPr>
              <a:t>Novel sensors and samplers for </a:t>
            </a:r>
            <a:r>
              <a:rPr lang="en-US" sz="2000" b="1" dirty="0" err="1">
                <a:solidFill>
                  <a:srgbClr val="00B0F0"/>
                </a:solidFill>
                <a:latin typeface="Calibri" charset="0"/>
                <a:ea typeface="Calibri" charset="0"/>
                <a:cs typeface="Calibri" charset="0"/>
              </a:rPr>
              <a:t>FerryBoxes</a:t>
            </a:r>
            <a:r>
              <a:rPr lang="en-US" sz="2000" b="1" dirty="0">
                <a:solidFill>
                  <a:srgbClr val="00B0F0"/>
                </a:solidFill>
                <a:latin typeface="Calibri" charset="0"/>
                <a:ea typeface="Calibri" charset="0"/>
                <a:cs typeface="Calibri" charset="0"/>
              </a:rPr>
              <a:t> (NIVA)</a:t>
            </a:r>
          </a:p>
        </p:txBody>
      </p:sp>
      <p:pic>
        <p:nvPicPr>
          <p:cNvPr id="9" name="Picture 8">
            <a:extLst>
              <a:ext uri="{FF2B5EF4-FFF2-40B4-BE49-F238E27FC236}">
                <a16:creationId xmlns:a16="http://schemas.microsoft.com/office/drawing/2014/main" id="{DBE124D3-4351-B04B-A07F-01665CAA4E03}"/>
              </a:ext>
            </a:extLst>
          </p:cNvPr>
          <p:cNvPicPr>
            <a:picLocks noChangeAspect="1"/>
          </p:cNvPicPr>
          <p:nvPr/>
        </p:nvPicPr>
        <p:blipFill>
          <a:blip r:embed="rId3"/>
          <a:stretch>
            <a:fillRect/>
          </a:stretch>
        </p:blipFill>
        <p:spPr>
          <a:xfrm>
            <a:off x="10933520" y="225624"/>
            <a:ext cx="952500" cy="584200"/>
          </a:xfrm>
          <a:prstGeom prst="rect">
            <a:avLst/>
          </a:prstGeom>
        </p:spPr>
      </p:pic>
      <p:sp>
        <p:nvSpPr>
          <p:cNvPr id="16" name="TextBox 15">
            <a:extLst>
              <a:ext uri="{FF2B5EF4-FFF2-40B4-BE49-F238E27FC236}">
                <a16:creationId xmlns:a16="http://schemas.microsoft.com/office/drawing/2014/main" id="{20F4DBAC-AD41-9648-96B4-E5CA31A6F4E0}"/>
              </a:ext>
            </a:extLst>
          </p:cNvPr>
          <p:cNvSpPr txBox="1"/>
          <p:nvPr/>
        </p:nvSpPr>
        <p:spPr>
          <a:xfrm>
            <a:off x="243974" y="1082949"/>
            <a:ext cx="4344804" cy="400110"/>
          </a:xfrm>
          <a:prstGeom prst="rect">
            <a:avLst/>
          </a:prstGeom>
          <a:noFill/>
        </p:spPr>
        <p:txBody>
          <a:bodyPr wrap="none" rtlCol="0">
            <a:noAutofit/>
          </a:bodyPr>
          <a:lstStyle/>
          <a:p>
            <a:r>
              <a:rPr lang="en-US" sz="2000" b="1" u="sng" dirty="0">
                <a:latin typeface="Calibri" panose="020F0502020204030204" pitchFamily="34" charset="0"/>
                <a:cs typeface="Calibri" panose="020F0502020204030204" pitchFamily="34" charset="0"/>
              </a:rPr>
              <a:t>Microplastics sampler</a:t>
            </a:r>
            <a:r>
              <a:rPr lang="en-US" sz="2000" b="1" dirty="0">
                <a:latin typeface="Calibri" panose="020F0502020204030204" pitchFamily="34" charset="0"/>
                <a:cs typeface="Calibri" panose="020F0502020204030204" pitchFamily="34" charset="0"/>
              </a:rPr>
              <a:t>: 3 size fractions</a:t>
            </a:r>
          </a:p>
        </p:txBody>
      </p:sp>
      <p:pic>
        <p:nvPicPr>
          <p:cNvPr id="17" name="Picture 16">
            <a:extLst>
              <a:ext uri="{FF2B5EF4-FFF2-40B4-BE49-F238E27FC236}">
                <a16:creationId xmlns:a16="http://schemas.microsoft.com/office/drawing/2014/main" id="{B3497964-8D03-8441-A103-4C0A7217B262}"/>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222382" y="2993700"/>
            <a:ext cx="2473741" cy="3447889"/>
          </a:xfrm>
          <a:prstGeom prst="rect">
            <a:avLst/>
          </a:prstGeom>
          <a:noFill/>
          <a:ln>
            <a:noFill/>
          </a:ln>
        </p:spPr>
      </p:pic>
      <p:grpSp>
        <p:nvGrpSpPr>
          <p:cNvPr id="18" name="Группа 2">
            <a:extLst>
              <a:ext uri="{FF2B5EF4-FFF2-40B4-BE49-F238E27FC236}">
                <a16:creationId xmlns:a16="http://schemas.microsoft.com/office/drawing/2014/main" id="{F5A8535F-0CE8-B648-8515-7EDC425D8C07}"/>
              </a:ext>
            </a:extLst>
          </p:cNvPr>
          <p:cNvGrpSpPr/>
          <p:nvPr/>
        </p:nvGrpSpPr>
        <p:grpSpPr>
          <a:xfrm>
            <a:off x="6551629" y="2438070"/>
            <a:ext cx="3494637" cy="4126016"/>
            <a:chOff x="-36512" y="44624"/>
            <a:chExt cx="5671275" cy="6624736"/>
          </a:xfrm>
        </p:grpSpPr>
        <p:pic>
          <p:nvPicPr>
            <p:cNvPr id="19" name="Picture 2">
              <a:extLst>
                <a:ext uri="{FF2B5EF4-FFF2-40B4-BE49-F238E27FC236}">
                  <a16:creationId xmlns:a16="http://schemas.microsoft.com/office/drawing/2014/main" id="{C4D94406-51D8-E14F-83A4-055E9A65E702}"/>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6512" y="44624"/>
              <a:ext cx="5671275" cy="662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a:extLst>
                <a:ext uri="{FF2B5EF4-FFF2-40B4-BE49-F238E27FC236}">
                  <a16:creationId xmlns:a16="http://schemas.microsoft.com/office/drawing/2014/main" id="{4C3B7865-E0E7-944B-A611-17D702973887}"/>
                </a:ext>
              </a:extLst>
            </p:cNvPr>
            <p:cNvSpPr txBox="1"/>
            <p:nvPr/>
          </p:nvSpPr>
          <p:spPr>
            <a:xfrm>
              <a:off x="4427984" y="6237312"/>
              <a:ext cx="815596" cy="345979"/>
            </a:xfrm>
            <a:prstGeom prst="rect">
              <a:avLst/>
            </a:prstGeom>
            <a:noFill/>
          </p:spPr>
          <p:txBody>
            <a:bodyPr wrap="none" rtlCol="0">
              <a:spAutoFit/>
            </a:bodyPr>
            <a:lstStyle/>
            <a:p>
              <a:r>
                <a:rPr lang="en-US" sz="900" b="1" dirty="0">
                  <a:latin typeface="Calibri" panose="020F0502020204030204" pitchFamily="34" charset="0"/>
                  <a:cs typeface="Calibri" panose="020F0502020204030204" pitchFamily="34" charset="0"/>
                </a:rPr>
                <a:t>Salinity</a:t>
              </a:r>
              <a:endParaRPr lang="ru-RU" sz="900" b="1" dirty="0">
                <a:latin typeface="Calibri" panose="020F0502020204030204" pitchFamily="34" charset="0"/>
                <a:cs typeface="Calibri" panose="020F0502020204030204" pitchFamily="34" charset="0"/>
              </a:endParaRPr>
            </a:p>
          </p:txBody>
        </p:sp>
      </p:grpSp>
      <p:grpSp>
        <p:nvGrpSpPr>
          <p:cNvPr id="33" name="Группа 16">
            <a:extLst>
              <a:ext uri="{FF2B5EF4-FFF2-40B4-BE49-F238E27FC236}">
                <a16:creationId xmlns:a16="http://schemas.microsoft.com/office/drawing/2014/main" id="{1C44E30F-ACE6-9448-9B9B-6BE960477D1E}"/>
              </a:ext>
            </a:extLst>
          </p:cNvPr>
          <p:cNvGrpSpPr/>
          <p:nvPr/>
        </p:nvGrpSpPr>
        <p:grpSpPr>
          <a:xfrm>
            <a:off x="9972606" y="2948709"/>
            <a:ext cx="330540" cy="747809"/>
            <a:chOff x="5436096" y="559713"/>
            <a:chExt cx="440720" cy="997079"/>
          </a:xfrm>
        </p:grpSpPr>
        <p:sp>
          <p:nvSpPr>
            <p:cNvPr id="34" name="Прямоугольник 3">
              <a:extLst>
                <a:ext uri="{FF2B5EF4-FFF2-40B4-BE49-F238E27FC236}">
                  <a16:creationId xmlns:a16="http://schemas.microsoft.com/office/drawing/2014/main" id="{BCA653C8-D454-F343-A6C9-6162C60A8D40}"/>
                </a:ext>
              </a:extLst>
            </p:cNvPr>
            <p:cNvSpPr/>
            <p:nvPr/>
          </p:nvSpPr>
          <p:spPr>
            <a:xfrm>
              <a:off x="5508104" y="836712"/>
              <a:ext cx="72008" cy="14401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dirty="0">
                <a:latin typeface="Calibri" panose="020F0502020204030204" pitchFamily="34" charset="0"/>
                <a:cs typeface="Calibri" panose="020F0502020204030204" pitchFamily="34" charset="0"/>
              </a:endParaRPr>
            </a:p>
          </p:txBody>
        </p:sp>
        <p:sp>
          <p:nvSpPr>
            <p:cNvPr id="35" name="Прямоугольник 4">
              <a:extLst>
                <a:ext uri="{FF2B5EF4-FFF2-40B4-BE49-F238E27FC236}">
                  <a16:creationId xmlns:a16="http://schemas.microsoft.com/office/drawing/2014/main" id="{91FFB846-6B2A-7A45-A041-BC8CF13F86D3}"/>
                </a:ext>
              </a:extLst>
            </p:cNvPr>
            <p:cNvSpPr/>
            <p:nvPr/>
          </p:nvSpPr>
          <p:spPr>
            <a:xfrm>
              <a:off x="5508104" y="980728"/>
              <a:ext cx="72008" cy="576064"/>
            </a:xfrm>
            <a:prstGeom prst="rect">
              <a:avLst/>
            </a:prstGeom>
            <a:solidFill>
              <a:srgbClr val="0F0FFD"/>
            </a:solidFill>
            <a:ln>
              <a:solidFill>
                <a:srgbClr val="0F0F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50">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653DD1F3-50B8-F444-8969-B1DBED1C1F88}"/>
                </a:ext>
              </a:extLst>
            </p:cNvPr>
            <p:cNvSpPr txBox="1"/>
            <p:nvPr/>
          </p:nvSpPr>
          <p:spPr>
            <a:xfrm>
              <a:off x="5436096" y="559713"/>
              <a:ext cx="440720" cy="307776"/>
            </a:xfrm>
            <a:prstGeom prst="rect">
              <a:avLst/>
            </a:prstGeom>
            <a:noFill/>
          </p:spPr>
          <p:txBody>
            <a:bodyPr wrap="none" rtlCol="0">
              <a:spAutoFit/>
            </a:bodyPr>
            <a:lstStyle/>
            <a:p>
              <a:r>
                <a:rPr lang="en-US" sz="900" b="1" dirty="0">
                  <a:solidFill>
                    <a:srgbClr val="FF0000"/>
                  </a:solidFill>
                  <a:latin typeface="Calibri" panose="020F0502020204030204" pitchFamily="34" charset="0"/>
                  <a:cs typeface="Calibri" panose="020F0502020204030204" pitchFamily="34" charset="0"/>
                </a:rPr>
                <a:t>5.7</a:t>
              </a:r>
              <a:endParaRPr lang="ru-RU" sz="900" b="1" dirty="0">
                <a:solidFill>
                  <a:srgbClr val="FF0000"/>
                </a:solidFill>
                <a:latin typeface="Calibri" panose="020F0502020204030204" pitchFamily="34" charset="0"/>
                <a:cs typeface="Calibri" panose="020F0502020204030204" pitchFamily="34" charset="0"/>
              </a:endParaRPr>
            </a:p>
          </p:txBody>
        </p:sp>
      </p:grpSp>
      <p:cxnSp>
        <p:nvCxnSpPr>
          <p:cNvPr id="37" name="Прямая со стрелкой 7">
            <a:extLst>
              <a:ext uri="{FF2B5EF4-FFF2-40B4-BE49-F238E27FC236}">
                <a16:creationId xmlns:a16="http://schemas.microsoft.com/office/drawing/2014/main" id="{CA54D126-0CD5-4D43-B867-EA40CAA2B1D2}"/>
              </a:ext>
            </a:extLst>
          </p:cNvPr>
          <p:cNvCxnSpPr/>
          <p:nvPr/>
        </p:nvCxnSpPr>
        <p:spPr>
          <a:xfrm>
            <a:off x="10134624" y="3480494"/>
            <a:ext cx="45147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9">
            <a:extLst>
              <a:ext uri="{FF2B5EF4-FFF2-40B4-BE49-F238E27FC236}">
                <a16:creationId xmlns:a16="http://schemas.microsoft.com/office/drawing/2014/main" id="{814539B3-AFA7-A944-94FD-B6F1EEAF6251}"/>
              </a:ext>
            </a:extLst>
          </p:cNvPr>
          <p:cNvCxnSpPr/>
          <p:nvPr/>
        </p:nvCxnSpPr>
        <p:spPr>
          <a:xfrm>
            <a:off x="10134624" y="3210464"/>
            <a:ext cx="45147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11">
            <a:extLst>
              <a:ext uri="{FF2B5EF4-FFF2-40B4-BE49-F238E27FC236}">
                <a16:creationId xmlns:a16="http://schemas.microsoft.com/office/drawing/2014/main" id="{07298FE9-560B-7C42-AE2C-A0B79FF039F1}"/>
              </a:ext>
            </a:extLst>
          </p:cNvPr>
          <p:cNvCxnSpPr>
            <a:cxnSpLocks/>
            <a:stCxn id="36" idx="0"/>
            <a:endCxn id="42" idx="1"/>
          </p:cNvCxnSpPr>
          <p:nvPr/>
        </p:nvCxnSpPr>
        <p:spPr>
          <a:xfrm flipV="1">
            <a:off x="10137876" y="2805712"/>
            <a:ext cx="238161" cy="1429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670327A-037C-9348-883D-1C819C855885}"/>
              </a:ext>
            </a:extLst>
          </p:cNvPr>
          <p:cNvSpPr txBox="1"/>
          <p:nvPr/>
        </p:nvSpPr>
        <p:spPr>
          <a:xfrm>
            <a:off x="10586103" y="3345262"/>
            <a:ext cx="494046" cy="253916"/>
          </a:xfrm>
          <a:prstGeom prst="rect">
            <a:avLst/>
          </a:prstGeom>
          <a:noFill/>
        </p:spPr>
        <p:txBody>
          <a:bodyPr wrap="none" rtlCol="0">
            <a:spAutoFit/>
          </a:bodyPr>
          <a:lstStyle/>
          <a:p>
            <a:r>
              <a:rPr lang="en-US" sz="1050" dirty="0">
                <a:latin typeface="Calibri" panose="020F0502020204030204" pitchFamily="34" charset="0"/>
                <a:cs typeface="Calibri" panose="020F0502020204030204" pitchFamily="34" charset="0"/>
              </a:rPr>
              <a:t>fibers</a:t>
            </a:r>
            <a:endParaRPr lang="ru-RU" sz="1050" dirty="0">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B8ED4B56-CAA7-064B-85AB-4A007177F40A}"/>
              </a:ext>
            </a:extLst>
          </p:cNvPr>
          <p:cNvSpPr txBox="1"/>
          <p:nvPr/>
        </p:nvSpPr>
        <p:spPr>
          <a:xfrm>
            <a:off x="10566672" y="3102452"/>
            <a:ext cx="744114" cy="253916"/>
          </a:xfrm>
          <a:prstGeom prst="rect">
            <a:avLst/>
          </a:prstGeom>
          <a:noFill/>
        </p:spPr>
        <p:txBody>
          <a:bodyPr wrap="none" rtlCol="0">
            <a:spAutoFit/>
          </a:bodyPr>
          <a:lstStyle/>
          <a:p>
            <a:r>
              <a:rPr lang="en-US" sz="1050" dirty="0">
                <a:latin typeface="Calibri" panose="020F0502020204030204" pitchFamily="34" charset="0"/>
                <a:cs typeface="Calibri" panose="020F0502020204030204" pitchFamily="34" charset="0"/>
              </a:rPr>
              <a:t>fragments</a:t>
            </a:r>
            <a:endParaRPr lang="ru-RU" sz="1050" dirty="0">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D930DC71-967A-AE46-A1B0-1888836418C7}"/>
              </a:ext>
            </a:extLst>
          </p:cNvPr>
          <p:cNvSpPr txBox="1"/>
          <p:nvPr/>
        </p:nvSpPr>
        <p:spPr>
          <a:xfrm>
            <a:off x="10376037" y="2678754"/>
            <a:ext cx="1869497" cy="253916"/>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total number of plastic, n/m</a:t>
            </a:r>
            <a:r>
              <a:rPr lang="en-US" sz="1050" baseline="30000" dirty="0">
                <a:latin typeface="Calibri" panose="020F0502020204030204" pitchFamily="34" charset="0"/>
                <a:cs typeface="Calibri" panose="020F0502020204030204" pitchFamily="34" charset="0"/>
              </a:rPr>
              <a:t>3</a:t>
            </a:r>
            <a:endParaRPr lang="ru-RU" sz="1050" baseline="30000" dirty="0">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A38443F1-7DB4-024E-A825-F06C65A33579}"/>
              </a:ext>
            </a:extLst>
          </p:cNvPr>
          <p:cNvSpPr txBox="1"/>
          <p:nvPr/>
        </p:nvSpPr>
        <p:spPr>
          <a:xfrm>
            <a:off x="6218488" y="877349"/>
            <a:ext cx="5878580" cy="1569660"/>
          </a:xfrm>
          <a:prstGeom prst="rect">
            <a:avLst/>
          </a:prstGeom>
          <a:noFill/>
        </p:spPr>
        <p:txBody>
          <a:bodyPr wrap="square" rtlCol="0">
            <a:spAutoFit/>
          </a:bodyPr>
          <a:lstStyle/>
          <a:p>
            <a:pPr marL="285750" indent="-285750">
              <a:buFontTx/>
              <a:buChar char="-"/>
            </a:pPr>
            <a:r>
              <a:rPr lang="en-US" sz="1600" dirty="0">
                <a:latin typeface="Calibri" panose="020F0502020204030204" pitchFamily="34" charset="0"/>
                <a:cs typeface="Calibri" panose="020F0502020204030204" pitchFamily="34" charset="0"/>
              </a:rPr>
              <a:t>Two collection cruises in summer 2019</a:t>
            </a:r>
          </a:p>
          <a:p>
            <a:pPr marL="285750" indent="-285750">
              <a:buFontTx/>
              <a:buChar char="-"/>
            </a:pPr>
            <a:r>
              <a:rPr lang="en-US" sz="1600" dirty="0">
                <a:latin typeface="Calibri" panose="020F0502020204030204" pitchFamily="34" charset="0"/>
                <a:cs typeface="Calibri" panose="020F0502020204030204" pitchFamily="34" charset="0"/>
              </a:rPr>
              <a:t>On average ~5±4 total number of plastic particles m</a:t>
            </a:r>
            <a:r>
              <a:rPr lang="en-US" sz="1600" baseline="30000" dirty="0">
                <a:latin typeface="Calibri" panose="020F0502020204030204" pitchFamily="34" charset="0"/>
                <a:cs typeface="Calibri" panose="020F0502020204030204" pitchFamily="34" charset="0"/>
              </a:rPr>
              <a:t>-3</a:t>
            </a:r>
            <a:r>
              <a:rPr lang="en-US" sz="1600" baseline="-25000"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(&gt;~50 µm)</a:t>
            </a:r>
          </a:p>
          <a:p>
            <a:pPr marL="285750" indent="-285750">
              <a:buFontTx/>
              <a:buChar char="-"/>
            </a:pPr>
            <a:r>
              <a:rPr lang="en-US" sz="1600" dirty="0">
                <a:latin typeface="Calibri" panose="020F0502020204030204" pitchFamily="34" charset="0"/>
                <a:cs typeface="Calibri" panose="020F0502020204030204" pitchFamily="34" charset="0"/>
              </a:rPr>
              <a:t>Higher concentration closer to land; majority (&gt;~75%) of plastics in the form of </a:t>
            </a:r>
            <a:r>
              <a:rPr lang="en-US" sz="1600" dirty="0" err="1">
                <a:latin typeface="Calibri" panose="020F0502020204030204" pitchFamily="34" charset="0"/>
                <a:cs typeface="Calibri" panose="020F0502020204030204" pitchFamily="34" charset="0"/>
              </a:rPr>
              <a:t>fibres</a:t>
            </a:r>
            <a:r>
              <a:rPr lang="en-US" sz="1600" dirty="0">
                <a:latin typeface="Calibri" panose="020F0502020204030204" pitchFamily="34" charset="0"/>
                <a:cs typeface="Calibri" panose="020F0502020204030204" pitchFamily="34" charset="0"/>
              </a:rPr>
              <a:t> </a:t>
            </a:r>
          </a:p>
          <a:p>
            <a:pPr marL="285750" indent="-285750">
              <a:buFontTx/>
              <a:buChar char="-"/>
            </a:pPr>
            <a:r>
              <a:rPr lang="en-US" sz="1600" dirty="0">
                <a:latin typeface="Calibri" panose="020F0502020204030204" pitchFamily="34" charset="0"/>
                <a:cs typeface="Calibri" panose="020F0502020204030204" pitchFamily="34" charset="0"/>
              </a:rPr>
              <a:t>Previous studies in the region found ~3±3 particles m</a:t>
            </a:r>
            <a:r>
              <a:rPr lang="en-US" sz="1600" baseline="30000" dirty="0">
                <a:latin typeface="Calibri" panose="020F0502020204030204" pitchFamily="34" charset="0"/>
                <a:cs typeface="Calibri" panose="020F0502020204030204" pitchFamily="34" charset="0"/>
              </a:rPr>
              <a:t>-3 </a:t>
            </a:r>
            <a:br>
              <a:rPr lang="en-US" sz="1600" baseline="300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(Lusher et al., 2015 Scientific Reports)</a:t>
            </a:r>
          </a:p>
        </p:txBody>
      </p:sp>
      <p:sp>
        <p:nvSpPr>
          <p:cNvPr id="44" name="TextBox 43">
            <a:extLst>
              <a:ext uri="{FF2B5EF4-FFF2-40B4-BE49-F238E27FC236}">
                <a16:creationId xmlns:a16="http://schemas.microsoft.com/office/drawing/2014/main" id="{8917BA77-DE8C-574C-BAF5-3961E6D37A1A}"/>
              </a:ext>
            </a:extLst>
          </p:cNvPr>
          <p:cNvSpPr txBox="1"/>
          <p:nvPr/>
        </p:nvSpPr>
        <p:spPr>
          <a:xfrm>
            <a:off x="212683" y="1621558"/>
            <a:ext cx="5745199" cy="1077218"/>
          </a:xfrm>
          <a:prstGeom prst="rect">
            <a:avLst/>
          </a:prstGeom>
          <a:noFill/>
        </p:spPr>
        <p:txBody>
          <a:bodyPr wrap="square" rtlCol="0">
            <a:spAutoFit/>
          </a:bodyPr>
          <a:lstStyle/>
          <a:p>
            <a:pPr marL="285750" indent="-285750">
              <a:buFontTx/>
              <a:buChar char="-"/>
            </a:pPr>
            <a:r>
              <a:rPr lang="en-US" sz="1600" dirty="0">
                <a:latin typeface="Calibri" panose="020F0502020204030204" pitchFamily="34" charset="0"/>
                <a:cs typeface="Calibri" panose="020F0502020204030204" pitchFamily="34" charset="0"/>
              </a:rPr>
              <a:t>All metal (non-plastic) sampling unit installed capable of sampling 10,000 L hr</a:t>
            </a:r>
            <a:r>
              <a:rPr lang="en-US" sz="1600" baseline="30000" dirty="0">
                <a:latin typeface="Calibri" panose="020F0502020204030204" pitchFamily="34" charset="0"/>
                <a:cs typeface="Calibri" panose="020F0502020204030204" pitchFamily="34" charset="0"/>
              </a:rPr>
              <a:t>-1</a:t>
            </a:r>
          </a:p>
          <a:p>
            <a:pPr marL="285750" indent="-285750">
              <a:buFontTx/>
              <a:buChar char="-"/>
            </a:pPr>
            <a:r>
              <a:rPr lang="en-US" sz="1600" dirty="0">
                <a:latin typeface="Calibri" panose="020F0502020204030204" pitchFamily="34" charset="0"/>
                <a:cs typeface="Calibri" panose="020F0502020204030204" pitchFamily="34" charset="0"/>
              </a:rPr>
              <a:t>Some samples are quite full of zooplankton that are in the same approx. size fraction</a:t>
            </a:r>
            <a:endParaRPr lang="en-US" sz="1600" baseline="30000" dirty="0">
              <a:latin typeface="Calibri" panose="020F0502020204030204" pitchFamily="34" charset="0"/>
              <a:cs typeface="Calibri" panose="020F0502020204030204" pitchFamily="34" charset="0"/>
            </a:endParaRPr>
          </a:p>
        </p:txBody>
      </p:sp>
      <p:pic>
        <p:nvPicPr>
          <p:cNvPr id="45" name="Billede 18">
            <a:extLst>
              <a:ext uri="{FF2B5EF4-FFF2-40B4-BE49-F238E27FC236}">
                <a16:creationId xmlns:a16="http://schemas.microsoft.com/office/drawing/2014/main" id="{16049F32-57C5-D34A-B95F-2FEBB12DC0C5}"/>
              </a:ext>
            </a:extLst>
          </p:cNvPr>
          <p:cNvPicPr>
            <a:picLocks/>
          </p:cNvPicPr>
          <p:nvPr/>
        </p:nvPicPr>
        <p:blipFill>
          <a:blip r:embed="rId6" cstate="print">
            <a:extLst>
              <a:ext uri="{28A0092B-C50C-407E-A947-70E740481C1C}">
                <a14:useLocalDpi xmlns:a14="http://schemas.microsoft.com/office/drawing/2010/main"/>
              </a:ext>
            </a:extLst>
          </a:blip>
          <a:srcRect/>
          <a:stretch>
            <a:fillRect/>
          </a:stretch>
        </p:blipFill>
        <p:spPr bwMode="auto">
          <a:xfrm>
            <a:off x="2775746" y="2600584"/>
            <a:ext cx="1970523" cy="131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6" name="Picture 2">
            <a:extLst>
              <a:ext uri="{FF2B5EF4-FFF2-40B4-BE49-F238E27FC236}">
                <a16:creationId xmlns:a16="http://schemas.microsoft.com/office/drawing/2014/main" id="{7A4770C4-7160-DA4D-B171-F6D52BFEB4E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918651" y="3916903"/>
            <a:ext cx="2985698" cy="166510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253E7E45-3899-7E43-AA41-1E6D63F04AA8}"/>
              </a:ext>
            </a:extLst>
          </p:cNvPr>
          <p:cNvPicPr/>
          <p:nvPr/>
        </p:nvPicPr>
        <p:blipFill>
          <a:blip r:embed="rId8" cstate="print">
            <a:extLst>
              <a:ext uri="{28A0092B-C50C-407E-A947-70E740481C1C}">
                <a14:useLocalDpi xmlns:a14="http://schemas.microsoft.com/office/drawing/2010/main"/>
              </a:ext>
            </a:extLst>
          </a:blip>
          <a:srcRect/>
          <a:stretch>
            <a:fillRect/>
          </a:stretch>
        </p:blipFill>
        <p:spPr bwMode="auto">
          <a:xfrm>
            <a:off x="3749879" y="5402510"/>
            <a:ext cx="1970523" cy="1352558"/>
          </a:xfrm>
          <a:prstGeom prst="rect">
            <a:avLst/>
          </a:prstGeom>
          <a:noFill/>
        </p:spPr>
      </p:pic>
      <p:sp>
        <p:nvSpPr>
          <p:cNvPr id="48" name="TextBox 47">
            <a:extLst>
              <a:ext uri="{FF2B5EF4-FFF2-40B4-BE49-F238E27FC236}">
                <a16:creationId xmlns:a16="http://schemas.microsoft.com/office/drawing/2014/main" id="{B99E35C8-3F4F-FB4E-A222-EDAB029EB4DC}"/>
              </a:ext>
            </a:extLst>
          </p:cNvPr>
          <p:cNvSpPr txBox="1"/>
          <p:nvPr/>
        </p:nvSpPr>
        <p:spPr>
          <a:xfrm>
            <a:off x="8095782" y="2987036"/>
            <a:ext cx="983474" cy="369332"/>
          </a:xfrm>
          <a:prstGeom prst="rect">
            <a:avLst/>
          </a:prstGeom>
          <a:noFill/>
        </p:spPr>
        <p:txBody>
          <a:bodyPr wrap="none" rtlCol="0">
            <a:spAutoFit/>
          </a:bodyPr>
          <a:lstStyle/>
          <a:p>
            <a:r>
              <a:rPr lang="en-US" dirty="0">
                <a:solidFill>
                  <a:schemeClr val="bg2"/>
                </a:solidFill>
                <a:latin typeface="Calibri" panose="020F0502020204030204" pitchFamily="34" charset="0"/>
                <a:cs typeface="Calibri" panose="020F0502020204030204" pitchFamily="34" charset="0"/>
              </a:rPr>
              <a:t>Svalbard</a:t>
            </a:r>
          </a:p>
        </p:txBody>
      </p:sp>
      <p:sp>
        <p:nvSpPr>
          <p:cNvPr id="49" name="TextBox 48">
            <a:extLst>
              <a:ext uri="{FF2B5EF4-FFF2-40B4-BE49-F238E27FC236}">
                <a16:creationId xmlns:a16="http://schemas.microsoft.com/office/drawing/2014/main" id="{C254787B-68A9-5A45-B180-B20800DDE541}"/>
              </a:ext>
            </a:extLst>
          </p:cNvPr>
          <p:cNvSpPr txBox="1"/>
          <p:nvPr/>
        </p:nvSpPr>
        <p:spPr>
          <a:xfrm>
            <a:off x="8095782" y="5951380"/>
            <a:ext cx="909993" cy="369332"/>
          </a:xfrm>
          <a:prstGeom prst="rect">
            <a:avLst/>
          </a:prstGeom>
          <a:noFill/>
        </p:spPr>
        <p:txBody>
          <a:bodyPr wrap="none" rtlCol="0">
            <a:spAutoFit/>
          </a:bodyPr>
          <a:lstStyle/>
          <a:p>
            <a:r>
              <a:rPr lang="en-US" dirty="0">
                <a:solidFill>
                  <a:schemeClr val="bg2"/>
                </a:solidFill>
                <a:latin typeface="Calibri" panose="020F0502020204030204" pitchFamily="34" charset="0"/>
                <a:cs typeface="Calibri" panose="020F0502020204030204" pitchFamily="34" charset="0"/>
              </a:rPr>
              <a:t>Norway</a:t>
            </a:r>
          </a:p>
        </p:txBody>
      </p:sp>
      <p:pic>
        <p:nvPicPr>
          <p:cNvPr id="26" name="Picture 25">
            <a:extLst>
              <a:ext uri="{FF2B5EF4-FFF2-40B4-BE49-F238E27FC236}">
                <a16:creationId xmlns:a16="http://schemas.microsoft.com/office/drawing/2014/main" id="{F5352F8C-BC5A-6C47-8E5C-E8789873FE4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693546" y="6283369"/>
            <a:ext cx="1351315" cy="454224"/>
          </a:xfrm>
          <a:prstGeom prst="rect">
            <a:avLst/>
          </a:prstGeom>
        </p:spPr>
      </p:pic>
    </p:spTree>
    <p:extLst>
      <p:ext uri="{BB962C8B-B14F-4D97-AF65-F5344CB8AC3E}">
        <p14:creationId xmlns:p14="http://schemas.microsoft.com/office/powerpoint/2010/main" val="32653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7245" y="74379"/>
            <a:ext cx="10456375" cy="872034"/>
          </a:xfrm>
          <a:prstGeom prst="rect">
            <a:avLst/>
          </a:prstGeom>
          <a:noFill/>
        </p:spPr>
        <p:txBody>
          <a:bodyPr wrap="square" rtlCol="0">
            <a:spAutoFit/>
          </a:bodyPr>
          <a:lstStyle/>
          <a:p>
            <a:pPr>
              <a:spcBef>
                <a:spcPts val="800"/>
              </a:spcBef>
            </a:pPr>
            <a:r>
              <a:rPr lang="en-US" sz="2400" b="1" dirty="0">
                <a:solidFill>
                  <a:srgbClr val="00B0F0"/>
                </a:solidFill>
                <a:latin typeface="Calibri" charset="0"/>
                <a:ea typeface="Calibri" charset="0"/>
                <a:cs typeface="Calibri" charset="0"/>
              </a:rPr>
              <a:t>Task 3.4 Distributed systems for ocean and sea ice:</a:t>
            </a:r>
          </a:p>
          <a:p>
            <a:pPr>
              <a:spcBef>
                <a:spcPts val="800"/>
              </a:spcBef>
            </a:pPr>
            <a:r>
              <a:rPr lang="en-US" sz="2000" b="1" dirty="0">
                <a:solidFill>
                  <a:srgbClr val="00B0F0"/>
                </a:solidFill>
                <a:latin typeface="Calibri" charset="0"/>
                <a:ea typeface="Calibri" charset="0"/>
                <a:cs typeface="Calibri" charset="0"/>
              </a:rPr>
              <a:t>Endurance glider lines around Svalbard (CNRS-LOCEAN)</a:t>
            </a:r>
          </a:p>
        </p:txBody>
      </p:sp>
      <p:pic>
        <p:nvPicPr>
          <p:cNvPr id="13" name="Picture 12"/>
          <p:cNvPicPr>
            <a:picLocks noChangeAspect="1"/>
          </p:cNvPicPr>
          <p:nvPr/>
        </p:nvPicPr>
        <p:blipFill>
          <a:blip r:embed="rId3"/>
          <a:stretch>
            <a:fillRect/>
          </a:stretch>
        </p:blipFill>
        <p:spPr>
          <a:xfrm>
            <a:off x="11042255" y="153276"/>
            <a:ext cx="952500" cy="584200"/>
          </a:xfrm>
          <a:prstGeom prst="rect">
            <a:avLst/>
          </a:prstGeom>
        </p:spPr>
      </p:pic>
      <p:sp>
        <p:nvSpPr>
          <p:cNvPr id="17" name="TextBox 16">
            <a:extLst>
              <a:ext uri="{FF2B5EF4-FFF2-40B4-BE49-F238E27FC236}">
                <a16:creationId xmlns:a16="http://schemas.microsoft.com/office/drawing/2014/main" id="{5CBFF475-EF88-DE48-89A5-0469CC10D284}"/>
              </a:ext>
            </a:extLst>
          </p:cNvPr>
          <p:cNvSpPr txBox="1"/>
          <p:nvPr/>
        </p:nvSpPr>
        <p:spPr>
          <a:xfrm>
            <a:off x="197245" y="1566908"/>
            <a:ext cx="8964488" cy="1785104"/>
          </a:xfrm>
          <a:prstGeom prst="rect">
            <a:avLst/>
          </a:prstGeom>
          <a:noFill/>
          <a:ln w="12700">
            <a:noFill/>
          </a:ln>
        </p:spPr>
        <p:txBody>
          <a:bodyPr wrap="square" rtlCol="0">
            <a:spAutoFit/>
          </a:bodyPr>
          <a:lstStyle/>
          <a:p>
            <a:pPr marL="285750" marR="0" lvl="0" indent="-285750" algn="l" defTabSz="4572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Deploy gliders in the </a:t>
            </a:r>
            <a:r>
              <a:rPr lang="en-US" b="1" dirty="0">
                <a:solidFill>
                  <a:prstClr val="white"/>
                </a:solidFill>
                <a:latin typeface="Calibri" panose="020F0502020204030204" pitchFamily="34" charset="0"/>
                <a:cs typeface="Calibri" panose="020F0502020204030204" pitchFamily="34" charset="0"/>
              </a:rPr>
              <a:t>Atlantic Water Current in ice-free waters west and north of Svalbard. </a:t>
            </a:r>
          </a:p>
          <a:p>
            <a:pPr marL="285750" indent="-285750" defTabSz="457200">
              <a:spcBef>
                <a:spcPts val="800"/>
              </a:spcBef>
              <a:buFont typeface="Arial" panose="020B0604020202020204" pitchFamily="34" charset="0"/>
              <a:buChar char="•"/>
              <a:defRPr/>
            </a:pPr>
            <a:r>
              <a:rPr lang="en-US" b="1" dirty="0">
                <a:solidFill>
                  <a:prstClr val="white"/>
                </a:solidFill>
                <a:latin typeface="Calibri" panose="020F0502020204030204" pitchFamily="34" charset="0"/>
                <a:cs typeface="Calibri" panose="020F0502020204030204" pitchFamily="34" charset="0"/>
              </a:rPr>
              <a:t>Mission duration : ca. 2 months. </a:t>
            </a:r>
          </a:p>
          <a:p>
            <a:pPr marL="285750" indent="-285750" defTabSz="457200">
              <a:spcBef>
                <a:spcPts val="800"/>
              </a:spcBef>
              <a:buFont typeface="Arial" panose="020B0604020202020204" pitchFamily="34" charset="0"/>
              <a:buChar char="•"/>
              <a:defRPr/>
            </a:pPr>
            <a:r>
              <a:rPr lang="en-US" b="1" dirty="0">
                <a:latin typeface="Calibri" panose="020F0502020204030204" pitchFamily="34" charset="0"/>
                <a:cs typeface="Calibri" panose="020F0502020204030204" pitchFamily="34" charset="0"/>
              </a:rPr>
              <a:t>Glider equipped with Seabird T,C,P sensors, DO </a:t>
            </a:r>
            <a:r>
              <a:rPr lang="en-US" b="1" dirty="0" err="1">
                <a:latin typeface="Calibri" panose="020F0502020204030204" pitchFamily="34" charset="0"/>
                <a:cs typeface="Calibri" panose="020F0502020204030204" pitchFamily="34" charset="0"/>
              </a:rPr>
              <a:t>optode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Chl</a:t>
            </a:r>
            <a:r>
              <a:rPr lang="en-US" b="1" dirty="0">
                <a:latin typeface="Calibri" panose="020F0502020204030204" pitchFamily="34" charset="0"/>
                <a:cs typeface="Calibri" panose="020F0502020204030204" pitchFamily="34" charset="0"/>
              </a:rPr>
              <a:t>-a and CDOM fluorimeters, optical backscatter. Dives to max. 1000 m</a:t>
            </a:r>
            <a:r>
              <a:rPr lang="fr-FR" b="1" dirty="0">
                <a:latin typeface="Calibri" panose="020F0502020204030204" pitchFamily="34" charset="0"/>
                <a:cs typeface="Calibri" panose="020F0502020204030204" pitchFamily="34" charset="0"/>
              </a:rPr>
              <a:t>.</a:t>
            </a:r>
            <a:endParaRPr lang="en-US" b="1" dirty="0">
              <a:solidFill>
                <a:prstClr val="white"/>
              </a:solidFill>
              <a:latin typeface="Calibri" panose="020F0502020204030204" pitchFamily="34" charset="0"/>
              <a:cs typeface="Calibri" panose="020F0502020204030204" pitchFamily="34" charset="0"/>
            </a:endParaRPr>
          </a:p>
          <a:p>
            <a:pPr marL="285750" lvl="0" indent="-285750" defTabSz="457200">
              <a:spcBef>
                <a:spcPts val="800"/>
              </a:spcBef>
              <a:buFont typeface="Arial" panose="020B0604020202020204" pitchFamily="34" charset="0"/>
              <a:buChar char="•"/>
              <a:defRPr/>
            </a:pPr>
            <a:r>
              <a:rPr lang="en-US" b="1" dirty="0">
                <a:solidFill>
                  <a:prstClr val="white"/>
                </a:solidFill>
                <a:latin typeface="Calibri" panose="020F0502020204030204" pitchFamily="34" charset="0"/>
                <a:cs typeface="Calibri" panose="020F0502020204030204" pitchFamily="34" charset="0"/>
              </a:rPr>
              <a:t>Repeat sections across in eastern and northern </a:t>
            </a:r>
            <a:r>
              <a:rPr lang="en-US" b="1" dirty="0" err="1">
                <a:solidFill>
                  <a:prstClr val="white"/>
                </a:solidFill>
                <a:latin typeface="Calibri" panose="020F0502020204030204" pitchFamily="34" charset="0"/>
                <a:cs typeface="Calibri" panose="020F0502020204030204" pitchFamily="34" charset="0"/>
              </a:rPr>
              <a:t>Fram</a:t>
            </a:r>
            <a:r>
              <a:rPr lang="en-US" b="1" dirty="0">
                <a:solidFill>
                  <a:prstClr val="white"/>
                </a:solidFill>
                <a:latin typeface="Calibri" panose="020F0502020204030204" pitchFamily="34" charset="0"/>
                <a:cs typeface="Calibri" panose="020F0502020204030204" pitchFamily="34" charset="0"/>
              </a:rPr>
              <a:t> Strait</a:t>
            </a:r>
          </a:p>
        </p:txBody>
      </p:sp>
      <p:pic>
        <p:nvPicPr>
          <p:cNvPr id="18" name="Picture 2" descr="Résultat de recherche d'images pour &quot;locean logo&quot;">
            <a:extLst>
              <a:ext uri="{FF2B5EF4-FFF2-40B4-BE49-F238E27FC236}">
                <a16:creationId xmlns:a16="http://schemas.microsoft.com/office/drawing/2014/main" id="{CFF50D96-16B1-144C-ABCA-1DA156060E4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64322" y="5407356"/>
            <a:ext cx="1077565" cy="7306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Résultat de recherche d'images pour &quot;cnrs png&quot;">
            <a:extLst>
              <a:ext uri="{FF2B5EF4-FFF2-40B4-BE49-F238E27FC236}">
                <a16:creationId xmlns:a16="http://schemas.microsoft.com/office/drawing/2014/main" id="{B36FCF6E-71E8-644F-BC68-5EC75F9077B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52253" y="5829364"/>
            <a:ext cx="1010324" cy="825099"/>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 15">
            <a:extLst>
              <a:ext uri="{FF2B5EF4-FFF2-40B4-BE49-F238E27FC236}">
                <a16:creationId xmlns:a16="http://schemas.microsoft.com/office/drawing/2014/main" id="{C86D9D10-2BE7-6946-B6D9-A31E1F7C749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674146" y="3185997"/>
            <a:ext cx="3991894" cy="3240547"/>
          </a:xfrm>
          <a:prstGeom prst="rect">
            <a:avLst/>
          </a:prstGeom>
        </p:spPr>
      </p:pic>
      <p:sp>
        <p:nvSpPr>
          <p:cNvPr id="21" name="ZoneTexte 2">
            <a:extLst>
              <a:ext uri="{FF2B5EF4-FFF2-40B4-BE49-F238E27FC236}">
                <a16:creationId xmlns:a16="http://schemas.microsoft.com/office/drawing/2014/main" id="{BA0FD013-A7C7-E849-BE48-6F6A80EA1C11}"/>
              </a:ext>
            </a:extLst>
          </p:cNvPr>
          <p:cNvSpPr txBox="1"/>
          <p:nvPr/>
        </p:nvSpPr>
        <p:spPr>
          <a:xfrm>
            <a:off x="4346846" y="5609583"/>
            <a:ext cx="3249206" cy="830997"/>
          </a:xfrm>
          <a:prstGeom prst="rect">
            <a:avLst/>
          </a:prstGeom>
          <a:noFill/>
        </p:spPr>
        <p:txBody>
          <a:bodyPr wrap="square" rtlCol="0">
            <a:spAutoFit/>
          </a:bodyPr>
          <a:lstStyle/>
          <a:p>
            <a:r>
              <a:rPr lang="fr-FR" sz="1600" b="1" i="1" dirty="0" err="1">
                <a:latin typeface="Calibri" panose="020F0502020204030204" pitchFamily="34" charset="0"/>
                <a:cs typeface="Calibri" panose="020F0502020204030204" pitchFamily="34" charset="0"/>
              </a:rPr>
              <a:t>Deployment</a:t>
            </a:r>
            <a:r>
              <a:rPr lang="fr-FR" sz="1600" b="1" i="1" dirty="0">
                <a:latin typeface="Calibri" panose="020F0502020204030204" pitchFamily="34" charset="0"/>
                <a:cs typeface="Calibri" panose="020F0502020204030204" pitchFamily="34" charset="0"/>
              </a:rPr>
              <a:t> </a:t>
            </a:r>
            <a:r>
              <a:rPr lang="fr-FR" sz="1600" b="1" i="1" dirty="0" err="1">
                <a:latin typeface="Calibri" panose="020F0502020204030204" pitchFamily="34" charset="0"/>
                <a:cs typeface="Calibri" panose="020F0502020204030204" pitchFamily="34" charset="0"/>
              </a:rPr>
              <a:t>strategy</a:t>
            </a:r>
            <a:r>
              <a:rPr lang="fr-FR" sz="1600" b="1" i="1" dirty="0">
                <a:latin typeface="Calibri" panose="020F0502020204030204" pitchFamily="34" charset="0"/>
                <a:cs typeface="Calibri" panose="020F0502020204030204" pitchFamily="34" charset="0"/>
              </a:rPr>
              <a:t> for </a:t>
            </a:r>
            <a:r>
              <a:rPr lang="fr-FR" sz="1600" b="1" i="1" dirty="0" err="1">
                <a:latin typeface="Calibri" panose="020F0502020204030204" pitchFamily="34" charset="0"/>
                <a:cs typeface="Calibri" panose="020F0502020204030204" pitchFamily="34" charset="0"/>
              </a:rPr>
              <a:t>two</a:t>
            </a:r>
            <a:r>
              <a:rPr lang="fr-FR" sz="1600" b="1" i="1" dirty="0">
                <a:latin typeface="Calibri" panose="020F0502020204030204" pitchFamily="34" charset="0"/>
                <a:cs typeface="Calibri" panose="020F0502020204030204" pitchFamily="34" charset="0"/>
              </a:rPr>
              <a:t> </a:t>
            </a:r>
            <a:r>
              <a:rPr lang="fr-FR" sz="1600" b="1" i="1" dirty="0" err="1">
                <a:latin typeface="Calibri" panose="020F0502020204030204" pitchFamily="34" charset="0"/>
                <a:cs typeface="Calibri" panose="020F0502020204030204" pitchFamily="34" charset="0"/>
              </a:rPr>
              <a:t>gliders</a:t>
            </a:r>
            <a:r>
              <a:rPr lang="fr-FR" sz="1600" b="1" i="1" dirty="0">
                <a:latin typeface="Calibri" panose="020F0502020204030204" pitchFamily="34" charset="0"/>
                <a:cs typeface="Calibri" panose="020F0502020204030204" pitchFamily="34" charset="0"/>
              </a:rPr>
              <a:t> </a:t>
            </a:r>
            <a:br>
              <a:rPr lang="fr-FR" sz="1600" b="1" i="1" dirty="0">
                <a:latin typeface="Calibri" panose="020F0502020204030204" pitchFamily="34" charset="0"/>
                <a:cs typeface="Calibri" panose="020F0502020204030204" pitchFamily="34" charset="0"/>
              </a:rPr>
            </a:br>
            <a:r>
              <a:rPr lang="fr-FR" sz="1600" b="1" i="1" dirty="0">
                <a:latin typeface="Calibri" panose="020F0502020204030204" pitchFamily="34" charset="0"/>
                <a:cs typeface="Calibri" panose="020F0502020204030204" pitchFamily="34" charset="0"/>
              </a:rPr>
              <a:t>in the Atlantic Water </a:t>
            </a:r>
            <a:r>
              <a:rPr lang="fr-FR" sz="1600" b="1" i="1" dirty="0" err="1">
                <a:latin typeface="Calibri" panose="020F0502020204030204" pitchFamily="34" charset="0"/>
                <a:cs typeface="Calibri" panose="020F0502020204030204" pitchFamily="34" charset="0"/>
              </a:rPr>
              <a:t>Current</a:t>
            </a:r>
            <a:r>
              <a:rPr lang="fr-FR" sz="1600" b="1" i="1" dirty="0">
                <a:latin typeface="Calibri" panose="020F0502020204030204" pitchFamily="34" charset="0"/>
                <a:cs typeface="Calibri" panose="020F0502020204030204" pitchFamily="34" charset="0"/>
              </a:rPr>
              <a:t> </a:t>
            </a:r>
            <a:br>
              <a:rPr lang="fr-FR" sz="1600" b="1" i="1" dirty="0">
                <a:latin typeface="Calibri" panose="020F0502020204030204" pitchFamily="34" charset="0"/>
                <a:cs typeface="Calibri" panose="020F0502020204030204" pitchFamily="34" charset="0"/>
              </a:rPr>
            </a:br>
            <a:r>
              <a:rPr lang="fr-FR" sz="1600" b="1" i="1" dirty="0">
                <a:latin typeface="Calibri" panose="020F0502020204030204" pitchFamily="34" charset="0"/>
                <a:cs typeface="Calibri" panose="020F0502020204030204" pitchFamily="34" charset="0"/>
              </a:rPr>
              <a:t>(</a:t>
            </a:r>
            <a:r>
              <a:rPr lang="fr-FR" sz="1600" b="1" i="1" dirty="0" err="1">
                <a:latin typeface="Calibri" panose="020F0502020204030204" pitchFamily="34" charset="0"/>
                <a:cs typeface="Calibri" panose="020F0502020204030204" pitchFamily="34" charset="0"/>
              </a:rPr>
              <a:t>ice</a:t>
            </a:r>
            <a:r>
              <a:rPr lang="fr-FR" sz="1600" b="1" i="1" dirty="0">
                <a:latin typeface="Calibri" panose="020F0502020204030204" pitchFamily="34" charset="0"/>
                <a:cs typeface="Calibri" panose="020F0502020204030204" pitchFamily="34" charset="0"/>
              </a:rPr>
              <a:t> </a:t>
            </a:r>
            <a:r>
              <a:rPr lang="fr-FR" sz="1600" b="1" i="1" dirty="0" err="1">
                <a:latin typeface="Calibri" panose="020F0502020204030204" pitchFamily="34" charset="0"/>
                <a:cs typeface="Calibri" panose="020F0502020204030204" pitchFamily="34" charset="0"/>
              </a:rPr>
              <a:t>edge</a:t>
            </a:r>
            <a:r>
              <a:rPr lang="fr-FR" sz="1600" b="1" i="1" dirty="0">
                <a:latin typeface="Calibri" panose="020F0502020204030204" pitchFamily="34" charset="0"/>
                <a:cs typeface="Calibri" panose="020F0502020204030204" pitchFamily="34" charset="0"/>
              </a:rPr>
              <a:t> as of </a:t>
            </a:r>
            <a:r>
              <a:rPr lang="fr-FR" sz="1600" b="1" i="1" dirty="0" err="1">
                <a:latin typeface="Calibri" panose="020F0502020204030204" pitchFamily="34" charset="0"/>
                <a:cs typeface="Calibri" panose="020F0502020204030204" pitchFamily="34" charset="0"/>
              </a:rPr>
              <a:t>September</a:t>
            </a:r>
            <a:r>
              <a:rPr lang="fr-FR" sz="1600" b="1" i="1" dirty="0">
                <a:latin typeface="Calibri" panose="020F0502020204030204" pitchFamily="34" charset="0"/>
                <a:cs typeface="Calibri" panose="020F0502020204030204" pitchFamily="34" charset="0"/>
              </a:rPr>
              <a:t> 7, 2017) </a:t>
            </a:r>
          </a:p>
        </p:txBody>
      </p:sp>
      <p:pic>
        <p:nvPicPr>
          <p:cNvPr id="22" name="Image 21">
            <a:extLst>
              <a:ext uri="{FF2B5EF4-FFF2-40B4-BE49-F238E27FC236}">
                <a16:creationId xmlns:a16="http://schemas.microsoft.com/office/drawing/2014/main" id="{345B6D04-9CC5-4342-994A-B87C2ED8FCA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647556" y="1646924"/>
            <a:ext cx="2012128" cy="1372614"/>
          </a:xfrm>
          <a:prstGeom prst="rect">
            <a:avLst/>
          </a:prstGeom>
        </p:spPr>
      </p:pic>
      <p:sp>
        <p:nvSpPr>
          <p:cNvPr id="10" name="ZoneTexte 2">
            <a:extLst>
              <a:ext uri="{FF2B5EF4-FFF2-40B4-BE49-F238E27FC236}">
                <a16:creationId xmlns:a16="http://schemas.microsoft.com/office/drawing/2014/main" id="{6EECF972-F2E1-444F-BB75-552EAA09784F}"/>
              </a:ext>
            </a:extLst>
          </p:cNvPr>
          <p:cNvSpPr txBox="1"/>
          <p:nvPr/>
        </p:nvSpPr>
        <p:spPr>
          <a:xfrm>
            <a:off x="252253" y="958114"/>
            <a:ext cx="4572909" cy="338554"/>
          </a:xfrm>
          <a:prstGeom prst="rect">
            <a:avLst/>
          </a:prstGeom>
          <a:noFill/>
        </p:spPr>
        <p:txBody>
          <a:bodyPr wrap="square" rtlCol="0">
            <a:spAutoFit/>
          </a:bodyPr>
          <a:lstStyle/>
          <a:p>
            <a:r>
              <a:rPr lang="fr-FR" sz="1600" b="1" dirty="0">
                <a:latin typeface="Calibri" panose="020F0502020204030204" pitchFamily="34" charset="0"/>
                <a:cs typeface="Calibri" panose="020F0502020204030204" pitchFamily="34" charset="0"/>
              </a:rPr>
              <a:t>Marie-</a:t>
            </a:r>
            <a:r>
              <a:rPr lang="fr-FR" sz="1600" b="1" dirty="0" err="1">
                <a:latin typeface="Calibri" panose="020F0502020204030204" pitchFamily="34" charset="0"/>
                <a:cs typeface="Calibri" panose="020F0502020204030204" pitchFamily="34" charset="0"/>
              </a:rPr>
              <a:t>Noelle</a:t>
            </a:r>
            <a:r>
              <a:rPr lang="fr-FR" sz="1600" b="1" dirty="0">
                <a:latin typeface="Calibri" panose="020F0502020204030204" pitchFamily="34" charset="0"/>
                <a:cs typeface="Calibri" panose="020F0502020204030204" pitchFamily="34" charset="0"/>
              </a:rPr>
              <a:t> Houssais and Christophe </a:t>
            </a:r>
            <a:r>
              <a:rPr lang="fr-FR" sz="1600" b="1" dirty="0" err="1">
                <a:latin typeface="Calibri" panose="020F0502020204030204" pitchFamily="34" charset="0"/>
                <a:cs typeface="Calibri" panose="020F0502020204030204" pitchFamily="34" charset="0"/>
              </a:rPr>
              <a:t>Herbaut</a:t>
            </a:r>
            <a:endParaRPr lang="fr-FR"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965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498190" y="150197"/>
            <a:ext cx="7543800" cy="618669"/>
          </a:xfrm>
          <a:prstGeom prst="rect">
            <a:avLst/>
          </a:prstGeom>
        </p:spPr>
        <p:txBody>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a:latin typeface="Calibri"/>
                <a:cs typeface="Calibri"/>
              </a:rPr>
              <a:t>INTAROS WP3 </a:t>
            </a:r>
            <a:r>
              <a:rPr lang="en-US" sz="2800" b="1" i="1" dirty="0">
                <a:latin typeface="Calibri"/>
                <a:cs typeface="Calibri"/>
              </a:rPr>
              <a:t>In situ</a:t>
            </a:r>
            <a:r>
              <a:rPr lang="en-US" sz="2800" b="1" dirty="0">
                <a:latin typeface="Calibri"/>
                <a:cs typeface="Calibri"/>
              </a:rPr>
              <a:t> observing systems</a:t>
            </a:r>
          </a:p>
        </p:txBody>
      </p:sp>
      <p:sp>
        <p:nvSpPr>
          <p:cNvPr id="7" name="TextBox 6"/>
          <p:cNvSpPr txBox="1"/>
          <p:nvPr/>
        </p:nvSpPr>
        <p:spPr>
          <a:xfrm>
            <a:off x="1053147" y="906538"/>
            <a:ext cx="6928948" cy="5483552"/>
          </a:xfrm>
          <a:prstGeom prst="rect">
            <a:avLst/>
          </a:prstGeom>
          <a:noFill/>
        </p:spPr>
        <p:txBody>
          <a:bodyPr wrap="none" rtlCol="0">
            <a:spAutoFit/>
          </a:bodyPr>
          <a:lstStyle/>
          <a:p>
            <a:pPr>
              <a:spcBef>
                <a:spcPts val="800"/>
              </a:spcBef>
            </a:pPr>
            <a:r>
              <a:rPr lang="en-US" sz="2000" b="1" dirty="0">
                <a:solidFill>
                  <a:srgbClr val="00B0F0"/>
                </a:solidFill>
                <a:latin typeface="Calibri"/>
                <a:cs typeface="Calibri"/>
              </a:rPr>
              <a:t>Task 3.4</a:t>
            </a:r>
            <a:br>
              <a:rPr lang="en-US" sz="2000" b="1" dirty="0">
                <a:solidFill>
                  <a:srgbClr val="00B0F0"/>
                </a:solidFill>
                <a:latin typeface="Calibri"/>
                <a:cs typeface="Calibri"/>
              </a:rPr>
            </a:br>
            <a:r>
              <a:rPr lang="en-US" sz="2000" b="1" dirty="0">
                <a:solidFill>
                  <a:srgbClr val="00B0F0"/>
                </a:solidFill>
                <a:latin typeface="Calibri"/>
                <a:cs typeface="Calibri"/>
              </a:rPr>
              <a:t>Distributed systems for ocean and sea ice:</a:t>
            </a:r>
          </a:p>
          <a:p>
            <a:pPr marL="285750" indent="-285750">
              <a:spcBef>
                <a:spcPts val="1000"/>
              </a:spcBef>
              <a:buClr>
                <a:schemeClr val="tx1"/>
              </a:buClr>
              <a:buFont typeface="Arial"/>
              <a:buChar char="•"/>
            </a:pPr>
            <a:r>
              <a:rPr lang="en-US" dirty="0">
                <a:solidFill>
                  <a:srgbClr val="00B0F0"/>
                </a:solidFill>
                <a:latin typeface="Calibri"/>
                <a:cs typeface="Calibri"/>
              </a:rPr>
              <a:t>Ice-tethered platform and deep ocean mooring </a:t>
            </a:r>
            <a:br>
              <a:rPr lang="en-US" dirty="0">
                <a:solidFill>
                  <a:srgbClr val="00B0F0"/>
                </a:solidFill>
                <a:latin typeface="Calibri"/>
                <a:cs typeface="Calibri"/>
              </a:rPr>
            </a:br>
            <a:r>
              <a:rPr lang="en-US" dirty="0">
                <a:latin typeface="Calibri"/>
                <a:cs typeface="Calibri"/>
              </a:rPr>
              <a:t>for measurements of ocean physical variables </a:t>
            </a:r>
            <a:br>
              <a:rPr lang="en-US" dirty="0">
                <a:latin typeface="Calibri"/>
                <a:cs typeface="Calibri"/>
              </a:rPr>
            </a:br>
            <a:r>
              <a:rPr lang="en-US" dirty="0">
                <a:latin typeface="Calibri"/>
                <a:cs typeface="Calibri"/>
              </a:rPr>
              <a:t>with meteorological and biogeochemical sensors (IOPAN)</a:t>
            </a:r>
          </a:p>
          <a:p>
            <a:pPr marL="285750" indent="-285750">
              <a:spcBef>
                <a:spcPts val="1000"/>
              </a:spcBef>
              <a:buClr>
                <a:schemeClr val="tx1"/>
              </a:buClr>
              <a:buFont typeface="Arial"/>
              <a:buChar char="•"/>
            </a:pPr>
            <a:r>
              <a:rPr lang="en-US" dirty="0">
                <a:solidFill>
                  <a:srgbClr val="00B0F0"/>
                </a:solidFill>
                <a:latin typeface="Calibri"/>
                <a:cs typeface="Calibri"/>
              </a:rPr>
              <a:t>Sea-ice mass balance buoys </a:t>
            </a:r>
            <a:r>
              <a:rPr lang="en-US" dirty="0">
                <a:latin typeface="Calibri"/>
                <a:cs typeface="Calibri"/>
              </a:rPr>
              <a:t>clustered with ITPs and standalone (FMI)</a:t>
            </a:r>
          </a:p>
          <a:p>
            <a:pPr marL="285750" indent="-285750">
              <a:spcBef>
                <a:spcPts val="1000"/>
              </a:spcBef>
              <a:buClr>
                <a:schemeClr val="tx1"/>
              </a:buClr>
              <a:buFont typeface="Arial"/>
              <a:buChar char="•"/>
            </a:pPr>
            <a:r>
              <a:rPr lang="en-US" dirty="0">
                <a:latin typeface="Calibri"/>
                <a:cs typeface="Calibri"/>
              </a:rPr>
              <a:t>Measurements of </a:t>
            </a:r>
            <a:r>
              <a:rPr lang="en-US" dirty="0">
                <a:solidFill>
                  <a:srgbClr val="00B0F0"/>
                </a:solidFill>
                <a:latin typeface="Calibri"/>
                <a:cs typeface="Calibri"/>
              </a:rPr>
              <a:t>snow properties and ABL observations</a:t>
            </a:r>
            <a:br>
              <a:rPr lang="en-US" dirty="0">
                <a:latin typeface="Calibri"/>
                <a:cs typeface="Calibri"/>
              </a:rPr>
            </a:br>
            <a:r>
              <a:rPr lang="en-US" dirty="0">
                <a:latin typeface="Calibri"/>
                <a:cs typeface="Calibri"/>
              </a:rPr>
              <a:t>from SOOs (FMI)</a:t>
            </a:r>
          </a:p>
          <a:p>
            <a:pPr marL="285750" indent="-285750">
              <a:spcBef>
                <a:spcPts val="1000"/>
              </a:spcBef>
              <a:buClr>
                <a:schemeClr val="tx1"/>
              </a:buClr>
              <a:buFont typeface="Arial"/>
              <a:buChar char="•"/>
            </a:pPr>
            <a:r>
              <a:rPr lang="en-US" dirty="0" err="1">
                <a:latin typeface="Calibri"/>
                <a:cs typeface="Calibri"/>
              </a:rPr>
              <a:t>Quadrocopter</a:t>
            </a:r>
            <a:r>
              <a:rPr lang="en-US" dirty="0">
                <a:latin typeface="Calibri"/>
                <a:cs typeface="Calibri"/>
              </a:rPr>
              <a:t> measurements of </a:t>
            </a:r>
            <a:r>
              <a:rPr lang="en-US" dirty="0">
                <a:solidFill>
                  <a:srgbClr val="00B0F0"/>
                </a:solidFill>
                <a:latin typeface="Calibri"/>
                <a:cs typeface="Calibri"/>
              </a:rPr>
              <a:t>broadband and </a:t>
            </a:r>
            <a:br>
              <a:rPr lang="en-US" dirty="0">
                <a:solidFill>
                  <a:srgbClr val="00B0F0"/>
                </a:solidFill>
                <a:latin typeface="Calibri"/>
                <a:cs typeface="Calibri"/>
              </a:rPr>
            </a:br>
            <a:r>
              <a:rPr lang="en-US" dirty="0">
                <a:solidFill>
                  <a:srgbClr val="00B0F0"/>
                </a:solidFill>
                <a:latin typeface="Calibri"/>
                <a:cs typeface="Calibri"/>
              </a:rPr>
              <a:t>surface albedo </a:t>
            </a:r>
            <a:r>
              <a:rPr lang="en-US" dirty="0">
                <a:latin typeface="Calibri"/>
                <a:cs typeface="Calibri"/>
              </a:rPr>
              <a:t>(FMI)</a:t>
            </a:r>
          </a:p>
          <a:p>
            <a:pPr marL="285750" indent="-285750">
              <a:spcBef>
                <a:spcPts val="1000"/>
              </a:spcBef>
              <a:buClr>
                <a:schemeClr val="tx1"/>
              </a:buClr>
              <a:buFont typeface="Arial"/>
              <a:buChar char="•"/>
            </a:pPr>
            <a:r>
              <a:rPr lang="en-US" dirty="0">
                <a:latin typeface="Calibri"/>
                <a:cs typeface="Calibri"/>
              </a:rPr>
              <a:t>Novel </a:t>
            </a:r>
            <a:r>
              <a:rPr lang="en-US" dirty="0">
                <a:solidFill>
                  <a:srgbClr val="00B0F0"/>
                </a:solidFill>
                <a:latin typeface="Calibri"/>
                <a:cs typeface="Calibri"/>
              </a:rPr>
              <a:t>sensors for </a:t>
            </a:r>
            <a:r>
              <a:rPr lang="en-US" dirty="0" err="1">
                <a:solidFill>
                  <a:srgbClr val="00B0F0"/>
                </a:solidFill>
                <a:latin typeface="Calibri"/>
                <a:cs typeface="Calibri"/>
              </a:rPr>
              <a:t>FerryBoxes</a:t>
            </a:r>
            <a:r>
              <a:rPr lang="en-US" dirty="0">
                <a:solidFill>
                  <a:srgbClr val="00B0F0"/>
                </a:solidFill>
                <a:latin typeface="Calibri"/>
                <a:cs typeface="Calibri"/>
              </a:rPr>
              <a:t> </a:t>
            </a:r>
            <a:r>
              <a:rPr lang="en-US" dirty="0">
                <a:latin typeface="Calibri"/>
                <a:cs typeface="Calibri"/>
              </a:rPr>
              <a:t>(ocean acidification </a:t>
            </a:r>
            <a:br>
              <a:rPr lang="en-US" dirty="0">
                <a:latin typeface="Calibri"/>
                <a:cs typeface="Calibri"/>
              </a:rPr>
            </a:br>
            <a:r>
              <a:rPr lang="en-US" dirty="0">
                <a:latin typeface="Calibri"/>
                <a:cs typeface="Calibri"/>
              </a:rPr>
              <a:t>and carbonate chemistry, inherent optical properties,</a:t>
            </a:r>
            <a:br>
              <a:rPr lang="en-US" dirty="0">
                <a:latin typeface="Calibri"/>
                <a:cs typeface="Calibri"/>
              </a:rPr>
            </a:br>
            <a:r>
              <a:rPr lang="en-US" dirty="0">
                <a:latin typeface="Calibri"/>
                <a:cs typeface="Calibri"/>
              </a:rPr>
              <a:t>microplastic sampler) (NIVA)</a:t>
            </a:r>
          </a:p>
          <a:p>
            <a:pPr marL="285750" indent="-285750">
              <a:spcBef>
                <a:spcPts val="1000"/>
              </a:spcBef>
              <a:buClr>
                <a:schemeClr val="tx1"/>
              </a:buClr>
              <a:buFont typeface="Arial"/>
              <a:buChar char="•"/>
            </a:pPr>
            <a:r>
              <a:rPr lang="en-US" dirty="0">
                <a:latin typeface="Calibri"/>
                <a:cs typeface="Calibri"/>
              </a:rPr>
              <a:t>Endurance </a:t>
            </a:r>
            <a:r>
              <a:rPr lang="en-US" dirty="0">
                <a:solidFill>
                  <a:srgbClr val="00B0F0"/>
                </a:solidFill>
                <a:latin typeface="Calibri"/>
                <a:cs typeface="Calibri"/>
              </a:rPr>
              <a:t>glider lines  </a:t>
            </a:r>
            <a:r>
              <a:rPr lang="en-US" dirty="0">
                <a:latin typeface="Calibri"/>
                <a:cs typeface="Calibri"/>
              </a:rPr>
              <a:t>in the open water Arctic</a:t>
            </a:r>
            <a:br>
              <a:rPr lang="en-US" dirty="0">
                <a:latin typeface="Calibri"/>
                <a:cs typeface="Calibri"/>
              </a:rPr>
            </a:br>
            <a:r>
              <a:rPr lang="en-US" dirty="0">
                <a:latin typeface="Calibri"/>
                <a:cs typeface="Calibri"/>
              </a:rPr>
              <a:t>regions (CNRS-LOCEAN)</a:t>
            </a:r>
          </a:p>
          <a:p>
            <a:pPr marL="285750" indent="-285750">
              <a:spcBef>
                <a:spcPts val="1000"/>
              </a:spcBef>
              <a:buClr>
                <a:schemeClr val="tx1"/>
              </a:buClr>
              <a:buFont typeface="Arial"/>
              <a:buChar char="•"/>
            </a:pPr>
            <a:r>
              <a:rPr lang="en-US" dirty="0" err="1">
                <a:solidFill>
                  <a:srgbClr val="00B0F0"/>
                </a:solidFill>
                <a:latin typeface="Calibri"/>
                <a:cs typeface="Calibri"/>
              </a:rPr>
              <a:t>BioArgo</a:t>
            </a:r>
            <a:r>
              <a:rPr lang="en-US" dirty="0">
                <a:solidFill>
                  <a:srgbClr val="00B0F0"/>
                </a:solidFill>
                <a:latin typeface="Calibri"/>
                <a:cs typeface="Calibri"/>
              </a:rPr>
              <a:t> floats </a:t>
            </a:r>
            <a:r>
              <a:rPr lang="en-US" dirty="0">
                <a:latin typeface="Calibri"/>
                <a:cs typeface="Calibri"/>
              </a:rPr>
              <a:t>in Baffin Bay (CNRS-</a:t>
            </a:r>
            <a:r>
              <a:rPr lang="en-US" dirty="0" err="1">
                <a:latin typeface="Calibri"/>
                <a:cs typeface="Calibri"/>
              </a:rPr>
              <a:t>Takuvik</a:t>
            </a:r>
            <a:r>
              <a:rPr lang="en-US" dirty="0">
                <a:latin typeface="Calibri"/>
                <a:cs typeface="Calibri"/>
              </a:rPr>
              <a:t>)</a:t>
            </a:r>
          </a:p>
        </p:txBody>
      </p:sp>
      <p:grpSp>
        <p:nvGrpSpPr>
          <p:cNvPr id="6" name="Group 5"/>
          <p:cNvGrpSpPr/>
          <p:nvPr/>
        </p:nvGrpSpPr>
        <p:grpSpPr>
          <a:xfrm>
            <a:off x="7950184" y="995069"/>
            <a:ext cx="2552790" cy="2521765"/>
            <a:chOff x="288636" y="3807511"/>
            <a:chExt cx="2552790" cy="2521765"/>
          </a:xfrm>
        </p:grpSpPr>
        <p:pic>
          <p:nvPicPr>
            <p:cNvPr id="21" name="Picture 28" descr="Lander7"/>
            <p:cNvPicPr>
              <a:picLocks noChangeAspect="1" noChangeArrowheads="1"/>
            </p:cNvPicPr>
            <p:nvPr/>
          </p:nvPicPr>
          <p:blipFill rotWithShape="1">
            <a:blip r:embed="rId2" cstate="screen">
              <a:lum contrast="10000"/>
              <a:extLst>
                <a:ext uri="{28A0092B-C50C-407E-A947-70E740481C1C}">
                  <a14:useLocalDpi xmlns:a14="http://schemas.microsoft.com/office/drawing/2010/main"/>
                </a:ext>
              </a:extLst>
            </a:blip>
            <a:srcRect/>
            <a:stretch/>
          </p:blipFill>
          <p:spPr bwMode="auto">
            <a:xfrm>
              <a:off x="1948102" y="5325624"/>
              <a:ext cx="893324" cy="1003652"/>
            </a:xfrm>
            <a:prstGeom prst="rect">
              <a:avLst/>
            </a:prstGeom>
            <a:ln>
              <a:solidFill>
                <a:schemeClr val="bg1">
                  <a:lumMod val="85000"/>
                </a:schemeClr>
              </a:solidFill>
            </a:ln>
            <a:effectLst>
              <a:outerShdw blurRad="292100" dist="139700" dir="2700000" algn="tl" rotWithShape="0">
                <a:srgbClr val="333333">
                  <a:alpha val="65000"/>
                </a:srgbClr>
              </a:outerShdw>
            </a:effectLst>
          </p:spPr>
        </p:pic>
        <p:pic>
          <p:nvPicPr>
            <p:cNvPr id="19" name="Picture 9" descr="glider_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0373" y="3807511"/>
              <a:ext cx="1206418" cy="905265"/>
            </a:xfrm>
            <a:prstGeom prst="rect">
              <a:avLst/>
            </a:prstGeom>
            <a:noFill/>
            <a:ln w="9525">
              <a:noFill/>
              <a:miter lim="800000"/>
              <a:headEnd/>
              <a:tailEnd/>
            </a:ln>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0016" y="4465309"/>
              <a:ext cx="1267306" cy="1030256"/>
            </a:xfrm>
            <a:prstGeom prst="rect">
              <a:avLst/>
            </a:prstGeom>
          </p:spPr>
        </p:pic>
        <p:pic>
          <p:nvPicPr>
            <p:cNvPr id="24" name="Picture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8636" y="3807511"/>
              <a:ext cx="1054355" cy="1002603"/>
            </a:xfrm>
            <a:prstGeom prst="rect">
              <a:avLst/>
            </a:prstGeom>
          </p:spPr>
        </p:pic>
      </p:grpSp>
      <p:grpSp>
        <p:nvGrpSpPr>
          <p:cNvPr id="14" name="Group 13"/>
          <p:cNvGrpSpPr>
            <a:grpSpLocks noChangeAspect="1"/>
          </p:cNvGrpSpPr>
          <p:nvPr/>
        </p:nvGrpSpPr>
        <p:grpSpPr>
          <a:xfrm>
            <a:off x="7712644" y="3926680"/>
            <a:ext cx="2528317" cy="2528316"/>
            <a:chOff x="3704387" y="1619312"/>
            <a:chExt cx="5056634" cy="5056632"/>
          </a:xfrm>
        </p:grpSpPr>
        <p:pic>
          <p:nvPicPr>
            <p:cNvPr id="15" name="Picture 14" descr="Scheme_Arctic_INTAROS_regions_tasks.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04387" y="1619312"/>
              <a:ext cx="5056632" cy="5056632"/>
            </a:xfrm>
            <a:prstGeom prst="rect">
              <a:avLst/>
            </a:prstGeom>
            <a:ln w="50800">
              <a:solidFill>
                <a:schemeClr val="tx1"/>
              </a:solidFill>
            </a:ln>
          </p:spPr>
        </p:pic>
        <p:sp>
          <p:nvSpPr>
            <p:cNvPr id="16" name="TextBox 15"/>
            <p:cNvSpPr txBox="1"/>
            <p:nvPr/>
          </p:nvSpPr>
          <p:spPr>
            <a:xfrm>
              <a:off x="7887645" y="1619312"/>
              <a:ext cx="873376" cy="307776"/>
            </a:xfrm>
            <a:prstGeom prst="rect">
              <a:avLst/>
            </a:prstGeom>
            <a:noFill/>
          </p:spPr>
          <p:txBody>
            <a:bodyPr wrap="square" lIns="0" tIns="0" rIns="0" bIns="0" rtlCol="0">
              <a:spAutoFit/>
            </a:bodyPr>
            <a:lstStyle/>
            <a:p>
              <a:r>
                <a:rPr lang="en-US" sz="1000">
                  <a:latin typeface="Calibri"/>
                  <a:cs typeface="Calibri"/>
                </a:rPr>
                <a:t>Task 0</a:t>
              </a:r>
            </a:p>
          </p:txBody>
        </p:sp>
      </p:grpSp>
      <p:pic>
        <p:nvPicPr>
          <p:cNvPr id="12" name="Picture 11" descr="INTAROS_v1-white-negative.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49027" y="215458"/>
            <a:ext cx="941535" cy="580455"/>
          </a:xfrm>
          <a:prstGeom prst="rect">
            <a:avLst/>
          </a:prstGeom>
        </p:spPr>
      </p:pic>
    </p:spTree>
    <p:extLst>
      <p:ext uri="{BB962C8B-B14F-4D97-AF65-F5344CB8AC3E}">
        <p14:creationId xmlns:p14="http://schemas.microsoft.com/office/powerpoint/2010/main" val="260100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7245" y="74379"/>
            <a:ext cx="10456375" cy="872034"/>
          </a:xfrm>
          <a:prstGeom prst="rect">
            <a:avLst/>
          </a:prstGeom>
          <a:noFill/>
        </p:spPr>
        <p:txBody>
          <a:bodyPr wrap="square" rtlCol="0">
            <a:spAutoFit/>
          </a:bodyPr>
          <a:lstStyle/>
          <a:p>
            <a:pPr>
              <a:spcBef>
                <a:spcPts val="800"/>
              </a:spcBef>
            </a:pPr>
            <a:r>
              <a:rPr lang="en-US" sz="2400" b="1" dirty="0">
                <a:solidFill>
                  <a:srgbClr val="00B0F0"/>
                </a:solidFill>
                <a:latin typeface="Calibri" charset="0"/>
                <a:ea typeface="Calibri" charset="0"/>
                <a:cs typeface="Calibri" charset="0"/>
              </a:rPr>
              <a:t>Task 3.4 Distributed systems for ocean and sea ice:</a:t>
            </a:r>
          </a:p>
          <a:p>
            <a:pPr>
              <a:spcBef>
                <a:spcPts val="800"/>
              </a:spcBef>
            </a:pPr>
            <a:r>
              <a:rPr lang="en-US" sz="2000" b="1" dirty="0">
                <a:solidFill>
                  <a:srgbClr val="00B0F0"/>
                </a:solidFill>
                <a:latin typeface="Calibri" charset="0"/>
                <a:ea typeface="Calibri" charset="0"/>
                <a:cs typeface="Calibri" charset="0"/>
              </a:rPr>
              <a:t>Endurance glider lines around Svalbard (CNRS-LOCEAN)</a:t>
            </a:r>
          </a:p>
        </p:txBody>
      </p:sp>
      <p:pic>
        <p:nvPicPr>
          <p:cNvPr id="13" name="Picture 12"/>
          <p:cNvPicPr>
            <a:picLocks noChangeAspect="1"/>
          </p:cNvPicPr>
          <p:nvPr/>
        </p:nvPicPr>
        <p:blipFill>
          <a:blip r:embed="rId3"/>
          <a:stretch>
            <a:fillRect/>
          </a:stretch>
        </p:blipFill>
        <p:spPr>
          <a:xfrm>
            <a:off x="11042255" y="153276"/>
            <a:ext cx="952500" cy="584200"/>
          </a:xfrm>
          <a:prstGeom prst="rect">
            <a:avLst/>
          </a:prstGeom>
        </p:spPr>
      </p:pic>
      <p:pic>
        <p:nvPicPr>
          <p:cNvPr id="18" name="Picture 2" descr="Résultat de recherche d'images pour &quot;locean logo&quot;">
            <a:extLst>
              <a:ext uri="{FF2B5EF4-FFF2-40B4-BE49-F238E27FC236}">
                <a16:creationId xmlns:a16="http://schemas.microsoft.com/office/drawing/2014/main" id="{CFF50D96-16B1-144C-ABCA-1DA156060E4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964690" y="5853348"/>
            <a:ext cx="1077565" cy="7306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Résultat de recherche d'images pour &quot;cnrs png&quot;">
            <a:extLst>
              <a:ext uri="{FF2B5EF4-FFF2-40B4-BE49-F238E27FC236}">
                <a16:creationId xmlns:a16="http://schemas.microsoft.com/office/drawing/2014/main" id="{B36FCF6E-71E8-644F-BC68-5EC75F9077B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42069" y="5393587"/>
            <a:ext cx="1010324" cy="8250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273526F-DEF6-9E48-B7BB-A56D7DA49ADE}"/>
              </a:ext>
            </a:extLst>
          </p:cNvPr>
          <p:cNvSpPr txBox="1"/>
          <p:nvPr/>
        </p:nvSpPr>
        <p:spPr>
          <a:xfrm>
            <a:off x="197245" y="1250115"/>
            <a:ext cx="10671052" cy="1569660"/>
          </a:xfrm>
          <a:prstGeom prst="rect">
            <a:avLst/>
          </a:prstGeom>
          <a:noFill/>
          <a:ln w="12700">
            <a:noFill/>
          </a:ln>
        </p:spPr>
        <p:txBody>
          <a:bodyPr wrap="square" rtlCol="0">
            <a:spAutoFit/>
          </a:bodyPr>
          <a:lstStyle/>
          <a:p>
            <a:pPr>
              <a:spcBef>
                <a:spcPts val="800"/>
              </a:spcBef>
              <a:defRPr/>
            </a:pPr>
            <a:r>
              <a:rPr lang="en-US" sz="2200" b="1" dirty="0">
                <a:latin typeface="Calibri" panose="020F0502020204030204" pitchFamily="34" charset="0"/>
                <a:cs typeface="Calibri" panose="020F0502020204030204" pitchFamily="34" charset="0"/>
              </a:rPr>
              <a:t>Glider mission, July-September 2020</a:t>
            </a:r>
          </a:p>
          <a:p>
            <a:pPr marL="285750" marR="0" lvl="0" indent="-285750" defTabSz="4572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One </a:t>
            </a:r>
            <a:r>
              <a:rPr kumimoji="0" lang="en-US"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Seaglider</a:t>
            </a:r>
            <a:r>
              <a:rPr kumimoji="0" lang="en-US"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borrowed from and operated by Cyprus University (collaboration with D. Hayes and colleagues)</a:t>
            </a:r>
          </a:p>
          <a:p>
            <a:pPr marL="285750" marR="0" lvl="0" indent="-285750" defTabSz="4572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Deployment from RV Oceania on July 25, 2020 (c/o W. </a:t>
            </a:r>
            <a:r>
              <a:rPr kumimoji="0" lang="en-US"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Walczowski</a:t>
            </a:r>
            <a:r>
              <a:rPr kumimoji="0" lang="en-US"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p>
          <a:p>
            <a:pPr marL="285750" lvl="0" indent="-285750" defTabSz="457200">
              <a:spcBef>
                <a:spcPts val="800"/>
              </a:spcBef>
              <a:buFont typeface="Arial" panose="020B0604020202020204" pitchFamily="34" charset="0"/>
              <a:buChar char="•"/>
              <a:defRPr/>
            </a:pPr>
            <a:r>
              <a:rPr lang="en-US" dirty="0">
                <a:solidFill>
                  <a:prstClr val="white"/>
                </a:solidFill>
                <a:latin typeface="Calibri" panose="020F0502020204030204" pitchFamily="34" charset="0"/>
                <a:cs typeface="Calibri" panose="020F0502020204030204" pitchFamily="34" charset="0"/>
              </a:rPr>
              <a:t>Recovery in </a:t>
            </a:r>
            <a:r>
              <a:rPr lang="en-US" dirty="0" err="1">
                <a:solidFill>
                  <a:prstClr val="white"/>
                </a:solidFill>
                <a:latin typeface="Calibri" panose="020F0502020204030204" pitchFamily="34" charset="0"/>
                <a:cs typeface="Calibri" panose="020F0502020204030204" pitchFamily="34" charset="0"/>
              </a:rPr>
              <a:t>Kongsfjorden</a:t>
            </a:r>
            <a:r>
              <a:rPr lang="en-US" dirty="0">
                <a:solidFill>
                  <a:prstClr val="white"/>
                </a:solidFill>
                <a:latin typeface="Calibri" panose="020F0502020204030204" pitchFamily="34" charset="0"/>
                <a:cs typeface="Calibri" panose="020F0502020204030204" pitchFamily="34" charset="0"/>
              </a:rPr>
              <a:t> onboard Jean </a:t>
            </a:r>
            <a:r>
              <a:rPr lang="en-US" dirty="0" err="1">
                <a:solidFill>
                  <a:prstClr val="white"/>
                </a:solidFill>
                <a:latin typeface="Calibri" panose="020F0502020204030204" pitchFamily="34" charset="0"/>
                <a:cs typeface="Calibri" panose="020F0502020204030204" pitchFamily="34" charset="0"/>
              </a:rPr>
              <a:t>Floc’h</a:t>
            </a:r>
            <a:r>
              <a:rPr lang="en-US" dirty="0">
                <a:solidFill>
                  <a:prstClr val="white"/>
                </a:solidFill>
                <a:latin typeface="Calibri" panose="020F0502020204030204" pitchFamily="34" charset="0"/>
                <a:cs typeface="Calibri" panose="020F0502020204030204" pitchFamily="34" charset="0"/>
              </a:rPr>
              <a:t> (c/o  </a:t>
            </a:r>
            <a:r>
              <a:rPr lang="fr-FR" dirty="0">
                <a:latin typeface="Calibri" panose="020F0502020204030204" pitchFamily="34" charset="0"/>
                <a:cs typeface="Calibri" panose="020F0502020204030204" pitchFamily="34" charset="0"/>
              </a:rPr>
              <a:t>L. </a:t>
            </a:r>
            <a:r>
              <a:rPr lang="fr-FR" dirty="0" err="1">
                <a:latin typeface="Calibri" panose="020F0502020204030204" pitchFamily="34" charset="0"/>
                <a:cs typeface="Calibri" panose="020F0502020204030204" pitchFamily="34" charset="0"/>
              </a:rPr>
              <a:t>Biljdorp</a:t>
            </a:r>
            <a:r>
              <a:rPr lang="fr-FR" dirty="0">
                <a:latin typeface="Calibri" panose="020F0502020204030204" pitchFamily="34" charset="0"/>
                <a:cs typeface="Calibri" panose="020F0502020204030204" pitchFamily="34" charset="0"/>
              </a:rPr>
              <a:t>, </a:t>
            </a:r>
            <a:r>
              <a:rPr lang="en-US" dirty="0">
                <a:solidFill>
                  <a:prstClr val="white"/>
                </a:solidFill>
                <a:latin typeface="Calibri" panose="020F0502020204030204" pitchFamily="34" charset="0"/>
                <a:cs typeface="Calibri" panose="020F0502020204030204" pitchFamily="34" charset="0"/>
              </a:rPr>
              <a:t>French Polar Institute) </a:t>
            </a:r>
            <a:endParaRPr lang="fr-FR" dirty="0">
              <a:latin typeface="Calibri" panose="020F0502020204030204" pitchFamily="34" charset="0"/>
              <a:cs typeface="Calibri" panose="020F0502020204030204" pitchFamily="34" charset="0"/>
            </a:endParaRPr>
          </a:p>
        </p:txBody>
      </p:sp>
      <p:sp>
        <p:nvSpPr>
          <p:cNvPr id="12" name="ZoneTexte 12">
            <a:extLst>
              <a:ext uri="{FF2B5EF4-FFF2-40B4-BE49-F238E27FC236}">
                <a16:creationId xmlns:a16="http://schemas.microsoft.com/office/drawing/2014/main" id="{E46B4EF9-4531-E449-88F4-30EED2A90B7E}"/>
              </a:ext>
            </a:extLst>
          </p:cNvPr>
          <p:cNvSpPr txBox="1"/>
          <p:nvPr/>
        </p:nvSpPr>
        <p:spPr>
          <a:xfrm>
            <a:off x="667702" y="5685089"/>
            <a:ext cx="6085077" cy="892552"/>
          </a:xfrm>
          <a:prstGeom prst="rect">
            <a:avLst/>
          </a:prstGeom>
          <a:noFill/>
        </p:spPr>
        <p:txBody>
          <a:bodyPr wrap="square" rtlCol="0">
            <a:spAutoFit/>
          </a:bodyPr>
          <a:lstStyle/>
          <a:p>
            <a:r>
              <a:rPr lang="en-US" sz="2000" b="1" dirty="0" err="1">
                <a:latin typeface="Calibri" panose="020F0502020204030204" pitchFamily="34" charset="0"/>
                <a:cs typeface="Calibri" panose="020F0502020204030204" pitchFamily="34" charset="0"/>
              </a:rPr>
              <a:t>Seaglider</a:t>
            </a:r>
            <a:r>
              <a:rPr lang="en-US" sz="2000" b="1" dirty="0">
                <a:latin typeface="Calibri" panose="020F0502020204030204" pitchFamily="34" charset="0"/>
                <a:cs typeface="Calibri" panose="020F0502020204030204" pitchFamily="34" charset="0"/>
              </a:rPr>
              <a:t> Pheidippides (July 25-September 25, 2020)</a:t>
            </a:r>
          </a:p>
          <a:p>
            <a:r>
              <a:rPr lang="en-US" sz="1600" b="1" dirty="0">
                <a:latin typeface="Calibri" panose="020F0502020204030204" pitchFamily="34" charset="0"/>
                <a:cs typeface="Calibri" panose="020F0502020204030204" pitchFamily="34" charset="0"/>
              </a:rPr>
              <a:t>Color change every 5th day, </a:t>
            </a:r>
          </a:p>
          <a:p>
            <a:r>
              <a:rPr lang="en-US" sz="1600" b="1" dirty="0">
                <a:latin typeface="Calibri" panose="020F0502020204030204" pitchFamily="34" charset="0"/>
                <a:cs typeface="Calibri" panose="020F0502020204030204" pitchFamily="34" charset="0"/>
              </a:rPr>
              <a:t>Sea ice as of July 27, 2020 (MODIS Terra, 500 m resolution)</a:t>
            </a:r>
          </a:p>
        </p:txBody>
      </p:sp>
      <p:pic>
        <p:nvPicPr>
          <p:cNvPr id="14" name="Image 8">
            <a:extLst>
              <a:ext uri="{FF2B5EF4-FFF2-40B4-BE49-F238E27FC236}">
                <a16:creationId xmlns:a16="http://schemas.microsoft.com/office/drawing/2014/main" id="{D92700C2-6DF6-2042-9EF3-8256BAF34E6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97353" y="2904928"/>
            <a:ext cx="3121152" cy="1697736"/>
          </a:xfrm>
          <a:prstGeom prst="rect">
            <a:avLst/>
          </a:prstGeom>
        </p:spPr>
      </p:pic>
      <p:pic>
        <p:nvPicPr>
          <p:cNvPr id="15" name="Image 10">
            <a:extLst>
              <a:ext uri="{FF2B5EF4-FFF2-40B4-BE49-F238E27FC236}">
                <a16:creationId xmlns:a16="http://schemas.microsoft.com/office/drawing/2014/main" id="{6E83478F-D5A3-684D-9BAC-5E9E592AFF2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64353" y="4753939"/>
            <a:ext cx="2277189" cy="1707892"/>
          </a:xfrm>
          <a:prstGeom prst="rect">
            <a:avLst/>
          </a:prstGeom>
        </p:spPr>
      </p:pic>
      <p:pic>
        <p:nvPicPr>
          <p:cNvPr id="16" name="Image 2">
            <a:extLst>
              <a:ext uri="{FF2B5EF4-FFF2-40B4-BE49-F238E27FC236}">
                <a16:creationId xmlns:a16="http://schemas.microsoft.com/office/drawing/2014/main" id="{62FD1604-6FA3-B64A-ABE8-AA94EB41CFA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50558" y="3044524"/>
            <a:ext cx="4709131" cy="2510765"/>
          </a:xfrm>
          <a:prstGeom prst="rect">
            <a:avLst/>
          </a:prstGeom>
        </p:spPr>
      </p:pic>
    </p:spTree>
    <p:extLst>
      <p:ext uri="{BB962C8B-B14F-4D97-AF65-F5344CB8AC3E}">
        <p14:creationId xmlns:p14="http://schemas.microsoft.com/office/powerpoint/2010/main" val="282757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 10">
            <a:extLst>
              <a:ext uri="{FF2B5EF4-FFF2-40B4-BE49-F238E27FC236}">
                <a16:creationId xmlns:a16="http://schemas.microsoft.com/office/drawing/2014/main" id="{8DD58549-A975-6349-9909-1D86FDE161C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096" t="25850" r="6621" b="27950"/>
          <a:stretch/>
        </p:blipFill>
        <p:spPr>
          <a:xfrm>
            <a:off x="8675281" y="2904978"/>
            <a:ext cx="2892036" cy="1765342"/>
          </a:xfrm>
          <a:prstGeom prst="rect">
            <a:avLst/>
          </a:prstGeom>
        </p:spPr>
      </p:pic>
      <p:sp>
        <p:nvSpPr>
          <p:cNvPr id="29" name="ZoneTexte 4">
            <a:extLst>
              <a:ext uri="{FF2B5EF4-FFF2-40B4-BE49-F238E27FC236}">
                <a16:creationId xmlns:a16="http://schemas.microsoft.com/office/drawing/2014/main" id="{BB25210A-72CF-3044-8719-9DA376CBBD6A}"/>
              </a:ext>
            </a:extLst>
          </p:cNvPr>
          <p:cNvSpPr txBox="1"/>
          <p:nvPr/>
        </p:nvSpPr>
        <p:spPr>
          <a:xfrm>
            <a:off x="9106820" y="2987445"/>
            <a:ext cx="652743" cy="369332"/>
          </a:xfrm>
          <a:prstGeom prst="rect">
            <a:avLst/>
          </a:prstGeom>
          <a:noFill/>
        </p:spPr>
        <p:txBody>
          <a:bodyPr wrap="none" rtlCol="0">
            <a:spAutoFit/>
          </a:bodyPr>
          <a:lstStyle/>
          <a:p>
            <a:pPr algn="ctr"/>
            <a:r>
              <a:rPr lang="fr-FR" b="1" dirty="0">
                <a:solidFill>
                  <a:schemeClr val="bg2"/>
                </a:solidFill>
                <a:latin typeface="Calibri" panose="020F0502020204030204" pitchFamily="34" charset="0"/>
                <a:cs typeface="Calibri" panose="020F0502020204030204" pitchFamily="34" charset="0"/>
              </a:rPr>
              <a:t>2019</a:t>
            </a:r>
          </a:p>
        </p:txBody>
      </p:sp>
      <p:sp>
        <p:nvSpPr>
          <p:cNvPr id="7" name="TextBox 6"/>
          <p:cNvSpPr txBox="1"/>
          <p:nvPr/>
        </p:nvSpPr>
        <p:spPr>
          <a:xfrm>
            <a:off x="197245" y="74379"/>
            <a:ext cx="10456375" cy="872034"/>
          </a:xfrm>
          <a:prstGeom prst="rect">
            <a:avLst/>
          </a:prstGeom>
          <a:noFill/>
        </p:spPr>
        <p:txBody>
          <a:bodyPr wrap="square" rtlCol="0">
            <a:spAutoFit/>
          </a:bodyPr>
          <a:lstStyle/>
          <a:p>
            <a:pPr>
              <a:spcBef>
                <a:spcPts val="800"/>
              </a:spcBef>
            </a:pPr>
            <a:r>
              <a:rPr lang="en-US" sz="2400" b="1" dirty="0">
                <a:solidFill>
                  <a:srgbClr val="00B0F0"/>
                </a:solidFill>
                <a:latin typeface="Calibri" charset="0"/>
                <a:ea typeface="Calibri" charset="0"/>
                <a:cs typeface="Calibri" charset="0"/>
              </a:rPr>
              <a:t>Task 3.4 Distributed systems for ocean and sea ice:</a:t>
            </a:r>
          </a:p>
          <a:p>
            <a:pPr>
              <a:spcBef>
                <a:spcPts val="800"/>
              </a:spcBef>
            </a:pPr>
            <a:r>
              <a:rPr lang="en-US" sz="2000" b="1" dirty="0">
                <a:solidFill>
                  <a:srgbClr val="00B0F0"/>
                </a:solidFill>
                <a:latin typeface="Calibri" charset="0"/>
                <a:ea typeface="Calibri" charset="0"/>
                <a:cs typeface="Calibri" charset="0"/>
              </a:rPr>
              <a:t>Endurance glider lines around Svalbard (CNRS-LOCEAN)</a:t>
            </a:r>
          </a:p>
        </p:txBody>
      </p:sp>
      <p:sp>
        <p:nvSpPr>
          <p:cNvPr id="17" name="Title 1">
            <a:extLst>
              <a:ext uri="{FF2B5EF4-FFF2-40B4-BE49-F238E27FC236}">
                <a16:creationId xmlns:a16="http://schemas.microsoft.com/office/drawing/2014/main" id="{31F8D21C-5C69-064E-BC72-80334B06E8C4}"/>
              </a:ext>
            </a:extLst>
          </p:cNvPr>
          <p:cNvSpPr txBox="1">
            <a:spLocks/>
          </p:cNvSpPr>
          <p:nvPr/>
        </p:nvSpPr>
        <p:spPr>
          <a:xfrm>
            <a:off x="197245" y="1021325"/>
            <a:ext cx="4627457" cy="485797"/>
          </a:xfrm>
          <a:prstGeom prst="rect">
            <a:avLst/>
          </a:prstGeom>
        </p:spPr>
        <p:txBody>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200" b="1" dirty="0">
                <a:latin typeface="Calibri" panose="020F0502020204030204" pitchFamily="34" charset="0"/>
                <a:cs typeface="Calibri" panose="020F0502020204030204" pitchFamily="34" charset="0"/>
              </a:rPr>
              <a:t>Zonal sections across the WSC - </a:t>
            </a:r>
            <a:r>
              <a:rPr lang="fr-FR" sz="2200" b="1" dirty="0">
                <a:latin typeface="Calibri" panose="020F0502020204030204" pitchFamily="34" charset="0"/>
                <a:cs typeface="Calibri" panose="020F0502020204030204" pitchFamily="34" charset="0"/>
              </a:rPr>
              <a:t>78°N</a:t>
            </a:r>
          </a:p>
          <a:p>
            <a:pPr lvl="0" algn="ctr"/>
            <a:endParaRPr lang="en-US" sz="2200" b="1" dirty="0">
              <a:latin typeface="Calibri" panose="020F0502020204030204" pitchFamily="34" charset="0"/>
              <a:cs typeface="Calibri" panose="020F0502020204030204" pitchFamily="34" charset="0"/>
            </a:endParaRPr>
          </a:p>
          <a:p>
            <a:pPr lvl="0" algn="ctr"/>
            <a:endParaRPr kumimoji="0" lang="en-US" sz="2200" b="1" i="0" u="none" strike="noStrike" kern="1200" cap="none" spc="0" normalizeH="0" baseline="0" noProof="0" dirty="0">
              <a:ln>
                <a:noFill/>
              </a:ln>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pic>
        <p:nvPicPr>
          <p:cNvPr id="20" name="Image 8">
            <a:extLst>
              <a:ext uri="{FF2B5EF4-FFF2-40B4-BE49-F238E27FC236}">
                <a16:creationId xmlns:a16="http://schemas.microsoft.com/office/drawing/2014/main" id="{18A8F86D-CA11-904B-B73B-4FE5720533B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283" t="3399" r="6116" b="34250"/>
          <a:stretch/>
        </p:blipFill>
        <p:spPr>
          <a:xfrm>
            <a:off x="538722" y="1907232"/>
            <a:ext cx="3633998" cy="3644482"/>
          </a:xfrm>
          <a:prstGeom prst="rect">
            <a:avLst/>
          </a:prstGeom>
        </p:spPr>
      </p:pic>
      <p:pic>
        <p:nvPicPr>
          <p:cNvPr id="21" name="Image 10">
            <a:extLst>
              <a:ext uri="{FF2B5EF4-FFF2-40B4-BE49-F238E27FC236}">
                <a16:creationId xmlns:a16="http://schemas.microsoft.com/office/drawing/2014/main" id="{3AC9DD16-8F7C-2D4B-A2BF-4156BD38B8B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899" t="6985" r="7540" b="53565"/>
          <a:stretch/>
        </p:blipFill>
        <p:spPr>
          <a:xfrm>
            <a:off x="4571251" y="1588131"/>
            <a:ext cx="3387412" cy="2199518"/>
          </a:xfrm>
          <a:prstGeom prst="rect">
            <a:avLst/>
          </a:prstGeom>
        </p:spPr>
      </p:pic>
      <p:pic>
        <p:nvPicPr>
          <p:cNvPr id="22" name="Image 11">
            <a:extLst>
              <a:ext uri="{FF2B5EF4-FFF2-40B4-BE49-F238E27FC236}">
                <a16:creationId xmlns:a16="http://schemas.microsoft.com/office/drawing/2014/main" id="{C395C1A3-4DF1-0C4E-8842-D2D4DA862B7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2918" t="6873" r="7540" b="53690"/>
          <a:stretch/>
        </p:blipFill>
        <p:spPr>
          <a:xfrm>
            <a:off x="4548431" y="4274950"/>
            <a:ext cx="3387412" cy="2150164"/>
          </a:xfrm>
          <a:prstGeom prst="rect">
            <a:avLst/>
          </a:prstGeom>
        </p:spPr>
      </p:pic>
      <p:sp>
        <p:nvSpPr>
          <p:cNvPr id="23" name="ZoneTexte 13">
            <a:extLst>
              <a:ext uri="{FF2B5EF4-FFF2-40B4-BE49-F238E27FC236}">
                <a16:creationId xmlns:a16="http://schemas.microsoft.com/office/drawing/2014/main" id="{E9202354-6874-A643-B408-7597AD999521}"/>
              </a:ext>
            </a:extLst>
          </p:cNvPr>
          <p:cNvSpPr txBox="1"/>
          <p:nvPr/>
        </p:nvSpPr>
        <p:spPr>
          <a:xfrm>
            <a:off x="5541322" y="1196272"/>
            <a:ext cx="1659429" cy="400110"/>
          </a:xfrm>
          <a:prstGeom prst="rect">
            <a:avLst/>
          </a:prstGeom>
          <a:noFill/>
        </p:spPr>
        <p:txBody>
          <a:bodyPr wrap="none" rtlCol="0">
            <a:spAutoFit/>
          </a:bodyPr>
          <a:lstStyle/>
          <a:p>
            <a:r>
              <a:rPr lang="fr-FR" sz="2000" b="1" dirty="0" err="1">
                <a:latin typeface="Calibri" panose="020F0502020204030204" pitchFamily="34" charset="0"/>
                <a:cs typeface="Calibri" panose="020F0502020204030204" pitchFamily="34" charset="0"/>
              </a:rPr>
              <a:t>Summer</a:t>
            </a:r>
            <a:r>
              <a:rPr lang="fr-FR" sz="2000" b="1" dirty="0">
                <a:latin typeface="Calibri" panose="020F0502020204030204" pitchFamily="34" charset="0"/>
                <a:cs typeface="Calibri" panose="020F0502020204030204" pitchFamily="34" charset="0"/>
              </a:rPr>
              <a:t> 2017</a:t>
            </a:r>
          </a:p>
        </p:txBody>
      </p:sp>
      <p:sp>
        <p:nvSpPr>
          <p:cNvPr id="24" name="ZoneTexte 14">
            <a:extLst>
              <a:ext uri="{FF2B5EF4-FFF2-40B4-BE49-F238E27FC236}">
                <a16:creationId xmlns:a16="http://schemas.microsoft.com/office/drawing/2014/main" id="{A6F1815C-3B23-444F-8688-3805682E3780}"/>
              </a:ext>
            </a:extLst>
          </p:cNvPr>
          <p:cNvSpPr txBox="1"/>
          <p:nvPr/>
        </p:nvSpPr>
        <p:spPr>
          <a:xfrm>
            <a:off x="5541323" y="3902386"/>
            <a:ext cx="1659429" cy="400110"/>
          </a:xfrm>
          <a:prstGeom prst="rect">
            <a:avLst/>
          </a:prstGeom>
          <a:noFill/>
        </p:spPr>
        <p:txBody>
          <a:bodyPr wrap="none" rtlCol="0">
            <a:spAutoFit/>
          </a:bodyPr>
          <a:lstStyle/>
          <a:p>
            <a:r>
              <a:rPr lang="fr-FR" sz="2000" b="1" dirty="0">
                <a:latin typeface="Calibri" panose="020F0502020204030204" pitchFamily="34" charset="0"/>
                <a:cs typeface="Calibri" panose="020F0502020204030204" pitchFamily="34" charset="0"/>
              </a:rPr>
              <a:t>Summer 2019</a:t>
            </a:r>
          </a:p>
        </p:txBody>
      </p:sp>
      <p:sp>
        <p:nvSpPr>
          <p:cNvPr id="25" name="ZoneTexte 18">
            <a:extLst>
              <a:ext uri="{FF2B5EF4-FFF2-40B4-BE49-F238E27FC236}">
                <a16:creationId xmlns:a16="http://schemas.microsoft.com/office/drawing/2014/main" id="{738DFA76-7E27-1345-A166-5D6C5619C2C7}"/>
              </a:ext>
            </a:extLst>
          </p:cNvPr>
          <p:cNvSpPr txBox="1"/>
          <p:nvPr/>
        </p:nvSpPr>
        <p:spPr>
          <a:xfrm>
            <a:off x="1612188" y="1507122"/>
            <a:ext cx="1502655" cy="400110"/>
          </a:xfrm>
          <a:prstGeom prst="rect">
            <a:avLst/>
          </a:prstGeom>
          <a:noFill/>
        </p:spPr>
        <p:txBody>
          <a:bodyPr wrap="none" rtlCol="0">
            <a:spAutoFit/>
          </a:bodyPr>
          <a:lstStyle/>
          <a:p>
            <a:r>
              <a:rPr lang="fr-FR" sz="2000" b="1" dirty="0">
                <a:latin typeface="Calibri" panose="020F0502020204030204" pitchFamily="34" charset="0"/>
                <a:cs typeface="Calibri" panose="020F0502020204030204" pitchFamily="34" charset="0"/>
              </a:rPr>
              <a:t>August 2020</a:t>
            </a:r>
          </a:p>
        </p:txBody>
      </p:sp>
      <p:sp>
        <p:nvSpPr>
          <p:cNvPr id="26" name="ZoneTexte 1">
            <a:extLst>
              <a:ext uri="{FF2B5EF4-FFF2-40B4-BE49-F238E27FC236}">
                <a16:creationId xmlns:a16="http://schemas.microsoft.com/office/drawing/2014/main" id="{60ECCAEE-F616-5346-93B7-FAAF2A52BBC6}"/>
              </a:ext>
            </a:extLst>
          </p:cNvPr>
          <p:cNvSpPr txBox="1"/>
          <p:nvPr/>
        </p:nvSpPr>
        <p:spPr>
          <a:xfrm>
            <a:off x="1132533" y="5574831"/>
            <a:ext cx="2446375" cy="400110"/>
          </a:xfrm>
          <a:prstGeom prst="rect">
            <a:avLst/>
          </a:prstGeom>
          <a:noFill/>
        </p:spPr>
        <p:txBody>
          <a:bodyPr wrap="none" rtlCol="0">
            <a:spAutoFit/>
          </a:bodyPr>
          <a:lstStyle/>
          <a:p>
            <a:r>
              <a:rPr lang="fr-FR" sz="2000" b="1" dirty="0" err="1">
                <a:latin typeface="Calibri" panose="020F0502020204030204" pitchFamily="34" charset="0"/>
                <a:cs typeface="Calibri" panose="020F0502020204030204" pitchFamily="34" charset="0"/>
              </a:rPr>
              <a:t>Freshening</a:t>
            </a:r>
            <a:r>
              <a:rPr lang="fr-FR" sz="2000" b="1" dirty="0">
                <a:latin typeface="Calibri" panose="020F0502020204030204" pitchFamily="34" charset="0"/>
                <a:cs typeface="Calibri" panose="020F0502020204030204" pitchFamily="34" charset="0"/>
              </a:rPr>
              <a:t> continues</a:t>
            </a:r>
          </a:p>
        </p:txBody>
      </p:sp>
      <p:sp>
        <p:nvSpPr>
          <p:cNvPr id="31" name="ZoneTexte 7">
            <a:extLst>
              <a:ext uri="{FF2B5EF4-FFF2-40B4-BE49-F238E27FC236}">
                <a16:creationId xmlns:a16="http://schemas.microsoft.com/office/drawing/2014/main" id="{56765748-5AE5-8048-BD28-35C61E3BBAD9}"/>
              </a:ext>
            </a:extLst>
          </p:cNvPr>
          <p:cNvSpPr txBox="1"/>
          <p:nvPr/>
        </p:nvSpPr>
        <p:spPr>
          <a:xfrm>
            <a:off x="8332445" y="257965"/>
            <a:ext cx="3434017" cy="369332"/>
          </a:xfrm>
          <a:prstGeom prst="rect">
            <a:avLst/>
          </a:prstGeom>
          <a:noFill/>
        </p:spPr>
        <p:txBody>
          <a:bodyPr wrap="none" rtlCol="0">
            <a:spAutoFit/>
          </a:bodyPr>
          <a:lstStyle/>
          <a:p>
            <a:r>
              <a:rPr lang="fr-FR" b="1" dirty="0">
                <a:latin typeface="Calibri" panose="020F0502020204030204" pitchFamily="34" charset="0"/>
                <a:cs typeface="Calibri" panose="020F0502020204030204" pitchFamily="34" charset="0"/>
              </a:rPr>
              <a:t>0-1000 m </a:t>
            </a:r>
            <a:r>
              <a:rPr lang="fr-FR" b="1" dirty="0" err="1">
                <a:latin typeface="Calibri" panose="020F0502020204030204" pitchFamily="34" charset="0"/>
                <a:cs typeface="Calibri" panose="020F0502020204030204" pitchFamily="34" charset="0"/>
              </a:rPr>
              <a:t>depth-averaged</a:t>
            </a:r>
            <a:r>
              <a:rPr lang="fr-FR" b="1" dirty="0">
                <a:latin typeface="Calibri" panose="020F0502020204030204" pitchFamily="34" charset="0"/>
                <a:cs typeface="Calibri" panose="020F0502020204030204" pitchFamily="34" charset="0"/>
              </a:rPr>
              <a:t> </a:t>
            </a:r>
            <a:r>
              <a:rPr lang="fr-FR" b="1" dirty="0" err="1">
                <a:latin typeface="Calibri" panose="020F0502020204030204" pitchFamily="34" charset="0"/>
                <a:cs typeface="Calibri" panose="020F0502020204030204" pitchFamily="34" charset="0"/>
              </a:rPr>
              <a:t>velocity</a:t>
            </a:r>
            <a:endParaRPr lang="fr-FR" b="1" dirty="0">
              <a:latin typeface="Calibri" panose="020F0502020204030204" pitchFamily="34" charset="0"/>
              <a:cs typeface="Calibri" panose="020F0502020204030204" pitchFamily="34" charset="0"/>
            </a:endParaRPr>
          </a:p>
        </p:txBody>
      </p:sp>
      <p:pic>
        <p:nvPicPr>
          <p:cNvPr id="32" name="Image 8">
            <a:extLst>
              <a:ext uri="{FF2B5EF4-FFF2-40B4-BE49-F238E27FC236}">
                <a16:creationId xmlns:a16="http://schemas.microsoft.com/office/drawing/2014/main" id="{B5AB652B-24D8-3B4C-A8E1-7A7F1F7055D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8550" t="25851" r="6235" b="27576"/>
          <a:stretch/>
        </p:blipFill>
        <p:spPr>
          <a:xfrm>
            <a:off x="8675283" y="866426"/>
            <a:ext cx="2892036" cy="1758028"/>
          </a:xfrm>
          <a:prstGeom prst="rect">
            <a:avLst/>
          </a:prstGeom>
        </p:spPr>
      </p:pic>
      <p:pic>
        <p:nvPicPr>
          <p:cNvPr id="34" name="Image 2">
            <a:extLst>
              <a:ext uri="{FF2B5EF4-FFF2-40B4-BE49-F238E27FC236}">
                <a16:creationId xmlns:a16="http://schemas.microsoft.com/office/drawing/2014/main" id="{5647E887-5410-994E-9BE9-2E5EFF6175B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8284" t="25716" r="6192" b="27951"/>
          <a:stretch/>
        </p:blipFill>
        <p:spPr>
          <a:xfrm>
            <a:off x="8675281" y="4895872"/>
            <a:ext cx="2892038" cy="1758028"/>
          </a:xfrm>
          <a:prstGeom prst="rect">
            <a:avLst/>
          </a:prstGeom>
        </p:spPr>
      </p:pic>
      <p:sp>
        <p:nvSpPr>
          <p:cNvPr id="36" name="ZoneTexte 4">
            <a:extLst>
              <a:ext uri="{FF2B5EF4-FFF2-40B4-BE49-F238E27FC236}">
                <a16:creationId xmlns:a16="http://schemas.microsoft.com/office/drawing/2014/main" id="{43FF6333-3320-3B46-82A3-255499D2FEC1}"/>
              </a:ext>
            </a:extLst>
          </p:cNvPr>
          <p:cNvSpPr txBox="1"/>
          <p:nvPr/>
        </p:nvSpPr>
        <p:spPr>
          <a:xfrm>
            <a:off x="9069239" y="921305"/>
            <a:ext cx="652744" cy="369332"/>
          </a:xfrm>
          <a:prstGeom prst="rect">
            <a:avLst/>
          </a:prstGeom>
          <a:noFill/>
        </p:spPr>
        <p:txBody>
          <a:bodyPr wrap="none" rtlCol="0">
            <a:spAutoFit/>
          </a:bodyPr>
          <a:lstStyle/>
          <a:p>
            <a:pPr algn="ctr"/>
            <a:r>
              <a:rPr lang="fr-FR" b="1" dirty="0">
                <a:solidFill>
                  <a:schemeClr val="bg2"/>
                </a:solidFill>
                <a:latin typeface="Calibri" panose="020F0502020204030204" pitchFamily="34" charset="0"/>
                <a:cs typeface="Calibri" panose="020F0502020204030204" pitchFamily="34" charset="0"/>
              </a:rPr>
              <a:t>2020</a:t>
            </a:r>
          </a:p>
        </p:txBody>
      </p:sp>
      <p:sp>
        <p:nvSpPr>
          <p:cNvPr id="40" name="ZoneTexte 4">
            <a:extLst>
              <a:ext uri="{FF2B5EF4-FFF2-40B4-BE49-F238E27FC236}">
                <a16:creationId xmlns:a16="http://schemas.microsoft.com/office/drawing/2014/main" id="{6BCEF524-499E-3540-8C85-10E698AE8401}"/>
              </a:ext>
            </a:extLst>
          </p:cNvPr>
          <p:cNvSpPr txBox="1"/>
          <p:nvPr/>
        </p:nvSpPr>
        <p:spPr>
          <a:xfrm>
            <a:off x="9072456" y="4980700"/>
            <a:ext cx="652744" cy="369332"/>
          </a:xfrm>
          <a:prstGeom prst="rect">
            <a:avLst/>
          </a:prstGeom>
          <a:noFill/>
        </p:spPr>
        <p:txBody>
          <a:bodyPr wrap="none" rtlCol="0">
            <a:spAutoFit/>
          </a:bodyPr>
          <a:lstStyle/>
          <a:p>
            <a:pPr algn="ctr"/>
            <a:r>
              <a:rPr lang="fr-FR" b="1" dirty="0">
                <a:solidFill>
                  <a:schemeClr val="bg2"/>
                </a:solidFill>
                <a:latin typeface="Calibri" panose="020F0502020204030204" pitchFamily="34" charset="0"/>
                <a:cs typeface="Calibri" panose="020F0502020204030204" pitchFamily="34" charset="0"/>
              </a:rPr>
              <a:t>2017</a:t>
            </a:r>
          </a:p>
        </p:txBody>
      </p:sp>
      <p:pic>
        <p:nvPicPr>
          <p:cNvPr id="41" name="Picture 2" descr="Résultat de recherche d'images pour &quot;locean logo&quot;">
            <a:extLst>
              <a:ext uri="{FF2B5EF4-FFF2-40B4-BE49-F238E27FC236}">
                <a16:creationId xmlns:a16="http://schemas.microsoft.com/office/drawing/2014/main" id="{E20EAF1B-26C4-B14F-8537-BC613A0520E7}"/>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767802" y="482495"/>
            <a:ext cx="794639" cy="53883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Résultat de recherche d'images pour &quot;cnrs png&quot;">
            <a:extLst>
              <a:ext uri="{FF2B5EF4-FFF2-40B4-BE49-F238E27FC236}">
                <a16:creationId xmlns:a16="http://schemas.microsoft.com/office/drawing/2014/main" id="{6E506C67-B9AB-7540-9C2F-3A9692BF7537}"/>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505534" y="158651"/>
            <a:ext cx="745053" cy="6084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C030930-CD50-E845-A6C0-C467F490F17B}"/>
              </a:ext>
            </a:extLst>
          </p:cNvPr>
          <p:cNvSpPr txBox="1"/>
          <p:nvPr/>
        </p:nvSpPr>
        <p:spPr>
          <a:xfrm>
            <a:off x="431864" y="6069125"/>
            <a:ext cx="3863302" cy="584775"/>
          </a:xfrm>
          <a:prstGeom prst="rect">
            <a:avLst/>
          </a:prstGeom>
          <a:noFill/>
        </p:spPr>
        <p:txBody>
          <a:bodyPr wrap="none" rtlCol="0">
            <a:spAutoFit/>
          </a:bodyPr>
          <a:lstStyle/>
          <a:p>
            <a:r>
              <a:rPr lang="en-US" sz="1600" b="1" dirty="0">
                <a:latin typeface="Calibri" panose="020F0502020204030204" pitchFamily="34" charset="0"/>
                <a:cs typeface="Calibri" panose="020F0502020204030204" pitchFamily="34" charset="0"/>
              </a:rPr>
              <a:t>Processed glider data will be published </a:t>
            </a:r>
            <a:br>
              <a:rPr lang="en-US" sz="1600" b="1" dirty="0">
                <a:latin typeface="Calibri" panose="020F0502020204030204" pitchFamily="34" charset="0"/>
                <a:cs typeface="Calibri" panose="020F0502020204030204" pitchFamily="34" charset="0"/>
              </a:rPr>
            </a:br>
            <a:r>
              <a:rPr lang="en-US" sz="1600" b="1" dirty="0">
                <a:latin typeface="Calibri" panose="020F0502020204030204" pitchFamily="34" charset="0"/>
                <a:cs typeface="Calibri" panose="020F0502020204030204" pitchFamily="34" charset="0"/>
              </a:rPr>
              <a:t>through SEANOE https://</a:t>
            </a:r>
            <a:r>
              <a:rPr lang="en-US" sz="1600" b="1" dirty="0" err="1">
                <a:latin typeface="Calibri" panose="020F0502020204030204" pitchFamily="34" charset="0"/>
                <a:cs typeface="Calibri" panose="020F0502020204030204" pitchFamily="34" charset="0"/>
              </a:rPr>
              <a:t>www.seanoe.org</a:t>
            </a:r>
            <a:r>
              <a:rPr lang="en-US" sz="1600" b="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9809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5517" y="104921"/>
            <a:ext cx="8872395" cy="872034"/>
          </a:xfrm>
          <a:prstGeom prst="rect">
            <a:avLst/>
          </a:prstGeom>
          <a:noFill/>
        </p:spPr>
        <p:txBody>
          <a:bodyPr wrap="square" rtlCol="0">
            <a:spAutoFit/>
          </a:bodyPr>
          <a:lstStyle/>
          <a:p>
            <a:pPr>
              <a:spcBef>
                <a:spcPts val="800"/>
              </a:spcBef>
            </a:pPr>
            <a:r>
              <a:rPr lang="en-US" sz="2400" b="1" dirty="0">
                <a:solidFill>
                  <a:srgbClr val="00B0F0"/>
                </a:solidFill>
                <a:latin typeface="Calibri" charset="0"/>
                <a:ea typeface="Calibri" charset="0"/>
                <a:cs typeface="Calibri" charset="0"/>
              </a:rPr>
              <a:t>Task 3.4 Distributed systems for ocean and sea ice:</a:t>
            </a:r>
          </a:p>
          <a:p>
            <a:pPr>
              <a:spcBef>
                <a:spcPts val="800"/>
              </a:spcBef>
            </a:pPr>
            <a:r>
              <a:rPr lang="en-US" sz="2000" b="1" dirty="0">
                <a:solidFill>
                  <a:srgbClr val="00B0F0"/>
                </a:solidFill>
                <a:latin typeface="Calibri" charset="0"/>
                <a:ea typeface="Calibri" charset="0"/>
                <a:cs typeface="Calibri" charset="0"/>
              </a:rPr>
              <a:t>BGC Argo floats in Baffin Bay (CNRS-</a:t>
            </a:r>
            <a:r>
              <a:rPr lang="en-US" sz="2000" b="1" dirty="0" err="1">
                <a:solidFill>
                  <a:srgbClr val="00B0F0"/>
                </a:solidFill>
                <a:latin typeface="Calibri" charset="0"/>
                <a:ea typeface="Calibri" charset="0"/>
                <a:cs typeface="Calibri" charset="0"/>
              </a:rPr>
              <a:t>Takuvik</a:t>
            </a:r>
            <a:r>
              <a:rPr lang="en-US" sz="2000" b="1" dirty="0">
                <a:solidFill>
                  <a:srgbClr val="00B0F0"/>
                </a:solidFill>
                <a:latin typeface="Calibri" charset="0"/>
                <a:ea typeface="Calibri" charset="0"/>
                <a:cs typeface="Calibri" charset="0"/>
              </a:rPr>
              <a:t>)</a:t>
            </a:r>
          </a:p>
        </p:txBody>
      </p:sp>
      <p:grpSp>
        <p:nvGrpSpPr>
          <p:cNvPr id="2" name="Group 1">
            <a:extLst>
              <a:ext uri="{FF2B5EF4-FFF2-40B4-BE49-F238E27FC236}">
                <a16:creationId xmlns:a16="http://schemas.microsoft.com/office/drawing/2014/main" id="{563C51FB-BF04-B940-8FBF-F55868EA7DC4}"/>
              </a:ext>
            </a:extLst>
          </p:cNvPr>
          <p:cNvGrpSpPr/>
          <p:nvPr/>
        </p:nvGrpSpPr>
        <p:grpSpPr>
          <a:xfrm>
            <a:off x="6373420" y="5992085"/>
            <a:ext cx="5468983" cy="574158"/>
            <a:chOff x="5199016" y="6283842"/>
            <a:chExt cx="5468983" cy="574158"/>
          </a:xfrm>
        </p:grpSpPr>
        <p:sp>
          <p:nvSpPr>
            <p:cNvPr id="3" name="Rectangle 2"/>
            <p:cNvSpPr/>
            <p:nvPr/>
          </p:nvSpPr>
          <p:spPr>
            <a:xfrm>
              <a:off x="5199016" y="6283842"/>
              <a:ext cx="5468983" cy="5741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pic>
          <p:nvPicPr>
            <p:cNvPr id="12"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55912" y="6352228"/>
              <a:ext cx="869752" cy="47416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78826" y="6428527"/>
              <a:ext cx="1167121" cy="401198"/>
            </a:xfrm>
            <a:prstGeom prst="rect">
              <a:avLst/>
            </a:prstGeom>
          </p:spPr>
        </p:pic>
        <p:pic>
          <p:nvPicPr>
            <p:cNvPr id="16" name="Imag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76550" y="6374507"/>
              <a:ext cx="674053" cy="424653"/>
            </a:xfrm>
            <a:prstGeom prst="rect">
              <a:avLst/>
            </a:prstGeom>
          </p:spPr>
        </p:pic>
        <p:pic>
          <p:nvPicPr>
            <p:cNvPr id="17" name="Imag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85745" y="6382061"/>
              <a:ext cx="444334" cy="444334"/>
            </a:xfrm>
            <a:prstGeom prst="rect">
              <a:avLst/>
            </a:prstGeom>
          </p:spPr>
        </p:pic>
        <p:pic>
          <p:nvPicPr>
            <p:cNvPr id="21" name="Image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24129" y="6428526"/>
              <a:ext cx="899117" cy="370634"/>
            </a:xfrm>
            <a:prstGeom prst="rect">
              <a:avLst/>
            </a:prstGeom>
          </p:spPr>
        </p:pic>
      </p:grpSp>
      <p:pic>
        <p:nvPicPr>
          <p:cNvPr id="18" name="Picture 17"/>
          <p:cNvPicPr>
            <a:picLocks noChangeAspect="1"/>
          </p:cNvPicPr>
          <p:nvPr/>
        </p:nvPicPr>
        <p:blipFill>
          <a:blip r:embed="rId8"/>
          <a:stretch>
            <a:fillRect/>
          </a:stretch>
        </p:blipFill>
        <p:spPr>
          <a:xfrm>
            <a:off x="11106726" y="177059"/>
            <a:ext cx="952500" cy="584200"/>
          </a:xfrm>
          <a:prstGeom prst="rect">
            <a:avLst/>
          </a:prstGeom>
        </p:spPr>
      </p:pic>
      <p:sp>
        <p:nvSpPr>
          <p:cNvPr id="22" name="ZoneTexte 1">
            <a:extLst>
              <a:ext uri="{FF2B5EF4-FFF2-40B4-BE49-F238E27FC236}">
                <a16:creationId xmlns:a16="http://schemas.microsoft.com/office/drawing/2014/main" id="{3B284F9B-E35A-1047-8B99-82B3C933DC22}"/>
              </a:ext>
            </a:extLst>
          </p:cNvPr>
          <p:cNvSpPr txBox="1"/>
          <p:nvPr/>
        </p:nvSpPr>
        <p:spPr>
          <a:xfrm>
            <a:off x="2511880" y="1444365"/>
            <a:ext cx="9198972" cy="4893647"/>
          </a:xfrm>
          <a:prstGeom prst="rect">
            <a:avLst/>
          </a:prstGeom>
          <a:noFill/>
        </p:spPr>
        <p:txBody>
          <a:bodyPr wrap="square" rtlCol="0">
            <a:spAutoFit/>
          </a:bodyPr>
          <a:lstStyle/>
          <a:p>
            <a:r>
              <a:rPr lang="en-US" sz="2400" b="1" dirty="0">
                <a:solidFill>
                  <a:srgbClr val="0070C0"/>
                </a:solidFill>
                <a:latin typeface="Calibri" panose="020F0502020204030204" pitchFamily="34" charset="0"/>
                <a:cs typeface="Calibri" panose="020F0502020204030204" pitchFamily="34" charset="0"/>
              </a:rPr>
              <a:t>Year 2020: </a:t>
            </a:r>
          </a:p>
          <a:p>
            <a:endParaRPr lang="en-US" sz="1600"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Field work: </a:t>
            </a:r>
            <a:r>
              <a:rPr lang="en-US" dirty="0">
                <a:latin typeface="Calibri" panose="020F0502020204030204" pitchFamily="34" charset="0"/>
                <a:cs typeface="Calibri" panose="020F0502020204030204" pitchFamily="34" charset="0"/>
              </a:rPr>
              <a:t>Due to </a:t>
            </a:r>
            <a:r>
              <a:rPr lang="en-US" dirty="0" err="1">
                <a:latin typeface="Calibri" panose="020F0502020204030204" pitchFamily="34" charset="0"/>
                <a:cs typeface="Calibri" panose="020F0502020204030204" pitchFamily="34" charset="0"/>
              </a:rPr>
              <a:t>Covid</a:t>
            </a:r>
            <a:r>
              <a:rPr lang="en-US" dirty="0">
                <a:latin typeface="Calibri" panose="020F0502020204030204" pitchFamily="34" charset="0"/>
                <a:cs typeface="Calibri" panose="020F0502020204030204" pitchFamily="34" charset="0"/>
              </a:rPr>
              <a:t> Situation </a:t>
            </a:r>
            <a:r>
              <a:rPr lang="en-US" dirty="0" err="1">
                <a:latin typeface="Calibri" panose="020F0502020204030204" pitchFamily="34" charset="0"/>
                <a:cs typeface="Calibri" panose="020F0502020204030204" pitchFamily="34" charset="0"/>
              </a:rPr>
              <a:t>Takuvik</a:t>
            </a:r>
            <a:r>
              <a:rPr lang="en-US" dirty="0">
                <a:latin typeface="Calibri" panose="020F0502020204030204" pitchFamily="34" charset="0"/>
                <a:cs typeface="Calibri" panose="020F0502020204030204" pitchFamily="34" charset="0"/>
              </a:rPr>
              <a:t> couldn’t take part to the ice breaker Amundsen expedition </a:t>
            </a:r>
            <a:r>
              <a:rPr lang="en-US" dirty="0">
                <a:latin typeface="Calibri" panose="020F0502020204030204" pitchFamily="34" charset="0"/>
                <a:cs typeface="Calibri" panose="020F0502020204030204" pitchFamily="34" charset="0"/>
                <a:sym typeface="Wingdings" panose="05000000000000000000" pitchFamily="2" charset="2"/>
              </a:rPr>
              <a:t> no</a:t>
            </a:r>
            <a:r>
              <a:rPr lang="en-US" dirty="0">
                <a:latin typeface="Calibri" panose="020F0502020204030204" pitchFamily="34" charset="0"/>
                <a:cs typeface="Calibri" panose="020F0502020204030204" pitchFamily="34" charset="0"/>
              </a:rPr>
              <a:t> BGC Argo float deployed in 2020. </a:t>
            </a:r>
          </a:p>
          <a:p>
            <a:r>
              <a:rPr lang="en-US" dirty="0">
                <a:latin typeface="Calibri" panose="020F0502020204030204" pitchFamily="34" charset="0"/>
                <a:cs typeface="Calibri" panose="020F0502020204030204" pitchFamily="34" charset="0"/>
              </a:rPr>
              <a:t>Nevertheless, one BGC float  recovered after its 15 months navigation. </a:t>
            </a:r>
          </a:p>
          <a:p>
            <a:endParaRPr lang="en-US" sz="2000" dirty="0">
              <a:latin typeface="Calibri" panose="020F0502020204030204" pitchFamily="34" charset="0"/>
              <a:cs typeface="Calibri" panose="020F0502020204030204" pitchFamily="34" charset="0"/>
            </a:endParaRPr>
          </a:p>
          <a:p>
            <a:r>
              <a:rPr lang="en-US" sz="2000" b="1" dirty="0">
                <a:latin typeface="Calibri" panose="020F0502020204030204" pitchFamily="34" charset="0"/>
                <a:cs typeface="Calibri" panose="020F0502020204030204" pitchFamily="34" charset="0"/>
              </a:rPr>
              <a:t>Data:</a:t>
            </a:r>
          </a:p>
          <a:p>
            <a:r>
              <a:rPr lang="en-US" dirty="0">
                <a:latin typeface="Calibri" panose="020F0502020204030204" pitchFamily="34" charset="0"/>
                <a:cs typeface="Calibri" panose="020F0502020204030204" pitchFamily="34" charset="0"/>
              </a:rPr>
              <a:t>So far almost 2000 BGC profiles were acquired (temp, </a:t>
            </a:r>
            <a:r>
              <a:rPr lang="en-US" dirty="0" err="1">
                <a:latin typeface="Calibri" panose="020F0502020204030204" pitchFamily="34" charset="0"/>
                <a:cs typeface="Calibri" panose="020F0502020204030204" pitchFamily="34" charset="0"/>
              </a:rPr>
              <a:t>sal</a:t>
            </a:r>
            <a:r>
              <a:rPr lang="en-US" dirty="0">
                <a:latin typeface="Calibri" panose="020F0502020204030204" pitchFamily="34" charset="0"/>
                <a:cs typeface="Calibri" panose="020F0502020204030204" pitchFamily="34" charset="0"/>
              </a:rPr>
              <a:t>, O2, nitrates, </a:t>
            </a:r>
            <a:r>
              <a:rPr lang="en-US" dirty="0" err="1">
                <a:latin typeface="Calibri" panose="020F0502020204030204" pitchFamily="34" charset="0"/>
                <a:cs typeface="Calibri" panose="020F0502020204030204" pitchFamily="34" charset="0"/>
              </a:rPr>
              <a:t>fluo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chl</a:t>
            </a:r>
            <a:r>
              <a:rPr lang="en-US" i="1" dirty="0" err="1">
                <a:latin typeface="Calibri" panose="020F0502020204030204" pitchFamily="34" charset="0"/>
                <a:cs typeface="Calibri" panose="020F0502020204030204" pitchFamily="34" charset="0"/>
              </a:rPr>
              <a:t>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fluo</a:t>
            </a:r>
            <a:r>
              <a:rPr lang="en-US" dirty="0">
                <a:latin typeface="Calibri" panose="020F0502020204030204" pitchFamily="34" charset="0"/>
                <a:cs typeface="Calibri" panose="020F0502020204030204" pitchFamily="34" charset="0"/>
              </a:rPr>
              <a:t> CDOM, 3 </a:t>
            </a:r>
            <a:r>
              <a:rPr lang="en-US" dirty="0" err="1">
                <a:latin typeface="Calibri" panose="020F0502020204030204" pitchFamily="34" charset="0"/>
                <a:cs typeface="Calibri" panose="020F0502020204030204" pitchFamily="34" charset="0"/>
              </a:rPr>
              <a:t>radiometers+PAR</a:t>
            </a:r>
            <a:r>
              <a:rPr lang="en-US" dirty="0">
                <a:latin typeface="Calibri" panose="020F0502020204030204" pitchFamily="34" charset="0"/>
                <a:cs typeface="Calibri" panose="020F0502020204030204" pitchFamily="34" charset="0"/>
              </a:rPr>
              <a:t>, backscatter.) representing 3780 days of navigation for the total fleet.</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Real time data available on Argo database GDAC </a:t>
            </a:r>
          </a:p>
          <a:p>
            <a:endParaRPr lang="en-US" dirty="0">
              <a:latin typeface="Calibri" panose="020F0502020204030204" pitchFamily="34" charset="0"/>
              <a:cs typeface="Calibri" panose="020F0502020204030204" pitchFamily="34" charset="0"/>
            </a:endParaRPr>
          </a:p>
          <a:p>
            <a:r>
              <a:rPr lang="fr-FR" dirty="0" err="1">
                <a:latin typeface="Calibri" panose="020F0502020204030204" pitchFamily="34" charset="0"/>
                <a:cs typeface="Calibri" panose="020F0502020204030204" pitchFamily="34" charset="0"/>
              </a:rPr>
              <a:t>Delayed</a:t>
            </a:r>
            <a:r>
              <a:rPr lang="fr-FR" dirty="0">
                <a:latin typeface="Calibri" panose="020F0502020204030204" pitchFamily="34" charset="0"/>
                <a:cs typeface="Calibri" panose="020F0502020204030204" pitchFamily="34" charset="0"/>
              </a:rPr>
              <a:t> mode qualification for </a:t>
            </a:r>
            <a:r>
              <a:rPr lang="fr-FR" dirty="0" err="1">
                <a:latin typeface="Calibri" panose="020F0502020204030204" pitchFamily="34" charset="0"/>
                <a:cs typeface="Calibri" panose="020F0502020204030204" pitchFamily="34" charset="0"/>
              </a:rPr>
              <a:t>Temperature</a:t>
            </a:r>
            <a:r>
              <a:rPr lang="fr-FR" dirty="0">
                <a:latin typeface="Calibri" panose="020F0502020204030204" pitchFamily="34" charset="0"/>
                <a:cs typeface="Calibri" panose="020F0502020204030204" pitchFamily="34" charset="0"/>
              </a:rPr>
              <a:t> and </a:t>
            </a:r>
            <a:r>
              <a:rPr lang="fr-FR" dirty="0" err="1">
                <a:latin typeface="Calibri" panose="020F0502020204030204" pitchFamily="34" charset="0"/>
                <a:cs typeface="Calibri" panose="020F0502020204030204" pitchFamily="34" charset="0"/>
              </a:rPr>
              <a:t>Salinity</a:t>
            </a:r>
            <a:r>
              <a:rPr lang="fr-FR" dirty="0">
                <a:latin typeface="Calibri" panose="020F0502020204030204" pitchFamily="34" charset="0"/>
                <a:cs typeface="Calibri" panose="020F0502020204030204" pitchFamily="34" charset="0"/>
              </a:rPr>
              <a:t> have been </a:t>
            </a:r>
            <a:r>
              <a:rPr lang="fr-FR" dirty="0" err="1">
                <a:latin typeface="Calibri" panose="020F0502020204030204" pitchFamily="34" charset="0"/>
                <a:cs typeface="Calibri" panose="020F0502020204030204" pitchFamily="34" charset="0"/>
              </a:rPr>
              <a:t>processed</a:t>
            </a:r>
            <a:r>
              <a:rPr lang="fr-FR" dirty="0">
                <a:latin typeface="Calibri" panose="020F0502020204030204" pitchFamily="34" charset="0"/>
                <a:cs typeface="Calibri" panose="020F0502020204030204" pitchFamily="34" charset="0"/>
              </a:rPr>
              <a:t> </a:t>
            </a:r>
            <a:br>
              <a:rPr lang="fr-FR" dirty="0">
                <a:latin typeface="Calibri" panose="020F0502020204030204" pitchFamily="34" charset="0"/>
                <a:cs typeface="Calibri" panose="020F0502020204030204" pitchFamily="34" charset="0"/>
              </a:rPr>
            </a:br>
            <a:r>
              <a:rPr lang="fr-FR" dirty="0">
                <a:latin typeface="Calibri" panose="020F0502020204030204" pitchFamily="34" charset="0"/>
                <a:cs typeface="Calibri" panose="020F0502020204030204" pitchFamily="34" charset="0"/>
              </a:rPr>
              <a:t>by Coriolis for </a:t>
            </a:r>
            <a:r>
              <a:rPr lang="fr-FR" dirty="0" err="1">
                <a:latin typeface="Calibri" panose="020F0502020204030204" pitchFamily="34" charset="0"/>
                <a:cs typeface="Calibri" panose="020F0502020204030204" pitchFamily="34" charset="0"/>
              </a:rPr>
              <a:t>floats</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that</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were</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deployed</a:t>
            </a:r>
            <a:r>
              <a:rPr lang="fr-FR" dirty="0">
                <a:latin typeface="Calibri" panose="020F0502020204030204" pitchFamily="34" charset="0"/>
                <a:cs typeface="Calibri" panose="020F0502020204030204" pitchFamily="34" charset="0"/>
              </a:rPr>
              <a:t> in 2016, 2018 and 2019. </a:t>
            </a:r>
            <a:br>
              <a:rPr lang="fr-FR" dirty="0">
                <a:latin typeface="Calibri" panose="020F0502020204030204" pitchFamily="34" charset="0"/>
                <a:cs typeface="Calibri" panose="020F0502020204030204" pitchFamily="34" charset="0"/>
              </a:rPr>
            </a:br>
            <a:r>
              <a:rPr lang="fr-FR" dirty="0" err="1">
                <a:latin typeface="Calibri" panose="020F0502020204030204" pitchFamily="34" charset="0"/>
                <a:cs typeface="Calibri" panose="020F0502020204030204" pitchFamily="34" charset="0"/>
              </a:rPr>
              <a:t>Takuvik</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proceeds</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with</a:t>
            </a:r>
            <a:r>
              <a:rPr lang="fr-FR" dirty="0">
                <a:latin typeface="Calibri" panose="020F0502020204030204" pitchFamily="34" charset="0"/>
                <a:cs typeface="Calibri" panose="020F0502020204030204" pitchFamily="34" charset="0"/>
              </a:rPr>
              <a:t> the final </a:t>
            </a:r>
            <a:r>
              <a:rPr lang="fr-FR" dirty="0" err="1">
                <a:latin typeface="Calibri" panose="020F0502020204030204" pitchFamily="34" charset="0"/>
                <a:cs typeface="Calibri" panose="020F0502020204030204" pitchFamily="34" charset="0"/>
              </a:rPr>
              <a:t>checks</a:t>
            </a:r>
            <a:r>
              <a:rPr lang="fr-FR" dirty="0">
                <a:latin typeface="Calibri" panose="020F0502020204030204" pitchFamily="34" charset="0"/>
                <a:cs typeface="Calibri" panose="020F0502020204030204" pitchFamily="34" charset="0"/>
              </a:rPr>
              <a:t> and </a:t>
            </a:r>
            <a:r>
              <a:rPr lang="fr-FR" dirty="0" err="1">
                <a:latin typeface="Calibri" panose="020F0502020204030204" pitchFamily="34" charset="0"/>
                <a:cs typeface="Calibri" panose="020F0502020204030204" pitchFamily="34" charset="0"/>
              </a:rPr>
              <a:t>quality</a:t>
            </a:r>
            <a:r>
              <a:rPr lang="fr-FR" dirty="0">
                <a:latin typeface="Calibri" panose="020F0502020204030204" pitchFamily="34" charset="0"/>
                <a:cs typeface="Calibri" panose="020F0502020204030204" pitchFamily="34" charset="0"/>
              </a:rPr>
              <a:t> control of BGC </a:t>
            </a:r>
            <a:r>
              <a:rPr lang="fr-FR" dirty="0" err="1">
                <a:latin typeface="Calibri" panose="020F0502020204030204" pitchFamily="34" charset="0"/>
                <a:cs typeface="Calibri" panose="020F0502020204030204" pitchFamily="34" charset="0"/>
              </a:rPr>
              <a:t>parameters</a:t>
            </a:r>
            <a:r>
              <a:rPr lang="fr-FR" dirty="0">
                <a:latin typeface="Calibri" panose="020F0502020204030204" pitchFamily="34" charset="0"/>
                <a:cs typeface="Calibri" panose="020F0502020204030204" pitchFamily="34" charset="0"/>
              </a:rPr>
              <a:t>.</a:t>
            </a:r>
          </a:p>
          <a:p>
            <a:endParaRPr lang="en-US" dirty="0">
              <a:latin typeface="Calibri" panose="020F0502020204030204" pitchFamily="34" charset="0"/>
              <a:cs typeface="Calibri" panose="020F0502020204030204" pitchFamily="34" charset="0"/>
            </a:endParaRPr>
          </a:p>
          <a:p>
            <a:endParaRPr lang="en-US" sz="1600" dirty="0">
              <a:latin typeface="Calibri" panose="020F0502020204030204" pitchFamily="34" charset="0"/>
              <a:cs typeface="Calibri" panose="020F0502020204030204" pitchFamily="34" charset="0"/>
            </a:endParaRPr>
          </a:p>
        </p:txBody>
      </p:sp>
      <p:pic>
        <p:nvPicPr>
          <p:cNvPr id="25" name="Picture 2">
            <a:extLst>
              <a:ext uri="{FF2B5EF4-FFF2-40B4-BE49-F238E27FC236}">
                <a16:creationId xmlns:a16="http://schemas.microsoft.com/office/drawing/2014/main" id="{95881071-5D8B-9441-BF16-7E77CE96457E}"/>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859155" y="1555400"/>
            <a:ext cx="1142796" cy="4536000"/>
          </a:xfrm>
          <a:prstGeom prst="rect">
            <a:avLst/>
          </a:prstGeom>
          <a:noFill/>
          <a:ln>
            <a:noFill/>
          </a:ln>
        </p:spPr>
      </p:pic>
      <p:sp>
        <p:nvSpPr>
          <p:cNvPr id="13" name="ZoneTexte 2">
            <a:extLst>
              <a:ext uri="{FF2B5EF4-FFF2-40B4-BE49-F238E27FC236}">
                <a16:creationId xmlns:a16="http://schemas.microsoft.com/office/drawing/2014/main" id="{F0EBECF3-32AC-CB4F-B064-977B81FB790C}"/>
              </a:ext>
            </a:extLst>
          </p:cNvPr>
          <p:cNvSpPr txBox="1"/>
          <p:nvPr/>
        </p:nvSpPr>
        <p:spPr>
          <a:xfrm>
            <a:off x="252253" y="958114"/>
            <a:ext cx="6207330" cy="338554"/>
          </a:xfrm>
          <a:prstGeom prst="rect">
            <a:avLst/>
          </a:prstGeom>
          <a:noFill/>
        </p:spPr>
        <p:txBody>
          <a:bodyPr wrap="square" rtlCol="0">
            <a:spAutoFit/>
          </a:bodyPr>
          <a:lstStyle/>
          <a:p>
            <a:r>
              <a:rPr lang="fr-FR" sz="1600" b="1" dirty="0">
                <a:latin typeface="Calibri" panose="020F0502020204030204" pitchFamily="34" charset="0"/>
                <a:cs typeface="Calibri" panose="020F0502020204030204" pitchFamily="34" charset="0"/>
              </a:rPr>
              <a:t>Claudie </a:t>
            </a:r>
            <a:r>
              <a:rPr lang="fr-FR" sz="1600" b="1" dirty="0" err="1">
                <a:latin typeface="Calibri" panose="020F0502020204030204" pitchFamily="34" charset="0"/>
                <a:cs typeface="Calibri" panose="020F0502020204030204" pitchFamily="34" charset="0"/>
              </a:rPr>
              <a:t>Marec</a:t>
            </a:r>
            <a:r>
              <a:rPr lang="fr-FR" sz="1600" b="1" dirty="0">
                <a:latin typeface="Calibri" panose="020F0502020204030204" pitchFamily="34" charset="0"/>
                <a:cs typeface="Calibri" panose="020F0502020204030204" pitchFamily="34" charset="0"/>
              </a:rPr>
              <a:t> and </a:t>
            </a:r>
            <a:r>
              <a:rPr lang="fr-FR" sz="1600" b="1" dirty="0" err="1">
                <a:latin typeface="Calibri" panose="020F0502020204030204" pitchFamily="34" charset="0"/>
                <a:cs typeface="Calibri" panose="020F0502020204030204" pitchFamily="34" charset="0"/>
              </a:rPr>
              <a:t>Marie-Helene</a:t>
            </a:r>
            <a:r>
              <a:rPr lang="fr-FR" sz="1600" b="1" dirty="0">
                <a:latin typeface="Calibri" panose="020F0502020204030204" pitchFamily="34" charset="0"/>
                <a:cs typeface="Calibri" panose="020F0502020204030204" pitchFamily="34" charset="0"/>
              </a:rPr>
              <a:t> Forget</a:t>
            </a:r>
          </a:p>
        </p:txBody>
      </p:sp>
    </p:spTree>
    <p:extLst>
      <p:ext uri="{BB962C8B-B14F-4D97-AF65-F5344CB8AC3E}">
        <p14:creationId xmlns:p14="http://schemas.microsoft.com/office/powerpoint/2010/main" val="177289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5517" y="104921"/>
            <a:ext cx="8872395" cy="872034"/>
          </a:xfrm>
          <a:prstGeom prst="rect">
            <a:avLst/>
          </a:prstGeom>
          <a:noFill/>
        </p:spPr>
        <p:txBody>
          <a:bodyPr wrap="square" rtlCol="0">
            <a:spAutoFit/>
          </a:bodyPr>
          <a:lstStyle/>
          <a:p>
            <a:pPr>
              <a:spcBef>
                <a:spcPts val="800"/>
              </a:spcBef>
            </a:pPr>
            <a:r>
              <a:rPr lang="en-US" sz="2400" b="1" dirty="0">
                <a:solidFill>
                  <a:srgbClr val="00B0F0"/>
                </a:solidFill>
                <a:latin typeface="Calibri" charset="0"/>
                <a:ea typeface="Calibri" charset="0"/>
                <a:cs typeface="Calibri" charset="0"/>
              </a:rPr>
              <a:t>Task 3.4 Distributed systems for ocean and sea ice:</a:t>
            </a:r>
          </a:p>
          <a:p>
            <a:pPr>
              <a:spcBef>
                <a:spcPts val="800"/>
              </a:spcBef>
            </a:pPr>
            <a:r>
              <a:rPr lang="en-US" sz="2000" b="1" dirty="0">
                <a:solidFill>
                  <a:srgbClr val="00B0F0"/>
                </a:solidFill>
                <a:latin typeface="Calibri" charset="0"/>
                <a:ea typeface="Calibri" charset="0"/>
                <a:cs typeface="Calibri" charset="0"/>
              </a:rPr>
              <a:t>BGC Argo floats in Baffin Bay (CNRS-</a:t>
            </a:r>
            <a:r>
              <a:rPr lang="en-US" sz="2000" b="1" dirty="0" err="1">
                <a:solidFill>
                  <a:srgbClr val="00B0F0"/>
                </a:solidFill>
                <a:latin typeface="Calibri" charset="0"/>
                <a:ea typeface="Calibri" charset="0"/>
                <a:cs typeface="Calibri" charset="0"/>
              </a:rPr>
              <a:t>Takuvik</a:t>
            </a:r>
            <a:r>
              <a:rPr lang="en-US" sz="2000" b="1" dirty="0">
                <a:solidFill>
                  <a:srgbClr val="00B0F0"/>
                </a:solidFill>
                <a:latin typeface="Calibri" charset="0"/>
                <a:ea typeface="Calibri" charset="0"/>
                <a:cs typeface="Calibri" charset="0"/>
              </a:rPr>
              <a:t>)</a:t>
            </a:r>
          </a:p>
        </p:txBody>
      </p:sp>
      <p:grpSp>
        <p:nvGrpSpPr>
          <p:cNvPr id="2" name="Group 1">
            <a:extLst>
              <a:ext uri="{FF2B5EF4-FFF2-40B4-BE49-F238E27FC236}">
                <a16:creationId xmlns:a16="http://schemas.microsoft.com/office/drawing/2014/main" id="{563C51FB-BF04-B940-8FBF-F55868EA7DC4}"/>
              </a:ext>
            </a:extLst>
          </p:cNvPr>
          <p:cNvGrpSpPr/>
          <p:nvPr/>
        </p:nvGrpSpPr>
        <p:grpSpPr>
          <a:xfrm>
            <a:off x="6373420" y="5992085"/>
            <a:ext cx="5468983" cy="574158"/>
            <a:chOff x="5199016" y="6283842"/>
            <a:chExt cx="5468983" cy="574158"/>
          </a:xfrm>
        </p:grpSpPr>
        <p:sp>
          <p:nvSpPr>
            <p:cNvPr id="3" name="Rectangle 2"/>
            <p:cNvSpPr/>
            <p:nvPr/>
          </p:nvSpPr>
          <p:spPr>
            <a:xfrm>
              <a:off x="5199016" y="6283842"/>
              <a:ext cx="5468983" cy="5741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pic>
          <p:nvPicPr>
            <p:cNvPr id="12"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55912" y="6352228"/>
              <a:ext cx="869752" cy="47416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78826" y="6428527"/>
              <a:ext cx="1167121" cy="401198"/>
            </a:xfrm>
            <a:prstGeom prst="rect">
              <a:avLst/>
            </a:prstGeom>
          </p:spPr>
        </p:pic>
        <p:pic>
          <p:nvPicPr>
            <p:cNvPr id="16" name="Imag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76550" y="6374507"/>
              <a:ext cx="674053" cy="424653"/>
            </a:xfrm>
            <a:prstGeom prst="rect">
              <a:avLst/>
            </a:prstGeom>
          </p:spPr>
        </p:pic>
        <p:pic>
          <p:nvPicPr>
            <p:cNvPr id="17" name="Imag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85745" y="6382061"/>
              <a:ext cx="444334" cy="444334"/>
            </a:xfrm>
            <a:prstGeom prst="rect">
              <a:avLst/>
            </a:prstGeom>
          </p:spPr>
        </p:pic>
        <p:pic>
          <p:nvPicPr>
            <p:cNvPr id="21" name="Image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24129" y="6428526"/>
              <a:ext cx="899117" cy="370634"/>
            </a:xfrm>
            <a:prstGeom prst="rect">
              <a:avLst/>
            </a:prstGeom>
          </p:spPr>
        </p:pic>
      </p:grpSp>
      <p:pic>
        <p:nvPicPr>
          <p:cNvPr id="18" name="Picture 17"/>
          <p:cNvPicPr>
            <a:picLocks noChangeAspect="1"/>
          </p:cNvPicPr>
          <p:nvPr/>
        </p:nvPicPr>
        <p:blipFill>
          <a:blip r:embed="rId8"/>
          <a:stretch>
            <a:fillRect/>
          </a:stretch>
        </p:blipFill>
        <p:spPr>
          <a:xfrm>
            <a:off x="11106726" y="177059"/>
            <a:ext cx="952500" cy="584200"/>
          </a:xfrm>
          <a:prstGeom prst="rect">
            <a:avLst/>
          </a:prstGeom>
        </p:spPr>
      </p:pic>
      <p:sp>
        <p:nvSpPr>
          <p:cNvPr id="15" name="ZoneTexte 1">
            <a:extLst>
              <a:ext uri="{FF2B5EF4-FFF2-40B4-BE49-F238E27FC236}">
                <a16:creationId xmlns:a16="http://schemas.microsoft.com/office/drawing/2014/main" id="{59BAD5B2-1FC7-CD49-9E99-C12C345B7CB5}"/>
              </a:ext>
            </a:extLst>
          </p:cNvPr>
          <p:cNvSpPr txBox="1"/>
          <p:nvPr/>
        </p:nvSpPr>
        <p:spPr>
          <a:xfrm>
            <a:off x="263792" y="1139125"/>
            <a:ext cx="7691487" cy="5114967"/>
          </a:xfrm>
          <a:prstGeom prst="rect">
            <a:avLst/>
          </a:prstGeom>
          <a:noFill/>
        </p:spPr>
        <p:txBody>
          <a:bodyPr wrap="square" rtlCol="0">
            <a:noAutofit/>
          </a:bodyPr>
          <a:lstStyle/>
          <a:p>
            <a:r>
              <a:rPr lang="fr-FR" sz="2400" b="1" dirty="0">
                <a:latin typeface="Calibri" panose="020F0502020204030204" pitchFamily="34" charset="0"/>
                <a:cs typeface="Calibri" panose="020F0502020204030204" pitchFamily="34" charset="0"/>
              </a:rPr>
              <a:t>Plans for continuation in </a:t>
            </a:r>
            <a:r>
              <a:rPr lang="fr-FR" sz="2400" b="1" i="1" dirty="0" err="1">
                <a:latin typeface="Calibri" panose="020F0502020204030204" pitchFamily="34" charset="0"/>
                <a:cs typeface="Calibri" panose="020F0502020204030204" pitchFamily="34" charset="0"/>
              </a:rPr>
              <a:t>in</a:t>
            </a:r>
            <a:r>
              <a:rPr lang="fr-FR" sz="2400" b="1" i="1" dirty="0">
                <a:latin typeface="Calibri" panose="020F0502020204030204" pitchFamily="34" charset="0"/>
                <a:cs typeface="Calibri" panose="020F0502020204030204" pitchFamily="34" charset="0"/>
              </a:rPr>
              <a:t> situ </a:t>
            </a:r>
            <a:r>
              <a:rPr lang="fr-FR" sz="2400" b="1" dirty="0">
                <a:latin typeface="Calibri" panose="020F0502020204030204" pitchFamily="34" charset="0"/>
                <a:cs typeface="Calibri" panose="020F0502020204030204" pitchFamily="34" charset="0"/>
              </a:rPr>
              <a:t>observations:</a:t>
            </a:r>
          </a:p>
          <a:p>
            <a:endParaRPr lang="fr-FR" sz="1600" dirty="0">
              <a:latin typeface="Calibri" panose="020F0502020204030204" pitchFamily="34" charset="0"/>
              <a:cs typeface="Calibri" panose="020F0502020204030204" pitchFamily="34" charset="0"/>
            </a:endParaRPr>
          </a:p>
          <a:p>
            <a:r>
              <a:rPr lang="fr-FR" sz="1600" b="1" dirty="0">
                <a:latin typeface="Calibri" panose="020F0502020204030204" pitchFamily="34" charset="0"/>
                <a:cs typeface="Calibri" panose="020F0502020204030204" pitchFamily="34" charset="0"/>
              </a:rPr>
              <a:t>A </a:t>
            </a:r>
            <a:r>
              <a:rPr lang="fr-FR" sz="1600" b="1" dirty="0" err="1">
                <a:latin typeface="Calibri" panose="020F0502020204030204" pitchFamily="34" charset="0"/>
                <a:cs typeface="Calibri" panose="020F0502020204030204" pitchFamily="34" charset="0"/>
              </a:rPr>
              <a:t>fleet</a:t>
            </a:r>
            <a:r>
              <a:rPr lang="fr-FR" sz="1600" b="1" dirty="0">
                <a:latin typeface="Calibri" panose="020F0502020204030204" pitchFamily="34" charset="0"/>
                <a:cs typeface="Calibri" panose="020F0502020204030204" pitchFamily="34" charset="0"/>
              </a:rPr>
              <a:t> of 7 BGC </a:t>
            </a:r>
            <a:r>
              <a:rPr lang="fr-FR" sz="1600" b="1" dirty="0" err="1">
                <a:latin typeface="Calibri" panose="020F0502020204030204" pitchFamily="34" charset="0"/>
                <a:cs typeface="Calibri" panose="020F0502020204030204" pitchFamily="34" charset="0"/>
              </a:rPr>
              <a:t>floats</a:t>
            </a:r>
            <a:r>
              <a:rPr lang="fr-FR" sz="1600" b="1" dirty="0">
                <a:latin typeface="Calibri" panose="020F0502020204030204" pitchFamily="34" charset="0"/>
                <a:cs typeface="Calibri" panose="020F0502020204030204" pitchFamily="34" charset="0"/>
              </a:rPr>
              <a:t> are </a:t>
            </a:r>
            <a:r>
              <a:rPr lang="fr-FR" sz="1600" b="1" dirty="0" err="1">
                <a:latin typeface="Calibri" panose="020F0502020204030204" pitchFamily="34" charset="0"/>
                <a:cs typeface="Calibri" panose="020F0502020204030204" pitchFamily="34" charset="0"/>
              </a:rPr>
              <a:t>still</a:t>
            </a:r>
            <a:r>
              <a:rPr lang="fr-FR" sz="1600" b="1" dirty="0">
                <a:latin typeface="Calibri" panose="020F0502020204030204" pitchFamily="34" charset="0"/>
                <a:cs typeface="Calibri" panose="020F0502020204030204" pitchFamily="34" charset="0"/>
              </a:rPr>
              <a:t> to </a:t>
            </a:r>
            <a:r>
              <a:rPr lang="fr-FR" sz="1600" b="1" dirty="0" err="1">
                <a:latin typeface="Calibri" panose="020F0502020204030204" pitchFamily="34" charset="0"/>
                <a:cs typeface="Calibri" panose="020F0502020204030204" pitchFamily="34" charset="0"/>
              </a:rPr>
              <a:t>be</a:t>
            </a:r>
            <a:r>
              <a:rPr lang="fr-FR" sz="1600" b="1" dirty="0">
                <a:latin typeface="Calibri" panose="020F0502020204030204" pitchFamily="34" charset="0"/>
                <a:cs typeface="Calibri" panose="020F0502020204030204" pitchFamily="34" charset="0"/>
              </a:rPr>
              <a:t> </a:t>
            </a:r>
            <a:r>
              <a:rPr lang="fr-FR" sz="1600" b="1" dirty="0" err="1">
                <a:latin typeface="Calibri" panose="020F0502020204030204" pitchFamily="34" charset="0"/>
                <a:cs typeface="Calibri" panose="020F0502020204030204" pitchFamily="34" charset="0"/>
              </a:rPr>
              <a:t>deployed</a:t>
            </a:r>
            <a:r>
              <a:rPr lang="fr-FR" sz="1600" b="1" dirty="0">
                <a:latin typeface="Calibri" panose="020F0502020204030204" pitchFamily="34" charset="0"/>
                <a:cs typeface="Calibri" panose="020F0502020204030204" pitchFamily="34" charset="0"/>
              </a:rPr>
              <a:t> by </a:t>
            </a:r>
            <a:r>
              <a:rPr lang="fr-FR" sz="1600" b="1" dirty="0" err="1">
                <a:latin typeface="Calibri" panose="020F0502020204030204" pitchFamily="34" charset="0"/>
                <a:cs typeface="Calibri" panose="020F0502020204030204" pitchFamily="34" charset="0"/>
              </a:rPr>
              <a:t>Takuvik</a:t>
            </a:r>
            <a:r>
              <a:rPr lang="fr-FR" sz="1600" b="1" dirty="0">
                <a:latin typeface="Calibri" panose="020F0502020204030204" pitchFamily="34" charset="0"/>
                <a:cs typeface="Calibri" panose="020F0502020204030204" pitchFamily="34" charset="0"/>
              </a:rPr>
              <a:t> (</a:t>
            </a:r>
            <a:r>
              <a:rPr lang="fr-FR" sz="1600" b="1" dirty="0" err="1">
                <a:latin typeface="Calibri" panose="020F0502020204030204" pitchFamily="34" charset="0"/>
                <a:cs typeface="Calibri" panose="020F0502020204030204" pitchFamily="34" charset="0"/>
              </a:rPr>
              <a:t>thanks</a:t>
            </a:r>
            <a:r>
              <a:rPr lang="fr-FR" sz="1600" b="1" dirty="0">
                <a:latin typeface="Calibri" panose="020F0502020204030204" pitchFamily="34" charset="0"/>
                <a:cs typeface="Calibri" panose="020F0502020204030204" pitchFamily="34" charset="0"/>
              </a:rPr>
              <a:t> to </a:t>
            </a:r>
            <a:r>
              <a:rPr lang="fr-FR" sz="1600" b="1" dirty="0" err="1">
                <a:latin typeface="Calibri" panose="020F0502020204030204" pitchFamily="34" charset="0"/>
                <a:cs typeface="Calibri" panose="020F0502020204030204" pitchFamily="34" charset="0"/>
              </a:rPr>
              <a:t>recoveries</a:t>
            </a:r>
            <a:r>
              <a:rPr lang="fr-FR" sz="1600" b="1" dirty="0">
                <a:latin typeface="Calibri" panose="020F0502020204030204" pitchFamily="34" charset="0"/>
                <a:cs typeface="Calibri" panose="020F0502020204030204" pitchFamily="34" charset="0"/>
              </a:rPr>
              <a:t> of 3)</a:t>
            </a:r>
          </a:p>
          <a:p>
            <a:endParaRPr lang="fr-FR" sz="1600" b="1" dirty="0">
              <a:latin typeface="Calibri" panose="020F0502020204030204" pitchFamily="34" charset="0"/>
              <a:cs typeface="Calibri" panose="020F0502020204030204" pitchFamily="34" charset="0"/>
            </a:endParaRPr>
          </a:p>
          <a:p>
            <a:r>
              <a:rPr lang="fr-FR" sz="1600" b="1" dirty="0">
                <a:latin typeface="Calibri" panose="020F0502020204030204" pitchFamily="34" charset="0"/>
                <a:cs typeface="Calibri" panose="020F0502020204030204" pitchFamily="34" charset="0"/>
              </a:rPr>
              <a:t>3 </a:t>
            </a:r>
            <a:r>
              <a:rPr lang="fr-FR" sz="1600" b="1" dirty="0" err="1">
                <a:latin typeface="Calibri" panose="020F0502020204030204" pitchFamily="34" charset="0"/>
                <a:cs typeface="Calibri" panose="020F0502020204030204" pitchFamily="34" charset="0"/>
              </a:rPr>
              <a:t>floats</a:t>
            </a:r>
            <a:r>
              <a:rPr lang="fr-FR" sz="1600" b="1" dirty="0">
                <a:latin typeface="Calibri" panose="020F0502020204030204" pitchFamily="34" charset="0"/>
                <a:cs typeface="Calibri" panose="020F0502020204030204" pitchFamily="34" charset="0"/>
              </a:rPr>
              <a:t> are </a:t>
            </a:r>
            <a:r>
              <a:rPr lang="fr-FR" sz="1600" b="1" dirty="0" err="1">
                <a:latin typeface="Calibri" panose="020F0502020204030204" pitchFamily="34" charset="0"/>
                <a:cs typeface="Calibri" panose="020F0502020204030204" pitchFamily="34" charset="0"/>
              </a:rPr>
              <a:t>currently</a:t>
            </a:r>
            <a:r>
              <a:rPr lang="fr-FR" sz="1600" b="1" dirty="0">
                <a:latin typeface="Calibri" panose="020F0502020204030204" pitchFamily="34" charset="0"/>
                <a:cs typeface="Calibri" panose="020F0502020204030204" pitchFamily="34" charset="0"/>
              </a:rPr>
              <a:t> </a:t>
            </a:r>
            <a:r>
              <a:rPr lang="fr-FR" sz="1600" b="1" dirty="0" err="1">
                <a:latin typeface="Calibri" panose="020F0502020204030204" pitchFamily="34" charset="0"/>
                <a:cs typeface="Calibri" panose="020F0502020204030204" pitchFamily="34" charset="0"/>
              </a:rPr>
              <a:t>being</a:t>
            </a:r>
            <a:r>
              <a:rPr lang="fr-FR" sz="1600" b="1" dirty="0">
                <a:latin typeface="Calibri" panose="020F0502020204030204" pitchFamily="34" charset="0"/>
                <a:cs typeface="Calibri" panose="020F0502020204030204" pitchFamily="34" charset="0"/>
              </a:rPr>
              <a:t> </a:t>
            </a:r>
            <a:r>
              <a:rPr lang="fr-FR" sz="1600" b="1" dirty="0" err="1">
                <a:latin typeface="Calibri" panose="020F0502020204030204" pitchFamily="34" charset="0"/>
                <a:cs typeface="Calibri" panose="020F0502020204030204" pitchFamily="34" charset="0"/>
              </a:rPr>
              <a:t>refurbished</a:t>
            </a:r>
            <a:r>
              <a:rPr lang="fr-FR" sz="1600" b="1" dirty="0">
                <a:latin typeface="Calibri" panose="020F0502020204030204" pitchFamily="34" charset="0"/>
                <a:cs typeface="Calibri" panose="020F0502020204030204" pitchFamily="34" charset="0"/>
              </a:rPr>
              <a:t> and </a:t>
            </a:r>
            <a:r>
              <a:rPr lang="fr-FR" sz="1600" b="1" dirty="0" err="1">
                <a:latin typeface="Calibri" panose="020F0502020204030204" pitchFamily="34" charset="0"/>
                <a:cs typeface="Calibri" panose="020F0502020204030204" pitchFamily="34" charset="0"/>
              </a:rPr>
              <a:t>upgraded</a:t>
            </a:r>
            <a:endParaRPr lang="fr-FR" sz="1600" b="1" dirty="0">
              <a:latin typeface="Calibri" panose="020F0502020204030204" pitchFamily="34" charset="0"/>
              <a:cs typeface="Calibri" panose="020F0502020204030204" pitchFamily="34" charset="0"/>
            </a:endParaRPr>
          </a:p>
          <a:p>
            <a:endParaRPr lang="fr-FR" sz="1600" b="1" dirty="0">
              <a:latin typeface="Calibri" panose="020F0502020204030204" pitchFamily="34" charset="0"/>
              <a:cs typeface="Calibri" panose="020F0502020204030204" pitchFamily="34" charset="0"/>
            </a:endParaRPr>
          </a:p>
          <a:p>
            <a:r>
              <a:rPr lang="en-US" sz="1600" b="1" dirty="0" err="1">
                <a:latin typeface="Calibri" panose="020F0502020204030204" pitchFamily="34" charset="0"/>
                <a:cs typeface="Calibri" panose="020F0502020204030204" pitchFamily="34" charset="0"/>
              </a:rPr>
              <a:t>Takuvik</a:t>
            </a:r>
            <a:r>
              <a:rPr lang="en-US" sz="1600" b="1" dirty="0">
                <a:latin typeface="Calibri" panose="020F0502020204030204" pitchFamily="34" charset="0"/>
                <a:cs typeface="Calibri" panose="020F0502020204030204" pitchFamily="34" charset="0"/>
              </a:rPr>
              <a:t> intends to deploy 3 BGC Argo in 2021 (initially scheduled in 2020) and 4 in 2022</a:t>
            </a:r>
          </a:p>
          <a:p>
            <a:endParaRPr lang="en-US" sz="1600" b="1" dirty="0">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One will be equipped with a UVP6 by </a:t>
            </a:r>
            <a:r>
              <a:rPr lang="en-US" sz="1600" b="1" dirty="0" err="1">
                <a:latin typeface="Calibri" panose="020F0502020204030204" pitchFamily="34" charset="0"/>
                <a:cs typeface="Calibri" panose="020F0502020204030204" pitchFamily="34" charset="0"/>
              </a:rPr>
              <a:t>Hydroptics</a:t>
            </a:r>
            <a:r>
              <a:rPr lang="en-US" sz="1600" b="1" dirty="0">
                <a:latin typeface="Calibri" panose="020F0502020204030204" pitchFamily="34" charset="0"/>
                <a:cs typeface="Calibri" panose="020F0502020204030204" pitchFamily="34" charset="0"/>
              </a:rPr>
              <a:t> - a new sensor dedicated to measure particle size abundance  </a:t>
            </a:r>
            <a:r>
              <a:rPr lang="en-US" sz="1600" b="1" dirty="0">
                <a:latin typeface="Calibri" panose="020F0502020204030204" pitchFamily="34" charset="0"/>
                <a:cs typeface="Calibri" panose="020F0502020204030204" pitchFamily="34" charset="0"/>
                <a:sym typeface="Wingdings" panose="05000000000000000000" pitchFamily="2" charset="2"/>
              </a:rPr>
              <a:t> </a:t>
            </a:r>
            <a:r>
              <a:rPr lang="en-US" sz="1600" b="1" dirty="0">
                <a:latin typeface="Calibri" panose="020F0502020204030204" pitchFamily="34" charset="0"/>
                <a:cs typeface="Calibri" panose="020F0502020204030204" pitchFamily="34" charset="0"/>
              </a:rPr>
              <a:t>give a complementary information to characterize </a:t>
            </a:r>
          </a:p>
          <a:p>
            <a:r>
              <a:rPr lang="en-US" sz="1600" b="1" dirty="0">
                <a:latin typeface="Calibri" panose="020F0502020204030204" pitchFamily="34" charset="0"/>
                <a:cs typeface="Calibri" panose="020F0502020204030204" pitchFamily="34" charset="0"/>
              </a:rPr>
              <a:t>the ecosystem. </a:t>
            </a:r>
          </a:p>
          <a:p>
            <a:endParaRPr lang="en-US" sz="1600" b="1" dirty="0">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A “premiere” on an ARGO float in Arctic.</a:t>
            </a:r>
            <a:endParaRPr lang="fr-FR" sz="1600" b="1" dirty="0">
              <a:latin typeface="Calibri" panose="020F0502020204030204" pitchFamily="34" charset="0"/>
              <a:cs typeface="Calibri" panose="020F0502020204030204" pitchFamily="34" charset="0"/>
            </a:endParaRPr>
          </a:p>
          <a:p>
            <a:endParaRPr lang="en-US" sz="2400" b="1" dirty="0">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Takuvik works also on a high sensibility radiometer </a:t>
            </a:r>
          </a:p>
          <a:p>
            <a:r>
              <a:rPr lang="en-US" sz="1600" b="1" dirty="0">
                <a:latin typeface="Calibri" panose="020F0502020204030204" pitchFamily="34" charset="0"/>
                <a:cs typeface="Calibri" panose="020F0502020204030204" pitchFamily="34" charset="0"/>
              </a:rPr>
              <a:t>to quantify very low levels of light under ice that </a:t>
            </a:r>
          </a:p>
          <a:p>
            <a:r>
              <a:rPr lang="en-US" sz="1600" b="1" dirty="0">
                <a:latin typeface="Calibri" panose="020F0502020204030204" pitchFamily="34" charset="0"/>
                <a:cs typeface="Calibri" panose="020F0502020204030204" pitchFamily="34" charset="0"/>
              </a:rPr>
              <a:t>floats encounter in early spring blooms conditions.</a:t>
            </a:r>
          </a:p>
        </p:txBody>
      </p:sp>
      <p:pic>
        <p:nvPicPr>
          <p:cNvPr id="19" name="Image 10">
            <a:extLst>
              <a:ext uri="{FF2B5EF4-FFF2-40B4-BE49-F238E27FC236}">
                <a16:creationId xmlns:a16="http://schemas.microsoft.com/office/drawing/2014/main" id="{DEBEECEE-05B1-284C-88CF-0E79A5147D4D}"/>
              </a:ext>
            </a:extLst>
          </p:cNvPr>
          <p:cNvPicPr/>
          <p:nvPr/>
        </p:nvPicPr>
        <p:blipFill>
          <a:blip r:embed="rId9">
            <a:extLst>
              <a:ext uri="{28A0092B-C50C-407E-A947-70E740481C1C}">
                <a14:useLocalDpi xmlns:a14="http://schemas.microsoft.com/office/drawing/2010/main"/>
              </a:ext>
            </a:extLst>
          </a:blip>
          <a:stretch>
            <a:fillRect/>
          </a:stretch>
        </p:blipFill>
        <p:spPr>
          <a:xfrm>
            <a:off x="8030498" y="1271528"/>
            <a:ext cx="3811905" cy="2836545"/>
          </a:xfrm>
          <a:prstGeom prst="rect">
            <a:avLst/>
          </a:prstGeom>
        </p:spPr>
      </p:pic>
      <p:sp>
        <p:nvSpPr>
          <p:cNvPr id="4" name="TextBox 3">
            <a:extLst>
              <a:ext uri="{FF2B5EF4-FFF2-40B4-BE49-F238E27FC236}">
                <a16:creationId xmlns:a16="http://schemas.microsoft.com/office/drawing/2014/main" id="{9DA24DB7-7A6C-454C-880F-91347D307DF4}"/>
              </a:ext>
            </a:extLst>
          </p:cNvPr>
          <p:cNvSpPr txBox="1"/>
          <p:nvPr/>
        </p:nvSpPr>
        <p:spPr>
          <a:xfrm>
            <a:off x="8329087" y="4402646"/>
            <a:ext cx="3214726" cy="584775"/>
          </a:xfrm>
          <a:prstGeom prst="rect">
            <a:avLst/>
          </a:prstGeom>
          <a:noFill/>
        </p:spPr>
        <p:txBody>
          <a:bodyPr wrap="none" rtlCol="0">
            <a:spAutoFit/>
          </a:bodyPr>
          <a:lstStyle/>
          <a:p>
            <a:pPr algn="ctr"/>
            <a:r>
              <a:rPr lang="en-US" sz="1600" b="1" dirty="0" err="1">
                <a:latin typeface="Calibri" panose="020F0502020204030204" pitchFamily="34" charset="0"/>
                <a:cs typeface="Calibri" panose="020F0502020204030204" pitchFamily="34" charset="0"/>
              </a:rPr>
              <a:t>Proice</a:t>
            </a:r>
            <a:r>
              <a:rPr lang="en-US" sz="1600" b="1" dirty="0">
                <a:latin typeface="Calibri" panose="020F0502020204030204" pitchFamily="34" charset="0"/>
                <a:cs typeface="Calibri" panose="020F0502020204030204" pitchFamily="34" charset="0"/>
              </a:rPr>
              <a:t> float equipped with an UVP6</a:t>
            </a:r>
          </a:p>
          <a:p>
            <a:pPr algn="ctr"/>
            <a:r>
              <a:rPr lang="en-US" sz="1600" b="1" i="1" dirty="0">
                <a:latin typeface="Calibri" panose="020F0502020204030204" pitchFamily="34" charset="0"/>
                <a:cs typeface="Calibri" panose="020F0502020204030204" pitchFamily="34" charset="0"/>
              </a:rPr>
              <a:t>Picture courtesy LOV</a:t>
            </a:r>
          </a:p>
        </p:txBody>
      </p:sp>
    </p:spTree>
    <p:extLst>
      <p:ext uri="{BB962C8B-B14F-4D97-AF65-F5344CB8AC3E}">
        <p14:creationId xmlns:p14="http://schemas.microsoft.com/office/powerpoint/2010/main" val="17073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5517" y="104921"/>
            <a:ext cx="8872395" cy="872034"/>
          </a:xfrm>
          <a:prstGeom prst="rect">
            <a:avLst/>
          </a:prstGeom>
          <a:noFill/>
        </p:spPr>
        <p:txBody>
          <a:bodyPr wrap="square" rtlCol="0">
            <a:spAutoFit/>
          </a:bodyPr>
          <a:lstStyle/>
          <a:p>
            <a:pPr>
              <a:spcBef>
                <a:spcPts val="800"/>
              </a:spcBef>
            </a:pPr>
            <a:r>
              <a:rPr lang="en-US" sz="2400" b="1" dirty="0">
                <a:solidFill>
                  <a:srgbClr val="00B0F0"/>
                </a:solidFill>
                <a:latin typeface="Calibri" charset="0"/>
                <a:ea typeface="Calibri" charset="0"/>
                <a:cs typeface="Calibri" charset="0"/>
              </a:rPr>
              <a:t>Task 3.4 Distributed systems for ocean and sea ice:</a:t>
            </a:r>
          </a:p>
          <a:p>
            <a:pPr>
              <a:spcBef>
                <a:spcPts val="800"/>
              </a:spcBef>
            </a:pPr>
            <a:r>
              <a:rPr lang="en-US" sz="2000" b="1" dirty="0">
                <a:solidFill>
                  <a:srgbClr val="00B0F0"/>
                </a:solidFill>
                <a:latin typeface="Calibri" charset="0"/>
                <a:ea typeface="Calibri" charset="0"/>
                <a:cs typeface="Calibri" charset="0"/>
              </a:rPr>
              <a:t>BGC Argo floats in Baffin Bay (CNRS-</a:t>
            </a:r>
            <a:r>
              <a:rPr lang="en-US" sz="2000" b="1" dirty="0" err="1">
                <a:solidFill>
                  <a:srgbClr val="00B0F0"/>
                </a:solidFill>
                <a:latin typeface="Calibri" charset="0"/>
                <a:ea typeface="Calibri" charset="0"/>
                <a:cs typeface="Calibri" charset="0"/>
              </a:rPr>
              <a:t>Takuvik</a:t>
            </a:r>
            <a:r>
              <a:rPr lang="en-US" sz="2000" b="1" dirty="0">
                <a:solidFill>
                  <a:srgbClr val="00B0F0"/>
                </a:solidFill>
                <a:latin typeface="Calibri" charset="0"/>
                <a:ea typeface="Calibri" charset="0"/>
                <a:cs typeface="Calibri" charset="0"/>
              </a:rPr>
              <a:t>)</a:t>
            </a:r>
          </a:p>
        </p:txBody>
      </p:sp>
      <p:pic>
        <p:nvPicPr>
          <p:cNvPr id="18" name="Picture 17"/>
          <p:cNvPicPr>
            <a:picLocks noChangeAspect="1"/>
          </p:cNvPicPr>
          <p:nvPr/>
        </p:nvPicPr>
        <p:blipFill>
          <a:blip r:embed="rId3"/>
          <a:stretch>
            <a:fillRect/>
          </a:stretch>
        </p:blipFill>
        <p:spPr>
          <a:xfrm>
            <a:off x="11106726" y="177059"/>
            <a:ext cx="952500" cy="584200"/>
          </a:xfrm>
          <a:prstGeom prst="rect">
            <a:avLst/>
          </a:prstGeom>
        </p:spPr>
      </p:pic>
      <p:sp>
        <p:nvSpPr>
          <p:cNvPr id="13" name="ZoneTexte 1">
            <a:extLst>
              <a:ext uri="{FF2B5EF4-FFF2-40B4-BE49-F238E27FC236}">
                <a16:creationId xmlns:a16="http://schemas.microsoft.com/office/drawing/2014/main" id="{1CD8BCE6-1E35-D44C-8E8F-5BA426FB2029}"/>
              </a:ext>
            </a:extLst>
          </p:cNvPr>
          <p:cNvSpPr txBox="1"/>
          <p:nvPr/>
        </p:nvSpPr>
        <p:spPr>
          <a:xfrm>
            <a:off x="235517" y="1045341"/>
            <a:ext cx="11906315" cy="2848806"/>
          </a:xfrm>
          <a:prstGeom prst="rect">
            <a:avLst/>
          </a:prstGeom>
          <a:noFill/>
        </p:spPr>
        <p:txBody>
          <a:bodyPr wrap="square" rtlCol="0">
            <a:noAutofit/>
          </a:bodyPr>
          <a:lstStyle/>
          <a:p>
            <a:r>
              <a:rPr lang="en-US" sz="2200" b="1" dirty="0">
                <a:latin typeface="Calibri" panose="020F0502020204030204" pitchFamily="34" charset="0"/>
                <a:cs typeface="Calibri" panose="020F0502020204030204" pitchFamily="34" charset="0"/>
              </a:rPr>
              <a:t>2020 publications and communications:</a:t>
            </a:r>
          </a:p>
          <a:p>
            <a:pPr marL="285750" indent="-285750">
              <a:spcBef>
                <a:spcPts val="600"/>
              </a:spcBef>
              <a:buFont typeface="Arial" panose="020B0604020202020204" pitchFamily="34" charset="0"/>
              <a:buChar char="•"/>
            </a:pPr>
            <a:r>
              <a:rPr lang="fr-FR" sz="1600" dirty="0" err="1">
                <a:latin typeface="Calibri" panose="020F0502020204030204" pitchFamily="34" charset="0"/>
                <a:cs typeface="Calibri" panose="020F0502020204030204" pitchFamily="34" charset="0"/>
              </a:rPr>
              <a:t>Randelhoff</a:t>
            </a:r>
            <a:r>
              <a:rPr lang="fr-FR" sz="1600" dirty="0">
                <a:latin typeface="Calibri" panose="020F0502020204030204" pitchFamily="34" charset="0"/>
                <a:cs typeface="Calibri" panose="020F0502020204030204" pitchFamily="34" charset="0"/>
              </a:rPr>
              <a:t>, A., Lacour, L., </a:t>
            </a:r>
            <a:r>
              <a:rPr lang="fr-FR" sz="1600" dirty="0" err="1">
                <a:latin typeface="Calibri" panose="020F0502020204030204" pitchFamily="34" charset="0"/>
                <a:cs typeface="Calibri" panose="020F0502020204030204" pitchFamily="34" charset="0"/>
              </a:rPr>
              <a:t>Marec</a:t>
            </a:r>
            <a:r>
              <a:rPr lang="fr-FR" sz="1600" dirty="0">
                <a:latin typeface="Calibri" panose="020F0502020204030204" pitchFamily="34" charset="0"/>
                <a:cs typeface="Calibri" panose="020F0502020204030204" pitchFamily="34" charset="0"/>
              </a:rPr>
              <a:t>, C., </a:t>
            </a:r>
            <a:r>
              <a:rPr lang="fr-FR" sz="1600" dirty="0" err="1">
                <a:latin typeface="Calibri" panose="020F0502020204030204" pitchFamily="34" charset="0"/>
                <a:cs typeface="Calibri" panose="020F0502020204030204" pitchFamily="34" charset="0"/>
              </a:rPr>
              <a:t>Leymarie</a:t>
            </a:r>
            <a:r>
              <a:rPr lang="fr-FR" sz="1600" dirty="0">
                <a:latin typeface="Calibri" panose="020F0502020204030204" pitchFamily="34" charset="0"/>
                <a:cs typeface="Calibri" panose="020F0502020204030204" pitchFamily="34" charset="0"/>
              </a:rPr>
              <a:t>, E., </a:t>
            </a:r>
            <a:r>
              <a:rPr lang="fr-FR" sz="1600" dirty="0" err="1">
                <a:latin typeface="Calibri" panose="020F0502020204030204" pitchFamily="34" charset="0"/>
                <a:cs typeface="Calibri" panose="020F0502020204030204" pitchFamily="34" charset="0"/>
              </a:rPr>
              <a:t>Lagunas</a:t>
            </a:r>
            <a:r>
              <a:rPr lang="fr-FR" sz="1600" dirty="0">
                <a:latin typeface="Calibri" panose="020F0502020204030204" pitchFamily="34" charset="0"/>
                <a:cs typeface="Calibri" panose="020F0502020204030204" pitchFamily="34" charset="0"/>
              </a:rPr>
              <a:t>, J., </a:t>
            </a:r>
            <a:r>
              <a:rPr lang="fr-FR" sz="1600" dirty="0" err="1">
                <a:latin typeface="Calibri" panose="020F0502020204030204" pitchFamily="34" charset="0"/>
                <a:cs typeface="Calibri" panose="020F0502020204030204" pitchFamily="34" charset="0"/>
              </a:rPr>
              <a:t>Xing</a:t>
            </a:r>
            <a:r>
              <a:rPr lang="fr-FR" sz="1600" dirty="0">
                <a:latin typeface="Calibri" panose="020F0502020204030204" pitchFamily="34" charset="0"/>
                <a:cs typeface="Calibri" panose="020F0502020204030204" pitchFamily="34" charset="0"/>
              </a:rPr>
              <a:t>, X., et al. (2020). </a:t>
            </a:r>
            <a:r>
              <a:rPr lang="fr-FR" sz="1600" dirty="0" err="1">
                <a:latin typeface="Calibri" panose="020F0502020204030204" pitchFamily="34" charset="0"/>
                <a:cs typeface="Calibri" panose="020F0502020204030204" pitchFamily="34" charset="0"/>
              </a:rPr>
              <a:t>Arctic</a:t>
            </a:r>
            <a:r>
              <a:rPr lang="fr-FR" sz="1600" dirty="0">
                <a:latin typeface="Calibri" panose="020F0502020204030204" pitchFamily="34" charset="0"/>
                <a:cs typeface="Calibri" panose="020F0502020204030204" pitchFamily="34" charset="0"/>
              </a:rPr>
              <a:t> </a:t>
            </a:r>
            <a:r>
              <a:rPr lang="fr-FR" sz="1600" dirty="0" err="1">
                <a:latin typeface="Calibri" panose="020F0502020204030204" pitchFamily="34" charset="0"/>
                <a:cs typeface="Calibri" panose="020F0502020204030204" pitchFamily="34" charset="0"/>
              </a:rPr>
              <a:t>mid-winter</a:t>
            </a:r>
            <a:r>
              <a:rPr lang="fr-FR" sz="1600" dirty="0">
                <a:latin typeface="Calibri" panose="020F0502020204030204" pitchFamily="34" charset="0"/>
                <a:cs typeface="Calibri" panose="020F0502020204030204" pitchFamily="34" charset="0"/>
              </a:rPr>
              <a:t> </a:t>
            </a:r>
            <a:r>
              <a:rPr lang="fr-FR" sz="1600" dirty="0" err="1">
                <a:latin typeface="Calibri" panose="020F0502020204030204" pitchFamily="34" charset="0"/>
                <a:cs typeface="Calibri" panose="020F0502020204030204" pitchFamily="34" charset="0"/>
              </a:rPr>
              <a:t>phytoplankton</a:t>
            </a:r>
            <a:r>
              <a:rPr lang="fr-FR" sz="1600" dirty="0">
                <a:latin typeface="Calibri" panose="020F0502020204030204" pitchFamily="34" charset="0"/>
                <a:cs typeface="Calibri" panose="020F0502020204030204" pitchFamily="34" charset="0"/>
              </a:rPr>
              <a:t> </a:t>
            </a:r>
            <a:r>
              <a:rPr lang="fr-FR" sz="1600" dirty="0" err="1">
                <a:latin typeface="Calibri" panose="020F0502020204030204" pitchFamily="34" charset="0"/>
                <a:cs typeface="Calibri" panose="020F0502020204030204" pitchFamily="34" charset="0"/>
              </a:rPr>
              <a:t>growth</a:t>
            </a:r>
            <a:r>
              <a:rPr lang="fr-FR" sz="1600" dirty="0">
                <a:latin typeface="Calibri" panose="020F0502020204030204" pitchFamily="34" charset="0"/>
                <a:cs typeface="Calibri" panose="020F0502020204030204" pitchFamily="34" charset="0"/>
              </a:rPr>
              <a:t> </a:t>
            </a:r>
            <a:r>
              <a:rPr lang="fr-FR" sz="1600" dirty="0" err="1">
                <a:latin typeface="Calibri" panose="020F0502020204030204" pitchFamily="34" charset="0"/>
                <a:cs typeface="Calibri" panose="020F0502020204030204" pitchFamily="34" charset="0"/>
              </a:rPr>
              <a:t>revealed</a:t>
            </a:r>
            <a:r>
              <a:rPr lang="fr-FR" sz="1600" dirty="0">
                <a:latin typeface="Calibri" panose="020F0502020204030204" pitchFamily="34" charset="0"/>
                <a:cs typeface="Calibri" panose="020F0502020204030204" pitchFamily="34" charset="0"/>
              </a:rPr>
              <a:t> </a:t>
            </a:r>
            <a:br>
              <a:rPr lang="fr-FR" sz="1600" dirty="0">
                <a:latin typeface="Calibri" panose="020F0502020204030204" pitchFamily="34" charset="0"/>
                <a:cs typeface="Calibri" panose="020F0502020204030204" pitchFamily="34" charset="0"/>
              </a:rPr>
            </a:br>
            <a:r>
              <a:rPr lang="fr-FR" sz="1600" dirty="0">
                <a:latin typeface="Calibri" panose="020F0502020204030204" pitchFamily="34" charset="0"/>
                <a:cs typeface="Calibri" panose="020F0502020204030204" pitchFamily="34" charset="0"/>
              </a:rPr>
              <a:t>by </a:t>
            </a:r>
            <a:r>
              <a:rPr lang="fr-FR" sz="1600" dirty="0" err="1">
                <a:latin typeface="Calibri" panose="020F0502020204030204" pitchFamily="34" charset="0"/>
                <a:cs typeface="Calibri" panose="020F0502020204030204" pitchFamily="34" charset="0"/>
              </a:rPr>
              <a:t>autonomous</a:t>
            </a:r>
            <a:r>
              <a:rPr lang="fr-FR" sz="1600" dirty="0">
                <a:latin typeface="Calibri" panose="020F0502020204030204" pitchFamily="34" charset="0"/>
                <a:cs typeface="Calibri" panose="020F0502020204030204" pitchFamily="34" charset="0"/>
              </a:rPr>
              <a:t> </a:t>
            </a:r>
            <a:r>
              <a:rPr lang="fr-FR" sz="1600" dirty="0" err="1">
                <a:latin typeface="Calibri" panose="020F0502020204030204" pitchFamily="34" charset="0"/>
                <a:cs typeface="Calibri" panose="020F0502020204030204" pitchFamily="34" charset="0"/>
              </a:rPr>
              <a:t>profilers</a:t>
            </a:r>
            <a:r>
              <a:rPr lang="fr-FR" sz="1600" dirty="0">
                <a:latin typeface="Calibri" panose="020F0502020204030204" pitchFamily="34" charset="0"/>
                <a:cs typeface="Calibri" panose="020F0502020204030204" pitchFamily="34" charset="0"/>
              </a:rPr>
              <a:t>. </a:t>
            </a:r>
            <a:r>
              <a:rPr lang="fr-FR" sz="1600" i="1" dirty="0" err="1">
                <a:latin typeface="Calibri" panose="020F0502020204030204" pitchFamily="34" charset="0"/>
                <a:cs typeface="Calibri" panose="020F0502020204030204" pitchFamily="34" charset="0"/>
              </a:rPr>
              <a:t>Sci</a:t>
            </a:r>
            <a:r>
              <a:rPr lang="fr-FR" sz="1600" i="1" dirty="0">
                <a:latin typeface="Calibri" panose="020F0502020204030204" pitchFamily="34" charset="0"/>
                <a:cs typeface="Calibri" panose="020F0502020204030204" pitchFamily="34" charset="0"/>
              </a:rPr>
              <a:t> </a:t>
            </a:r>
            <a:r>
              <a:rPr lang="fr-FR" sz="1600" i="1" dirty="0" err="1">
                <a:latin typeface="Calibri" panose="020F0502020204030204" pitchFamily="34" charset="0"/>
                <a:cs typeface="Calibri" panose="020F0502020204030204" pitchFamily="34" charset="0"/>
              </a:rPr>
              <a:t>Adv</a:t>
            </a:r>
            <a:r>
              <a:rPr lang="fr-FR" sz="1600" dirty="0">
                <a:latin typeface="Calibri" panose="020F0502020204030204" pitchFamily="34" charset="0"/>
                <a:cs typeface="Calibri" panose="020F0502020204030204" pitchFamily="34" charset="0"/>
              </a:rPr>
              <a:t> 6, eabc2678. doi:10.1126/sciadv.abc2678.</a:t>
            </a:r>
          </a:p>
          <a:p>
            <a:pPr marL="285750" indent="-285750">
              <a:spcBef>
                <a:spcPts val="600"/>
              </a:spcBef>
              <a:buFont typeface="Arial" panose="020B0604020202020204" pitchFamily="34" charset="0"/>
              <a:buChar char="•"/>
            </a:pPr>
            <a:r>
              <a:rPr lang="fr-FR" sz="1600" dirty="0">
                <a:latin typeface="Calibri" panose="020F0502020204030204" pitchFamily="34" charset="0"/>
                <a:cs typeface="Calibri" panose="020F0502020204030204" pitchFamily="34" charset="0"/>
              </a:rPr>
              <a:t>André, X., Le </a:t>
            </a:r>
            <a:r>
              <a:rPr lang="fr-FR" sz="1600" dirty="0" err="1">
                <a:latin typeface="Calibri" panose="020F0502020204030204" pitchFamily="34" charset="0"/>
                <a:cs typeface="Calibri" panose="020F0502020204030204" pitchFamily="34" charset="0"/>
              </a:rPr>
              <a:t>Traon</a:t>
            </a:r>
            <a:r>
              <a:rPr lang="fr-FR" sz="1600" dirty="0">
                <a:latin typeface="Calibri" panose="020F0502020204030204" pitchFamily="34" charset="0"/>
                <a:cs typeface="Calibri" panose="020F0502020204030204" pitchFamily="34" charset="0"/>
              </a:rPr>
              <a:t>, P.-Y., Le Reste, S., </a:t>
            </a:r>
            <a:r>
              <a:rPr lang="fr-FR" sz="1600" dirty="0" err="1">
                <a:latin typeface="Calibri" panose="020F0502020204030204" pitchFamily="34" charset="0"/>
                <a:cs typeface="Calibri" panose="020F0502020204030204" pitchFamily="34" charset="0"/>
              </a:rPr>
              <a:t>Dutreuil</a:t>
            </a:r>
            <a:r>
              <a:rPr lang="fr-FR" sz="1600" dirty="0">
                <a:latin typeface="Calibri" panose="020F0502020204030204" pitchFamily="34" charset="0"/>
                <a:cs typeface="Calibri" panose="020F0502020204030204" pitchFamily="34" charset="0"/>
              </a:rPr>
              <a:t>, V., </a:t>
            </a:r>
            <a:r>
              <a:rPr lang="fr-FR" sz="1600" dirty="0" err="1">
                <a:latin typeface="Calibri" panose="020F0502020204030204" pitchFamily="34" charset="0"/>
                <a:cs typeface="Calibri" panose="020F0502020204030204" pitchFamily="34" charset="0"/>
              </a:rPr>
              <a:t>Leymarie</a:t>
            </a:r>
            <a:r>
              <a:rPr lang="fr-FR" sz="1600" dirty="0">
                <a:latin typeface="Calibri" panose="020F0502020204030204" pitchFamily="34" charset="0"/>
                <a:cs typeface="Calibri" panose="020F0502020204030204" pitchFamily="34" charset="0"/>
              </a:rPr>
              <a:t>, E., </a:t>
            </a:r>
            <a:r>
              <a:rPr lang="fr-FR" sz="1600" dirty="0" err="1">
                <a:latin typeface="Calibri" panose="020F0502020204030204" pitchFamily="34" charset="0"/>
                <a:cs typeface="Calibri" panose="020F0502020204030204" pitchFamily="34" charset="0"/>
              </a:rPr>
              <a:t>Malardé</a:t>
            </a:r>
            <a:r>
              <a:rPr lang="fr-FR" sz="1600" dirty="0">
                <a:latin typeface="Calibri" panose="020F0502020204030204" pitchFamily="34" charset="0"/>
                <a:cs typeface="Calibri" panose="020F0502020204030204" pitchFamily="34" charset="0"/>
              </a:rPr>
              <a:t>, D., et al. (2020). </a:t>
            </a:r>
            <a:r>
              <a:rPr lang="fr-FR" sz="1600" dirty="0" err="1">
                <a:latin typeface="Calibri" panose="020F0502020204030204" pitchFamily="34" charset="0"/>
                <a:cs typeface="Calibri" panose="020F0502020204030204" pitchFamily="34" charset="0"/>
              </a:rPr>
              <a:t>Preparing</a:t>
            </a:r>
            <a:r>
              <a:rPr lang="fr-FR" sz="1600" dirty="0">
                <a:latin typeface="Calibri" panose="020F0502020204030204" pitchFamily="34" charset="0"/>
                <a:cs typeface="Calibri" panose="020F0502020204030204" pitchFamily="34" charset="0"/>
              </a:rPr>
              <a:t> the New Phase of </a:t>
            </a:r>
            <a:r>
              <a:rPr lang="fr-FR" sz="1600" dirty="0" err="1">
                <a:latin typeface="Calibri" panose="020F0502020204030204" pitchFamily="34" charset="0"/>
                <a:cs typeface="Calibri" panose="020F0502020204030204" pitchFamily="34" charset="0"/>
              </a:rPr>
              <a:t>Argo</a:t>
            </a:r>
            <a:r>
              <a:rPr lang="fr-FR" sz="1600" dirty="0">
                <a:latin typeface="Calibri" panose="020F0502020204030204" pitchFamily="34" charset="0"/>
                <a:cs typeface="Calibri" panose="020F0502020204030204" pitchFamily="34" charset="0"/>
              </a:rPr>
              <a:t>: </a:t>
            </a:r>
            <a:r>
              <a:rPr lang="fr-FR" sz="1600" dirty="0" err="1">
                <a:latin typeface="Calibri" panose="020F0502020204030204" pitchFamily="34" charset="0"/>
                <a:cs typeface="Calibri" panose="020F0502020204030204" pitchFamily="34" charset="0"/>
              </a:rPr>
              <a:t>Technological</a:t>
            </a:r>
            <a:r>
              <a:rPr lang="fr-FR" sz="1600" dirty="0">
                <a:latin typeface="Calibri" panose="020F0502020204030204" pitchFamily="34" charset="0"/>
                <a:cs typeface="Calibri" panose="020F0502020204030204" pitchFamily="34" charset="0"/>
              </a:rPr>
              <a:t> </a:t>
            </a:r>
            <a:r>
              <a:rPr lang="fr-FR" sz="1600" dirty="0" err="1">
                <a:latin typeface="Calibri" panose="020F0502020204030204" pitchFamily="34" charset="0"/>
                <a:cs typeface="Calibri" panose="020F0502020204030204" pitchFamily="34" charset="0"/>
              </a:rPr>
              <a:t>Developments</a:t>
            </a:r>
            <a:r>
              <a:rPr lang="fr-FR" sz="1600" dirty="0">
                <a:latin typeface="Calibri" panose="020F0502020204030204" pitchFamily="34" charset="0"/>
                <a:cs typeface="Calibri" panose="020F0502020204030204" pitchFamily="34" charset="0"/>
              </a:rPr>
              <a:t> on </a:t>
            </a:r>
            <a:r>
              <a:rPr lang="fr-FR" sz="1600" dirty="0" err="1">
                <a:latin typeface="Calibri" panose="020F0502020204030204" pitchFamily="34" charset="0"/>
                <a:cs typeface="Calibri" panose="020F0502020204030204" pitchFamily="34" charset="0"/>
              </a:rPr>
              <a:t>Profiling</a:t>
            </a:r>
            <a:r>
              <a:rPr lang="fr-FR" sz="1600" dirty="0">
                <a:latin typeface="Calibri" panose="020F0502020204030204" pitchFamily="34" charset="0"/>
                <a:cs typeface="Calibri" panose="020F0502020204030204" pitchFamily="34" charset="0"/>
              </a:rPr>
              <a:t> </a:t>
            </a:r>
            <a:r>
              <a:rPr lang="fr-FR" sz="1600" dirty="0" err="1">
                <a:latin typeface="Calibri" panose="020F0502020204030204" pitchFamily="34" charset="0"/>
                <a:cs typeface="Calibri" panose="020F0502020204030204" pitchFamily="34" charset="0"/>
              </a:rPr>
              <a:t>Floats</a:t>
            </a:r>
            <a:r>
              <a:rPr lang="fr-FR" sz="1600" dirty="0">
                <a:latin typeface="Calibri" panose="020F0502020204030204" pitchFamily="34" charset="0"/>
                <a:cs typeface="Calibri" panose="020F0502020204030204" pitchFamily="34" charset="0"/>
              </a:rPr>
              <a:t> in the NAOS Project. </a:t>
            </a:r>
            <a:r>
              <a:rPr lang="fr-FR" sz="1600" i="1" dirty="0">
                <a:latin typeface="Calibri" panose="020F0502020204030204" pitchFamily="34" charset="0"/>
                <a:cs typeface="Calibri" panose="020F0502020204030204" pitchFamily="34" charset="0"/>
              </a:rPr>
              <a:t>Front. Mar. </a:t>
            </a:r>
            <a:r>
              <a:rPr lang="fr-FR" sz="1600" i="1" dirty="0" err="1">
                <a:latin typeface="Calibri" panose="020F0502020204030204" pitchFamily="34" charset="0"/>
                <a:cs typeface="Calibri" panose="020F0502020204030204" pitchFamily="34" charset="0"/>
              </a:rPr>
              <a:t>Sci</a:t>
            </a:r>
            <a:r>
              <a:rPr lang="fr-FR" sz="1600" i="1" dirty="0">
                <a:latin typeface="Calibri" panose="020F0502020204030204" pitchFamily="34" charset="0"/>
                <a:cs typeface="Calibri" panose="020F0502020204030204" pitchFamily="34" charset="0"/>
              </a:rPr>
              <a:t>.</a:t>
            </a:r>
            <a:r>
              <a:rPr lang="fr-FR" sz="1600" dirty="0">
                <a:latin typeface="Calibri" panose="020F0502020204030204" pitchFamily="34" charset="0"/>
                <a:cs typeface="Calibri" panose="020F0502020204030204" pitchFamily="34" charset="0"/>
              </a:rPr>
              <a:t> 7, 577446. doi:10.3389/fmars.2020.577446.</a:t>
            </a:r>
          </a:p>
          <a:p>
            <a:pPr marL="285750" indent="-285750">
              <a:spcBef>
                <a:spcPts val="600"/>
              </a:spcBef>
              <a:buFont typeface="Arial" panose="020B0604020202020204" pitchFamily="34" charset="0"/>
              <a:buChar char="•"/>
            </a:pPr>
            <a:r>
              <a:rPr lang="fr-FR" sz="1600" dirty="0">
                <a:latin typeface="Calibri" panose="020F0502020204030204" pitchFamily="34" charset="0"/>
                <a:cs typeface="Calibri" panose="020F0502020204030204" pitchFamily="34" charset="0"/>
              </a:rPr>
              <a:t>Le </a:t>
            </a:r>
            <a:r>
              <a:rPr lang="fr-FR" sz="1600" dirty="0" err="1">
                <a:latin typeface="Calibri" panose="020F0502020204030204" pitchFamily="34" charset="0"/>
                <a:cs typeface="Calibri" panose="020F0502020204030204" pitchFamily="34" charset="0"/>
              </a:rPr>
              <a:t>Traon</a:t>
            </a:r>
            <a:r>
              <a:rPr lang="fr-FR" sz="1600" dirty="0">
                <a:latin typeface="Calibri" panose="020F0502020204030204" pitchFamily="34" charset="0"/>
                <a:cs typeface="Calibri" panose="020F0502020204030204" pitchFamily="34" charset="0"/>
              </a:rPr>
              <a:t>, P.-Y., D’</a:t>
            </a:r>
            <a:r>
              <a:rPr lang="fr-FR" sz="1600" dirty="0" err="1">
                <a:latin typeface="Calibri" panose="020F0502020204030204" pitchFamily="34" charset="0"/>
                <a:cs typeface="Calibri" panose="020F0502020204030204" pitchFamily="34" charset="0"/>
              </a:rPr>
              <a:t>Ortenzio</a:t>
            </a:r>
            <a:r>
              <a:rPr lang="fr-FR" sz="1600" dirty="0">
                <a:latin typeface="Calibri" panose="020F0502020204030204" pitchFamily="34" charset="0"/>
                <a:cs typeface="Calibri" panose="020F0502020204030204" pitchFamily="34" charset="0"/>
              </a:rPr>
              <a:t>, F., Babin, M., </a:t>
            </a:r>
            <a:r>
              <a:rPr lang="fr-FR" sz="1600" dirty="0" err="1">
                <a:latin typeface="Calibri" panose="020F0502020204030204" pitchFamily="34" charset="0"/>
                <a:cs typeface="Calibri" panose="020F0502020204030204" pitchFamily="34" charset="0"/>
              </a:rPr>
              <a:t>Leymarie</a:t>
            </a:r>
            <a:r>
              <a:rPr lang="fr-FR" sz="1600" dirty="0">
                <a:latin typeface="Calibri" panose="020F0502020204030204" pitchFamily="34" charset="0"/>
                <a:cs typeface="Calibri" panose="020F0502020204030204" pitchFamily="34" charset="0"/>
              </a:rPr>
              <a:t>, E., </a:t>
            </a:r>
            <a:r>
              <a:rPr lang="fr-FR" sz="1600" dirty="0" err="1">
                <a:latin typeface="Calibri" panose="020F0502020204030204" pitchFamily="34" charset="0"/>
                <a:cs typeface="Calibri" panose="020F0502020204030204" pitchFamily="34" charset="0"/>
              </a:rPr>
              <a:t>Marec</a:t>
            </a:r>
            <a:r>
              <a:rPr lang="fr-FR" sz="1600" dirty="0">
                <a:latin typeface="Calibri" panose="020F0502020204030204" pitchFamily="34" charset="0"/>
                <a:cs typeface="Calibri" panose="020F0502020204030204" pitchFamily="34" charset="0"/>
              </a:rPr>
              <a:t>, C., Pouliquen, S., et al. (2020). </a:t>
            </a:r>
            <a:r>
              <a:rPr lang="fr-FR" sz="1600" dirty="0" err="1">
                <a:latin typeface="Calibri" panose="020F0502020204030204" pitchFamily="34" charset="0"/>
                <a:cs typeface="Calibri" panose="020F0502020204030204" pitchFamily="34" charset="0"/>
              </a:rPr>
              <a:t>Preparing</a:t>
            </a:r>
            <a:r>
              <a:rPr lang="fr-FR" sz="1600" dirty="0">
                <a:latin typeface="Calibri" panose="020F0502020204030204" pitchFamily="34" charset="0"/>
                <a:cs typeface="Calibri" panose="020F0502020204030204" pitchFamily="34" charset="0"/>
              </a:rPr>
              <a:t> the New Phase of </a:t>
            </a:r>
            <a:r>
              <a:rPr lang="fr-FR" sz="1600" dirty="0" err="1">
                <a:latin typeface="Calibri" panose="020F0502020204030204" pitchFamily="34" charset="0"/>
                <a:cs typeface="Calibri" panose="020F0502020204030204" pitchFamily="34" charset="0"/>
              </a:rPr>
              <a:t>Argo</a:t>
            </a:r>
            <a:r>
              <a:rPr lang="fr-FR" sz="1600" dirty="0">
                <a:latin typeface="Calibri" panose="020F0502020204030204" pitchFamily="34" charset="0"/>
                <a:cs typeface="Calibri" panose="020F0502020204030204" pitchFamily="34" charset="0"/>
              </a:rPr>
              <a:t>: Scientific </a:t>
            </a:r>
            <a:r>
              <a:rPr lang="fr-FR" sz="1600" dirty="0" err="1">
                <a:latin typeface="Calibri" panose="020F0502020204030204" pitchFamily="34" charset="0"/>
                <a:cs typeface="Calibri" panose="020F0502020204030204" pitchFamily="34" charset="0"/>
              </a:rPr>
              <a:t>Achievements</a:t>
            </a:r>
            <a:r>
              <a:rPr lang="fr-FR" sz="1600" dirty="0">
                <a:latin typeface="Calibri" panose="020F0502020204030204" pitchFamily="34" charset="0"/>
                <a:cs typeface="Calibri" panose="020F0502020204030204" pitchFamily="34" charset="0"/>
              </a:rPr>
              <a:t> of the NAOS Project. </a:t>
            </a:r>
            <a:r>
              <a:rPr lang="fr-FR" sz="1600" i="1" dirty="0" err="1">
                <a:latin typeface="Calibri" panose="020F0502020204030204" pitchFamily="34" charset="0"/>
                <a:cs typeface="Calibri" panose="020F0502020204030204" pitchFamily="34" charset="0"/>
              </a:rPr>
              <a:t>Frontiers</a:t>
            </a:r>
            <a:r>
              <a:rPr lang="fr-FR" sz="1600" i="1" dirty="0">
                <a:latin typeface="Calibri" panose="020F0502020204030204" pitchFamily="34" charset="0"/>
                <a:cs typeface="Calibri" panose="020F0502020204030204" pitchFamily="34" charset="0"/>
              </a:rPr>
              <a:t> in Marine Science</a:t>
            </a:r>
            <a:r>
              <a:rPr lang="fr-FR" sz="1600" dirty="0">
                <a:latin typeface="Calibri" panose="020F0502020204030204" pitchFamily="34" charset="0"/>
                <a:cs typeface="Calibri" panose="020F0502020204030204" pitchFamily="34" charset="0"/>
              </a:rPr>
              <a:t> 7, 838. doi:10.3389/fmars.2020.577408.</a:t>
            </a:r>
          </a:p>
          <a:p>
            <a:pPr marL="285750" indent="-285750">
              <a:spcBef>
                <a:spcPts val="600"/>
              </a:spcBef>
              <a:buFont typeface="Arial" panose="020B0604020202020204" pitchFamily="34" charset="0"/>
              <a:buChar char="•"/>
            </a:pPr>
            <a:r>
              <a:rPr lang="fr-FR" sz="1600" dirty="0">
                <a:latin typeface="Calibri" panose="020F0502020204030204" pitchFamily="34" charset="0"/>
                <a:cs typeface="Calibri" panose="020F0502020204030204" pitchFamily="34" charset="0"/>
              </a:rPr>
              <a:t>Achim </a:t>
            </a:r>
            <a:r>
              <a:rPr lang="fr-FR" sz="1600" dirty="0" err="1">
                <a:latin typeface="Calibri" panose="020F0502020204030204" pitchFamily="34" charset="0"/>
                <a:cs typeface="Calibri" panose="020F0502020204030204" pitchFamily="34" charset="0"/>
              </a:rPr>
              <a:t>Randelhoff</a:t>
            </a:r>
            <a:r>
              <a:rPr lang="fr-FR" sz="1600" dirty="0">
                <a:latin typeface="Calibri" panose="020F0502020204030204" pitchFamily="34" charset="0"/>
                <a:cs typeface="Calibri" panose="020F0502020204030204" pitchFamily="34" charset="0"/>
              </a:rPr>
              <a:t>  e-poster </a:t>
            </a:r>
            <a:r>
              <a:rPr lang="fr-FR" sz="1600" dirty="0" err="1">
                <a:latin typeface="Calibri" panose="020F0502020204030204" pitchFamily="34" charset="0"/>
                <a:cs typeface="Calibri" panose="020F0502020204030204" pitchFamily="34" charset="0"/>
              </a:rPr>
              <a:t>Arctic</a:t>
            </a:r>
            <a:r>
              <a:rPr lang="fr-FR" sz="1600" dirty="0">
                <a:latin typeface="Calibri" panose="020F0502020204030204" pitchFamily="34" charset="0"/>
                <a:cs typeface="Calibri" panose="020F0502020204030204" pitchFamily="34" charset="0"/>
              </a:rPr>
              <a:t>-change " </a:t>
            </a:r>
            <a:r>
              <a:rPr lang="fr-FR" sz="1600" b="1" dirty="0" err="1">
                <a:latin typeface="Calibri" panose="020F0502020204030204" pitchFamily="34" charset="0"/>
                <a:cs typeface="Calibri" panose="020F0502020204030204" pitchFamily="34" charset="0"/>
              </a:rPr>
              <a:t>Phytoplankton</a:t>
            </a:r>
            <a:r>
              <a:rPr lang="fr-FR" sz="1600" b="1" dirty="0">
                <a:latin typeface="Calibri" panose="020F0502020204030204" pitchFamily="34" charset="0"/>
                <a:cs typeface="Calibri" panose="020F0502020204030204" pitchFamily="34" charset="0"/>
              </a:rPr>
              <a:t> </a:t>
            </a:r>
            <a:r>
              <a:rPr lang="fr-FR" sz="1600" b="1" dirty="0" err="1">
                <a:latin typeface="Calibri" panose="020F0502020204030204" pitchFamily="34" charset="0"/>
                <a:cs typeface="Calibri" panose="020F0502020204030204" pitchFamily="34" charset="0"/>
              </a:rPr>
              <a:t>can</a:t>
            </a:r>
            <a:r>
              <a:rPr lang="fr-FR" sz="1600" b="1" dirty="0">
                <a:latin typeface="Calibri" panose="020F0502020204030204" pitchFamily="34" charset="0"/>
                <a:cs typeface="Calibri" panose="020F0502020204030204" pitchFamily="34" charset="0"/>
              </a:rPr>
              <a:t> </a:t>
            </a:r>
            <a:r>
              <a:rPr lang="fr-FR" sz="1600" b="1" dirty="0" err="1">
                <a:latin typeface="Calibri" panose="020F0502020204030204" pitchFamily="34" charset="0"/>
                <a:cs typeface="Calibri" panose="020F0502020204030204" pitchFamily="34" charset="0"/>
              </a:rPr>
              <a:t>grow</a:t>
            </a:r>
            <a:r>
              <a:rPr lang="fr-FR" sz="1600" b="1" dirty="0">
                <a:latin typeface="Calibri" panose="020F0502020204030204" pitchFamily="34" charset="0"/>
                <a:cs typeface="Calibri" panose="020F0502020204030204" pitchFamily="34" charset="0"/>
              </a:rPr>
              <a:t> in </a:t>
            </a:r>
            <a:r>
              <a:rPr lang="fr-FR" sz="1600" b="1" dirty="0" err="1">
                <a:latin typeface="Calibri" panose="020F0502020204030204" pitchFamily="34" charset="0"/>
                <a:cs typeface="Calibri" panose="020F0502020204030204" pitchFamily="34" charset="0"/>
              </a:rPr>
              <a:t>Arctic</a:t>
            </a:r>
            <a:r>
              <a:rPr lang="fr-FR" sz="1600" b="1" dirty="0">
                <a:latin typeface="Calibri" panose="020F0502020204030204" pitchFamily="34" charset="0"/>
                <a:cs typeface="Calibri" panose="020F0502020204030204" pitchFamily="34" charset="0"/>
              </a:rPr>
              <a:t> </a:t>
            </a:r>
            <a:r>
              <a:rPr lang="fr-FR" sz="1600" b="1" dirty="0" err="1">
                <a:latin typeface="Calibri" panose="020F0502020204030204" pitchFamily="34" charset="0"/>
                <a:cs typeface="Calibri" panose="020F0502020204030204" pitchFamily="34" charset="0"/>
              </a:rPr>
              <a:t>winter</a:t>
            </a:r>
            <a:r>
              <a:rPr lang="fr-FR" sz="1600" b="1" dirty="0">
                <a:latin typeface="Calibri" panose="020F0502020204030204" pitchFamily="34" charset="0"/>
                <a:cs typeface="Calibri" panose="020F0502020204030204" pitchFamily="34" charset="0"/>
              </a:rPr>
              <a:t>"</a:t>
            </a:r>
            <a:r>
              <a:rPr lang="fr-FR" sz="1600" dirty="0">
                <a:latin typeface="Calibri" panose="020F0502020204030204" pitchFamily="34" charset="0"/>
                <a:cs typeface="Calibri" panose="020F0502020204030204" pitchFamily="34" charset="0"/>
              </a:rPr>
              <a:t> </a:t>
            </a:r>
            <a:r>
              <a:rPr lang="fr-FR" sz="1600" dirty="0" err="1">
                <a:latin typeface="Calibri" panose="020F0502020204030204" pitchFamily="34" charset="0"/>
                <a:cs typeface="Calibri" panose="020F0502020204030204" pitchFamily="34" charset="0"/>
              </a:rPr>
              <a:t>dec</a:t>
            </a:r>
            <a:r>
              <a:rPr lang="fr-FR" sz="1600" dirty="0">
                <a:latin typeface="Calibri" panose="020F0502020204030204" pitchFamily="34" charset="0"/>
                <a:cs typeface="Calibri" panose="020F0502020204030204" pitchFamily="34" charset="0"/>
              </a:rPr>
              <a:t> 2020</a:t>
            </a:r>
          </a:p>
          <a:p>
            <a:pPr marL="285750" indent="-285750">
              <a:spcBef>
                <a:spcPts val="600"/>
              </a:spcBef>
              <a:buFont typeface="Arial" panose="020B0604020202020204" pitchFamily="34" charset="0"/>
              <a:buChar char="•"/>
            </a:pPr>
            <a:r>
              <a:rPr lang="fr-FR" sz="1600" dirty="0">
                <a:latin typeface="Calibri" panose="020F0502020204030204" pitchFamily="34" charset="0"/>
                <a:cs typeface="Calibri" panose="020F0502020204030204" pitchFamily="34" charset="0"/>
              </a:rPr>
              <a:t>A total of 6 communications in public </a:t>
            </a:r>
            <a:r>
              <a:rPr lang="fr-FR" sz="1600" dirty="0" err="1">
                <a:latin typeface="Calibri" panose="020F0502020204030204" pitchFamily="34" charset="0"/>
                <a:cs typeface="Calibri" panose="020F0502020204030204" pitchFamily="34" charset="0"/>
              </a:rPr>
              <a:t>journals</a:t>
            </a:r>
            <a:r>
              <a:rPr lang="fr-FR" sz="1600" dirty="0">
                <a:latin typeface="Calibri" panose="020F0502020204030204" pitchFamily="34" charset="0"/>
                <a:cs typeface="Calibri" panose="020F0502020204030204" pitchFamily="34" charset="0"/>
              </a:rPr>
              <a:t>, </a:t>
            </a:r>
            <a:r>
              <a:rPr lang="fr-FR" sz="1600" dirty="0" err="1">
                <a:latin typeface="Calibri" panose="020F0502020204030204" pitchFamily="34" charset="0"/>
                <a:cs typeface="Calibri" panose="020F0502020204030204" pitchFamily="34" charset="0"/>
              </a:rPr>
              <a:t>including</a:t>
            </a:r>
            <a:r>
              <a:rPr lang="fr-FR" sz="1600" dirty="0">
                <a:latin typeface="Calibri" panose="020F0502020204030204" pitchFamily="34" charset="0"/>
                <a:cs typeface="Calibri" panose="020F0502020204030204" pitchFamily="34" charset="0"/>
              </a:rPr>
              <a:t> Science News and New </a:t>
            </a:r>
            <a:r>
              <a:rPr lang="fr-FR" sz="1600" dirty="0" err="1">
                <a:latin typeface="Calibri" panose="020F0502020204030204" pitchFamily="34" charset="0"/>
                <a:cs typeface="Calibri" panose="020F0502020204030204" pitchFamily="34" charset="0"/>
              </a:rPr>
              <a:t>Scientist</a:t>
            </a:r>
            <a:endParaRPr lang="fr-FR" sz="1600" dirty="0">
              <a:latin typeface="Calibri" panose="020F0502020204030204" pitchFamily="34" charset="0"/>
              <a:cs typeface="Calibri" panose="020F0502020204030204" pitchFamily="34" charset="0"/>
            </a:endParaRPr>
          </a:p>
          <a:p>
            <a:endParaRPr lang="fr-FR" sz="1600" dirty="0">
              <a:latin typeface="Calibri" panose="020F0502020204030204" pitchFamily="34" charset="0"/>
              <a:cs typeface="Calibri" panose="020F0502020204030204" pitchFamily="34" charset="0"/>
            </a:endParaRPr>
          </a:p>
          <a:p>
            <a:endParaRPr lang="fr-FR" sz="2400" dirty="0">
              <a:solidFill>
                <a:srgbClr val="000000"/>
              </a:solidFill>
              <a:latin typeface="Calibri" panose="020F0502020204030204" pitchFamily="34" charset="0"/>
              <a:cs typeface="Calibri" panose="020F0502020204030204" pitchFamily="34" charset="0"/>
            </a:endParaRPr>
          </a:p>
          <a:p>
            <a:endParaRPr lang="fr-FR" sz="2400" dirty="0">
              <a:solidFill>
                <a:srgbClr val="000000"/>
              </a:solidFill>
              <a:latin typeface="Calibri" panose="020F0502020204030204" pitchFamily="34" charset="0"/>
              <a:cs typeface="Calibri" panose="020F0502020204030204" pitchFamily="34" charset="0"/>
            </a:endParaRPr>
          </a:p>
        </p:txBody>
      </p:sp>
      <p:pic>
        <p:nvPicPr>
          <p:cNvPr id="15" name="Image 2">
            <a:extLst>
              <a:ext uri="{FF2B5EF4-FFF2-40B4-BE49-F238E27FC236}">
                <a16:creationId xmlns:a16="http://schemas.microsoft.com/office/drawing/2014/main" id="{D9D5757F-19F0-4142-B8DF-02624EA4677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3285" y="4051519"/>
            <a:ext cx="7628709" cy="2726953"/>
          </a:xfrm>
          <a:prstGeom prst="rect">
            <a:avLst/>
          </a:prstGeom>
        </p:spPr>
      </p:pic>
      <p:sp>
        <p:nvSpPr>
          <p:cNvPr id="19" name="ZoneTexte 1">
            <a:extLst>
              <a:ext uri="{FF2B5EF4-FFF2-40B4-BE49-F238E27FC236}">
                <a16:creationId xmlns:a16="http://schemas.microsoft.com/office/drawing/2014/main" id="{E0A18D4A-DEC2-5B45-862F-66D2FAE2DC3D}"/>
              </a:ext>
            </a:extLst>
          </p:cNvPr>
          <p:cNvSpPr txBox="1"/>
          <p:nvPr/>
        </p:nvSpPr>
        <p:spPr>
          <a:xfrm>
            <a:off x="8346257" y="3766024"/>
            <a:ext cx="3506272" cy="241604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Suggestions and ideas:</a:t>
            </a:r>
          </a:p>
          <a:p>
            <a:pPr algn="just">
              <a:spcBef>
                <a:spcPts val="600"/>
              </a:spcBef>
            </a:pPr>
            <a:r>
              <a:rPr lang="en-US" dirty="0">
                <a:latin typeface="Calibri" panose="020F0502020204030204" pitchFamily="34" charset="0"/>
                <a:cs typeface="Calibri" panose="020F0502020204030204" pitchFamily="34" charset="0"/>
              </a:rPr>
              <a:t>Due to </a:t>
            </a:r>
            <a:r>
              <a:rPr lang="en-US" dirty="0" err="1">
                <a:latin typeface="Calibri" panose="020F0502020204030204" pitchFamily="34" charset="0"/>
                <a:cs typeface="Calibri" panose="020F0502020204030204" pitchFamily="34" charset="0"/>
              </a:rPr>
              <a:t>Covid</a:t>
            </a:r>
            <a:r>
              <a:rPr lang="en-US" dirty="0">
                <a:latin typeface="Calibri" panose="020F0502020204030204" pitchFamily="34" charset="0"/>
                <a:cs typeface="Calibri" panose="020F0502020204030204" pitchFamily="34" charset="0"/>
              </a:rPr>
              <a:t> situation all floats deployments in 2020 had to be postponed, so that our plans go beyond the deadline of INTAROS roadmap. We would suggest to postpone the end of the project by one year.</a:t>
            </a:r>
          </a:p>
        </p:txBody>
      </p:sp>
      <p:grpSp>
        <p:nvGrpSpPr>
          <p:cNvPr id="2" name="Group 1">
            <a:extLst>
              <a:ext uri="{FF2B5EF4-FFF2-40B4-BE49-F238E27FC236}">
                <a16:creationId xmlns:a16="http://schemas.microsoft.com/office/drawing/2014/main" id="{563C51FB-BF04-B940-8FBF-F55868EA7DC4}"/>
              </a:ext>
            </a:extLst>
          </p:cNvPr>
          <p:cNvGrpSpPr/>
          <p:nvPr/>
        </p:nvGrpSpPr>
        <p:grpSpPr>
          <a:xfrm>
            <a:off x="7440583" y="6365566"/>
            <a:ext cx="4618643" cy="413637"/>
            <a:chOff x="5199016" y="6283842"/>
            <a:chExt cx="5468983" cy="574158"/>
          </a:xfrm>
        </p:grpSpPr>
        <p:sp>
          <p:nvSpPr>
            <p:cNvPr id="3" name="Rectangle 2"/>
            <p:cNvSpPr/>
            <p:nvPr/>
          </p:nvSpPr>
          <p:spPr>
            <a:xfrm>
              <a:off x="5199016" y="6283842"/>
              <a:ext cx="5468983" cy="5741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charset="0"/>
                <a:ea typeface="Calibri" charset="0"/>
                <a:cs typeface="Calibri" charset="0"/>
              </a:endParaRPr>
            </a:p>
          </p:txBody>
        </p:sp>
        <p:pic>
          <p:nvPicPr>
            <p:cNvPr id="12"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55912" y="6352228"/>
              <a:ext cx="869752" cy="47416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78826" y="6428527"/>
              <a:ext cx="1167121" cy="401198"/>
            </a:xfrm>
            <a:prstGeom prst="rect">
              <a:avLst/>
            </a:prstGeom>
          </p:spPr>
        </p:pic>
        <p:pic>
          <p:nvPicPr>
            <p:cNvPr id="16" name="Imag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76550" y="6374507"/>
              <a:ext cx="674053" cy="424653"/>
            </a:xfrm>
            <a:prstGeom prst="rect">
              <a:avLst/>
            </a:prstGeom>
          </p:spPr>
        </p:pic>
        <p:pic>
          <p:nvPicPr>
            <p:cNvPr id="21" name="Image 1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24129" y="6428526"/>
              <a:ext cx="899117" cy="370634"/>
            </a:xfrm>
            <a:prstGeom prst="rect">
              <a:avLst/>
            </a:prstGeom>
          </p:spPr>
        </p:pic>
        <p:pic>
          <p:nvPicPr>
            <p:cNvPr id="17" name="Image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85745" y="6382061"/>
              <a:ext cx="444334" cy="444334"/>
            </a:xfrm>
            <a:prstGeom prst="rect">
              <a:avLst/>
            </a:prstGeom>
          </p:spPr>
        </p:pic>
      </p:grpSp>
    </p:spTree>
    <p:extLst>
      <p:ext uri="{BB962C8B-B14F-4D97-AF65-F5344CB8AC3E}">
        <p14:creationId xmlns:p14="http://schemas.microsoft.com/office/powerpoint/2010/main" val="46757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5517" y="400180"/>
            <a:ext cx="8872395" cy="461665"/>
          </a:xfrm>
          <a:prstGeom prst="rect">
            <a:avLst/>
          </a:prstGeom>
          <a:noFill/>
        </p:spPr>
        <p:txBody>
          <a:bodyPr wrap="square" rtlCol="0">
            <a:spAutoFit/>
          </a:bodyPr>
          <a:lstStyle/>
          <a:p>
            <a:pPr>
              <a:spcBef>
                <a:spcPts val="800"/>
              </a:spcBef>
            </a:pPr>
            <a:r>
              <a:rPr lang="en-US" sz="2400" b="1" dirty="0">
                <a:solidFill>
                  <a:srgbClr val="00B0F0"/>
                </a:solidFill>
                <a:latin typeface="Calibri" charset="0"/>
                <a:ea typeface="Calibri" charset="0"/>
                <a:cs typeface="Calibri" charset="0"/>
              </a:rPr>
              <a:t>Task 3.4 Distributed systems for ocean and sea ice - summary</a:t>
            </a:r>
          </a:p>
        </p:txBody>
      </p:sp>
      <p:pic>
        <p:nvPicPr>
          <p:cNvPr id="18" name="Picture 17"/>
          <p:cNvPicPr>
            <a:picLocks noChangeAspect="1"/>
          </p:cNvPicPr>
          <p:nvPr/>
        </p:nvPicPr>
        <p:blipFill>
          <a:blip r:embed="rId3"/>
          <a:stretch>
            <a:fillRect/>
          </a:stretch>
        </p:blipFill>
        <p:spPr>
          <a:xfrm>
            <a:off x="11106726" y="177059"/>
            <a:ext cx="952500" cy="584200"/>
          </a:xfrm>
          <a:prstGeom prst="rect">
            <a:avLst/>
          </a:prstGeom>
        </p:spPr>
      </p:pic>
      <p:sp>
        <p:nvSpPr>
          <p:cNvPr id="13" name="ZoneTexte 1">
            <a:extLst>
              <a:ext uri="{FF2B5EF4-FFF2-40B4-BE49-F238E27FC236}">
                <a16:creationId xmlns:a16="http://schemas.microsoft.com/office/drawing/2014/main" id="{1CD8BCE6-1E35-D44C-8E8F-5BA426FB2029}"/>
              </a:ext>
            </a:extLst>
          </p:cNvPr>
          <p:cNvSpPr txBox="1"/>
          <p:nvPr/>
        </p:nvSpPr>
        <p:spPr>
          <a:xfrm>
            <a:off x="235517" y="861844"/>
            <a:ext cx="11906315" cy="5767555"/>
          </a:xfrm>
          <a:prstGeom prst="rect">
            <a:avLst/>
          </a:prstGeom>
          <a:noFill/>
        </p:spPr>
        <p:txBody>
          <a:bodyPr wrap="square" rtlCol="0">
            <a:noAutofit/>
          </a:bodyPr>
          <a:lstStyle/>
          <a:p>
            <a:pPr>
              <a:spcAft>
                <a:spcPts val="600"/>
              </a:spcAft>
            </a:pPr>
            <a:r>
              <a:rPr lang="en-US" b="1" dirty="0">
                <a:latin typeface="Calibri" panose="020F0502020204030204" pitchFamily="34" charset="0"/>
                <a:cs typeface="Calibri" panose="020F0502020204030204" pitchFamily="34" charset="0"/>
              </a:rPr>
              <a:t>COVID-19 impact and mitigation measures:</a:t>
            </a:r>
          </a:p>
          <a:p>
            <a:pPr marL="342900" indent="-342900">
              <a:buFont typeface="Arial" panose="020B0604020202020204" pitchFamily="34" charset="0"/>
              <a:buChar char="•"/>
            </a:pPr>
            <a:r>
              <a:rPr lang="en-US" sz="1600" b="1" dirty="0">
                <a:latin typeface="Calibri" panose="020F0502020204030204" pitchFamily="34" charset="0"/>
                <a:cs typeface="Calibri" panose="020F0502020204030204" pitchFamily="34" charset="0"/>
              </a:rPr>
              <a:t>Difficult and more time consuming pre- and post-cruise logistics for mooring operations, limited access to the vessel</a:t>
            </a:r>
          </a:p>
          <a:p>
            <a:pPr marL="342900" indent="-342900">
              <a:buFont typeface="Arial" panose="020B0604020202020204" pitchFamily="34" charset="0"/>
              <a:buChar char="•"/>
            </a:pPr>
            <a:r>
              <a:rPr lang="en-US" sz="1600" b="1" dirty="0">
                <a:latin typeface="Calibri" panose="020F0502020204030204" pitchFamily="34" charset="0"/>
                <a:cs typeface="Calibri" panose="020F0502020204030204" pitchFamily="34" charset="0"/>
              </a:rPr>
              <a:t>More demanding logistics for the </a:t>
            </a:r>
            <a:r>
              <a:rPr lang="en-US" sz="1600" b="1" dirty="0" err="1">
                <a:latin typeface="Calibri" panose="020F0502020204030204" pitchFamily="34" charset="0"/>
                <a:cs typeface="Calibri" panose="020F0502020204030204" pitchFamily="34" charset="0"/>
              </a:rPr>
              <a:t>MOSAiC</a:t>
            </a:r>
            <a:r>
              <a:rPr lang="en-US" sz="1600" b="1" dirty="0">
                <a:latin typeface="Calibri" panose="020F0502020204030204" pitchFamily="34" charset="0"/>
                <a:cs typeface="Calibri" panose="020F0502020204030204" pitchFamily="34" charset="0"/>
              </a:rPr>
              <a:t> field campaign</a:t>
            </a:r>
          </a:p>
          <a:p>
            <a:pPr marL="342900" indent="-342900">
              <a:buFont typeface="Arial" panose="020B0604020202020204" pitchFamily="34" charset="0"/>
              <a:buChar char="•"/>
            </a:pPr>
            <a:r>
              <a:rPr lang="en-US" sz="1600" b="1" dirty="0">
                <a:latin typeface="Calibri" panose="020F0502020204030204" pitchFamily="34" charset="0"/>
                <a:cs typeface="Calibri" panose="020F0502020204030204" pitchFamily="34" charset="0"/>
              </a:rPr>
              <a:t>No/limited access to ship for </a:t>
            </a:r>
            <a:r>
              <a:rPr lang="en-US" sz="1600" b="1" dirty="0" err="1">
                <a:latin typeface="Calibri" panose="020F0502020204030204" pitchFamily="34" charset="0"/>
                <a:cs typeface="Calibri" panose="020F0502020204030204" pitchFamily="34" charset="0"/>
              </a:rPr>
              <a:t>FerryBox</a:t>
            </a:r>
            <a:r>
              <a:rPr lang="en-US" sz="1600" b="1" dirty="0">
                <a:latin typeface="Calibri" panose="020F0502020204030204" pitchFamily="34" charset="0"/>
                <a:cs typeface="Calibri" panose="020F0502020204030204" pitchFamily="34" charset="0"/>
              </a:rPr>
              <a:t> measurements</a:t>
            </a:r>
          </a:p>
          <a:p>
            <a:pPr marL="342900" indent="-342900">
              <a:buFont typeface="Arial" panose="020B0604020202020204" pitchFamily="34" charset="0"/>
              <a:buChar char="•"/>
            </a:pPr>
            <a:r>
              <a:rPr lang="en-US" sz="1600" b="1" dirty="0">
                <a:latin typeface="Calibri" panose="020F0502020204030204" pitchFamily="34" charset="0"/>
                <a:cs typeface="Calibri" panose="020F0502020204030204" pitchFamily="34" charset="0"/>
              </a:rPr>
              <a:t>No BGC Argo floats deployments in 2020</a:t>
            </a:r>
          </a:p>
          <a:p>
            <a:endParaRPr lang="en-US" sz="2200" b="1" dirty="0">
              <a:latin typeface="Calibri" panose="020F0502020204030204" pitchFamily="34" charset="0"/>
              <a:cs typeface="Calibri" panose="020F0502020204030204" pitchFamily="34" charset="0"/>
            </a:endParaRPr>
          </a:p>
          <a:p>
            <a:pPr>
              <a:spcAft>
                <a:spcPts val="600"/>
              </a:spcAft>
            </a:pPr>
            <a:r>
              <a:rPr lang="en-US" b="1" dirty="0">
                <a:latin typeface="Calibri" panose="020F0502020204030204" pitchFamily="34" charset="0"/>
                <a:cs typeface="Calibri" panose="020F0502020204030204" pitchFamily="34" charset="0"/>
              </a:rPr>
              <a:t>Exploitation of the results:</a:t>
            </a:r>
          </a:p>
          <a:p>
            <a:pPr marL="285750" indent="-285750">
              <a:buFont typeface="Arial" panose="020B0604020202020204" pitchFamily="34" charset="0"/>
              <a:buChar char="•"/>
            </a:pPr>
            <a:r>
              <a:rPr lang="en-US" sz="1600" b="1" dirty="0">
                <a:latin typeface="Calibri" panose="020F0502020204030204" pitchFamily="34" charset="0"/>
                <a:cs typeface="Calibri" panose="020F0502020204030204" pitchFamily="34" charset="0"/>
              </a:rPr>
              <a:t>Processed data and derived products are/will be registered in the INTAROS catalogue and published in open data repositories, </a:t>
            </a:r>
            <a:br>
              <a:rPr lang="en-US" sz="1600" b="1" dirty="0">
                <a:latin typeface="Calibri" panose="020F0502020204030204" pitchFamily="34" charset="0"/>
                <a:cs typeface="Calibri" panose="020F0502020204030204" pitchFamily="34" charset="0"/>
              </a:rPr>
            </a:br>
            <a:r>
              <a:rPr lang="en-US" sz="1600" b="1" dirty="0">
                <a:latin typeface="Calibri" panose="020F0502020204030204" pitchFamily="34" charset="0"/>
                <a:cs typeface="Calibri" panose="020F0502020204030204" pitchFamily="34" charset="0"/>
              </a:rPr>
              <a:t>depending on data type </a:t>
            </a:r>
          </a:p>
          <a:p>
            <a:pPr marL="285750" indent="-285750">
              <a:buFont typeface="Arial" panose="020B0604020202020204" pitchFamily="34" charset="0"/>
              <a:buChar char="•"/>
            </a:pPr>
            <a:r>
              <a:rPr lang="en-US" sz="1600" b="1" dirty="0">
                <a:latin typeface="Calibri" panose="020F0502020204030204" pitchFamily="34" charset="0"/>
                <a:cs typeface="Calibri" panose="020F0502020204030204" pitchFamily="34" charset="0"/>
              </a:rPr>
              <a:t>Processed data and derived products will be used in WP6 (e.g. T6.3)</a:t>
            </a:r>
          </a:p>
          <a:p>
            <a:pPr marL="285750" indent="-285750">
              <a:buFont typeface="Arial" panose="020B0604020202020204" pitchFamily="34" charset="0"/>
              <a:buChar char="•"/>
            </a:pPr>
            <a:r>
              <a:rPr lang="en-US" sz="1600" b="1" dirty="0">
                <a:latin typeface="Calibri" panose="020F0502020204030204" pitchFamily="34" charset="0"/>
                <a:cs typeface="Calibri" panose="020F0502020204030204" pitchFamily="34" charset="0"/>
              </a:rPr>
              <a:t>Several research papers published already</a:t>
            </a:r>
          </a:p>
          <a:p>
            <a:endParaRPr lang="en-US" sz="2200" b="1" dirty="0">
              <a:latin typeface="Calibri" panose="020F0502020204030204" pitchFamily="34" charset="0"/>
              <a:cs typeface="Calibri" panose="020F0502020204030204" pitchFamily="34" charset="0"/>
            </a:endParaRPr>
          </a:p>
          <a:p>
            <a:pPr>
              <a:spcAft>
                <a:spcPts val="600"/>
              </a:spcAft>
            </a:pPr>
            <a:r>
              <a:rPr lang="en-US" b="1" dirty="0">
                <a:latin typeface="Calibri" panose="020F0502020204030204" pitchFamily="34" charset="0"/>
                <a:cs typeface="Calibri" panose="020F0502020204030204" pitchFamily="34" charset="0"/>
              </a:rPr>
              <a:t>Plans for completion of work during 2021 and beyond INTAROS:</a:t>
            </a:r>
          </a:p>
          <a:p>
            <a:pPr marL="342900" indent="-342900">
              <a:buFont typeface="Arial" panose="020B0604020202020204" pitchFamily="34" charset="0"/>
              <a:buChar char="•"/>
            </a:pPr>
            <a:r>
              <a:rPr lang="en-US" sz="1600" b="1" dirty="0">
                <a:latin typeface="Calibri" panose="020F0502020204030204" pitchFamily="34" charset="0"/>
                <a:cs typeface="Calibri" panose="020F0502020204030204" pitchFamily="34" charset="0"/>
              </a:rPr>
              <a:t>Finalizing processing and publishing of collected data sets</a:t>
            </a:r>
          </a:p>
          <a:p>
            <a:pPr marL="342900" indent="-342900">
              <a:buFont typeface="Arial" panose="020B0604020202020204" pitchFamily="34" charset="0"/>
              <a:buChar char="•"/>
            </a:pPr>
            <a:r>
              <a:rPr lang="en-US" sz="1600" b="1" dirty="0">
                <a:latin typeface="Calibri" panose="020F0502020204030204" pitchFamily="34" charset="0"/>
                <a:cs typeface="Calibri" panose="020F0502020204030204" pitchFamily="34" charset="0"/>
              </a:rPr>
              <a:t>No more deep mooring deployment planned at the moment but if the opportunity arises, it will be considered</a:t>
            </a:r>
          </a:p>
          <a:p>
            <a:pPr marL="342900" indent="-342900">
              <a:buFont typeface="Arial" panose="020B0604020202020204" pitchFamily="34" charset="0"/>
              <a:buChar char="•"/>
            </a:pPr>
            <a:r>
              <a:rPr lang="en-US" sz="1600" b="1" dirty="0">
                <a:latin typeface="Calibri" panose="020F0502020204030204" pitchFamily="34" charset="0"/>
                <a:cs typeface="Calibri" panose="020F0502020204030204" pitchFamily="34" charset="0"/>
              </a:rPr>
              <a:t>Glider endurance lines planned to be continued by LCOEAN beyond the INTAROS period</a:t>
            </a:r>
          </a:p>
          <a:p>
            <a:pPr marL="342900" indent="-342900">
              <a:buFont typeface="Arial" panose="020B0604020202020204" pitchFamily="34" charset="0"/>
              <a:buChar char="•"/>
            </a:pPr>
            <a:r>
              <a:rPr lang="en-US" sz="1600" b="1" dirty="0">
                <a:latin typeface="Calibri" panose="020F0502020204030204" pitchFamily="34" charset="0"/>
                <a:cs typeface="Calibri" panose="020F0502020204030204" pitchFamily="34" charset="0"/>
              </a:rPr>
              <a:t>SIMBA deployments will be take place depending on other projects (TBD)</a:t>
            </a:r>
          </a:p>
          <a:p>
            <a:pPr marL="342900" indent="-342900">
              <a:buFont typeface="Arial" panose="020B0604020202020204" pitchFamily="34" charset="0"/>
              <a:buChar char="•"/>
            </a:pPr>
            <a:r>
              <a:rPr lang="en-US" sz="1600" b="1" dirty="0">
                <a:latin typeface="Calibri" panose="020F0502020204030204" pitchFamily="34" charset="0"/>
                <a:cs typeface="Calibri" panose="020F0502020204030204" pitchFamily="34" charset="0"/>
              </a:rPr>
              <a:t>Continuation of tuning and troubleshooting the new </a:t>
            </a:r>
            <a:r>
              <a:rPr lang="en-US" sz="1600" b="1" dirty="0" err="1">
                <a:latin typeface="Calibri" panose="020F0502020204030204" pitchFamily="34" charset="0"/>
                <a:cs typeface="Calibri" panose="020F0502020204030204" pitchFamily="34" charset="0"/>
              </a:rPr>
              <a:t>FerryBox</a:t>
            </a:r>
            <a:r>
              <a:rPr lang="en-US" sz="1600" b="1" dirty="0">
                <a:latin typeface="Calibri" panose="020F0502020204030204" pitchFamily="34" charset="0"/>
                <a:cs typeface="Calibri" panose="020F0502020204030204" pitchFamily="34" charset="0"/>
              </a:rPr>
              <a:t> sensors and operating the microplastic sampler</a:t>
            </a:r>
          </a:p>
          <a:p>
            <a:pPr marL="342900" indent="-342900">
              <a:buFont typeface="Arial" panose="020B0604020202020204" pitchFamily="34" charset="0"/>
              <a:buChar char="•"/>
            </a:pPr>
            <a:r>
              <a:rPr lang="en-US" sz="1600" b="1" dirty="0">
                <a:latin typeface="Calibri" panose="020F0502020204030204" pitchFamily="34" charset="0"/>
                <a:cs typeface="Calibri" panose="020F0502020204030204" pitchFamily="34" charset="0"/>
              </a:rPr>
              <a:t>BGC Argo floats deployments scheduled for 2021 and 2022</a:t>
            </a:r>
          </a:p>
          <a:p>
            <a:pPr marL="342900" indent="-342900">
              <a:buFont typeface="Arial" panose="020B0604020202020204" pitchFamily="34" charset="0"/>
              <a:buChar char="•"/>
            </a:pPr>
            <a:r>
              <a:rPr lang="en-US" sz="1600" b="1" dirty="0">
                <a:latin typeface="Calibri" panose="020F0502020204030204" pitchFamily="34" charset="0"/>
                <a:cs typeface="Calibri" panose="020F0502020204030204" pitchFamily="34" charset="0"/>
              </a:rPr>
              <a:t>Preparation of two deliverables D3.13 ‘Final implementation and data: distributed systems for ocean and sea ice’ and</a:t>
            </a:r>
            <a:br>
              <a:rPr lang="en-US" sz="1600" b="1" dirty="0">
                <a:latin typeface="Calibri" panose="020F0502020204030204" pitchFamily="34" charset="0"/>
                <a:cs typeface="Calibri" panose="020F0502020204030204" pitchFamily="34" charset="0"/>
              </a:rPr>
            </a:br>
            <a:r>
              <a:rPr lang="en-US" sz="1600" b="1" dirty="0">
                <a:latin typeface="Calibri" panose="020F0502020204030204" pitchFamily="34" charset="0"/>
                <a:cs typeface="Calibri" panose="020F0502020204030204" pitchFamily="34" charset="0"/>
              </a:rPr>
              <a:t>contribution to D3.16 ‘Synthesis and technical recommendation’, both due in month 54 (possible extension?)</a:t>
            </a:r>
          </a:p>
          <a:p>
            <a:pPr marL="342900" indent="-342900">
              <a:buFont typeface="Arial" panose="020B0604020202020204" pitchFamily="34" charset="0"/>
              <a:buChar char="•"/>
            </a:pPr>
            <a:endParaRPr lang="en-US" sz="1600" b="1" dirty="0">
              <a:latin typeface="Calibri" panose="020F0502020204030204" pitchFamily="34" charset="0"/>
              <a:cs typeface="Calibri" panose="020F0502020204030204" pitchFamily="34" charset="0"/>
            </a:endParaRPr>
          </a:p>
          <a:p>
            <a:endParaRPr lang="en-US" dirty="0"/>
          </a:p>
          <a:p>
            <a:endParaRPr lang="en-US" sz="1600" dirty="0">
              <a:latin typeface="Calibri" panose="020F0502020204030204" pitchFamily="34" charset="0"/>
              <a:cs typeface="Calibri" panose="020F0502020204030204" pitchFamily="34" charset="0"/>
            </a:endParaRPr>
          </a:p>
          <a:p>
            <a:endParaRPr lang="en-US" sz="1600" dirty="0">
              <a:latin typeface="Calibri" panose="020F0502020204030204" pitchFamily="34" charset="0"/>
              <a:cs typeface="Calibri" panose="020F0502020204030204" pitchFamily="34" charset="0"/>
            </a:endParaRPr>
          </a:p>
          <a:p>
            <a:endParaRPr lang="en-US" sz="2400" dirty="0">
              <a:solidFill>
                <a:srgbClr val="000000"/>
              </a:solidFill>
              <a:latin typeface="Calibri" panose="020F0502020204030204" pitchFamily="34" charset="0"/>
              <a:cs typeface="Calibri" panose="020F0502020204030204" pitchFamily="34" charset="0"/>
            </a:endParaRPr>
          </a:p>
          <a:p>
            <a:endParaRPr lang="en-US" sz="24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045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2969" y="89464"/>
            <a:ext cx="8074619" cy="872034"/>
          </a:xfrm>
          <a:prstGeom prst="rect">
            <a:avLst/>
          </a:prstGeom>
          <a:noFill/>
        </p:spPr>
        <p:txBody>
          <a:bodyPr wrap="square" rtlCol="0">
            <a:spAutoFit/>
          </a:bodyPr>
          <a:lstStyle/>
          <a:p>
            <a:pPr>
              <a:spcBef>
                <a:spcPts val="800"/>
              </a:spcBef>
            </a:pPr>
            <a:r>
              <a:rPr lang="en-US" sz="2400" b="1" dirty="0">
                <a:solidFill>
                  <a:srgbClr val="00B0F0"/>
                </a:solidFill>
                <a:latin typeface="Calibri" charset="0"/>
                <a:ea typeface="Calibri" charset="0"/>
                <a:cs typeface="Calibri" charset="0"/>
              </a:rPr>
              <a:t>Task 3.4 Distributed systems for ocean and sea ice:</a:t>
            </a:r>
          </a:p>
          <a:p>
            <a:pPr>
              <a:spcBef>
                <a:spcPts val="800"/>
              </a:spcBef>
            </a:pPr>
            <a:r>
              <a:rPr lang="en-US" sz="2000" b="1" dirty="0">
                <a:solidFill>
                  <a:srgbClr val="00B0F0"/>
                </a:solidFill>
                <a:latin typeface="Calibri" charset="0"/>
                <a:ea typeface="Calibri" charset="0"/>
                <a:cs typeface="Calibri" charset="0"/>
              </a:rPr>
              <a:t>Ice-tethered IAOOS platforms (IOPAN)</a:t>
            </a:r>
          </a:p>
        </p:txBody>
      </p:sp>
      <p:sp>
        <p:nvSpPr>
          <p:cNvPr id="19" name="TextBox 18"/>
          <p:cNvSpPr txBox="1"/>
          <p:nvPr/>
        </p:nvSpPr>
        <p:spPr>
          <a:xfrm>
            <a:off x="252969" y="1009658"/>
            <a:ext cx="9080633" cy="830997"/>
          </a:xfrm>
          <a:prstGeom prst="rect">
            <a:avLst/>
          </a:prstGeom>
          <a:noFill/>
        </p:spPr>
        <p:txBody>
          <a:bodyPr wrap="square" rtlCol="0">
            <a:spAutoFit/>
          </a:bodyPr>
          <a:lstStyle/>
          <a:p>
            <a:pPr>
              <a:spcBef>
                <a:spcPts val="800"/>
              </a:spcBef>
              <a:buClr>
                <a:schemeClr val="tx1"/>
              </a:buClr>
            </a:pPr>
            <a:r>
              <a:rPr lang="en-US" sz="1600" b="1" dirty="0">
                <a:latin typeface="Calibri" charset="0"/>
                <a:ea typeface="Calibri" charset="0"/>
                <a:cs typeface="Calibri" charset="0"/>
              </a:rPr>
              <a:t>Deployed on the sea ice in the central Arctic on August 18, 2018 during the Arctic 2018 cruise of IB ODEN at the position 89.555°N  38.01°E by the EQUIPEX IAOOS team (</a:t>
            </a:r>
            <a:r>
              <a:rPr lang="en-US" sz="1600" b="1" dirty="0" err="1">
                <a:latin typeface="Calibri" charset="0"/>
                <a:ea typeface="Calibri" charset="0"/>
                <a:cs typeface="Calibri" charset="0"/>
              </a:rPr>
              <a:t>Matthiew</a:t>
            </a:r>
            <a:r>
              <a:rPr lang="en-US" sz="1600" b="1" dirty="0">
                <a:latin typeface="Calibri" charset="0"/>
                <a:ea typeface="Calibri" charset="0"/>
                <a:cs typeface="Calibri" charset="0"/>
              </a:rPr>
              <a:t> </a:t>
            </a:r>
            <a:r>
              <a:rPr lang="en-US" sz="1600" b="1" dirty="0" err="1">
                <a:latin typeface="Calibri" charset="0"/>
                <a:ea typeface="Calibri" charset="0"/>
                <a:cs typeface="Calibri" charset="0"/>
              </a:rPr>
              <a:t>Labaste</a:t>
            </a:r>
            <a:r>
              <a:rPr lang="en-US" sz="1600" b="1" dirty="0">
                <a:latin typeface="Calibri" charset="0"/>
                <a:ea typeface="Calibri" charset="0"/>
                <a:cs typeface="Calibri" charset="0"/>
              </a:rPr>
              <a:t>, LOCEAN).</a:t>
            </a:r>
            <a:br>
              <a:rPr lang="en-US" sz="1600" b="1" dirty="0">
                <a:latin typeface="Calibri" charset="0"/>
                <a:ea typeface="Calibri" charset="0"/>
                <a:cs typeface="Calibri" charset="0"/>
              </a:rPr>
            </a:br>
            <a:r>
              <a:rPr lang="en-US" sz="1600" b="1" dirty="0">
                <a:latin typeface="Calibri" charset="0"/>
                <a:ea typeface="Calibri" charset="0"/>
                <a:cs typeface="Calibri" charset="0"/>
              </a:rPr>
              <a:t>Data received until September 13 when transmission stopped.</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8795" y="4453151"/>
            <a:ext cx="4020014" cy="2225557"/>
          </a:xfrm>
          <a:prstGeom prst="rect">
            <a:avLst/>
          </a:prstGeom>
        </p:spPr>
      </p:pic>
      <p:sp>
        <p:nvSpPr>
          <p:cNvPr id="11" name="Rectangle 10">
            <a:extLst>
              <a:ext uri="{FF2B5EF4-FFF2-40B4-BE49-F238E27FC236}">
                <a16:creationId xmlns:a16="http://schemas.microsoft.com/office/drawing/2014/main" id="{009AC486-D7B2-FE46-B691-15F528502A81}"/>
              </a:ext>
            </a:extLst>
          </p:cNvPr>
          <p:cNvSpPr/>
          <p:nvPr/>
        </p:nvSpPr>
        <p:spPr>
          <a:xfrm>
            <a:off x="4070924" y="6401709"/>
            <a:ext cx="1793055" cy="276999"/>
          </a:xfrm>
          <a:prstGeom prst="rect">
            <a:avLst/>
          </a:prstGeom>
        </p:spPr>
        <p:txBody>
          <a:bodyPr wrap="none">
            <a:spAutoFit/>
          </a:bodyPr>
          <a:lstStyle/>
          <a:p>
            <a:r>
              <a:rPr lang="en-US" sz="1200" b="1" dirty="0">
                <a:solidFill>
                  <a:srgbClr val="002060"/>
                </a:solidFill>
                <a:latin typeface="Calibri" charset="0"/>
                <a:ea typeface="Calibri" charset="0"/>
                <a:cs typeface="Calibri" charset="0"/>
              </a:rPr>
              <a:t>Photo: </a:t>
            </a:r>
            <a:r>
              <a:rPr lang="en-US" sz="1200" b="1" dirty="0" err="1">
                <a:solidFill>
                  <a:srgbClr val="002060"/>
                </a:solidFill>
                <a:latin typeface="Calibri" charset="0"/>
                <a:ea typeface="Calibri" charset="0"/>
                <a:cs typeface="Calibri" charset="0"/>
              </a:rPr>
              <a:t>Matthiew</a:t>
            </a:r>
            <a:r>
              <a:rPr lang="en-US" sz="1200" b="1" dirty="0">
                <a:solidFill>
                  <a:srgbClr val="002060"/>
                </a:solidFill>
                <a:latin typeface="Calibri" charset="0"/>
                <a:ea typeface="Calibri" charset="0"/>
                <a:cs typeface="Calibri" charset="0"/>
              </a:rPr>
              <a:t> </a:t>
            </a:r>
            <a:r>
              <a:rPr lang="en-US" sz="1200" b="1" dirty="0" err="1">
                <a:solidFill>
                  <a:srgbClr val="002060"/>
                </a:solidFill>
                <a:latin typeface="Calibri" charset="0"/>
                <a:ea typeface="Calibri" charset="0"/>
                <a:cs typeface="Calibri" charset="0"/>
              </a:rPr>
              <a:t>Labaste</a:t>
            </a:r>
            <a:endParaRPr lang="en-US" sz="1200" dirty="0">
              <a:solidFill>
                <a:srgbClr val="002060"/>
              </a:solidFill>
            </a:endParaRPr>
          </a:p>
        </p:txBody>
      </p:sp>
      <p:sp>
        <p:nvSpPr>
          <p:cNvPr id="13" name="Rectangle 12">
            <a:extLst>
              <a:ext uri="{FF2B5EF4-FFF2-40B4-BE49-F238E27FC236}">
                <a16:creationId xmlns:a16="http://schemas.microsoft.com/office/drawing/2014/main" id="{613B9B4E-293A-544D-ADD0-D9703ABEAD25}"/>
              </a:ext>
            </a:extLst>
          </p:cNvPr>
          <p:cNvSpPr/>
          <p:nvPr/>
        </p:nvSpPr>
        <p:spPr>
          <a:xfrm>
            <a:off x="4070924" y="4084407"/>
            <a:ext cx="1793055" cy="276999"/>
          </a:xfrm>
          <a:prstGeom prst="rect">
            <a:avLst/>
          </a:prstGeom>
        </p:spPr>
        <p:txBody>
          <a:bodyPr wrap="none">
            <a:spAutoFit/>
          </a:bodyPr>
          <a:lstStyle/>
          <a:p>
            <a:r>
              <a:rPr lang="en-US" sz="1200" b="1" dirty="0">
                <a:solidFill>
                  <a:srgbClr val="002060"/>
                </a:solidFill>
                <a:latin typeface="Calibri" charset="0"/>
                <a:ea typeface="Calibri" charset="0"/>
                <a:cs typeface="Calibri" charset="0"/>
              </a:rPr>
              <a:t>Photo: </a:t>
            </a:r>
            <a:r>
              <a:rPr lang="en-US" sz="1200" b="1" dirty="0" err="1">
                <a:solidFill>
                  <a:srgbClr val="002060"/>
                </a:solidFill>
                <a:latin typeface="Calibri" charset="0"/>
                <a:ea typeface="Calibri" charset="0"/>
                <a:cs typeface="Calibri" charset="0"/>
              </a:rPr>
              <a:t>Matthiew</a:t>
            </a:r>
            <a:r>
              <a:rPr lang="en-US" sz="1200" b="1" dirty="0">
                <a:solidFill>
                  <a:srgbClr val="002060"/>
                </a:solidFill>
                <a:latin typeface="Calibri" charset="0"/>
                <a:ea typeface="Calibri" charset="0"/>
                <a:cs typeface="Calibri" charset="0"/>
              </a:rPr>
              <a:t> </a:t>
            </a:r>
            <a:r>
              <a:rPr lang="en-US" sz="1200" b="1" dirty="0" err="1">
                <a:solidFill>
                  <a:srgbClr val="002060"/>
                </a:solidFill>
                <a:latin typeface="Calibri" charset="0"/>
                <a:ea typeface="Calibri" charset="0"/>
                <a:cs typeface="Calibri" charset="0"/>
              </a:rPr>
              <a:t>Labaste</a:t>
            </a:r>
            <a:endParaRPr lang="en-US" sz="1200" dirty="0">
              <a:solidFill>
                <a:srgbClr val="002060"/>
              </a:solidFill>
            </a:endParaRPr>
          </a:p>
        </p:txBody>
      </p:sp>
      <p:pic>
        <p:nvPicPr>
          <p:cNvPr id="14" name="Picture 13">
            <a:extLst>
              <a:ext uri="{FF2B5EF4-FFF2-40B4-BE49-F238E27FC236}">
                <a16:creationId xmlns:a16="http://schemas.microsoft.com/office/drawing/2014/main" id="{C60AE933-D921-3F40-99D0-AFF83BD66D9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87115" y="6388096"/>
            <a:ext cx="483809" cy="275771"/>
          </a:xfrm>
          <a:prstGeom prst="rect">
            <a:avLst/>
          </a:prstGeom>
        </p:spPr>
      </p:pic>
      <p:pic>
        <p:nvPicPr>
          <p:cNvPr id="15" name="Picture 14"/>
          <p:cNvPicPr/>
          <p:nvPr/>
        </p:nvPicPr>
        <p:blipFill>
          <a:blip r:embed="rId5" cstate="print">
            <a:extLst>
              <a:ext uri="{28A0092B-C50C-407E-A947-70E740481C1C}">
                <a14:useLocalDpi xmlns:a14="http://schemas.microsoft.com/office/drawing/2010/main"/>
              </a:ext>
            </a:extLst>
          </a:blip>
          <a:stretch>
            <a:fillRect/>
          </a:stretch>
        </p:blipFill>
        <p:spPr>
          <a:xfrm>
            <a:off x="1808795" y="1919831"/>
            <a:ext cx="4020014" cy="2441575"/>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63619" y="4084407"/>
            <a:ext cx="1429265" cy="1071949"/>
          </a:xfrm>
          <a:prstGeom prst="rect">
            <a:avLst/>
          </a:prstGeom>
        </p:spPr>
      </p:pic>
      <p:sp>
        <p:nvSpPr>
          <p:cNvPr id="16" name="TextBox 15">
            <a:extLst>
              <a:ext uri="{FF2B5EF4-FFF2-40B4-BE49-F238E27FC236}">
                <a16:creationId xmlns:a16="http://schemas.microsoft.com/office/drawing/2014/main" id="{79946DEC-9D8B-694E-AAB9-C88ADA900FA5}"/>
              </a:ext>
            </a:extLst>
          </p:cNvPr>
          <p:cNvSpPr txBox="1"/>
          <p:nvPr/>
        </p:nvSpPr>
        <p:spPr>
          <a:xfrm>
            <a:off x="6471204" y="2047833"/>
            <a:ext cx="4451663" cy="4478148"/>
          </a:xfrm>
          <a:prstGeom prst="rect">
            <a:avLst/>
          </a:prstGeom>
          <a:noFill/>
        </p:spPr>
        <p:txBody>
          <a:bodyPr wrap="square" rtlCol="0">
            <a:spAutoFit/>
          </a:bodyPr>
          <a:lstStyle/>
          <a:p>
            <a:r>
              <a:rPr lang="en-US" sz="1600" b="1" dirty="0">
                <a:latin typeface="Calibri"/>
                <a:cs typeface="Calibri"/>
              </a:rPr>
              <a:t>Data collected during 1 month drift:</a:t>
            </a:r>
          </a:p>
          <a:p>
            <a:pPr marL="285750" indent="-285750">
              <a:spcBef>
                <a:spcPts val="600"/>
              </a:spcBef>
              <a:buFont typeface="Arial"/>
              <a:buChar char="•"/>
            </a:pPr>
            <a:r>
              <a:rPr lang="en-US" sz="1400" b="1" dirty="0">
                <a:solidFill>
                  <a:srgbClr val="FFFF00"/>
                </a:solidFill>
                <a:latin typeface="Calibri"/>
                <a:cs typeface="Calibri"/>
              </a:rPr>
              <a:t>Ocean temperature and salinity profiles </a:t>
            </a:r>
            <a:r>
              <a:rPr lang="en-US" sz="1400" dirty="0">
                <a:latin typeface="Calibri"/>
                <a:cs typeface="Calibri"/>
              </a:rPr>
              <a:t>between 5 and 600 m (2 profiles per day, vertical resolution 1 m)</a:t>
            </a:r>
          </a:p>
          <a:p>
            <a:pPr marL="285750" indent="-285750">
              <a:spcBef>
                <a:spcPts val="600"/>
              </a:spcBef>
              <a:buFont typeface="Arial"/>
              <a:buChar char="•"/>
            </a:pPr>
            <a:r>
              <a:rPr lang="en-US" sz="1400" b="1" dirty="0">
                <a:solidFill>
                  <a:srgbClr val="FFFF00"/>
                </a:solidFill>
                <a:latin typeface="Calibri"/>
                <a:cs typeface="Calibri"/>
              </a:rPr>
              <a:t>Dissolved oxygen  profiles</a:t>
            </a:r>
            <a:r>
              <a:rPr lang="en-US" sz="1400" dirty="0">
                <a:latin typeface="Calibri"/>
                <a:cs typeface="Calibri"/>
              </a:rPr>
              <a:t> between 5 and 600 m </a:t>
            </a:r>
            <a:br>
              <a:rPr lang="en-US" sz="1400" dirty="0">
                <a:latin typeface="Calibri"/>
                <a:cs typeface="Calibri"/>
              </a:rPr>
            </a:br>
            <a:r>
              <a:rPr lang="en-US" sz="1400" dirty="0">
                <a:latin typeface="Calibri"/>
                <a:cs typeface="Calibri"/>
              </a:rPr>
              <a:t>(2 profiles per day, vertical resolution 2 m)</a:t>
            </a:r>
          </a:p>
          <a:p>
            <a:pPr marL="285750" indent="-285750">
              <a:spcBef>
                <a:spcPts val="600"/>
              </a:spcBef>
              <a:buFont typeface="Arial"/>
              <a:buChar char="•"/>
            </a:pPr>
            <a:r>
              <a:rPr lang="en-US" sz="1400" b="1" dirty="0">
                <a:solidFill>
                  <a:srgbClr val="FFFF00"/>
                </a:solidFill>
                <a:latin typeface="Calibri"/>
                <a:cs typeface="Calibri"/>
              </a:rPr>
              <a:t>SIMBA  temperature profiles </a:t>
            </a:r>
            <a:r>
              <a:rPr lang="en-US" sz="1400" dirty="0">
                <a:latin typeface="Calibri"/>
                <a:cs typeface="Calibri"/>
              </a:rPr>
              <a:t>through air, snow, sea ice and surface ocean (temporal resolution 2 h, vertical resolution 2 cm)</a:t>
            </a:r>
          </a:p>
          <a:p>
            <a:pPr marL="285750" indent="-285750">
              <a:spcBef>
                <a:spcPts val="600"/>
              </a:spcBef>
              <a:buFont typeface="Arial"/>
              <a:buChar char="•"/>
            </a:pPr>
            <a:r>
              <a:rPr lang="en-US" sz="1400" b="1" dirty="0">
                <a:solidFill>
                  <a:srgbClr val="FFFF00"/>
                </a:solidFill>
                <a:latin typeface="Calibri"/>
                <a:cs typeface="Calibri"/>
              </a:rPr>
              <a:t>Air temperature and atmospheric pressure </a:t>
            </a:r>
            <a:r>
              <a:rPr lang="en-US" sz="1400" dirty="0">
                <a:latin typeface="Calibri"/>
                <a:cs typeface="Calibri"/>
              </a:rPr>
              <a:t>(1 hour)</a:t>
            </a:r>
          </a:p>
          <a:p>
            <a:pPr marL="285750" indent="-285750">
              <a:spcBef>
                <a:spcPts val="600"/>
              </a:spcBef>
              <a:buFont typeface="Arial"/>
              <a:buChar char="•"/>
            </a:pPr>
            <a:r>
              <a:rPr lang="en-US" sz="1400" b="1" dirty="0" err="1">
                <a:solidFill>
                  <a:srgbClr val="FFFF00"/>
                </a:solidFill>
                <a:latin typeface="Calibri"/>
                <a:cs typeface="Calibri"/>
              </a:rPr>
              <a:t>Microlidar</a:t>
            </a:r>
            <a:r>
              <a:rPr lang="en-US" sz="1400" b="1" dirty="0">
                <a:solidFill>
                  <a:srgbClr val="FFFF00"/>
                </a:solidFill>
                <a:latin typeface="Calibri"/>
                <a:cs typeface="Calibri"/>
              </a:rPr>
              <a:t> profiles </a:t>
            </a:r>
            <a:r>
              <a:rPr lang="en-US" sz="1400" dirty="0">
                <a:latin typeface="Calibri"/>
                <a:cs typeface="Calibri"/>
              </a:rPr>
              <a:t>(temporal resolution 6 h, vertical range 327 progressively increasing altitude bins)</a:t>
            </a:r>
          </a:p>
          <a:p>
            <a:pPr marL="285750" indent="-285750">
              <a:spcBef>
                <a:spcPts val="600"/>
              </a:spcBef>
              <a:buFont typeface="Arial"/>
              <a:buChar char="•"/>
            </a:pPr>
            <a:endParaRPr lang="en-US" sz="1400" dirty="0">
              <a:latin typeface="Calibri"/>
              <a:cs typeface="Calibri"/>
            </a:endParaRPr>
          </a:p>
          <a:p>
            <a:pPr>
              <a:spcBef>
                <a:spcPts val="600"/>
              </a:spcBef>
            </a:pPr>
            <a:r>
              <a:rPr lang="en-US" sz="1400" dirty="0">
                <a:latin typeface="Calibri"/>
                <a:cs typeface="Calibri"/>
              </a:rPr>
              <a:t>Raw data available upon request on the IOPAN ftp server (IP: 153.19.130.250, user: </a:t>
            </a:r>
            <a:r>
              <a:rPr lang="en-US" sz="1400" dirty="0" err="1">
                <a:latin typeface="Calibri"/>
                <a:cs typeface="Calibri"/>
              </a:rPr>
              <a:t>iaoos</a:t>
            </a:r>
            <a:r>
              <a:rPr lang="en-US" sz="1400" dirty="0">
                <a:latin typeface="Calibri"/>
                <a:cs typeface="Calibri"/>
              </a:rPr>
              <a:t>-data, pass protected). </a:t>
            </a:r>
          </a:p>
          <a:p>
            <a:pPr>
              <a:spcBef>
                <a:spcPts val="600"/>
              </a:spcBef>
            </a:pPr>
            <a:r>
              <a:rPr lang="en-US" sz="1400" dirty="0">
                <a:latin typeface="Calibri"/>
                <a:cs typeface="Calibri"/>
              </a:rPr>
              <a:t>Processed ocean and </a:t>
            </a:r>
            <a:r>
              <a:rPr lang="en-US" sz="1400" dirty="0" err="1">
                <a:latin typeface="Calibri"/>
                <a:cs typeface="Calibri"/>
              </a:rPr>
              <a:t>meteo</a:t>
            </a:r>
            <a:r>
              <a:rPr lang="en-US" sz="1400" dirty="0">
                <a:latin typeface="Calibri"/>
                <a:cs typeface="Calibri"/>
              </a:rPr>
              <a:t> data will be available from IOPAN data base after processing is finalized.</a:t>
            </a:r>
          </a:p>
          <a:p>
            <a:pPr>
              <a:spcBef>
                <a:spcPts val="600"/>
              </a:spcBef>
            </a:pPr>
            <a:r>
              <a:rPr lang="en-US" sz="1400" dirty="0">
                <a:latin typeface="Calibri"/>
                <a:cs typeface="Calibri"/>
              </a:rPr>
              <a:t>SIMBA data processing </a:t>
            </a:r>
            <a:r>
              <a:rPr lang="mr-IN" sz="1400" dirty="0">
                <a:latin typeface="Calibri"/>
                <a:cs typeface="Calibri"/>
              </a:rPr>
              <a:t>–</a:t>
            </a:r>
            <a:r>
              <a:rPr lang="en-US" sz="1400" dirty="0">
                <a:latin typeface="Calibri"/>
                <a:cs typeface="Calibri"/>
              </a:rPr>
              <a:t> ask FMI (Bin Cheng)?</a:t>
            </a:r>
          </a:p>
        </p:txBody>
      </p:sp>
      <p:pic>
        <p:nvPicPr>
          <p:cNvPr id="17" name="Picture 16" descr="INTAROS_v1-white-negative.png">
            <a:extLst>
              <a:ext uri="{FF2B5EF4-FFF2-40B4-BE49-F238E27FC236}">
                <a16:creationId xmlns:a16="http://schemas.microsoft.com/office/drawing/2014/main" id="{6D325136-19A6-8D40-9853-9DB3A487A84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95850" y="189332"/>
            <a:ext cx="941535" cy="580455"/>
          </a:xfrm>
          <a:prstGeom prst="rect">
            <a:avLst/>
          </a:prstGeom>
        </p:spPr>
      </p:pic>
    </p:spTree>
    <p:extLst>
      <p:ext uri="{BB962C8B-B14F-4D97-AF65-F5344CB8AC3E}">
        <p14:creationId xmlns:p14="http://schemas.microsoft.com/office/powerpoint/2010/main" val="132740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046583" y="0"/>
            <a:ext cx="4008754"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61297" y="1844405"/>
            <a:ext cx="1729947" cy="129746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85747" y="2148702"/>
            <a:ext cx="1720793" cy="129059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78162" y="2446639"/>
            <a:ext cx="1321143" cy="176152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661297" y="3323786"/>
            <a:ext cx="1729947" cy="1297460"/>
          </a:xfrm>
          <a:prstGeom prst="rect">
            <a:avLst/>
          </a:prstGeom>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585747" y="3610918"/>
            <a:ext cx="1727603" cy="1057190"/>
          </a:xfrm>
          <a:prstGeom prst="rect">
            <a:avLst/>
          </a:prstGeom>
        </p:spPr>
      </p:pic>
      <p:cxnSp>
        <p:nvCxnSpPr>
          <p:cNvPr id="10" name="Straight Arrow Connector 9"/>
          <p:cNvCxnSpPr>
            <a:cxnSpLocks/>
          </p:cNvCxnSpPr>
          <p:nvPr/>
        </p:nvCxnSpPr>
        <p:spPr>
          <a:xfrm>
            <a:off x="2608218" y="3967892"/>
            <a:ext cx="1236107" cy="0"/>
          </a:xfrm>
          <a:prstGeom prst="straightConnector1">
            <a:avLst/>
          </a:prstGeom>
          <a:ln w="12700" cmpd="sng">
            <a:solidFill>
              <a:srgbClr val="FF0000"/>
            </a:solidFill>
            <a:tailEnd type="arrow" w="sm" len="sm"/>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478162" y="4379783"/>
            <a:ext cx="1318053" cy="1757404"/>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407189" y="4798537"/>
            <a:ext cx="967944" cy="1290592"/>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521676" y="5233768"/>
            <a:ext cx="1027670" cy="1370227"/>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661296" y="4779137"/>
            <a:ext cx="1729945" cy="1297459"/>
          </a:xfrm>
          <a:prstGeom prst="rect">
            <a:avLst/>
          </a:prstGeom>
        </p:spPr>
      </p:pic>
      <p:sp>
        <p:nvSpPr>
          <p:cNvPr id="9" name="TextBox 8">
            <a:extLst>
              <a:ext uri="{FF2B5EF4-FFF2-40B4-BE49-F238E27FC236}">
                <a16:creationId xmlns:a16="http://schemas.microsoft.com/office/drawing/2014/main" id="{55FD5EAB-82BC-5B4E-9CFD-577857B34153}"/>
              </a:ext>
            </a:extLst>
          </p:cNvPr>
          <p:cNvSpPr txBox="1"/>
          <p:nvPr/>
        </p:nvSpPr>
        <p:spPr>
          <a:xfrm>
            <a:off x="5375891" y="2073647"/>
            <a:ext cx="1474763" cy="307777"/>
          </a:xfrm>
          <a:prstGeom prst="rect">
            <a:avLst/>
          </a:prstGeom>
          <a:noFill/>
        </p:spPr>
        <p:txBody>
          <a:bodyPr wrap="none" rtlCol="0">
            <a:spAutoFit/>
          </a:bodyPr>
          <a:lstStyle/>
          <a:p>
            <a:r>
              <a:rPr lang="en-US" sz="1400" b="1" dirty="0">
                <a:latin typeface="Calibri" panose="020F0502020204030204" pitchFamily="34" charset="0"/>
                <a:cs typeface="Calibri" panose="020F0502020204030204" pitchFamily="34" charset="0"/>
              </a:rPr>
              <a:t>pH/pCO2 sensors</a:t>
            </a:r>
          </a:p>
        </p:txBody>
      </p:sp>
      <p:sp>
        <p:nvSpPr>
          <p:cNvPr id="16" name="TextBox 15">
            <a:extLst>
              <a:ext uri="{FF2B5EF4-FFF2-40B4-BE49-F238E27FC236}">
                <a16:creationId xmlns:a16="http://schemas.microsoft.com/office/drawing/2014/main" id="{B6AFF813-E0DF-E542-9E1F-6F54EB939E53}"/>
              </a:ext>
            </a:extLst>
          </p:cNvPr>
          <p:cNvSpPr txBox="1"/>
          <p:nvPr/>
        </p:nvSpPr>
        <p:spPr>
          <a:xfrm>
            <a:off x="5722650" y="6137187"/>
            <a:ext cx="884088" cy="738664"/>
          </a:xfrm>
          <a:prstGeom prst="rect">
            <a:avLst/>
          </a:prstGeom>
          <a:noFill/>
        </p:spPr>
        <p:txBody>
          <a:bodyPr wrap="none" rtlCol="0">
            <a:spAutoFit/>
          </a:bodyPr>
          <a:lstStyle/>
          <a:p>
            <a:pPr algn="ctr"/>
            <a:r>
              <a:rPr lang="en-US" sz="1400" b="1" dirty="0">
                <a:latin typeface="Calibri" panose="020F0502020204030204" pitchFamily="34" charset="0"/>
                <a:cs typeface="Calibri" panose="020F0502020204030204" pitchFamily="34" charset="0"/>
              </a:rPr>
              <a:t>LR-ADCP</a:t>
            </a:r>
            <a:br>
              <a:rPr lang="en-US" sz="1400" b="1" dirty="0">
                <a:latin typeface="Calibri" panose="020F0502020204030204" pitchFamily="34" charset="0"/>
                <a:cs typeface="Calibri" panose="020F0502020204030204" pitchFamily="34" charset="0"/>
              </a:rPr>
            </a:br>
            <a:r>
              <a:rPr lang="en-US" sz="1400" b="1" dirty="0">
                <a:latin typeface="Calibri" panose="020F0502020204030204" pitchFamily="34" charset="0"/>
                <a:cs typeface="Calibri" panose="020F0502020204030204" pitchFamily="34" charset="0"/>
              </a:rPr>
              <a:t>for ocean</a:t>
            </a:r>
            <a:br>
              <a:rPr lang="en-US" sz="1400" b="1" dirty="0">
                <a:latin typeface="Calibri" panose="020F0502020204030204" pitchFamily="34" charset="0"/>
                <a:cs typeface="Calibri" panose="020F0502020204030204" pitchFamily="34" charset="0"/>
              </a:rPr>
            </a:br>
            <a:r>
              <a:rPr lang="en-US" sz="1400" b="1" dirty="0">
                <a:latin typeface="Calibri" panose="020F0502020204030204" pitchFamily="34" charset="0"/>
                <a:cs typeface="Calibri" panose="020F0502020204030204" pitchFamily="34" charset="0"/>
              </a:rPr>
              <a:t>currents</a:t>
            </a:r>
          </a:p>
        </p:txBody>
      </p:sp>
      <p:sp>
        <p:nvSpPr>
          <p:cNvPr id="17" name="TextBox 16">
            <a:extLst>
              <a:ext uri="{FF2B5EF4-FFF2-40B4-BE49-F238E27FC236}">
                <a16:creationId xmlns:a16="http://schemas.microsoft.com/office/drawing/2014/main" id="{B0C1111E-4F15-124D-9AD0-E267AC8EB80B}"/>
              </a:ext>
            </a:extLst>
          </p:cNvPr>
          <p:cNvSpPr txBox="1"/>
          <p:nvPr/>
        </p:nvSpPr>
        <p:spPr>
          <a:xfrm>
            <a:off x="4504967" y="6150300"/>
            <a:ext cx="922945" cy="523220"/>
          </a:xfrm>
          <a:prstGeom prst="rect">
            <a:avLst/>
          </a:prstGeom>
          <a:noFill/>
        </p:spPr>
        <p:txBody>
          <a:bodyPr wrap="none" rtlCol="0">
            <a:spAutoFit/>
          </a:bodyPr>
          <a:lstStyle/>
          <a:p>
            <a:pPr algn="ctr"/>
            <a:r>
              <a:rPr lang="en-US" sz="1400" b="1" dirty="0">
                <a:latin typeface="Calibri" panose="020F0502020204030204" pitchFamily="34" charset="0"/>
                <a:cs typeface="Calibri" panose="020F0502020204030204" pitchFamily="34" charset="0"/>
              </a:rPr>
              <a:t>CTD/TDO </a:t>
            </a:r>
            <a:br>
              <a:rPr lang="en-US" sz="1400" b="1" dirty="0">
                <a:latin typeface="Calibri" panose="020F0502020204030204" pitchFamily="34" charset="0"/>
                <a:cs typeface="Calibri" panose="020F0502020204030204" pitchFamily="34" charset="0"/>
              </a:rPr>
            </a:br>
            <a:r>
              <a:rPr lang="en-US" sz="1400" b="1" dirty="0">
                <a:latin typeface="Calibri" panose="020F0502020204030204" pitchFamily="34" charset="0"/>
                <a:cs typeface="Calibri" panose="020F0502020204030204" pitchFamily="34" charset="0"/>
              </a:rPr>
              <a:t>sensors</a:t>
            </a:r>
          </a:p>
        </p:txBody>
      </p:sp>
      <p:sp>
        <p:nvSpPr>
          <p:cNvPr id="18" name="TextBox 17">
            <a:extLst>
              <a:ext uri="{FF2B5EF4-FFF2-40B4-BE49-F238E27FC236}">
                <a16:creationId xmlns:a16="http://schemas.microsoft.com/office/drawing/2014/main" id="{796B0E67-1C02-3E44-B405-7C086DBD6115}"/>
              </a:ext>
            </a:extLst>
          </p:cNvPr>
          <p:cNvSpPr txBox="1"/>
          <p:nvPr/>
        </p:nvSpPr>
        <p:spPr>
          <a:xfrm>
            <a:off x="2776536" y="6269616"/>
            <a:ext cx="745140" cy="523220"/>
          </a:xfrm>
          <a:prstGeom prst="rect">
            <a:avLst/>
          </a:prstGeom>
          <a:noFill/>
        </p:spPr>
        <p:txBody>
          <a:bodyPr wrap="none" rtlCol="0">
            <a:spAutoFit/>
          </a:bodyPr>
          <a:lstStyle/>
          <a:p>
            <a:pPr algn="ctr"/>
            <a:r>
              <a:rPr lang="en-US" sz="1400" b="1" dirty="0">
                <a:latin typeface="Calibri" panose="020F0502020204030204" pitchFamily="34" charset="0"/>
                <a:cs typeface="Calibri" panose="020F0502020204030204" pitchFamily="34" charset="0"/>
              </a:rPr>
              <a:t>T/TD</a:t>
            </a:r>
            <a:br>
              <a:rPr lang="en-US" sz="1400" b="1" dirty="0">
                <a:latin typeface="Calibri" panose="020F0502020204030204" pitchFamily="34" charset="0"/>
                <a:cs typeface="Calibri" panose="020F0502020204030204" pitchFamily="34" charset="0"/>
              </a:rPr>
            </a:br>
            <a:r>
              <a:rPr lang="en-US" sz="1400" b="1" dirty="0">
                <a:latin typeface="Calibri" panose="020F0502020204030204" pitchFamily="34" charset="0"/>
                <a:cs typeface="Calibri" panose="020F0502020204030204" pitchFamily="34" charset="0"/>
              </a:rPr>
              <a:t>sensors</a:t>
            </a:r>
          </a:p>
        </p:txBody>
      </p:sp>
      <p:sp>
        <p:nvSpPr>
          <p:cNvPr id="19" name="TextBox 18">
            <a:extLst>
              <a:ext uri="{FF2B5EF4-FFF2-40B4-BE49-F238E27FC236}">
                <a16:creationId xmlns:a16="http://schemas.microsoft.com/office/drawing/2014/main" id="{3904C973-E0BE-904F-A7AE-78A819D483CB}"/>
              </a:ext>
            </a:extLst>
          </p:cNvPr>
          <p:cNvSpPr txBox="1"/>
          <p:nvPr/>
        </p:nvSpPr>
        <p:spPr>
          <a:xfrm>
            <a:off x="1558268" y="6057681"/>
            <a:ext cx="1229247" cy="738664"/>
          </a:xfrm>
          <a:prstGeom prst="rect">
            <a:avLst/>
          </a:prstGeom>
          <a:noFill/>
        </p:spPr>
        <p:txBody>
          <a:bodyPr wrap="none" rtlCol="0">
            <a:spAutoFit/>
          </a:bodyPr>
          <a:lstStyle/>
          <a:p>
            <a:r>
              <a:rPr lang="en-US" sz="1400" b="1" dirty="0">
                <a:latin typeface="Calibri" panose="020F0502020204030204" pitchFamily="34" charset="0"/>
                <a:cs typeface="Calibri" panose="020F0502020204030204" pitchFamily="34" charset="0"/>
              </a:rPr>
              <a:t>Nortek Sig250</a:t>
            </a:r>
            <a:br>
              <a:rPr lang="en-US" sz="1400" b="1" dirty="0">
                <a:latin typeface="Calibri" panose="020F0502020204030204" pitchFamily="34" charset="0"/>
                <a:cs typeface="Calibri" panose="020F0502020204030204" pitchFamily="34" charset="0"/>
              </a:rPr>
            </a:br>
            <a:r>
              <a:rPr lang="en-US" sz="1400" b="1" dirty="0">
                <a:latin typeface="Calibri" panose="020F0502020204030204" pitchFamily="34" charset="0"/>
                <a:cs typeface="Calibri" panose="020F0502020204030204" pitchFamily="34" charset="0"/>
              </a:rPr>
              <a:t>for currents</a:t>
            </a:r>
            <a:br>
              <a:rPr lang="en-US" sz="1400" b="1" dirty="0">
                <a:latin typeface="Calibri" panose="020F0502020204030204" pitchFamily="34" charset="0"/>
                <a:cs typeface="Calibri" panose="020F0502020204030204" pitchFamily="34" charset="0"/>
              </a:rPr>
            </a:br>
            <a:r>
              <a:rPr lang="en-US" sz="1400" b="1" dirty="0">
                <a:latin typeface="Calibri" panose="020F0502020204030204" pitchFamily="34" charset="0"/>
                <a:cs typeface="Calibri" panose="020F0502020204030204" pitchFamily="34" charset="0"/>
              </a:rPr>
              <a:t>and sea ice</a:t>
            </a:r>
          </a:p>
        </p:txBody>
      </p:sp>
      <p:sp>
        <p:nvSpPr>
          <p:cNvPr id="20" name="TextBox 19">
            <a:extLst>
              <a:ext uri="{FF2B5EF4-FFF2-40B4-BE49-F238E27FC236}">
                <a16:creationId xmlns:a16="http://schemas.microsoft.com/office/drawing/2014/main" id="{E85289BA-9C63-394B-B8BE-133D5487118F}"/>
              </a:ext>
            </a:extLst>
          </p:cNvPr>
          <p:cNvSpPr txBox="1"/>
          <p:nvPr/>
        </p:nvSpPr>
        <p:spPr>
          <a:xfrm>
            <a:off x="4862558" y="1872357"/>
            <a:ext cx="478657" cy="307777"/>
          </a:xfrm>
          <a:prstGeom prst="rect">
            <a:avLst/>
          </a:prstGeom>
          <a:noFill/>
        </p:spPr>
        <p:txBody>
          <a:bodyPr wrap="none" rtlCol="0">
            <a:spAutoFit/>
          </a:bodyPr>
          <a:lstStyle/>
          <a:p>
            <a:pPr algn="ctr"/>
            <a:r>
              <a:rPr lang="en-US" sz="1400" b="1" dirty="0">
                <a:latin typeface="Calibri" panose="020F0502020204030204" pitchFamily="34" charset="0"/>
                <a:cs typeface="Calibri" panose="020F0502020204030204" pitchFamily="34" charset="0"/>
              </a:rPr>
              <a:t>PAR</a:t>
            </a:r>
          </a:p>
        </p:txBody>
      </p:sp>
      <p:sp>
        <p:nvSpPr>
          <p:cNvPr id="21" name="TextBox 20">
            <a:extLst>
              <a:ext uri="{FF2B5EF4-FFF2-40B4-BE49-F238E27FC236}">
                <a16:creationId xmlns:a16="http://schemas.microsoft.com/office/drawing/2014/main" id="{B508CFE1-FA49-7A41-90E2-C0BF27AF173B}"/>
              </a:ext>
            </a:extLst>
          </p:cNvPr>
          <p:cNvSpPr txBox="1"/>
          <p:nvPr/>
        </p:nvSpPr>
        <p:spPr>
          <a:xfrm>
            <a:off x="271262" y="102275"/>
            <a:ext cx="7645707" cy="830997"/>
          </a:xfrm>
          <a:prstGeom prst="rect">
            <a:avLst/>
          </a:prstGeom>
          <a:noFill/>
        </p:spPr>
        <p:txBody>
          <a:bodyPr wrap="square" rtlCol="0">
            <a:spAutoFit/>
          </a:bodyPr>
          <a:lstStyle/>
          <a:p>
            <a:pPr>
              <a:spcBef>
                <a:spcPts val="800"/>
              </a:spcBef>
            </a:pPr>
            <a:r>
              <a:rPr lang="en-US" sz="2400" b="1" dirty="0">
                <a:solidFill>
                  <a:srgbClr val="00B0F0"/>
                </a:solidFill>
                <a:latin typeface="Calibri" charset="0"/>
                <a:ea typeface="Calibri" charset="0"/>
                <a:cs typeface="Calibri" charset="0"/>
              </a:rPr>
              <a:t>Task 3.4 Distributed systems for ocean and sea ice:</a:t>
            </a:r>
            <a:br>
              <a:rPr lang="en-US" sz="2400" b="1" dirty="0">
                <a:solidFill>
                  <a:srgbClr val="00B0F0"/>
                </a:solidFill>
                <a:latin typeface="Calibri" charset="0"/>
                <a:ea typeface="Calibri" charset="0"/>
                <a:cs typeface="Calibri" charset="0"/>
              </a:rPr>
            </a:br>
            <a:r>
              <a:rPr lang="en-US" sz="2400" b="1" dirty="0">
                <a:solidFill>
                  <a:srgbClr val="00B0F0"/>
                </a:solidFill>
                <a:latin typeface="Calibri" charset="0"/>
                <a:ea typeface="Calibri" charset="0"/>
                <a:cs typeface="Calibri" charset="0"/>
              </a:rPr>
              <a:t>                </a:t>
            </a:r>
            <a:r>
              <a:rPr lang="en-US" sz="2200" b="1" dirty="0">
                <a:solidFill>
                  <a:srgbClr val="00B0F0"/>
                </a:solidFill>
                <a:latin typeface="Calibri" charset="0"/>
                <a:ea typeface="Calibri" charset="0"/>
                <a:cs typeface="Calibri" charset="0"/>
              </a:rPr>
              <a:t>Deep ocean mooring NERSC4</a:t>
            </a:r>
            <a:endParaRPr lang="en-US" sz="2200" b="1" dirty="0">
              <a:latin typeface="Calibri" charset="0"/>
              <a:ea typeface="Calibri" charset="0"/>
              <a:cs typeface="Calibri" charset="0"/>
            </a:endParaRPr>
          </a:p>
        </p:txBody>
      </p:sp>
      <p:sp>
        <p:nvSpPr>
          <p:cNvPr id="22" name="TextBox 21">
            <a:extLst>
              <a:ext uri="{FF2B5EF4-FFF2-40B4-BE49-F238E27FC236}">
                <a16:creationId xmlns:a16="http://schemas.microsoft.com/office/drawing/2014/main" id="{78D13239-3EB9-2F4F-B0BE-877137EEF9A7}"/>
              </a:ext>
            </a:extLst>
          </p:cNvPr>
          <p:cNvSpPr txBox="1"/>
          <p:nvPr/>
        </p:nvSpPr>
        <p:spPr>
          <a:xfrm>
            <a:off x="1451162" y="1069966"/>
            <a:ext cx="5648500" cy="584775"/>
          </a:xfrm>
          <a:prstGeom prst="rect">
            <a:avLst/>
          </a:prstGeom>
          <a:noFill/>
        </p:spPr>
        <p:txBody>
          <a:bodyPr wrap="square" rtlCol="0">
            <a:spAutoFit/>
          </a:bodyPr>
          <a:lstStyle/>
          <a:p>
            <a:pPr algn="ctr">
              <a:spcBef>
                <a:spcPts val="800"/>
              </a:spcBef>
            </a:pPr>
            <a:r>
              <a:rPr lang="en-US" sz="1600" b="1" dirty="0">
                <a:latin typeface="Calibri" charset="0"/>
                <a:ea typeface="Calibri" charset="0"/>
                <a:cs typeface="Calibri" charset="0"/>
              </a:rPr>
              <a:t>Mooring NERSC4 deployed in the deep Nansen Basin </a:t>
            </a:r>
            <a:br>
              <a:rPr lang="en-US" sz="1600" b="1" dirty="0">
                <a:latin typeface="Calibri" charset="0"/>
                <a:ea typeface="Calibri" charset="0"/>
                <a:cs typeface="Calibri" charset="0"/>
              </a:rPr>
            </a:br>
            <a:r>
              <a:rPr lang="en-US" sz="1600" b="1" dirty="0">
                <a:latin typeface="Calibri" charset="0"/>
                <a:ea typeface="Calibri" charset="0"/>
                <a:cs typeface="Calibri" charset="0"/>
              </a:rPr>
              <a:t>on September 5, 2019 during the CAATEX cruise on KV Svalbard</a:t>
            </a:r>
          </a:p>
        </p:txBody>
      </p:sp>
      <p:pic>
        <p:nvPicPr>
          <p:cNvPr id="24" name="Picture 23">
            <a:extLst>
              <a:ext uri="{FF2B5EF4-FFF2-40B4-BE49-F238E27FC236}">
                <a16:creationId xmlns:a16="http://schemas.microsoft.com/office/drawing/2014/main" id="{65B35284-310B-8348-A258-945B97D75CF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72195" y="651760"/>
            <a:ext cx="507567" cy="710593"/>
          </a:xfrm>
          <a:prstGeom prst="rect">
            <a:avLst/>
          </a:prstGeom>
        </p:spPr>
      </p:pic>
    </p:spTree>
    <p:extLst>
      <p:ext uri="{BB962C8B-B14F-4D97-AF65-F5344CB8AC3E}">
        <p14:creationId xmlns:p14="http://schemas.microsoft.com/office/powerpoint/2010/main" val="339526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04289" y="1822591"/>
            <a:ext cx="3940432" cy="3760647"/>
          </a:xfrm>
          <a:prstGeom prst="rect">
            <a:avLst/>
          </a:prstGeom>
        </p:spPr>
      </p:pic>
      <p:sp>
        <p:nvSpPr>
          <p:cNvPr id="9" name="TextBox 8"/>
          <p:cNvSpPr txBox="1"/>
          <p:nvPr/>
        </p:nvSpPr>
        <p:spPr>
          <a:xfrm>
            <a:off x="718459" y="5678507"/>
            <a:ext cx="6470469" cy="1077218"/>
          </a:xfrm>
          <a:prstGeom prst="rect">
            <a:avLst/>
          </a:prstGeom>
          <a:noFill/>
        </p:spPr>
        <p:txBody>
          <a:bodyPr wrap="square" rtlCol="0">
            <a:spAutoFit/>
          </a:bodyPr>
          <a:lstStyle/>
          <a:p>
            <a:pPr algn="ctr"/>
            <a:r>
              <a:rPr lang="en-US" sz="1600" b="1" dirty="0">
                <a:latin typeface="Calibri"/>
                <a:cs typeface="Calibri"/>
              </a:rPr>
              <a:t>Successfully recovered on July 24, 2020 </a:t>
            </a:r>
            <a:br>
              <a:rPr lang="en-US" sz="1600" b="1" dirty="0">
                <a:latin typeface="Calibri"/>
                <a:cs typeface="Calibri"/>
              </a:rPr>
            </a:br>
            <a:r>
              <a:rPr lang="en-US" sz="1600" b="1" dirty="0">
                <a:latin typeface="Calibri"/>
                <a:cs typeface="Calibri"/>
              </a:rPr>
              <a:t>during the CAATEX 2020 cruise on KV Svalbard</a:t>
            </a:r>
            <a:br>
              <a:rPr lang="en-US" sz="1600" b="1" dirty="0">
                <a:latin typeface="Calibri"/>
                <a:cs typeface="Calibri"/>
              </a:rPr>
            </a:br>
            <a:r>
              <a:rPr lang="en-US" sz="1600" b="1" dirty="0">
                <a:latin typeface="Calibri"/>
                <a:cs typeface="Calibri"/>
              </a:rPr>
              <a:t>by the French-Norwegian team: Hanne, </a:t>
            </a:r>
            <a:r>
              <a:rPr lang="en-US" sz="1600" b="1" dirty="0" err="1">
                <a:latin typeface="Calibri"/>
                <a:cs typeface="Calibri"/>
              </a:rPr>
              <a:t>Matthiew</a:t>
            </a:r>
            <a:r>
              <a:rPr lang="en-US" sz="1600" b="1" dirty="0">
                <a:latin typeface="Calibri"/>
                <a:cs typeface="Calibri"/>
              </a:rPr>
              <a:t>, Nick, </a:t>
            </a:r>
            <a:r>
              <a:rPr lang="en-US" sz="1600" b="1" dirty="0" err="1">
                <a:latin typeface="Calibri"/>
                <a:cs typeface="Calibri"/>
              </a:rPr>
              <a:t>Espen</a:t>
            </a:r>
            <a:r>
              <a:rPr lang="en-US" sz="1600" b="1" dirty="0">
                <a:latin typeface="Calibri"/>
                <a:cs typeface="Calibri"/>
              </a:rPr>
              <a:t> </a:t>
            </a:r>
            <a:br>
              <a:rPr lang="en-US" sz="1600" b="1" dirty="0">
                <a:latin typeface="Calibri"/>
                <a:cs typeface="Calibri"/>
              </a:rPr>
            </a:br>
            <a:r>
              <a:rPr lang="en-US" sz="1600" b="1" dirty="0">
                <a:latin typeface="Calibri"/>
                <a:cs typeface="Calibri"/>
              </a:rPr>
              <a:t>Thank you !!!</a:t>
            </a:r>
          </a:p>
        </p:txBody>
      </p:sp>
      <p:pic>
        <p:nvPicPr>
          <p:cNvPr id="3" name="Picture 2">
            <a:extLst>
              <a:ext uri="{FF2B5EF4-FFF2-40B4-BE49-F238E27FC236}">
                <a16:creationId xmlns:a16="http://schemas.microsoft.com/office/drawing/2014/main" id="{AED35469-877F-A34C-A69F-CE07A3F2963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669383" y="426013"/>
            <a:ext cx="2272936" cy="1405472"/>
          </a:xfrm>
          <a:prstGeom prst="rect">
            <a:avLst/>
          </a:prstGeom>
        </p:spPr>
      </p:pic>
      <p:pic>
        <p:nvPicPr>
          <p:cNvPr id="4" name="Picture 3">
            <a:extLst>
              <a:ext uri="{FF2B5EF4-FFF2-40B4-BE49-F238E27FC236}">
                <a16:creationId xmlns:a16="http://schemas.microsoft.com/office/drawing/2014/main" id="{782278A8-9446-1E45-8FFD-3F6D2A2782C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60624" y="1734389"/>
            <a:ext cx="2429691" cy="1367826"/>
          </a:xfrm>
          <a:prstGeom prst="rect">
            <a:avLst/>
          </a:prstGeom>
        </p:spPr>
      </p:pic>
      <p:pic>
        <p:nvPicPr>
          <p:cNvPr id="5" name="Picture 4">
            <a:extLst>
              <a:ext uri="{FF2B5EF4-FFF2-40B4-BE49-F238E27FC236}">
                <a16:creationId xmlns:a16="http://schemas.microsoft.com/office/drawing/2014/main" id="{40B31115-3AC5-094B-BCE4-13281A5B4C5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801949" y="2956747"/>
            <a:ext cx="2140371" cy="1204950"/>
          </a:xfrm>
          <a:prstGeom prst="rect">
            <a:avLst/>
          </a:prstGeom>
        </p:spPr>
      </p:pic>
      <p:pic>
        <p:nvPicPr>
          <p:cNvPr id="8" name="Picture 7">
            <a:extLst>
              <a:ext uri="{FF2B5EF4-FFF2-40B4-BE49-F238E27FC236}">
                <a16:creationId xmlns:a16="http://schemas.microsoft.com/office/drawing/2014/main" id="{3BA16D35-F3B8-094D-AF1C-AC94575B402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252064" y="4087684"/>
            <a:ext cx="2067196" cy="1162797"/>
          </a:xfrm>
          <a:prstGeom prst="rect">
            <a:avLst/>
          </a:prstGeom>
        </p:spPr>
      </p:pic>
      <p:pic>
        <p:nvPicPr>
          <p:cNvPr id="11" name="Picture 10">
            <a:extLst>
              <a:ext uri="{FF2B5EF4-FFF2-40B4-BE49-F238E27FC236}">
                <a16:creationId xmlns:a16="http://schemas.microsoft.com/office/drawing/2014/main" id="{6F572AD8-4F56-B644-8AAC-9C41FD79451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798684" y="5190955"/>
            <a:ext cx="2141598" cy="1204950"/>
          </a:xfrm>
          <a:prstGeom prst="rect">
            <a:avLst/>
          </a:prstGeom>
        </p:spPr>
      </p:pic>
      <p:sp>
        <p:nvSpPr>
          <p:cNvPr id="13" name="TextBox 12">
            <a:extLst>
              <a:ext uri="{FF2B5EF4-FFF2-40B4-BE49-F238E27FC236}">
                <a16:creationId xmlns:a16="http://schemas.microsoft.com/office/drawing/2014/main" id="{11109248-8B9A-BC42-8BAB-5223F17BB0D5}"/>
              </a:ext>
            </a:extLst>
          </p:cNvPr>
          <p:cNvSpPr txBox="1"/>
          <p:nvPr/>
        </p:nvSpPr>
        <p:spPr>
          <a:xfrm>
            <a:off x="9214877" y="4408488"/>
            <a:ext cx="1829791" cy="461665"/>
          </a:xfrm>
          <a:prstGeom prst="rect">
            <a:avLst/>
          </a:prstGeom>
          <a:noFill/>
        </p:spPr>
        <p:txBody>
          <a:bodyPr wrap="square" rtlCol="0">
            <a:spAutoFit/>
          </a:bodyPr>
          <a:lstStyle/>
          <a:p>
            <a:pPr algn="ctr">
              <a:spcBef>
                <a:spcPts val="800"/>
              </a:spcBef>
            </a:pPr>
            <a:r>
              <a:rPr lang="en-US" sz="1200" b="1" dirty="0">
                <a:latin typeface="Calibri" charset="0"/>
                <a:ea typeface="Calibri" charset="0"/>
                <a:cs typeface="Calibri" charset="0"/>
              </a:rPr>
              <a:t>Photo credit: </a:t>
            </a:r>
            <a:br>
              <a:rPr lang="en-US" sz="1200" b="1" dirty="0">
                <a:latin typeface="Calibri" charset="0"/>
                <a:ea typeface="Calibri" charset="0"/>
                <a:cs typeface="Calibri" charset="0"/>
              </a:rPr>
            </a:br>
            <a:r>
              <a:rPr lang="en-US" sz="1200" b="1" dirty="0">
                <a:latin typeface="Calibri" charset="0"/>
                <a:ea typeface="Calibri" charset="0"/>
                <a:cs typeface="Calibri" charset="0"/>
              </a:rPr>
              <a:t>Hanne </a:t>
            </a:r>
            <a:r>
              <a:rPr lang="en-US" sz="1200" b="1" dirty="0" err="1">
                <a:latin typeface="Calibri" charset="0"/>
                <a:ea typeface="Calibri" charset="0"/>
                <a:cs typeface="Calibri" charset="0"/>
              </a:rPr>
              <a:t>Sagen</a:t>
            </a:r>
            <a:r>
              <a:rPr lang="en-US" sz="1200" b="1" dirty="0">
                <a:latin typeface="Calibri" charset="0"/>
                <a:ea typeface="Calibri" charset="0"/>
                <a:cs typeface="Calibri" charset="0"/>
              </a:rPr>
              <a:t>, NERSC</a:t>
            </a:r>
          </a:p>
        </p:txBody>
      </p:sp>
      <p:sp>
        <p:nvSpPr>
          <p:cNvPr id="14" name="TextBox 13">
            <a:extLst>
              <a:ext uri="{FF2B5EF4-FFF2-40B4-BE49-F238E27FC236}">
                <a16:creationId xmlns:a16="http://schemas.microsoft.com/office/drawing/2014/main" id="{307474BA-DCC5-9544-BE2B-4A3103E4A791}"/>
              </a:ext>
            </a:extLst>
          </p:cNvPr>
          <p:cNvSpPr txBox="1"/>
          <p:nvPr/>
        </p:nvSpPr>
        <p:spPr>
          <a:xfrm>
            <a:off x="9397875" y="2168655"/>
            <a:ext cx="1829791" cy="461665"/>
          </a:xfrm>
          <a:prstGeom prst="rect">
            <a:avLst/>
          </a:prstGeom>
          <a:noFill/>
        </p:spPr>
        <p:txBody>
          <a:bodyPr wrap="square" rtlCol="0">
            <a:spAutoFit/>
          </a:bodyPr>
          <a:lstStyle/>
          <a:p>
            <a:pPr algn="ctr">
              <a:spcBef>
                <a:spcPts val="800"/>
              </a:spcBef>
            </a:pPr>
            <a:r>
              <a:rPr lang="en-US" sz="1200" b="1" dirty="0">
                <a:latin typeface="Calibri" charset="0"/>
                <a:ea typeface="Calibri" charset="0"/>
                <a:cs typeface="Calibri" charset="0"/>
              </a:rPr>
              <a:t>Recovery of NERSC4</a:t>
            </a:r>
            <a:br>
              <a:rPr lang="en-US" sz="1200" b="1" dirty="0">
                <a:latin typeface="Calibri" charset="0"/>
                <a:ea typeface="Calibri" charset="0"/>
                <a:cs typeface="Calibri" charset="0"/>
              </a:rPr>
            </a:br>
            <a:r>
              <a:rPr lang="en-US" sz="1200" b="1" dirty="0">
                <a:latin typeface="Calibri" charset="0"/>
                <a:ea typeface="Calibri" charset="0"/>
                <a:cs typeface="Calibri" charset="0"/>
              </a:rPr>
              <a:t>from KV Svalbard</a:t>
            </a:r>
          </a:p>
        </p:txBody>
      </p:sp>
      <p:sp>
        <p:nvSpPr>
          <p:cNvPr id="15" name="TextBox 14">
            <a:extLst>
              <a:ext uri="{FF2B5EF4-FFF2-40B4-BE49-F238E27FC236}">
                <a16:creationId xmlns:a16="http://schemas.microsoft.com/office/drawing/2014/main" id="{CB5B6C86-22AE-C542-B9F7-52E8A5D40B5F}"/>
              </a:ext>
            </a:extLst>
          </p:cNvPr>
          <p:cNvSpPr txBox="1"/>
          <p:nvPr/>
        </p:nvSpPr>
        <p:spPr>
          <a:xfrm>
            <a:off x="271262" y="102275"/>
            <a:ext cx="7645707" cy="830997"/>
          </a:xfrm>
          <a:prstGeom prst="rect">
            <a:avLst/>
          </a:prstGeom>
          <a:noFill/>
        </p:spPr>
        <p:txBody>
          <a:bodyPr wrap="square" rtlCol="0">
            <a:spAutoFit/>
          </a:bodyPr>
          <a:lstStyle/>
          <a:p>
            <a:pPr>
              <a:spcBef>
                <a:spcPts val="800"/>
              </a:spcBef>
            </a:pPr>
            <a:r>
              <a:rPr lang="en-US" sz="2400" b="1" dirty="0">
                <a:solidFill>
                  <a:srgbClr val="00B0F0"/>
                </a:solidFill>
                <a:latin typeface="Calibri" charset="0"/>
                <a:ea typeface="Calibri" charset="0"/>
                <a:cs typeface="Calibri" charset="0"/>
              </a:rPr>
              <a:t>Task 3.4 Distributed systems for ocean and sea ice:</a:t>
            </a:r>
            <a:br>
              <a:rPr lang="en-US" sz="2400" b="1" dirty="0">
                <a:solidFill>
                  <a:srgbClr val="00B0F0"/>
                </a:solidFill>
                <a:latin typeface="Calibri" charset="0"/>
                <a:ea typeface="Calibri" charset="0"/>
                <a:cs typeface="Calibri" charset="0"/>
              </a:rPr>
            </a:br>
            <a:r>
              <a:rPr lang="en-US" sz="2400" b="1" dirty="0">
                <a:solidFill>
                  <a:srgbClr val="00B0F0"/>
                </a:solidFill>
                <a:latin typeface="Calibri" charset="0"/>
                <a:ea typeface="Calibri" charset="0"/>
                <a:cs typeface="Calibri" charset="0"/>
              </a:rPr>
              <a:t>                </a:t>
            </a:r>
            <a:r>
              <a:rPr lang="en-US" sz="2200" b="1" dirty="0">
                <a:solidFill>
                  <a:srgbClr val="00B0F0"/>
                </a:solidFill>
                <a:latin typeface="Calibri" charset="0"/>
                <a:ea typeface="Calibri" charset="0"/>
                <a:cs typeface="Calibri" charset="0"/>
              </a:rPr>
              <a:t>Deep ocean mooring NERSC4</a:t>
            </a:r>
            <a:endParaRPr lang="en-US" sz="2200" b="1" dirty="0">
              <a:latin typeface="Calibri" charset="0"/>
              <a:ea typeface="Calibri" charset="0"/>
              <a:cs typeface="Calibri" charset="0"/>
            </a:endParaRPr>
          </a:p>
        </p:txBody>
      </p:sp>
      <p:sp>
        <p:nvSpPr>
          <p:cNvPr id="17" name="TextBox 16">
            <a:extLst>
              <a:ext uri="{FF2B5EF4-FFF2-40B4-BE49-F238E27FC236}">
                <a16:creationId xmlns:a16="http://schemas.microsoft.com/office/drawing/2014/main" id="{88C017A3-3E84-C84F-AC62-B45236FDB634}"/>
              </a:ext>
            </a:extLst>
          </p:cNvPr>
          <p:cNvSpPr txBox="1"/>
          <p:nvPr/>
        </p:nvSpPr>
        <p:spPr>
          <a:xfrm>
            <a:off x="1451162" y="1069966"/>
            <a:ext cx="5648500" cy="584775"/>
          </a:xfrm>
          <a:prstGeom prst="rect">
            <a:avLst/>
          </a:prstGeom>
          <a:noFill/>
        </p:spPr>
        <p:txBody>
          <a:bodyPr wrap="square" rtlCol="0">
            <a:spAutoFit/>
          </a:bodyPr>
          <a:lstStyle/>
          <a:p>
            <a:pPr algn="ctr">
              <a:spcBef>
                <a:spcPts val="800"/>
              </a:spcBef>
            </a:pPr>
            <a:r>
              <a:rPr lang="en-US" sz="1600" b="1" dirty="0">
                <a:latin typeface="Calibri" charset="0"/>
                <a:ea typeface="Calibri" charset="0"/>
                <a:cs typeface="Calibri" charset="0"/>
              </a:rPr>
              <a:t>Mooring NERSC4 deployed in the deep Nansen Basin </a:t>
            </a:r>
            <a:br>
              <a:rPr lang="en-US" sz="1600" b="1" dirty="0">
                <a:latin typeface="Calibri" charset="0"/>
                <a:ea typeface="Calibri" charset="0"/>
                <a:cs typeface="Calibri" charset="0"/>
              </a:rPr>
            </a:br>
            <a:r>
              <a:rPr lang="en-US" sz="1600" b="1" dirty="0">
                <a:latin typeface="Calibri" charset="0"/>
                <a:ea typeface="Calibri" charset="0"/>
                <a:cs typeface="Calibri" charset="0"/>
              </a:rPr>
              <a:t>on September 5, 2019 during the CAATEX cruise on KV Svalbard</a:t>
            </a:r>
          </a:p>
        </p:txBody>
      </p:sp>
      <p:pic>
        <p:nvPicPr>
          <p:cNvPr id="18" name="Picture 17">
            <a:extLst>
              <a:ext uri="{FF2B5EF4-FFF2-40B4-BE49-F238E27FC236}">
                <a16:creationId xmlns:a16="http://schemas.microsoft.com/office/drawing/2014/main" id="{58321250-1D59-4E47-84DA-422E54FE27B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72195" y="651760"/>
            <a:ext cx="507567" cy="710593"/>
          </a:xfrm>
          <a:prstGeom prst="rect">
            <a:avLst/>
          </a:prstGeom>
        </p:spPr>
      </p:pic>
    </p:spTree>
    <p:extLst>
      <p:ext uri="{BB962C8B-B14F-4D97-AF65-F5344CB8AC3E}">
        <p14:creationId xmlns:p14="http://schemas.microsoft.com/office/powerpoint/2010/main" val="427724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0A7536D4-2BAA-2D44-9840-07ACDD4F6F37}"/>
              </a:ext>
            </a:extLst>
          </p:cNvPr>
          <p:cNvGraphicFramePr>
            <a:graphicFrameLocks noGrp="1"/>
          </p:cNvGraphicFramePr>
          <p:nvPr>
            <p:extLst>
              <p:ext uri="{D42A27DB-BD31-4B8C-83A1-F6EECF244321}">
                <p14:modId xmlns:p14="http://schemas.microsoft.com/office/powerpoint/2010/main" val="1983945449"/>
              </p:ext>
            </p:extLst>
          </p:nvPr>
        </p:nvGraphicFramePr>
        <p:xfrm>
          <a:off x="1469551" y="1308219"/>
          <a:ext cx="9733608" cy="3779520"/>
        </p:xfrm>
        <a:graphic>
          <a:graphicData uri="http://schemas.openxmlformats.org/drawingml/2006/table">
            <a:tbl>
              <a:tblPr firstRow="1" bandRow="1">
                <a:tableStyleId>{69CF1AB2-1976-4502-BF36-3FF5EA218861}</a:tableStyleId>
              </a:tblPr>
              <a:tblGrid>
                <a:gridCol w="2182824">
                  <a:extLst>
                    <a:ext uri="{9D8B030D-6E8A-4147-A177-3AD203B41FA5}">
                      <a16:colId xmlns:a16="http://schemas.microsoft.com/office/drawing/2014/main" val="20000"/>
                    </a:ext>
                  </a:extLst>
                </a:gridCol>
                <a:gridCol w="1171180">
                  <a:extLst>
                    <a:ext uri="{9D8B030D-6E8A-4147-A177-3AD203B41FA5}">
                      <a16:colId xmlns:a16="http://schemas.microsoft.com/office/drawing/2014/main" val="20001"/>
                    </a:ext>
                  </a:extLst>
                </a:gridCol>
                <a:gridCol w="1522603">
                  <a:extLst>
                    <a:ext uri="{9D8B030D-6E8A-4147-A177-3AD203B41FA5}">
                      <a16:colId xmlns:a16="http://schemas.microsoft.com/office/drawing/2014/main" val="20002"/>
                    </a:ext>
                  </a:extLst>
                </a:gridCol>
                <a:gridCol w="1048298">
                  <a:extLst>
                    <a:ext uri="{9D8B030D-6E8A-4147-A177-3AD203B41FA5}">
                      <a16:colId xmlns:a16="http://schemas.microsoft.com/office/drawing/2014/main" val="20003"/>
                    </a:ext>
                  </a:extLst>
                </a:gridCol>
                <a:gridCol w="1047370">
                  <a:extLst>
                    <a:ext uri="{9D8B030D-6E8A-4147-A177-3AD203B41FA5}">
                      <a16:colId xmlns:a16="http://schemas.microsoft.com/office/drawing/2014/main" val="20004"/>
                    </a:ext>
                  </a:extLst>
                </a:gridCol>
                <a:gridCol w="1215560">
                  <a:extLst>
                    <a:ext uri="{9D8B030D-6E8A-4147-A177-3AD203B41FA5}">
                      <a16:colId xmlns:a16="http://schemas.microsoft.com/office/drawing/2014/main" val="20005"/>
                    </a:ext>
                  </a:extLst>
                </a:gridCol>
                <a:gridCol w="1545773">
                  <a:extLst>
                    <a:ext uri="{9D8B030D-6E8A-4147-A177-3AD203B41FA5}">
                      <a16:colId xmlns:a16="http://schemas.microsoft.com/office/drawing/2014/main" val="20006"/>
                    </a:ext>
                  </a:extLst>
                </a:gridCol>
              </a:tblGrid>
              <a:tr h="368361">
                <a:tc>
                  <a:txBody>
                    <a:bodyPr/>
                    <a:lstStyle/>
                    <a:p>
                      <a:pPr algn="ctr"/>
                      <a:r>
                        <a:rPr lang="en-US" sz="1200" dirty="0">
                          <a:latin typeface="Calibri"/>
                          <a:cs typeface="Calibri"/>
                        </a:rPr>
                        <a:t>Instruments</a:t>
                      </a:r>
                    </a:p>
                  </a:txBody>
                  <a:tcPr anchor="ctr"/>
                </a:tc>
                <a:tc>
                  <a:txBody>
                    <a:bodyPr/>
                    <a:lstStyle/>
                    <a:p>
                      <a:pPr algn="ctr"/>
                      <a:r>
                        <a:rPr lang="en-US" sz="1000" dirty="0">
                          <a:latin typeface="Calibri"/>
                          <a:cs typeface="Calibri"/>
                        </a:rPr>
                        <a:t>Measurement</a:t>
                      </a:r>
                      <a:r>
                        <a:rPr lang="en-US" sz="1000" baseline="0" dirty="0">
                          <a:latin typeface="Calibri"/>
                          <a:cs typeface="Calibri"/>
                        </a:rPr>
                        <a:t> type</a:t>
                      </a:r>
                      <a:endParaRPr lang="en-US" sz="1000" dirty="0">
                        <a:latin typeface="Calibri"/>
                        <a:cs typeface="Calibri"/>
                      </a:endParaRPr>
                    </a:p>
                  </a:txBody>
                  <a:tcPr anchor="ctr"/>
                </a:tc>
                <a:tc>
                  <a:txBody>
                    <a:bodyPr/>
                    <a:lstStyle/>
                    <a:p>
                      <a:pPr algn="ctr"/>
                      <a:r>
                        <a:rPr lang="en-US" sz="1000" dirty="0">
                          <a:latin typeface="Calibri"/>
                          <a:cs typeface="Calibri"/>
                        </a:rPr>
                        <a:t>Variables measured</a:t>
                      </a:r>
                    </a:p>
                  </a:txBody>
                  <a:tcPr anchor="ctr"/>
                </a:tc>
                <a:tc>
                  <a:txBody>
                    <a:bodyPr/>
                    <a:lstStyle/>
                    <a:p>
                      <a:pPr algn="ctr"/>
                      <a:r>
                        <a:rPr lang="en-US" sz="1000" dirty="0">
                          <a:latin typeface="Calibri"/>
                          <a:cs typeface="Calibri"/>
                        </a:rPr>
                        <a:t>Temporal resolution</a:t>
                      </a:r>
                    </a:p>
                  </a:txBody>
                  <a:tcPr anchor="ctr"/>
                </a:tc>
                <a:tc>
                  <a:txBody>
                    <a:bodyPr/>
                    <a:lstStyle/>
                    <a:p>
                      <a:pPr algn="ctr"/>
                      <a:r>
                        <a:rPr lang="en-US" sz="1000" dirty="0">
                          <a:latin typeface="Calibri"/>
                          <a:cs typeface="Calibri"/>
                        </a:rPr>
                        <a:t>Vertical resolution</a:t>
                      </a:r>
                    </a:p>
                  </a:txBody>
                  <a:tcPr anchor="ctr"/>
                </a:tc>
                <a:tc>
                  <a:txBody>
                    <a:bodyPr/>
                    <a:lstStyle/>
                    <a:p>
                      <a:pPr algn="ctr"/>
                      <a:r>
                        <a:rPr lang="en-US" sz="1000" dirty="0">
                          <a:latin typeface="Calibri"/>
                          <a:cs typeface="Calibri"/>
                        </a:rPr>
                        <a:t>Vertical</a:t>
                      </a:r>
                      <a:r>
                        <a:rPr lang="en-US" sz="1000" baseline="0" dirty="0">
                          <a:latin typeface="Calibri"/>
                          <a:cs typeface="Calibri"/>
                        </a:rPr>
                        <a:t> range</a:t>
                      </a:r>
                      <a:endParaRPr lang="en-US" sz="1000" dirty="0">
                        <a:latin typeface="Calibri"/>
                        <a:cs typeface="Calibri"/>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latin typeface="Calibri"/>
                          <a:cs typeface="Calibri"/>
                        </a:rPr>
                        <a:t>Data</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latin typeface="Calibri"/>
                          <a:cs typeface="Calibri"/>
                        </a:rPr>
                        <a:t>processing</a:t>
                      </a:r>
                    </a:p>
                  </a:txBody>
                  <a:tcPr anchor="ctr"/>
                </a:tc>
                <a:extLst>
                  <a:ext uri="{0D108BD9-81ED-4DB2-BD59-A6C34878D82A}">
                    <a16:rowId xmlns:a16="http://schemas.microsoft.com/office/drawing/2014/main" val="10000"/>
                  </a:ext>
                </a:extLst>
              </a:tr>
              <a:tr h="510039">
                <a:tc>
                  <a:txBody>
                    <a:bodyPr/>
                    <a:lstStyle/>
                    <a:p>
                      <a:r>
                        <a:rPr lang="en-US" sz="1000" b="1" dirty="0">
                          <a:latin typeface="Calibri"/>
                          <a:cs typeface="Calibri"/>
                        </a:rPr>
                        <a:t>Signature 250 time series (1)</a:t>
                      </a:r>
                    </a:p>
                    <a:p>
                      <a:r>
                        <a:rPr lang="en-US" sz="1000" b="0" dirty="0">
                          <a:latin typeface="Calibri"/>
                          <a:cs typeface="Calibri"/>
                        </a:rPr>
                        <a:t>(recovered flooded but data rescued)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a:cs typeface="Calibri"/>
                        </a:rPr>
                        <a:t>Profiles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a:cs typeface="Calibri"/>
                        </a:rPr>
                        <a:t>Currents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a:cs typeface="Calibri"/>
                        </a:rPr>
                        <a:t>Sea ice drift and draft</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a:cs typeface="Calibri"/>
                        </a:rPr>
                        <a:t>Temperature (point)</a:t>
                      </a:r>
                    </a:p>
                  </a:txBody>
                  <a:tcPr/>
                </a:tc>
                <a:tc>
                  <a:txBody>
                    <a:bodyPr/>
                    <a:lstStyle/>
                    <a:p>
                      <a:r>
                        <a:rPr lang="en-US" sz="1000" dirty="0">
                          <a:latin typeface="Calibri"/>
                          <a:cs typeface="Calibri"/>
                        </a:rPr>
                        <a:t>1</a:t>
                      </a:r>
                      <a:r>
                        <a:rPr lang="en-US" sz="1000" baseline="0" dirty="0">
                          <a:latin typeface="Calibri"/>
                          <a:cs typeface="Calibri"/>
                        </a:rPr>
                        <a:t> h / 1 min</a:t>
                      </a:r>
                      <a:endParaRPr lang="en-US" sz="1000" dirty="0">
                        <a:latin typeface="Calibri"/>
                        <a:cs typeface="Calibri"/>
                      </a:endParaRPr>
                    </a:p>
                  </a:txBody>
                  <a:tcPr/>
                </a:tc>
                <a:tc>
                  <a:txBody>
                    <a:bodyPr/>
                    <a:lstStyle/>
                    <a:p>
                      <a:r>
                        <a:rPr lang="en-US" sz="1000" dirty="0">
                          <a:latin typeface="Calibri"/>
                          <a:cs typeface="Calibri"/>
                        </a:rPr>
                        <a:t>2 m bins</a:t>
                      </a:r>
                      <a:br>
                        <a:rPr lang="en-US" sz="1000" dirty="0">
                          <a:latin typeface="Calibri"/>
                          <a:cs typeface="Calibri"/>
                        </a:rPr>
                      </a:br>
                      <a:r>
                        <a:rPr lang="en-US" sz="1000" dirty="0">
                          <a:latin typeface="Calibri"/>
                          <a:cs typeface="Calibri"/>
                        </a:rPr>
                        <a:t>for current profiles</a:t>
                      </a:r>
                    </a:p>
                  </a:txBody>
                  <a:tcPr/>
                </a:tc>
                <a:tc>
                  <a:txBody>
                    <a:bodyPr/>
                    <a:lstStyle/>
                    <a:p>
                      <a:r>
                        <a:rPr lang="en-US" sz="1000" dirty="0">
                          <a:latin typeface="Calibri"/>
                          <a:cs typeface="Calibri"/>
                        </a:rPr>
                        <a:t>0-33 m</a:t>
                      </a:r>
                    </a:p>
                  </a:txBody>
                  <a:tcPr/>
                </a:tc>
                <a:tc>
                  <a:txBody>
                    <a:bodyPr/>
                    <a:lstStyle/>
                    <a:p>
                      <a:r>
                        <a:rPr lang="en-US" sz="1000" dirty="0">
                          <a:latin typeface="Calibri"/>
                          <a:cs typeface="Calibri"/>
                        </a:rPr>
                        <a:t>Still experimental,</a:t>
                      </a:r>
                    </a:p>
                    <a:p>
                      <a:r>
                        <a:rPr lang="en-US" sz="1000" dirty="0">
                          <a:latin typeface="Calibri"/>
                          <a:cs typeface="Calibri"/>
                        </a:rPr>
                        <a:t>very challenging </a:t>
                      </a:r>
                      <a:br>
                        <a:rPr lang="en-US" sz="1000" dirty="0">
                          <a:latin typeface="Calibri"/>
                          <a:cs typeface="Calibri"/>
                        </a:rPr>
                      </a:br>
                      <a:r>
                        <a:rPr lang="en-US" sz="1000" dirty="0">
                          <a:latin typeface="Calibri"/>
                          <a:cs typeface="Calibri"/>
                        </a:rPr>
                        <a:t>in particular for sea ice</a:t>
                      </a:r>
                    </a:p>
                  </a:txBody>
                  <a:tcPr/>
                </a:tc>
                <a:extLst>
                  <a:ext uri="{0D108BD9-81ED-4DB2-BD59-A6C34878D82A}">
                    <a16:rowId xmlns:a16="http://schemas.microsoft.com/office/drawing/2014/main" val="10001"/>
                  </a:ext>
                </a:extLst>
              </a:tr>
              <a:tr h="368361">
                <a:tc>
                  <a:txBody>
                    <a:bodyPr/>
                    <a:lstStyle/>
                    <a:p>
                      <a:r>
                        <a:rPr lang="en-US" sz="1000" b="1" dirty="0">
                          <a:latin typeface="Calibri"/>
                          <a:cs typeface="Calibri"/>
                        </a:rPr>
                        <a:t>TRDI LR-ADCP time series (1)</a:t>
                      </a:r>
                      <a:endParaRPr lang="en-US" sz="1000" baseline="0" dirty="0">
                        <a:latin typeface="Calibri"/>
                        <a:cs typeface="Calibri"/>
                      </a:endParaRPr>
                    </a:p>
                  </a:txBody>
                  <a:tcPr/>
                </a:tc>
                <a:tc>
                  <a:txBody>
                    <a:bodyPr/>
                    <a:lstStyle/>
                    <a:p>
                      <a:r>
                        <a:rPr lang="en-US" sz="1000" dirty="0">
                          <a:latin typeface="Calibri"/>
                          <a:cs typeface="Calibri"/>
                        </a:rPr>
                        <a:t>Profiles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a:cs typeface="Calibri"/>
                        </a:rPr>
                        <a:t>Currents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a:cs typeface="Calibri"/>
                        </a:rPr>
                        <a:t>Temperature (point)</a:t>
                      </a:r>
                    </a:p>
                  </a:txBody>
                  <a:tcPr/>
                </a:tc>
                <a:tc>
                  <a:txBody>
                    <a:bodyPr/>
                    <a:lstStyle/>
                    <a:p>
                      <a:r>
                        <a:rPr lang="en-US" sz="1000" dirty="0">
                          <a:latin typeface="Calibri"/>
                          <a:cs typeface="Calibri"/>
                        </a:rPr>
                        <a:t>1 h</a:t>
                      </a:r>
                    </a:p>
                  </a:txBody>
                  <a:tcPr/>
                </a:tc>
                <a:tc>
                  <a:txBody>
                    <a:bodyPr/>
                    <a:lstStyle/>
                    <a:p>
                      <a:r>
                        <a:rPr lang="en-US" sz="1000" dirty="0">
                          <a:latin typeface="Calibri"/>
                          <a:cs typeface="Calibri"/>
                        </a:rPr>
                        <a:t>16 m bins</a:t>
                      </a:r>
                    </a:p>
                  </a:txBody>
                  <a:tcPr/>
                </a:tc>
                <a:tc>
                  <a:txBody>
                    <a:bodyPr/>
                    <a:lstStyle/>
                    <a:p>
                      <a:r>
                        <a:rPr lang="en-US" sz="1000" dirty="0">
                          <a:latin typeface="Calibri"/>
                          <a:cs typeface="Calibri"/>
                        </a:rPr>
                        <a:t>90-500 m</a:t>
                      </a:r>
                    </a:p>
                  </a:txBody>
                  <a:tcPr/>
                </a:tc>
                <a:tc>
                  <a:txBody>
                    <a:bodyPr/>
                    <a:lstStyle/>
                    <a:p>
                      <a:r>
                        <a:rPr lang="en-US" sz="1000" dirty="0">
                          <a:latin typeface="Calibri"/>
                          <a:cs typeface="Calibri"/>
                        </a:rPr>
                        <a:t>Standard</a:t>
                      </a:r>
                      <a:br>
                        <a:rPr lang="en-US" sz="1000" dirty="0">
                          <a:latin typeface="Calibri"/>
                          <a:cs typeface="Calibri"/>
                        </a:rPr>
                      </a:br>
                      <a:r>
                        <a:rPr lang="en-US" sz="1000" dirty="0">
                          <a:latin typeface="Calibri"/>
                          <a:cs typeface="Calibri"/>
                        </a:rPr>
                        <a:t>Best practice exist</a:t>
                      </a:r>
                    </a:p>
                  </a:txBody>
                  <a:tcPr/>
                </a:tc>
                <a:extLst>
                  <a:ext uri="{0D108BD9-81ED-4DB2-BD59-A6C34878D82A}">
                    <a16:rowId xmlns:a16="http://schemas.microsoft.com/office/drawing/2014/main" val="10002"/>
                  </a:ext>
                </a:extLst>
              </a:tr>
              <a:tr h="651716">
                <a:tc>
                  <a:txBody>
                    <a:bodyPr/>
                    <a:lstStyle/>
                    <a:p>
                      <a:r>
                        <a:rPr lang="en-US" sz="1000" b="1" kern="1200" dirty="0">
                          <a:solidFill>
                            <a:schemeClr val="dk1"/>
                          </a:solidFill>
                          <a:effectLst/>
                          <a:latin typeface="Calibri" panose="020F0502020204030204" pitchFamily="34" charset="0"/>
                          <a:ea typeface="+mn-ea"/>
                          <a:cs typeface="Calibri" panose="020F0502020204030204" pitchFamily="34" charset="0"/>
                        </a:rPr>
                        <a:t>AADI </a:t>
                      </a:r>
                      <a:r>
                        <a:rPr lang="en-US" sz="1000" b="1" kern="1200" dirty="0" err="1">
                          <a:solidFill>
                            <a:schemeClr val="dk1"/>
                          </a:solidFill>
                          <a:effectLst/>
                          <a:latin typeface="Calibri" panose="020F0502020204030204" pitchFamily="34" charset="0"/>
                          <a:ea typeface="+mn-ea"/>
                          <a:cs typeface="Calibri" panose="020F0502020204030204" pitchFamily="34" charset="0"/>
                        </a:rPr>
                        <a:t>SeaGuard</a:t>
                      </a:r>
                      <a:r>
                        <a:rPr lang="en-US" sz="1000" b="1" kern="1200" dirty="0">
                          <a:solidFill>
                            <a:schemeClr val="dk1"/>
                          </a:solidFill>
                          <a:effectLst/>
                          <a:latin typeface="Calibri" panose="020F0502020204030204" pitchFamily="34" charset="0"/>
                          <a:ea typeface="+mn-ea"/>
                          <a:cs typeface="Calibri" panose="020F0502020204030204" pitchFamily="34" charset="0"/>
                        </a:rPr>
                        <a:t> SW (1)</a:t>
                      </a:r>
                    </a:p>
                  </a:txBody>
                  <a:tcPr/>
                </a:tc>
                <a:tc>
                  <a:txBody>
                    <a:bodyPr/>
                    <a:lstStyle/>
                    <a:p>
                      <a:r>
                        <a:rPr lang="en-US" sz="1000" dirty="0">
                          <a:latin typeface="Calibri"/>
                          <a:cs typeface="Calibri"/>
                        </a:rPr>
                        <a:t>Point</a:t>
                      </a:r>
                    </a:p>
                  </a:txBody>
                  <a:tcPr/>
                </a:tc>
                <a:tc>
                  <a:txBody>
                    <a:bodyPr/>
                    <a:lstStyle/>
                    <a:p>
                      <a:r>
                        <a:rPr lang="en-US" sz="1000" dirty="0">
                          <a:latin typeface="Calibri"/>
                          <a:cs typeface="Calibri"/>
                        </a:rPr>
                        <a:t>Temperature</a:t>
                      </a:r>
                    </a:p>
                    <a:p>
                      <a:r>
                        <a:rPr lang="en-US" sz="1000" dirty="0">
                          <a:latin typeface="Calibri"/>
                          <a:cs typeface="Calibri"/>
                        </a:rPr>
                        <a:t>Salinity, Pressure,</a:t>
                      </a:r>
                    </a:p>
                    <a:p>
                      <a:r>
                        <a:rPr lang="en-US" sz="1000" dirty="0">
                          <a:latin typeface="Calibri"/>
                          <a:cs typeface="Calibri"/>
                        </a:rPr>
                        <a:t>Dissolved oxygen, </a:t>
                      </a:r>
                      <a:br>
                        <a:rPr lang="en-US" sz="1000" dirty="0">
                          <a:latin typeface="Calibri"/>
                          <a:cs typeface="Calibri"/>
                        </a:rPr>
                      </a:br>
                      <a:r>
                        <a:rPr lang="en-US" sz="1000" dirty="0">
                          <a:latin typeface="Calibri"/>
                          <a:cs typeface="Calibri"/>
                        </a:rPr>
                        <a:t>Turbidity</a:t>
                      </a:r>
                    </a:p>
                  </a:txBody>
                  <a:tcPr/>
                </a:tc>
                <a:tc>
                  <a:txBody>
                    <a:bodyPr/>
                    <a:lstStyle/>
                    <a:p>
                      <a:r>
                        <a:rPr lang="en-US" sz="1000" dirty="0">
                          <a:latin typeface="Calibri"/>
                          <a:cs typeface="Calibri"/>
                        </a:rPr>
                        <a:t>1 h</a:t>
                      </a:r>
                    </a:p>
                  </a:txBody>
                  <a:tcPr/>
                </a:tc>
                <a:tc>
                  <a:txBody>
                    <a:bodyPr/>
                    <a:lstStyle/>
                    <a:p>
                      <a:r>
                        <a:rPr lang="en-US" sz="1000" dirty="0">
                          <a:latin typeface="Calibri"/>
                          <a:cs typeface="Calibri"/>
                        </a:rPr>
                        <a:t>-</a:t>
                      </a:r>
                    </a:p>
                  </a:txBody>
                  <a:tcPr/>
                </a:tc>
                <a:tc>
                  <a:txBody>
                    <a:bodyPr/>
                    <a:lstStyle/>
                    <a:p>
                      <a:r>
                        <a:rPr lang="en-US" sz="1000" dirty="0">
                          <a:latin typeface="Calibri"/>
                          <a:cs typeface="Calibri"/>
                        </a:rPr>
                        <a:t>-</a:t>
                      </a:r>
                    </a:p>
                  </a:txBody>
                  <a:tcPr/>
                </a:tc>
                <a:tc>
                  <a:txBody>
                    <a:bodyPr/>
                    <a:lstStyle/>
                    <a:p>
                      <a:r>
                        <a:rPr lang="en-US" sz="1000" dirty="0">
                          <a:latin typeface="Calibri"/>
                          <a:cs typeface="Calibri"/>
                        </a:rPr>
                        <a:t>Under development</a:t>
                      </a:r>
                    </a:p>
                  </a:txBody>
                  <a:tcPr/>
                </a:tc>
                <a:extLst>
                  <a:ext uri="{0D108BD9-81ED-4DB2-BD59-A6C34878D82A}">
                    <a16:rowId xmlns:a16="http://schemas.microsoft.com/office/drawing/2014/main" val="10003"/>
                  </a:ext>
                </a:extLst>
              </a:tr>
              <a:tr h="368361">
                <a:tc>
                  <a:txBody>
                    <a:bodyPr/>
                    <a:lstStyle/>
                    <a:p>
                      <a:r>
                        <a:rPr lang="en-US" sz="1000" b="1" dirty="0">
                          <a:latin typeface="Calibri"/>
                          <a:cs typeface="Calibri"/>
                        </a:rPr>
                        <a:t>SBE37 time series (@4 levels)</a:t>
                      </a:r>
                      <a:endParaRPr lang="en-US" sz="1000" b="1" baseline="0" dirty="0">
                        <a:latin typeface="Calibri"/>
                        <a:cs typeface="Calibri"/>
                      </a:endParaRPr>
                    </a:p>
                  </a:txBody>
                  <a:tcPr/>
                </a:tc>
                <a:tc>
                  <a:txBody>
                    <a:bodyPr/>
                    <a:lstStyle/>
                    <a:p>
                      <a:r>
                        <a:rPr lang="en-US" sz="1000" dirty="0">
                          <a:latin typeface="Calibri"/>
                          <a:cs typeface="Calibri"/>
                        </a:rPr>
                        <a:t>Point</a:t>
                      </a:r>
                    </a:p>
                  </a:txBody>
                  <a:tcPr/>
                </a:tc>
                <a:tc>
                  <a:txBody>
                    <a:bodyPr/>
                    <a:lstStyle/>
                    <a:p>
                      <a:r>
                        <a:rPr lang="en-US" sz="1000" dirty="0">
                          <a:latin typeface="Calibri"/>
                          <a:cs typeface="Calibri"/>
                        </a:rPr>
                        <a:t>Temperature</a:t>
                      </a:r>
                    </a:p>
                    <a:p>
                      <a:r>
                        <a:rPr lang="en-US" sz="1000" dirty="0">
                          <a:latin typeface="Calibri"/>
                          <a:cs typeface="Calibri"/>
                        </a:rPr>
                        <a:t>Salinity, Pressure</a:t>
                      </a:r>
                    </a:p>
                  </a:txBody>
                  <a:tcPr/>
                </a:tc>
                <a:tc>
                  <a:txBody>
                    <a:bodyPr/>
                    <a:lstStyle/>
                    <a:p>
                      <a:r>
                        <a:rPr lang="en-US" sz="1000" dirty="0">
                          <a:latin typeface="Calibri"/>
                          <a:cs typeface="Calibri"/>
                        </a:rPr>
                        <a:t>10 min</a:t>
                      </a:r>
                    </a:p>
                  </a:txBody>
                  <a:tcPr/>
                </a:tc>
                <a:tc>
                  <a:txBody>
                    <a:bodyPr/>
                    <a:lstStyle/>
                    <a:p>
                      <a:r>
                        <a:rPr lang="en-US" sz="1000" dirty="0">
                          <a:latin typeface="Calibri"/>
                          <a:cs typeface="Calibri"/>
                        </a:rPr>
                        <a:t>4 depths</a:t>
                      </a:r>
                    </a:p>
                  </a:txBody>
                  <a:tcPr/>
                </a:tc>
                <a:tc>
                  <a:txBody>
                    <a:bodyPr/>
                    <a:lstStyle/>
                    <a:p>
                      <a:r>
                        <a:rPr lang="en-US" sz="1000" dirty="0">
                          <a:latin typeface="Calibri"/>
                          <a:cs typeface="Calibri"/>
                        </a:rPr>
                        <a:t>-</a:t>
                      </a:r>
                    </a:p>
                  </a:txBody>
                  <a:tcPr/>
                </a:tc>
                <a:tc>
                  <a:txBody>
                    <a:bodyPr/>
                    <a:lstStyle/>
                    <a:p>
                      <a:r>
                        <a:rPr lang="en-US" sz="1000" dirty="0">
                          <a:latin typeface="Calibri"/>
                          <a:cs typeface="Calibri"/>
                        </a:rPr>
                        <a:t>Standard</a:t>
                      </a:r>
                      <a:br>
                        <a:rPr lang="en-US" sz="1000" dirty="0">
                          <a:latin typeface="Calibri"/>
                          <a:cs typeface="Calibri"/>
                        </a:rPr>
                      </a:br>
                      <a:r>
                        <a:rPr lang="en-US" sz="1000" dirty="0">
                          <a:latin typeface="Calibri"/>
                          <a:cs typeface="Calibri"/>
                        </a:rPr>
                        <a:t>Best practice exist</a:t>
                      </a:r>
                    </a:p>
                  </a:txBody>
                  <a:tcPr/>
                </a:tc>
                <a:extLst>
                  <a:ext uri="{0D108BD9-81ED-4DB2-BD59-A6C34878D82A}">
                    <a16:rowId xmlns:a16="http://schemas.microsoft.com/office/drawing/2014/main" val="10004"/>
                  </a:ext>
                </a:extLst>
              </a:tr>
              <a:tr h="368361">
                <a:tc>
                  <a:txBody>
                    <a:bodyPr/>
                    <a:lstStyle/>
                    <a:p>
                      <a:r>
                        <a:rPr lang="en-US" sz="1000" b="1" dirty="0">
                          <a:latin typeface="Calibri"/>
                          <a:cs typeface="Calibri"/>
                        </a:rPr>
                        <a:t>RBR Concerto3 (@4 levels)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a:cs typeface="Calibri"/>
                        </a:rPr>
                        <a:t>Point</a:t>
                      </a:r>
                    </a:p>
                    <a:p>
                      <a:endParaRPr lang="en-US" sz="1000" dirty="0">
                        <a:latin typeface="Calibri"/>
                        <a:cs typeface="Calibri"/>
                      </a:endParaRPr>
                    </a:p>
                  </a:txBody>
                  <a:tcPr/>
                </a:tc>
                <a:tc>
                  <a:txBody>
                    <a:bodyPr/>
                    <a:lstStyle/>
                    <a:p>
                      <a:r>
                        <a:rPr lang="en-US" sz="1000" dirty="0">
                          <a:latin typeface="Calibri"/>
                          <a:cs typeface="Calibri"/>
                        </a:rPr>
                        <a:t>Temperature</a:t>
                      </a:r>
                    </a:p>
                    <a:p>
                      <a:r>
                        <a:rPr lang="en-US" sz="1000" dirty="0">
                          <a:latin typeface="Calibri"/>
                          <a:cs typeface="Calibri"/>
                        </a:rPr>
                        <a:t>Salinity, Pressure</a:t>
                      </a:r>
                    </a:p>
                  </a:txBody>
                  <a:tcPr/>
                </a:tc>
                <a:tc>
                  <a:txBody>
                    <a:bodyPr/>
                    <a:lstStyle/>
                    <a:p>
                      <a:r>
                        <a:rPr lang="en-US" sz="1000" dirty="0">
                          <a:latin typeface="Calibri"/>
                          <a:cs typeface="Calibri"/>
                        </a:rPr>
                        <a:t>10 min</a:t>
                      </a:r>
                    </a:p>
                  </a:txBody>
                  <a:tcPr/>
                </a:tc>
                <a:tc>
                  <a:txBody>
                    <a:bodyPr/>
                    <a:lstStyle/>
                    <a:p>
                      <a:r>
                        <a:rPr lang="en-US" sz="1000" dirty="0">
                          <a:latin typeface="Calibri"/>
                          <a:cs typeface="Calibri"/>
                        </a:rPr>
                        <a:t>4 depths</a:t>
                      </a:r>
                    </a:p>
                  </a:txBody>
                  <a:tcPr/>
                </a:tc>
                <a:tc>
                  <a:txBody>
                    <a:bodyPr/>
                    <a:lstStyle/>
                    <a:p>
                      <a:r>
                        <a:rPr lang="en-US" sz="1000" dirty="0">
                          <a:latin typeface="Calibri"/>
                          <a:cs typeface="Calibri"/>
                        </a:rPr>
                        <a:t>-</a:t>
                      </a:r>
                    </a:p>
                  </a:txBody>
                  <a:tcPr/>
                </a:tc>
                <a:tc>
                  <a:txBody>
                    <a:bodyPr/>
                    <a:lstStyle/>
                    <a:p>
                      <a:r>
                        <a:rPr lang="en-US" sz="1000" dirty="0">
                          <a:latin typeface="Calibri"/>
                          <a:cs typeface="Calibri"/>
                        </a:rPr>
                        <a:t>Under development</a:t>
                      </a:r>
                    </a:p>
                  </a:txBody>
                  <a:tcPr/>
                </a:tc>
                <a:extLst>
                  <a:ext uri="{0D108BD9-81ED-4DB2-BD59-A6C34878D82A}">
                    <a16:rowId xmlns:a16="http://schemas.microsoft.com/office/drawing/2014/main" val="10005"/>
                  </a:ext>
                </a:extLst>
              </a:tr>
              <a:tr h="510039">
                <a:tc>
                  <a:txBody>
                    <a:bodyPr/>
                    <a:lstStyle/>
                    <a:p>
                      <a:r>
                        <a:rPr lang="en-US" sz="1000" b="1" dirty="0">
                          <a:latin typeface="Calibri"/>
                          <a:cs typeface="Calibri"/>
                        </a:rPr>
                        <a:t>RBR Solo</a:t>
                      </a:r>
                      <a:r>
                        <a:rPr lang="en-US" sz="1000" b="1" baseline="0" dirty="0">
                          <a:latin typeface="Calibri"/>
                          <a:cs typeface="Calibri"/>
                        </a:rPr>
                        <a:t>/Duet time series </a:t>
                      </a:r>
                      <a:br>
                        <a:rPr lang="en-US" sz="1000" b="1" baseline="0" dirty="0">
                          <a:latin typeface="Calibri"/>
                          <a:cs typeface="Calibri"/>
                        </a:rPr>
                      </a:br>
                      <a:r>
                        <a:rPr lang="en-US" sz="1000" b="1" baseline="0" dirty="0">
                          <a:latin typeface="Calibri"/>
                          <a:cs typeface="Calibri"/>
                        </a:rPr>
                        <a:t>(@ 22 levels, one lost)</a:t>
                      </a:r>
                    </a:p>
                  </a:txBody>
                  <a:tcPr/>
                </a:tc>
                <a:tc>
                  <a:txBody>
                    <a:bodyPr/>
                    <a:lstStyle/>
                    <a:p>
                      <a:r>
                        <a:rPr lang="en-US" sz="1000" dirty="0">
                          <a:latin typeface="Calibri"/>
                          <a:cs typeface="Calibri"/>
                        </a:rPr>
                        <a:t>Point</a:t>
                      </a:r>
                    </a:p>
                  </a:txBody>
                  <a:tcPr/>
                </a:tc>
                <a:tc>
                  <a:txBody>
                    <a:bodyPr/>
                    <a:lstStyle/>
                    <a:p>
                      <a:r>
                        <a:rPr lang="en-US" sz="1000" dirty="0">
                          <a:latin typeface="Calibri"/>
                          <a:cs typeface="Calibri"/>
                        </a:rPr>
                        <a:t>Temperature (Solo)</a:t>
                      </a:r>
                    </a:p>
                    <a:p>
                      <a:r>
                        <a:rPr lang="en-US" sz="1000" dirty="0">
                          <a:latin typeface="Calibri"/>
                          <a:cs typeface="Calibri"/>
                        </a:rPr>
                        <a:t>Temperature and pressure (Duet)</a:t>
                      </a:r>
                    </a:p>
                  </a:txBody>
                  <a:tcPr/>
                </a:tc>
                <a:tc>
                  <a:txBody>
                    <a:bodyPr/>
                    <a:lstStyle/>
                    <a:p>
                      <a:r>
                        <a:rPr lang="en-US" sz="1000" dirty="0">
                          <a:latin typeface="Calibri"/>
                          <a:cs typeface="Calibri"/>
                        </a:rPr>
                        <a:t>5 sec</a:t>
                      </a:r>
                    </a:p>
                  </a:txBody>
                  <a:tcPr/>
                </a:tc>
                <a:tc>
                  <a:txBody>
                    <a:bodyPr/>
                    <a:lstStyle/>
                    <a:p>
                      <a:r>
                        <a:rPr lang="en-US" sz="1000" dirty="0">
                          <a:latin typeface="Calibri"/>
                          <a:cs typeface="Calibri"/>
                        </a:rPr>
                        <a:t>22 depths</a:t>
                      </a:r>
                    </a:p>
                  </a:txBody>
                  <a:tcPr/>
                </a:tc>
                <a:tc>
                  <a:txBody>
                    <a:bodyPr/>
                    <a:lstStyle/>
                    <a:p>
                      <a:r>
                        <a:rPr lang="en-US" sz="1000" dirty="0">
                          <a:latin typeface="Calibri"/>
                          <a:cs typeface="Calibri"/>
                        </a:rPr>
                        <a:t>-</a:t>
                      </a:r>
                    </a:p>
                  </a:txBody>
                  <a:tcPr/>
                </a:tc>
                <a:tc>
                  <a:txBody>
                    <a:bodyPr/>
                    <a:lstStyle/>
                    <a:p>
                      <a:r>
                        <a:rPr lang="en-US" sz="1000" dirty="0">
                          <a:latin typeface="Calibri"/>
                          <a:cs typeface="Calibri"/>
                        </a:rPr>
                        <a:t>Standard</a:t>
                      </a:r>
                    </a:p>
                  </a:txBody>
                  <a:tcPr/>
                </a:tc>
                <a:extLst>
                  <a:ext uri="{0D108BD9-81ED-4DB2-BD59-A6C34878D82A}">
                    <a16:rowId xmlns:a16="http://schemas.microsoft.com/office/drawing/2014/main" val="10006"/>
                  </a:ext>
                </a:extLst>
              </a:tr>
              <a:tr h="368361">
                <a:tc>
                  <a:txBody>
                    <a:bodyPr/>
                    <a:lstStyle/>
                    <a:p>
                      <a:r>
                        <a:rPr lang="en-US" sz="1000" b="1" baseline="0" dirty="0">
                          <a:latin typeface="Calibri"/>
                          <a:cs typeface="Calibri"/>
                        </a:rPr>
                        <a:t>RBR T.ODO (@ 2 levels)</a:t>
                      </a:r>
                    </a:p>
                  </a:txBody>
                  <a:tcPr/>
                </a:tc>
                <a:tc>
                  <a:txBody>
                    <a:bodyPr/>
                    <a:lstStyle/>
                    <a:p>
                      <a:r>
                        <a:rPr lang="en-US" sz="1000" dirty="0">
                          <a:latin typeface="Calibri"/>
                          <a:cs typeface="Calibri"/>
                        </a:rPr>
                        <a:t>Point</a:t>
                      </a:r>
                    </a:p>
                  </a:txBody>
                  <a:tcPr/>
                </a:tc>
                <a:tc>
                  <a:txBody>
                    <a:bodyPr/>
                    <a:lstStyle/>
                    <a:p>
                      <a:r>
                        <a:rPr lang="en-US" sz="1000" dirty="0">
                          <a:latin typeface="Calibri"/>
                          <a:cs typeface="Calibri"/>
                        </a:rPr>
                        <a:t>Temperature</a:t>
                      </a:r>
                    </a:p>
                    <a:p>
                      <a:r>
                        <a:rPr lang="en-US" sz="1000" dirty="0">
                          <a:latin typeface="Calibri"/>
                          <a:cs typeface="Calibri"/>
                        </a:rPr>
                        <a:t>Dissolved oxygen</a:t>
                      </a:r>
                    </a:p>
                  </a:txBody>
                  <a:tcPr/>
                </a:tc>
                <a:tc>
                  <a:txBody>
                    <a:bodyPr/>
                    <a:lstStyle/>
                    <a:p>
                      <a:r>
                        <a:rPr lang="en-US" sz="1000" dirty="0">
                          <a:latin typeface="Calibri"/>
                          <a:cs typeface="Calibri"/>
                        </a:rPr>
                        <a:t>20 min</a:t>
                      </a:r>
                    </a:p>
                  </a:txBody>
                  <a:tcPr/>
                </a:tc>
                <a:tc>
                  <a:txBody>
                    <a:bodyPr/>
                    <a:lstStyle/>
                    <a:p>
                      <a:r>
                        <a:rPr lang="en-US" sz="1000" dirty="0">
                          <a:latin typeface="Calibri"/>
                          <a:cs typeface="Calibri"/>
                        </a:rPr>
                        <a:t>2 depths</a:t>
                      </a:r>
                    </a:p>
                  </a:txBody>
                  <a:tcPr/>
                </a:tc>
                <a:tc>
                  <a:txBody>
                    <a:bodyPr/>
                    <a:lstStyle/>
                    <a:p>
                      <a:endParaRPr lang="en-US" sz="1000" dirty="0">
                        <a:latin typeface="Calibri"/>
                        <a:cs typeface="Calibri"/>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a:cs typeface="Calibri"/>
                        </a:rPr>
                        <a:t>Under development</a:t>
                      </a:r>
                    </a:p>
                  </a:txBody>
                  <a:tcPr/>
                </a:tc>
                <a:extLst>
                  <a:ext uri="{0D108BD9-81ED-4DB2-BD59-A6C34878D82A}">
                    <a16:rowId xmlns:a16="http://schemas.microsoft.com/office/drawing/2014/main" val="4258658841"/>
                  </a:ext>
                </a:extLst>
              </a:tr>
            </a:tbl>
          </a:graphicData>
        </a:graphic>
      </p:graphicFrame>
      <p:sp>
        <p:nvSpPr>
          <p:cNvPr id="13" name="TextBox 12">
            <a:extLst>
              <a:ext uri="{FF2B5EF4-FFF2-40B4-BE49-F238E27FC236}">
                <a16:creationId xmlns:a16="http://schemas.microsoft.com/office/drawing/2014/main" id="{BA0586EC-C637-AA4A-92E2-4A4930274D95}"/>
              </a:ext>
            </a:extLst>
          </p:cNvPr>
          <p:cNvSpPr txBox="1"/>
          <p:nvPr/>
        </p:nvSpPr>
        <p:spPr>
          <a:xfrm>
            <a:off x="1375052" y="904351"/>
            <a:ext cx="8738701" cy="338554"/>
          </a:xfrm>
          <a:prstGeom prst="rect">
            <a:avLst/>
          </a:prstGeom>
          <a:noFill/>
        </p:spPr>
        <p:txBody>
          <a:bodyPr wrap="square" rtlCol="0">
            <a:spAutoFit/>
          </a:bodyPr>
          <a:lstStyle/>
          <a:p>
            <a:pPr>
              <a:spcBef>
                <a:spcPts val="800"/>
              </a:spcBef>
            </a:pPr>
            <a:r>
              <a:rPr lang="en-US" sz="1600" b="1" dirty="0">
                <a:latin typeface="Calibri" charset="0"/>
                <a:ea typeface="Calibri" charset="0"/>
                <a:cs typeface="Calibri" charset="0"/>
              </a:rPr>
              <a:t>Summary of physical data collected from September 2019 to July 2020 by 35 instruments:</a:t>
            </a:r>
          </a:p>
        </p:txBody>
      </p:sp>
      <p:sp>
        <p:nvSpPr>
          <p:cNvPr id="14" name="TextBox 13">
            <a:extLst>
              <a:ext uri="{FF2B5EF4-FFF2-40B4-BE49-F238E27FC236}">
                <a16:creationId xmlns:a16="http://schemas.microsoft.com/office/drawing/2014/main" id="{FBC56E45-9918-4344-85CB-D990F152363B}"/>
              </a:ext>
            </a:extLst>
          </p:cNvPr>
          <p:cNvSpPr txBox="1"/>
          <p:nvPr/>
        </p:nvSpPr>
        <p:spPr>
          <a:xfrm>
            <a:off x="911319" y="5203954"/>
            <a:ext cx="10836653" cy="1551771"/>
          </a:xfrm>
          <a:prstGeom prst="rect">
            <a:avLst/>
          </a:prstGeom>
          <a:noFill/>
        </p:spPr>
        <p:txBody>
          <a:bodyPr wrap="square" rtlCol="0">
            <a:spAutoFit/>
          </a:bodyPr>
          <a:lstStyle/>
          <a:p>
            <a:pPr marL="285750" indent="-285750">
              <a:lnSpc>
                <a:spcPct val="114000"/>
              </a:lnSpc>
              <a:buFont typeface="Arial" panose="020B0604020202020204" pitchFamily="34" charset="0"/>
              <a:buChar char="•"/>
            </a:pPr>
            <a:r>
              <a:rPr lang="en-US" sz="1400" b="1" dirty="0">
                <a:latin typeface="Calibri"/>
                <a:cs typeface="Calibri"/>
              </a:rPr>
              <a:t>Data will be registered in the INTAROS catalogue and available from the IOPAN data base after processing is finalized and DOI is prescribed.</a:t>
            </a:r>
          </a:p>
          <a:p>
            <a:pPr marL="285750" indent="-285750">
              <a:lnSpc>
                <a:spcPct val="114000"/>
              </a:lnSpc>
              <a:buFont typeface="Arial" panose="020B0604020202020204" pitchFamily="34" charset="0"/>
              <a:buChar char="•"/>
            </a:pPr>
            <a:r>
              <a:rPr lang="en-US" sz="1400" b="1" dirty="0">
                <a:latin typeface="Calibri"/>
                <a:cs typeface="Calibri"/>
              </a:rPr>
              <a:t>Due to COVID-19 limitations and additional cruise in October-November post-cruise logistics was more difficult and took longer time than usual, data recovery from instruments was finalized just recently and processing only started.</a:t>
            </a:r>
          </a:p>
          <a:p>
            <a:pPr marL="285750" indent="-285750">
              <a:lnSpc>
                <a:spcPct val="114000"/>
              </a:lnSpc>
              <a:buFont typeface="Arial" panose="020B0604020202020204" pitchFamily="34" charset="0"/>
              <a:buChar char="•"/>
            </a:pPr>
            <a:r>
              <a:rPr lang="en-US" sz="1400" b="1" dirty="0">
                <a:latin typeface="Calibri"/>
                <a:cs typeface="Calibri"/>
              </a:rPr>
              <a:t>Data will be used for ocean-ice statistics in T6.3 (in combination with data from T3.2), for process studies (shelf slope-deep basin exchanges) and for validation of numerical models and remote sensing products.</a:t>
            </a:r>
          </a:p>
          <a:p>
            <a:pPr marL="285750" indent="-285750">
              <a:lnSpc>
                <a:spcPct val="114000"/>
              </a:lnSpc>
              <a:buFont typeface="Arial" panose="020B0604020202020204" pitchFamily="34" charset="0"/>
              <a:buChar char="•"/>
            </a:pPr>
            <a:r>
              <a:rPr lang="en-US" sz="1400" b="1" dirty="0">
                <a:latin typeface="Calibri"/>
                <a:cs typeface="Calibri"/>
              </a:rPr>
              <a:t>No plans to sustain the deep basin mooring beyond the INTAROS period but if possibility arises it can be deployed on opportunistic basis.</a:t>
            </a:r>
          </a:p>
        </p:txBody>
      </p:sp>
      <p:sp>
        <p:nvSpPr>
          <p:cNvPr id="15" name="TextBox 14">
            <a:extLst>
              <a:ext uri="{FF2B5EF4-FFF2-40B4-BE49-F238E27FC236}">
                <a16:creationId xmlns:a16="http://schemas.microsoft.com/office/drawing/2014/main" id="{A52DB900-8950-7746-8E43-E7C342F3E943}"/>
              </a:ext>
            </a:extLst>
          </p:cNvPr>
          <p:cNvSpPr txBox="1"/>
          <p:nvPr/>
        </p:nvSpPr>
        <p:spPr>
          <a:xfrm>
            <a:off x="271262" y="102275"/>
            <a:ext cx="7645707" cy="830997"/>
          </a:xfrm>
          <a:prstGeom prst="rect">
            <a:avLst/>
          </a:prstGeom>
          <a:noFill/>
        </p:spPr>
        <p:txBody>
          <a:bodyPr wrap="square" rtlCol="0">
            <a:spAutoFit/>
          </a:bodyPr>
          <a:lstStyle/>
          <a:p>
            <a:pPr>
              <a:spcBef>
                <a:spcPts val="800"/>
              </a:spcBef>
            </a:pPr>
            <a:r>
              <a:rPr lang="en-US" sz="2400" b="1" dirty="0">
                <a:solidFill>
                  <a:srgbClr val="00B0F0"/>
                </a:solidFill>
                <a:latin typeface="Calibri" charset="0"/>
                <a:ea typeface="Calibri" charset="0"/>
                <a:cs typeface="Calibri" charset="0"/>
              </a:rPr>
              <a:t>Task 3.4 Distributed systems for ocean and sea ice:</a:t>
            </a:r>
            <a:br>
              <a:rPr lang="en-US" sz="2400" b="1" dirty="0">
                <a:solidFill>
                  <a:srgbClr val="00B0F0"/>
                </a:solidFill>
                <a:latin typeface="Calibri" charset="0"/>
                <a:ea typeface="Calibri" charset="0"/>
                <a:cs typeface="Calibri" charset="0"/>
              </a:rPr>
            </a:br>
            <a:r>
              <a:rPr lang="en-US" sz="2400" b="1" dirty="0">
                <a:solidFill>
                  <a:srgbClr val="00B0F0"/>
                </a:solidFill>
                <a:latin typeface="Calibri" charset="0"/>
                <a:ea typeface="Calibri" charset="0"/>
                <a:cs typeface="Calibri" charset="0"/>
              </a:rPr>
              <a:t>                </a:t>
            </a:r>
            <a:r>
              <a:rPr lang="en-US" sz="2200" b="1" dirty="0">
                <a:solidFill>
                  <a:srgbClr val="00B0F0"/>
                </a:solidFill>
                <a:latin typeface="Calibri" charset="0"/>
                <a:ea typeface="Calibri" charset="0"/>
                <a:cs typeface="Calibri" charset="0"/>
              </a:rPr>
              <a:t>Deep ocean mooring NERSC4</a:t>
            </a:r>
            <a:endParaRPr lang="en-US" sz="2200" b="1" dirty="0">
              <a:latin typeface="Calibri" charset="0"/>
              <a:ea typeface="Calibri" charset="0"/>
              <a:cs typeface="Calibri" charset="0"/>
            </a:endParaRPr>
          </a:p>
        </p:txBody>
      </p:sp>
      <p:pic>
        <p:nvPicPr>
          <p:cNvPr id="17" name="Picture 16" descr="INTAROS_v1-white-negative.png">
            <a:extLst>
              <a:ext uri="{FF2B5EF4-FFF2-40B4-BE49-F238E27FC236}">
                <a16:creationId xmlns:a16="http://schemas.microsoft.com/office/drawing/2014/main" id="{64BAB1D9-2825-EB49-BAD7-38226E6F07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95850" y="189332"/>
            <a:ext cx="941535" cy="580455"/>
          </a:xfrm>
          <a:prstGeom prst="rect">
            <a:avLst/>
          </a:prstGeom>
        </p:spPr>
      </p:pic>
      <p:pic>
        <p:nvPicPr>
          <p:cNvPr id="18" name="Picture 17">
            <a:extLst>
              <a:ext uri="{FF2B5EF4-FFF2-40B4-BE49-F238E27FC236}">
                <a16:creationId xmlns:a16="http://schemas.microsoft.com/office/drawing/2014/main" id="{6577D484-9D40-D247-8203-F0D86B1CEF3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0715" y="5974874"/>
            <a:ext cx="507567" cy="710593"/>
          </a:xfrm>
          <a:prstGeom prst="rect">
            <a:avLst/>
          </a:prstGeom>
        </p:spPr>
      </p:pic>
    </p:spTree>
    <p:extLst>
      <p:ext uri="{BB962C8B-B14F-4D97-AF65-F5344CB8AC3E}">
        <p14:creationId xmlns:p14="http://schemas.microsoft.com/office/powerpoint/2010/main" val="2699751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1031492" y="213219"/>
            <a:ext cx="952500" cy="584200"/>
          </a:xfrm>
          <a:prstGeom prst="rect">
            <a:avLst/>
          </a:prstGeom>
        </p:spPr>
      </p:pic>
      <p:sp>
        <p:nvSpPr>
          <p:cNvPr id="25" name="Rectangle 5">
            <a:extLst>
              <a:ext uri="{FF2B5EF4-FFF2-40B4-BE49-F238E27FC236}">
                <a16:creationId xmlns:a16="http://schemas.microsoft.com/office/drawing/2014/main" id="{B96872DF-6810-1349-A325-540348EDB847}"/>
              </a:ext>
            </a:extLst>
          </p:cNvPr>
          <p:cNvSpPr>
            <a:spLocks noChangeArrowheads="1"/>
          </p:cNvSpPr>
          <p:nvPr/>
        </p:nvSpPr>
        <p:spPr bwMode="auto">
          <a:xfrm>
            <a:off x="6207579" y="1419217"/>
            <a:ext cx="5438459" cy="486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lnSpc>
                <a:spcPct val="107000"/>
              </a:lnSpc>
              <a:spcAft>
                <a:spcPts val="800"/>
              </a:spcAft>
            </a:pPr>
            <a:r>
              <a:rPr lang="en-US" altLang="en-US" b="1" dirty="0">
                <a:ea typeface="DengXian" panose="02010600030101010101" pitchFamily="2" charset="-122"/>
                <a:cs typeface="Times New Roman" panose="02020603050405020304" pitchFamily="18" charset="0"/>
              </a:rPr>
              <a:t>SIMBA buoys trajectories</a:t>
            </a:r>
          </a:p>
          <a:p>
            <a:pPr algn="just">
              <a:lnSpc>
                <a:spcPct val="107000"/>
              </a:lnSpc>
              <a:spcAft>
                <a:spcPts val="800"/>
              </a:spcAft>
            </a:pPr>
            <a:r>
              <a:rPr lang="en-US" altLang="en-US" sz="1600" b="1" dirty="0">
                <a:ea typeface="DengXian" panose="02010600030101010101" pitchFamily="2" charset="-122"/>
                <a:cs typeface="Times New Roman" panose="02020603050405020304" pitchFamily="18" charset="0"/>
              </a:rPr>
              <a:t>The red </a:t>
            </a:r>
            <a:r>
              <a:rPr lang="en-US" altLang="en-US" sz="1600" b="1" dirty="0" err="1">
                <a:ea typeface="DengXian" panose="02010600030101010101" pitchFamily="2" charset="-122"/>
                <a:cs typeface="Times New Roman" panose="02020603050405020304" pitchFamily="18" charset="0"/>
              </a:rPr>
              <a:t>colour</a:t>
            </a:r>
            <a:r>
              <a:rPr lang="en-US" altLang="en-US" sz="1600" b="1" dirty="0">
                <a:ea typeface="DengXian" panose="02010600030101010101" pitchFamily="2" charset="-122"/>
                <a:cs typeface="Times New Roman" panose="02020603050405020304" pitchFamily="18" charset="0"/>
              </a:rPr>
              <a:t> cluster lines were those SIMBAs deployed during CHINARE2018; The green ones were deployed during NABOS2018; light blue ones are those deployed during MOSAiC2019 (leg1); blue ones were deployed during CAATEX2019; the red drift trajectories in the central Arctic were SIMBAs deployed during MOSAiC2020 (leg 5).</a:t>
            </a:r>
          </a:p>
          <a:p>
            <a:pPr algn="just">
              <a:lnSpc>
                <a:spcPct val="107000"/>
              </a:lnSpc>
              <a:spcAft>
                <a:spcPts val="800"/>
              </a:spcAft>
            </a:pPr>
            <a:r>
              <a:rPr lang="en-US" altLang="en-US" sz="1600" b="1" dirty="0">
                <a:ea typeface="DengXian" panose="02010600030101010101" pitchFamily="2" charset="-122"/>
                <a:cs typeface="Times New Roman" panose="02020603050405020304" pitchFamily="18" charset="0"/>
              </a:rPr>
              <a:t>All those SIMBAs are terminated except SIMBA deployed during MOSAiC2020 (leg 5); the red line represented two SIMBAs (FMI0607; FMI0608) drift trajectories, those are very close to each other.</a:t>
            </a:r>
          </a:p>
          <a:p>
            <a:pPr algn="just">
              <a:lnSpc>
                <a:spcPct val="107000"/>
              </a:lnSpc>
              <a:spcAft>
                <a:spcPts val="800"/>
              </a:spcAft>
            </a:pPr>
            <a:r>
              <a:rPr lang="en-US" altLang="en-US" sz="1600" b="1" dirty="0">
                <a:ea typeface="DengXian" panose="02010600030101010101" pitchFamily="2" charset="-122"/>
                <a:cs typeface="Times New Roman" panose="02020603050405020304" pitchFamily="18" charset="0"/>
              </a:rPr>
              <a:t>SIMBA deployments are done and 2-3 times more SIMBA buoy data was produced than we initially agreed, thanks for the collaboration with other international partners. There are roughly 3-5 SIMBAs are still working in the Arctic Ocean, e.g. FMI0607, FMI0608 and FMI0606 + few more from PRIC(China).</a:t>
            </a:r>
          </a:p>
        </p:txBody>
      </p:sp>
      <p:grpSp>
        <p:nvGrpSpPr>
          <p:cNvPr id="5" name="Group 4">
            <a:extLst>
              <a:ext uri="{FF2B5EF4-FFF2-40B4-BE49-F238E27FC236}">
                <a16:creationId xmlns:a16="http://schemas.microsoft.com/office/drawing/2014/main" id="{B3B6F4DA-D57A-814D-B39B-9D6FE34ED6D8}"/>
              </a:ext>
            </a:extLst>
          </p:cNvPr>
          <p:cNvGrpSpPr/>
          <p:nvPr/>
        </p:nvGrpSpPr>
        <p:grpSpPr>
          <a:xfrm>
            <a:off x="882813" y="1962968"/>
            <a:ext cx="4810951" cy="4646838"/>
            <a:chOff x="960120" y="1781729"/>
            <a:chExt cx="4408716" cy="4429488"/>
          </a:xfrm>
        </p:grpSpPr>
        <p:pic>
          <p:nvPicPr>
            <p:cNvPr id="24" name="Picture 4" descr="Chart, radar chart&#10;&#10;Description automatically generated">
              <a:extLst>
                <a:ext uri="{FF2B5EF4-FFF2-40B4-BE49-F238E27FC236}">
                  <a16:creationId xmlns:a16="http://schemas.microsoft.com/office/drawing/2014/main" id="{1E32A89D-278B-5742-B46A-4A4BACE626F8}"/>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960120" y="1781729"/>
              <a:ext cx="4408716" cy="442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Oval 25">
              <a:extLst>
                <a:ext uri="{FF2B5EF4-FFF2-40B4-BE49-F238E27FC236}">
                  <a16:creationId xmlns:a16="http://schemas.microsoft.com/office/drawing/2014/main" id="{FFBBF6C1-60AA-F448-A786-4E6CF4B3131D}"/>
                </a:ext>
              </a:extLst>
            </p:cNvPr>
            <p:cNvSpPr/>
            <p:nvPr/>
          </p:nvSpPr>
          <p:spPr>
            <a:xfrm rot="964372">
              <a:off x="1967689" y="2643981"/>
              <a:ext cx="1146968" cy="16306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31" name="TextBox 7">
            <a:extLst>
              <a:ext uri="{FF2B5EF4-FFF2-40B4-BE49-F238E27FC236}">
                <a16:creationId xmlns:a16="http://schemas.microsoft.com/office/drawing/2014/main" id="{2921C255-543C-5742-AF1C-68385F60520A}"/>
              </a:ext>
            </a:extLst>
          </p:cNvPr>
          <p:cNvSpPr txBox="1">
            <a:spLocks noChangeArrowheads="1"/>
          </p:cNvSpPr>
          <p:nvPr/>
        </p:nvSpPr>
        <p:spPr bwMode="auto">
          <a:xfrm>
            <a:off x="681694" y="1257435"/>
            <a:ext cx="52131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b="1" dirty="0"/>
              <a:t>SIMBA deployment in the Arctic Ocean </a:t>
            </a:r>
            <a:br>
              <a:rPr lang="en-GB" altLang="en-US" b="1" dirty="0"/>
            </a:br>
            <a:r>
              <a:rPr lang="en-GB" altLang="en-US" b="1" dirty="0"/>
              <a:t>and the latest status (4 January 2021) by Bin Cheng</a:t>
            </a:r>
          </a:p>
        </p:txBody>
      </p:sp>
      <p:sp>
        <p:nvSpPr>
          <p:cNvPr id="37" name="TextBox 8">
            <a:extLst>
              <a:ext uri="{FF2B5EF4-FFF2-40B4-BE49-F238E27FC236}">
                <a16:creationId xmlns:a16="http://schemas.microsoft.com/office/drawing/2014/main" id="{3FFDA566-F1F8-DC49-95F9-62A9C20E86B3}"/>
              </a:ext>
            </a:extLst>
          </p:cNvPr>
          <p:cNvSpPr txBox="1">
            <a:spLocks noChangeArrowheads="1"/>
          </p:cNvSpPr>
          <p:nvPr/>
        </p:nvSpPr>
        <p:spPr bwMode="auto">
          <a:xfrm>
            <a:off x="4610917" y="5963475"/>
            <a:ext cx="10828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1200" b="1" dirty="0">
                <a:solidFill>
                  <a:srgbClr val="FF0000"/>
                </a:solidFill>
              </a:rPr>
              <a:t>CHINARE2018</a:t>
            </a:r>
          </a:p>
          <a:p>
            <a:pPr eaLnBrk="1" hangingPunct="1"/>
            <a:r>
              <a:rPr lang="en-GB" altLang="en-US" sz="1200" b="1" dirty="0">
                <a:solidFill>
                  <a:srgbClr val="00B050"/>
                </a:solidFill>
              </a:rPr>
              <a:t>NOBAS2018</a:t>
            </a:r>
          </a:p>
          <a:p>
            <a:pPr eaLnBrk="1" hangingPunct="1"/>
            <a:r>
              <a:rPr lang="en-GB" altLang="en-US" sz="1200" b="1" dirty="0">
                <a:solidFill>
                  <a:srgbClr val="0070C0"/>
                </a:solidFill>
              </a:rPr>
              <a:t>CAATEX2019</a:t>
            </a:r>
          </a:p>
        </p:txBody>
      </p:sp>
      <p:sp>
        <p:nvSpPr>
          <p:cNvPr id="38" name="TextBox 37">
            <a:extLst>
              <a:ext uri="{FF2B5EF4-FFF2-40B4-BE49-F238E27FC236}">
                <a16:creationId xmlns:a16="http://schemas.microsoft.com/office/drawing/2014/main" id="{B765E9B8-CAA7-EB44-80F6-D3F0A8E2A959}"/>
              </a:ext>
            </a:extLst>
          </p:cNvPr>
          <p:cNvSpPr txBox="1"/>
          <p:nvPr/>
        </p:nvSpPr>
        <p:spPr>
          <a:xfrm>
            <a:off x="367346" y="118396"/>
            <a:ext cx="8074619" cy="872034"/>
          </a:xfrm>
          <a:prstGeom prst="rect">
            <a:avLst/>
          </a:prstGeom>
          <a:noFill/>
        </p:spPr>
        <p:txBody>
          <a:bodyPr wrap="square" rtlCol="0">
            <a:spAutoFit/>
          </a:bodyPr>
          <a:lstStyle/>
          <a:p>
            <a:pPr>
              <a:spcBef>
                <a:spcPts val="800"/>
              </a:spcBef>
            </a:pPr>
            <a:r>
              <a:rPr lang="en-US" sz="2400" b="1" dirty="0">
                <a:solidFill>
                  <a:srgbClr val="00B0F0"/>
                </a:solidFill>
                <a:latin typeface="Calibri" charset="0"/>
                <a:ea typeface="Calibri" charset="0"/>
                <a:cs typeface="Calibri" charset="0"/>
              </a:rPr>
              <a:t>Task 3.4 Distributed systems for ocean and sea ice:</a:t>
            </a:r>
          </a:p>
          <a:p>
            <a:pPr>
              <a:spcBef>
                <a:spcPts val="600"/>
              </a:spcBef>
            </a:pPr>
            <a:r>
              <a:rPr lang="en-US" sz="2000" b="1" dirty="0">
                <a:solidFill>
                  <a:srgbClr val="00B0F0"/>
                </a:solidFill>
                <a:latin typeface="Calibri" charset="0"/>
                <a:ea typeface="Calibri" charset="0"/>
                <a:cs typeface="Calibri" charset="0"/>
              </a:rPr>
              <a:t>Snow and Ice Mass Balance Arrays (SIMBA) measurements (FMI)</a:t>
            </a:r>
          </a:p>
        </p:txBody>
      </p:sp>
      <p:sp>
        <p:nvSpPr>
          <p:cNvPr id="10" name="TextBox 8">
            <a:extLst>
              <a:ext uri="{FF2B5EF4-FFF2-40B4-BE49-F238E27FC236}">
                <a16:creationId xmlns:a16="http://schemas.microsoft.com/office/drawing/2014/main" id="{C9C51889-EF96-BC4A-8CC3-01C7CCAF3535}"/>
              </a:ext>
            </a:extLst>
          </p:cNvPr>
          <p:cNvSpPr txBox="1">
            <a:spLocks noChangeArrowheads="1"/>
          </p:cNvSpPr>
          <p:nvPr/>
        </p:nvSpPr>
        <p:spPr bwMode="auto">
          <a:xfrm>
            <a:off x="882813" y="5963475"/>
            <a:ext cx="25380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1200" b="1" dirty="0" err="1">
                <a:solidFill>
                  <a:srgbClr val="00B0F0"/>
                </a:solidFill>
              </a:rPr>
              <a:t>MOSAiC</a:t>
            </a:r>
            <a:r>
              <a:rPr lang="en-GB" altLang="en-US" sz="1200" b="1" dirty="0">
                <a:solidFill>
                  <a:srgbClr val="00B0F0"/>
                </a:solidFill>
              </a:rPr>
              <a:t> 2019 (leg 1)</a:t>
            </a:r>
          </a:p>
          <a:p>
            <a:pPr eaLnBrk="1" hangingPunct="1"/>
            <a:r>
              <a:rPr lang="en-GB" altLang="en-US" sz="1200" b="1" dirty="0" err="1">
                <a:solidFill>
                  <a:srgbClr val="FF0000"/>
                </a:solidFill>
              </a:rPr>
              <a:t>MOSAiC</a:t>
            </a:r>
            <a:r>
              <a:rPr lang="en-GB" altLang="en-US" sz="1200" b="1" dirty="0">
                <a:solidFill>
                  <a:srgbClr val="FF0000"/>
                </a:solidFill>
              </a:rPr>
              <a:t> 2020 (leg 5</a:t>
            </a:r>
            <a:r>
              <a:rPr lang="en-GB" altLang="en-US" sz="1200" dirty="0">
                <a:solidFill>
                  <a:srgbClr val="FF0000"/>
                </a:solidFill>
              </a:rPr>
              <a:t>)</a:t>
            </a:r>
          </a:p>
          <a:p>
            <a:pPr eaLnBrk="1" hangingPunct="1"/>
            <a:r>
              <a:rPr lang="en-GB" altLang="en-US" sz="1200" b="1" dirty="0">
                <a:solidFill>
                  <a:srgbClr val="0070C0"/>
                </a:solidFill>
              </a:rPr>
              <a:t>Young Sound 2020, </a:t>
            </a:r>
            <a:r>
              <a:rPr lang="en-GB" altLang="en-US" sz="1200" b="1" dirty="0" err="1">
                <a:solidFill>
                  <a:srgbClr val="0070C0"/>
                </a:solidFill>
              </a:rPr>
              <a:t>landfast</a:t>
            </a:r>
            <a:r>
              <a:rPr lang="en-GB" altLang="en-US" sz="1200" b="1" dirty="0">
                <a:solidFill>
                  <a:srgbClr val="0070C0"/>
                </a:solidFill>
              </a:rPr>
              <a:t> ice</a:t>
            </a:r>
          </a:p>
        </p:txBody>
      </p:sp>
      <p:pic>
        <p:nvPicPr>
          <p:cNvPr id="11" name="Picture 10">
            <a:extLst>
              <a:ext uri="{FF2B5EF4-FFF2-40B4-BE49-F238E27FC236}">
                <a16:creationId xmlns:a16="http://schemas.microsoft.com/office/drawing/2014/main" id="{A4D59AA9-453F-764F-AB9C-B24300A4780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71956" y="6311483"/>
            <a:ext cx="2350953" cy="403944"/>
          </a:xfrm>
          <a:prstGeom prst="rect">
            <a:avLst/>
          </a:prstGeom>
        </p:spPr>
      </p:pic>
    </p:spTree>
    <p:extLst>
      <p:ext uri="{BB962C8B-B14F-4D97-AF65-F5344CB8AC3E}">
        <p14:creationId xmlns:p14="http://schemas.microsoft.com/office/powerpoint/2010/main" val="230014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0998835" y="179904"/>
            <a:ext cx="952500" cy="584200"/>
          </a:xfrm>
          <a:prstGeom prst="rect">
            <a:avLst/>
          </a:prstGeom>
        </p:spPr>
      </p:pic>
      <p:pic>
        <p:nvPicPr>
          <p:cNvPr id="14" name="Picture 6" descr="A picture containing outdoor&#10;&#10;Description automatically generated">
            <a:extLst>
              <a:ext uri="{FF2B5EF4-FFF2-40B4-BE49-F238E27FC236}">
                <a16:creationId xmlns:a16="http://schemas.microsoft.com/office/drawing/2014/main" id="{6FA5C243-4712-DC40-9C3B-2A9E8EA9836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42648" y="1776550"/>
            <a:ext cx="1630610" cy="290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a:extLst>
              <a:ext uri="{FF2B5EF4-FFF2-40B4-BE49-F238E27FC236}">
                <a16:creationId xmlns:a16="http://schemas.microsoft.com/office/drawing/2014/main" id="{E4F2D08C-24F1-6A47-B45F-D573ECF7557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28292" y="1726686"/>
            <a:ext cx="3893916" cy="29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A picture containing sky, outdoor, snow, nature&#10;&#10;Description automatically generated">
            <a:extLst>
              <a:ext uri="{FF2B5EF4-FFF2-40B4-BE49-F238E27FC236}">
                <a16:creationId xmlns:a16="http://schemas.microsoft.com/office/drawing/2014/main" id="{D97F276B-7319-404A-BD56-6EEF98908F9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633339" y="1776549"/>
            <a:ext cx="2509014" cy="197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a:extLst>
              <a:ext uri="{FF2B5EF4-FFF2-40B4-BE49-F238E27FC236}">
                <a16:creationId xmlns:a16="http://schemas.microsoft.com/office/drawing/2014/main" id="{B4B19023-A578-DA4A-A679-1A612D79CEAE}"/>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633340" y="3941823"/>
            <a:ext cx="2485185" cy="2485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3">
            <a:extLst>
              <a:ext uri="{FF2B5EF4-FFF2-40B4-BE49-F238E27FC236}">
                <a16:creationId xmlns:a16="http://schemas.microsoft.com/office/drawing/2014/main" id="{5712A9C1-AFAA-DE4D-A888-690E9D1F267E}"/>
              </a:ext>
            </a:extLst>
          </p:cNvPr>
          <p:cNvSpPr>
            <a:spLocks noChangeArrowheads="1"/>
          </p:cNvSpPr>
          <p:nvPr/>
        </p:nvSpPr>
        <p:spPr bwMode="auto">
          <a:xfrm>
            <a:off x="6661396" y="4830975"/>
            <a:ext cx="3560813" cy="166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07000"/>
              </a:lnSpc>
              <a:spcAft>
                <a:spcPts val="800"/>
              </a:spcAft>
            </a:pPr>
            <a:r>
              <a:rPr lang="en-GB" altLang="en-US" sz="1600" b="1" dirty="0">
                <a:ea typeface="DengXian" panose="02010600030101010101" pitchFamily="2" charset="-122"/>
                <a:cs typeface="Times New Roman" panose="02020603050405020304" pitchFamily="18" charset="0"/>
              </a:rPr>
              <a:t>SIMBA deployment in Young Sound, Greenland coastal land fast ice in 2020</a:t>
            </a:r>
            <a:br>
              <a:rPr lang="en-GB" altLang="en-US" sz="1600" b="1" dirty="0">
                <a:ea typeface="DengXian" panose="02010600030101010101" pitchFamily="2" charset="-122"/>
                <a:cs typeface="Times New Roman" panose="02020603050405020304" pitchFamily="18" charset="0"/>
              </a:rPr>
            </a:br>
            <a:r>
              <a:rPr lang="en-GB" altLang="en-US" sz="1600" b="1" dirty="0">
                <a:ea typeface="DengXian" panose="02010600030101010101" pitchFamily="2" charset="-122"/>
                <a:cs typeface="Times New Roman" panose="02020603050405020304" pitchFamily="18" charset="0"/>
              </a:rPr>
              <a:t>in </a:t>
            </a:r>
            <a:r>
              <a:rPr lang="da-DK" altLang="en-US" sz="1600" b="1" dirty="0" err="1">
                <a:ea typeface="DengXian" panose="02010600030101010101" pitchFamily="2" charset="-122"/>
                <a:cs typeface="Times New Roman" panose="02020603050405020304" pitchFamily="18" charset="0"/>
              </a:rPr>
              <a:t>collaboration</a:t>
            </a:r>
            <a:r>
              <a:rPr lang="da-DK" altLang="en-US" sz="1600" b="1" dirty="0">
                <a:ea typeface="DengXian" panose="02010600030101010101" pitchFamily="2" charset="-122"/>
                <a:cs typeface="Times New Roman" panose="02020603050405020304" pitchFamily="18" charset="0"/>
              </a:rPr>
              <a:t> with Dr. Mikael K. Sejr </a:t>
            </a:r>
            <a:br>
              <a:rPr lang="da-DK" altLang="en-US" sz="1600" b="1" dirty="0">
                <a:ea typeface="DengXian" panose="02010600030101010101" pitchFamily="2" charset="-122"/>
                <a:cs typeface="Times New Roman" panose="02020603050405020304" pitchFamily="18" charset="0"/>
              </a:rPr>
            </a:br>
            <a:r>
              <a:rPr lang="da-DK" altLang="en-US" sz="1600" b="1" dirty="0">
                <a:ea typeface="DengXian" panose="02010600030101010101" pitchFamily="2" charset="-122"/>
                <a:cs typeface="Times New Roman" panose="02020603050405020304" pitchFamily="18" charset="0"/>
              </a:rPr>
              <a:t>from </a:t>
            </a:r>
            <a:r>
              <a:rPr lang="da-DK" altLang="en-US" sz="1600" b="1" dirty="0" err="1">
                <a:ea typeface="DengXian" panose="02010600030101010101" pitchFamily="2" charset="-122"/>
                <a:cs typeface="Times New Roman" panose="02020603050405020304" pitchFamily="18" charset="0"/>
              </a:rPr>
              <a:t>Arctic</a:t>
            </a:r>
            <a:r>
              <a:rPr lang="da-DK" altLang="en-US" sz="1600" b="1" dirty="0">
                <a:ea typeface="DengXian" panose="02010600030101010101" pitchFamily="2" charset="-122"/>
                <a:cs typeface="Times New Roman" panose="02020603050405020304" pitchFamily="18" charset="0"/>
              </a:rPr>
              <a:t> Research Centre (ARC), </a:t>
            </a:r>
            <a:br>
              <a:rPr lang="da-DK" altLang="en-US" sz="1600" b="1" dirty="0">
                <a:ea typeface="DengXian" panose="02010600030101010101" pitchFamily="2" charset="-122"/>
                <a:cs typeface="Times New Roman" panose="02020603050405020304" pitchFamily="18" charset="0"/>
              </a:rPr>
            </a:br>
            <a:r>
              <a:rPr lang="da-DK" altLang="en-US" sz="1600" b="1" dirty="0">
                <a:ea typeface="DengXian" panose="02010600030101010101" pitchFamily="2" charset="-122"/>
                <a:cs typeface="Times New Roman" panose="02020603050405020304" pitchFamily="18" charset="0"/>
              </a:rPr>
              <a:t>Aarhus </a:t>
            </a:r>
            <a:r>
              <a:rPr lang="da-DK" altLang="en-US" sz="1600" b="1" dirty="0" err="1">
                <a:ea typeface="DengXian" panose="02010600030101010101" pitchFamily="2" charset="-122"/>
                <a:cs typeface="Times New Roman" panose="02020603050405020304" pitchFamily="18" charset="0"/>
              </a:rPr>
              <a:t>University</a:t>
            </a:r>
            <a:r>
              <a:rPr lang="da-DK" altLang="en-US" sz="1600" b="1" dirty="0">
                <a:ea typeface="DengXian" panose="02010600030101010101" pitchFamily="2" charset="-122"/>
                <a:cs typeface="Times New Roman" panose="02020603050405020304" pitchFamily="18" charset="0"/>
              </a:rPr>
              <a:t>, Danmark </a:t>
            </a:r>
            <a:br>
              <a:rPr lang="da-DK" altLang="en-US" sz="1600" b="1" dirty="0">
                <a:ea typeface="DengXian" panose="02010600030101010101" pitchFamily="2" charset="-122"/>
                <a:cs typeface="Times New Roman" panose="02020603050405020304" pitchFamily="18" charset="0"/>
              </a:rPr>
            </a:br>
            <a:r>
              <a:rPr lang="da-DK" altLang="en-US" sz="1600" b="1" dirty="0">
                <a:ea typeface="DengXian" panose="02010600030101010101" pitchFamily="2" charset="-122"/>
                <a:cs typeface="Times New Roman" panose="02020603050405020304" pitchFamily="18" charset="0"/>
              </a:rPr>
              <a:t>with </a:t>
            </a:r>
            <a:r>
              <a:rPr lang="da-DK" altLang="en-US" sz="1600" b="1" dirty="0" err="1">
                <a:ea typeface="DengXian" panose="02010600030101010101" pitchFamily="2" charset="-122"/>
                <a:cs typeface="Times New Roman" panose="02020603050405020304" pitchFamily="18" charset="0"/>
              </a:rPr>
              <a:t>great</a:t>
            </a:r>
            <a:r>
              <a:rPr lang="da-DK" altLang="en-US" sz="1600" b="1" dirty="0">
                <a:ea typeface="DengXian" panose="02010600030101010101" pitchFamily="2" charset="-122"/>
                <a:cs typeface="Times New Roman" panose="02020603050405020304" pitchFamily="18" charset="0"/>
              </a:rPr>
              <a:t> </a:t>
            </a:r>
            <a:r>
              <a:rPr lang="da-DK" altLang="en-US" sz="1600" b="1" dirty="0" err="1">
                <a:ea typeface="DengXian" panose="02010600030101010101" pitchFamily="2" charset="-122"/>
                <a:cs typeface="Times New Roman" panose="02020603050405020304" pitchFamily="18" charset="0"/>
              </a:rPr>
              <a:t>help</a:t>
            </a:r>
            <a:r>
              <a:rPr lang="da-DK" altLang="en-US" sz="1600" b="1" dirty="0">
                <a:ea typeface="DengXian" panose="02010600030101010101" pitchFamily="2" charset="-122"/>
                <a:cs typeface="Times New Roman" panose="02020603050405020304" pitchFamily="18" charset="0"/>
              </a:rPr>
              <a:t> from Danish </a:t>
            </a:r>
            <a:r>
              <a:rPr lang="da-DK" altLang="en-US" sz="1600" b="1" dirty="0" err="1">
                <a:ea typeface="DengXian" panose="02010600030101010101" pitchFamily="2" charset="-122"/>
                <a:cs typeface="Times New Roman" panose="02020603050405020304" pitchFamily="18" charset="0"/>
              </a:rPr>
              <a:t>Navy</a:t>
            </a:r>
            <a:r>
              <a:rPr lang="da-DK" altLang="en-US" sz="1600" b="1" dirty="0">
                <a:ea typeface="DengXian" panose="02010600030101010101" pitchFamily="2" charset="-122"/>
                <a:cs typeface="Times New Roman" panose="02020603050405020304" pitchFamily="18" charset="0"/>
              </a:rPr>
              <a:t>. </a:t>
            </a:r>
            <a:endParaRPr lang="fi-FI" altLang="en-US" sz="1600" b="1" dirty="0">
              <a:ea typeface="DengXian" panose="02010600030101010101" pitchFamily="2" charset="-122"/>
              <a:cs typeface="Times New Roman" panose="02020603050405020304" pitchFamily="18" charset="0"/>
            </a:endParaRPr>
          </a:p>
        </p:txBody>
      </p:sp>
      <p:sp>
        <p:nvSpPr>
          <p:cNvPr id="19" name="TextBox 18">
            <a:extLst>
              <a:ext uri="{FF2B5EF4-FFF2-40B4-BE49-F238E27FC236}">
                <a16:creationId xmlns:a16="http://schemas.microsoft.com/office/drawing/2014/main" id="{529C05CB-1D22-A241-A24F-31BF6FC35A38}"/>
              </a:ext>
            </a:extLst>
          </p:cNvPr>
          <p:cNvSpPr txBox="1"/>
          <p:nvPr/>
        </p:nvSpPr>
        <p:spPr>
          <a:xfrm>
            <a:off x="367346" y="118396"/>
            <a:ext cx="8074619" cy="872034"/>
          </a:xfrm>
          <a:prstGeom prst="rect">
            <a:avLst/>
          </a:prstGeom>
          <a:noFill/>
        </p:spPr>
        <p:txBody>
          <a:bodyPr wrap="square" rtlCol="0">
            <a:spAutoFit/>
          </a:bodyPr>
          <a:lstStyle/>
          <a:p>
            <a:pPr>
              <a:spcBef>
                <a:spcPts val="800"/>
              </a:spcBef>
            </a:pPr>
            <a:r>
              <a:rPr lang="en-US" sz="2400" b="1" dirty="0">
                <a:solidFill>
                  <a:srgbClr val="00B0F0"/>
                </a:solidFill>
                <a:latin typeface="Calibri" charset="0"/>
                <a:ea typeface="Calibri" charset="0"/>
                <a:cs typeface="Calibri" charset="0"/>
              </a:rPr>
              <a:t>Task 3.4 Distributed systems for ocean and sea ice:</a:t>
            </a:r>
          </a:p>
          <a:p>
            <a:pPr>
              <a:spcBef>
                <a:spcPts val="600"/>
              </a:spcBef>
            </a:pPr>
            <a:r>
              <a:rPr lang="en-US" sz="2000" b="1" dirty="0">
                <a:solidFill>
                  <a:srgbClr val="00B0F0"/>
                </a:solidFill>
                <a:latin typeface="Calibri" charset="0"/>
                <a:ea typeface="Calibri" charset="0"/>
                <a:cs typeface="Calibri" charset="0"/>
              </a:rPr>
              <a:t>Snow and Ice Mass Balance Arrays (SIMBA) measurements (FMI)</a:t>
            </a:r>
          </a:p>
        </p:txBody>
      </p:sp>
      <p:pic>
        <p:nvPicPr>
          <p:cNvPr id="10" name="Picture 9">
            <a:extLst>
              <a:ext uri="{FF2B5EF4-FFF2-40B4-BE49-F238E27FC236}">
                <a16:creationId xmlns:a16="http://schemas.microsoft.com/office/drawing/2014/main" id="{28B54A95-DF13-3345-B0B0-62E49A8D95E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07000" y="6290483"/>
            <a:ext cx="2350953" cy="403944"/>
          </a:xfrm>
          <a:prstGeom prst="rect">
            <a:avLst/>
          </a:prstGeom>
        </p:spPr>
      </p:pic>
    </p:spTree>
    <p:extLst>
      <p:ext uri="{BB962C8B-B14F-4D97-AF65-F5344CB8AC3E}">
        <p14:creationId xmlns:p14="http://schemas.microsoft.com/office/powerpoint/2010/main" val="274199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1011898" y="186435"/>
            <a:ext cx="952500" cy="584200"/>
          </a:xfrm>
          <a:prstGeom prst="rect">
            <a:avLst/>
          </a:prstGeom>
        </p:spPr>
      </p:pic>
      <p:pic>
        <p:nvPicPr>
          <p:cNvPr id="3" name="Picture 2"/>
          <p:cNvPicPr>
            <a:picLocks noChangeAspect="1"/>
          </p:cNvPicPr>
          <p:nvPr/>
        </p:nvPicPr>
        <p:blipFill>
          <a:blip r:embed="rId4"/>
          <a:stretch>
            <a:fillRect/>
          </a:stretch>
        </p:blipFill>
        <p:spPr>
          <a:xfrm>
            <a:off x="1727887" y="1118991"/>
            <a:ext cx="4551356" cy="4132632"/>
          </a:xfrm>
          <a:prstGeom prst="rect">
            <a:avLst/>
          </a:prstGeom>
        </p:spPr>
      </p:pic>
      <p:pic>
        <p:nvPicPr>
          <p:cNvPr id="4" name="Picture 3"/>
          <p:cNvPicPr>
            <a:picLocks noChangeAspect="1"/>
          </p:cNvPicPr>
          <p:nvPr/>
        </p:nvPicPr>
        <p:blipFill>
          <a:blip r:embed="rId5"/>
          <a:stretch>
            <a:fillRect/>
          </a:stretch>
        </p:blipFill>
        <p:spPr>
          <a:xfrm>
            <a:off x="6027543" y="4132650"/>
            <a:ext cx="4558078" cy="2596905"/>
          </a:xfrm>
          <a:prstGeom prst="rect">
            <a:avLst/>
          </a:prstGeom>
        </p:spPr>
      </p:pic>
      <p:sp>
        <p:nvSpPr>
          <p:cNvPr id="5" name="TextBox 4"/>
          <p:cNvSpPr txBox="1"/>
          <p:nvPr/>
        </p:nvSpPr>
        <p:spPr>
          <a:xfrm>
            <a:off x="6918330" y="1438155"/>
            <a:ext cx="3914745" cy="2323713"/>
          </a:xfrm>
          <a:prstGeom prst="rect">
            <a:avLst/>
          </a:prstGeom>
          <a:noFill/>
        </p:spPr>
        <p:txBody>
          <a:bodyPr wrap="square" rtlCol="0">
            <a:spAutoFit/>
          </a:bodyPr>
          <a:lstStyle/>
          <a:p>
            <a:pPr algn="just"/>
            <a:r>
              <a:rPr lang="en-US" sz="1400" dirty="0">
                <a:latin typeface="Calibri"/>
                <a:cs typeface="Calibri"/>
              </a:rPr>
              <a:t>SIMBA temperature (air-snow-ice-ocean) field and heating temperature regime and GPS positioning data will be released for open access after quality control. The SIMBA measurements made during </a:t>
            </a:r>
            <a:r>
              <a:rPr lang="en-US" sz="1400" dirty="0" err="1">
                <a:latin typeface="Calibri"/>
                <a:cs typeface="Calibri"/>
              </a:rPr>
              <a:t>MOSAiC</a:t>
            </a:r>
            <a:r>
              <a:rPr lang="en-US" sz="1400" dirty="0">
                <a:latin typeface="Calibri"/>
                <a:cs typeface="Calibri"/>
              </a:rPr>
              <a:t> field campaign are part of the </a:t>
            </a:r>
            <a:r>
              <a:rPr lang="en-US" sz="1400" dirty="0" err="1">
                <a:latin typeface="Calibri"/>
                <a:cs typeface="Calibri"/>
              </a:rPr>
              <a:t>MOSAiC</a:t>
            </a:r>
            <a:r>
              <a:rPr lang="en-US" sz="1400" dirty="0">
                <a:latin typeface="Calibri"/>
                <a:cs typeface="Calibri"/>
              </a:rPr>
              <a:t> data collection.</a:t>
            </a:r>
          </a:p>
          <a:p>
            <a:pPr algn="just">
              <a:spcBef>
                <a:spcPts val="600"/>
              </a:spcBef>
            </a:pPr>
            <a:r>
              <a:rPr lang="en-US" sz="1400" dirty="0">
                <a:latin typeface="Calibri" panose="020F0502020204030204" pitchFamily="34" charset="0"/>
                <a:cs typeface="Calibri" panose="020F0502020204030204" pitchFamily="34" charset="0"/>
              </a:rPr>
              <a:t>The SIMBA algorithm is under further improvement and we still need validation of the robust of the algorithm,, a paper was published with lake data and the results are promising.</a:t>
            </a:r>
          </a:p>
        </p:txBody>
      </p:sp>
      <p:sp>
        <p:nvSpPr>
          <p:cNvPr id="14" name="TextBox 13"/>
          <p:cNvSpPr txBox="1"/>
          <p:nvPr/>
        </p:nvSpPr>
        <p:spPr>
          <a:xfrm>
            <a:off x="283510" y="5344257"/>
            <a:ext cx="2232419" cy="646331"/>
          </a:xfrm>
          <a:prstGeom prst="rect">
            <a:avLst/>
          </a:prstGeom>
          <a:noFill/>
        </p:spPr>
        <p:txBody>
          <a:bodyPr wrap="square" rtlCol="0">
            <a:spAutoFit/>
          </a:bodyPr>
          <a:lstStyle/>
          <a:p>
            <a:r>
              <a:rPr lang="en-GB" sz="1200" b="1" u="sng" dirty="0">
                <a:latin typeface="Calibri"/>
                <a:cs typeface="Calibri"/>
              </a:rPr>
              <a:t>https://simba.srsl.com/fmi/</a:t>
            </a:r>
            <a:endParaRPr lang="en-US" sz="1200" b="1" dirty="0">
              <a:latin typeface="Calibri"/>
              <a:cs typeface="Calibri"/>
            </a:endParaRPr>
          </a:p>
          <a:p>
            <a:r>
              <a:rPr lang="en-GB" sz="1200" b="1" u="sng" dirty="0">
                <a:latin typeface="Calibri"/>
                <a:cs typeface="Calibri"/>
                <a:hlinkClick r:id="rId6">
                  <a:extLst>
                    <a:ext uri="{A12FA001-AC4F-418D-AE19-62706E023703}">
                      <ahyp:hlinkClr xmlns:ahyp="http://schemas.microsoft.com/office/drawing/2018/hyperlinkcolor" val="tx"/>
                    </a:ext>
                  </a:extLst>
                </a:hlinkClick>
              </a:rPr>
              <a:t>https://simba.srsl.com/pric/</a:t>
            </a:r>
            <a:endParaRPr lang="en-US" sz="1200" b="1" dirty="0">
              <a:latin typeface="Calibri"/>
              <a:cs typeface="Calibri"/>
            </a:endParaRPr>
          </a:p>
          <a:p>
            <a:r>
              <a:rPr lang="en-GB" sz="1200" b="1" u="sng" dirty="0">
                <a:latin typeface="Calibri"/>
                <a:cs typeface="Calibri"/>
                <a:hlinkClick r:id="rId7">
                  <a:extLst>
                    <a:ext uri="{A12FA001-AC4F-418D-AE19-62706E023703}">
                      <ahyp:hlinkClr xmlns:ahyp="http://schemas.microsoft.com/office/drawing/2018/hyperlinkcolor" val="tx"/>
                    </a:ext>
                  </a:extLst>
                </a:hlinkClick>
              </a:rPr>
              <a:t>https://simba.srsl.com/nmefc/</a:t>
            </a:r>
            <a:endParaRPr lang="en-US" sz="1200" b="1" dirty="0">
              <a:latin typeface="Calibri"/>
              <a:cs typeface="Calibri"/>
            </a:endParaRPr>
          </a:p>
        </p:txBody>
      </p:sp>
      <p:sp>
        <p:nvSpPr>
          <p:cNvPr id="2" name="TextBox 1">
            <a:extLst>
              <a:ext uri="{FF2B5EF4-FFF2-40B4-BE49-F238E27FC236}">
                <a16:creationId xmlns:a16="http://schemas.microsoft.com/office/drawing/2014/main" id="{4005D2F9-3E5E-584F-AA16-177D3ECBC87F}"/>
              </a:ext>
            </a:extLst>
          </p:cNvPr>
          <p:cNvSpPr txBox="1"/>
          <p:nvPr/>
        </p:nvSpPr>
        <p:spPr>
          <a:xfrm>
            <a:off x="2515929" y="5840668"/>
            <a:ext cx="3212674" cy="738664"/>
          </a:xfrm>
          <a:prstGeom prst="rect">
            <a:avLst/>
          </a:prstGeom>
          <a:noFill/>
        </p:spPr>
        <p:txBody>
          <a:bodyPr wrap="none" rtlCol="0">
            <a:spAutoFit/>
          </a:bodyPr>
          <a:lstStyle/>
          <a:p>
            <a:r>
              <a:rPr lang="en-US" sz="1400" b="1" dirty="0">
                <a:latin typeface="Calibri" panose="020F0502020204030204" pitchFamily="34" charset="0"/>
                <a:cs typeface="Calibri" panose="020F0502020204030204" pitchFamily="34" charset="0"/>
              </a:rPr>
              <a:t>Some SIMBA raw data are at data portal:</a:t>
            </a:r>
            <a:br>
              <a:rPr lang="en-US" sz="1400" b="1" dirty="0">
                <a:latin typeface="Calibri" panose="020F0502020204030204" pitchFamily="34" charset="0"/>
                <a:cs typeface="Calibri" panose="020F0502020204030204" pitchFamily="34" charset="0"/>
              </a:rPr>
            </a:br>
            <a:r>
              <a:rPr lang="en-US" sz="1400" b="1" dirty="0">
                <a:latin typeface="Calibri" panose="020F0502020204030204" pitchFamily="34" charset="0"/>
                <a:cs typeface="Calibri" panose="020F0502020204030204" pitchFamily="34" charset="0"/>
                <a:hlinkClick r:id="rId8"/>
              </a:rPr>
              <a:t>https://data.meereisportal.de/</a:t>
            </a:r>
            <a:endParaRPr lang="en-US" sz="1400" b="1" dirty="0">
              <a:latin typeface="Calibri" panose="020F0502020204030204" pitchFamily="34" charset="0"/>
              <a:cs typeface="Calibri" panose="020F0502020204030204" pitchFamily="34" charset="0"/>
            </a:endParaRPr>
          </a:p>
          <a:p>
            <a:r>
              <a:rPr lang="en-US" sz="1400" b="1" dirty="0">
                <a:latin typeface="Calibri" panose="020F0502020204030204" pitchFamily="34" charset="0"/>
                <a:cs typeface="Calibri" panose="020F0502020204030204" pitchFamily="34" charset="0"/>
              </a:rPr>
              <a:t>Technical problems with PANGAEA</a:t>
            </a:r>
          </a:p>
        </p:txBody>
      </p:sp>
      <p:sp>
        <p:nvSpPr>
          <p:cNvPr id="10" name="TextBox 9">
            <a:extLst>
              <a:ext uri="{FF2B5EF4-FFF2-40B4-BE49-F238E27FC236}">
                <a16:creationId xmlns:a16="http://schemas.microsoft.com/office/drawing/2014/main" id="{871133F9-E129-9741-920E-DC33C3FD0C5C}"/>
              </a:ext>
            </a:extLst>
          </p:cNvPr>
          <p:cNvSpPr txBox="1"/>
          <p:nvPr/>
        </p:nvSpPr>
        <p:spPr>
          <a:xfrm>
            <a:off x="367346" y="118396"/>
            <a:ext cx="8074619" cy="872034"/>
          </a:xfrm>
          <a:prstGeom prst="rect">
            <a:avLst/>
          </a:prstGeom>
          <a:noFill/>
        </p:spPr>
        <p:txBody>
          <a:bodyPr wrap="square" rtlCol="0">
            <a:spAutoFit/>
          </a:bodyPr>
          <a:lstStyle/>
          <a:p>
            <a:pPr>
              <a:spcBef>
                <a:spcPts val="800"/>
              </a:spcBef>
            </a:pPr>
            <a:r>
              <a:rPr lang="en-US" sz="2400" b="1" dirty="0">
                <a:solidFill>
                  <a:srgbClr val="00B0F0"/>
                </a:solidFill>
                <a:latin typeface="Calibri" charset="0"/>
                <a:ea typeface="Calibri" charset="0"/>
                <a:cs typeface="Calibri" charset="0"/>
              </a:rPr>
              <a:t>Task 3.4 Distributed systems for ocean and sea ice:</a:t>
            </a:r>
          </a:p>
          <a:p>
            <a:pPr>
              <a:spcBef>
                <a:spcPts val="600"/>
              </a:spcBef>
            </a:pPr>
            <a:r>
              <a:rPr lang="en-US" sz="2000" b="1" dirty="0">
                <a:solidFill>
                  <a:srgbClr val="00B0F0"/>
                </a:solidFill>
                <a:latin typeface="Calibri" charset="0"/>
                <a:ea typeface="Calibri" charset="0"/>
                <a:cs typeface="Calibri" charset="0"/>
              </a:rPr>
              <a:t>Snow and Ice Mass Balance Arrays (SIMBA) measurements (FMI)</a:t>
            </a:r>
          </a:p>
        </p:txBody>
      </p:sp>
    </p:spTree>
    <p:extLst>
      <p:ext uri="{BB962C8B-B14F-4D97-AF65-F5344CB8AC3E}">
        <p14:creationId xmlns:p14="http://schemas.microsoft.com/office/powerpoint/2010/main" val="384179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Elemental.thmx</Template>
  <TotalTime>10021</TotalTime>
  <Words>3868</Words>
  <Application>Microsoft Macintosh PowerPoint</Application>
  <PresentationFormat>Widescreen</PresentationFormat>
  <Paragraphs>392</Paragraphs>
  <Slides>25</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Palatino Linotype</vt:lpstr>
      <vt:lpstr>Wingdings</vt:lpstr>
      <vt:lpstr>Elemental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IOPAN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INTAROS – Integrated Arctic Observing System</dc:title>
  <dc:subject/>
  <dc:creator>Agnieszka Beszczynska-Möller</dc:creator>
  <cp:keywords/>
  <dc:description/>
  <cp:lastModifiedBy>Stein Sandven</cp:lastModifiedBy>
  <cp:revision>1124</cp:revision>
  <dcterms:created xsi:type="dcterms:W3CDTF">2016-08-18T13:13:13Z</dcterms:created>
  <dcterms:modified xsi:type="dcterms:W3CDTF">2021-01-20T13:18:18Z</dcterms:modified>
  <cp:category/>
</cp:coreProperties>
</file>