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8" r:id="rId2"/>
    <p:sldId id="472" r:id="rId3"/>
    <p:sldId id="464" r:id="rId4"/>
    <p:sldId id="473" r:id="rId5"/>
    <p:sldId id="479" r:id="rId6"/>
    <p:sldId id="474" r:id="rId7"/>
    <p:sldId id="476" r:id="rId8"/>
    <p:sldId id="8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7D0CC"/>
    <a:srgbClr val="FCFFB4"/>
    <a:srgbClr val="B1EAFF"/>
    <a:srgbClr val="8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079"/>
  </p:normalViewPr>
  <p:slideViewPr>
    <p:cSldViewPr snapToGrid="0" snapToObjects="1">
      <p:cViewPr varScale="1">
        <p:scale>
          <a:sx n="72" d="100"/>
          <a:sy n="72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5173-E417-1942-9789-B6ED3283CED2}" type="datetimeFigureOut">
              <a:rPr lang="en-US" smtClean="0"/>
              <a:t>1/20/21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B689-08D0-B34E-9A10-DE23F95F3C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9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D642-3F8F-FD43-AB9E-98C40B6BCE29}" type="datetimeFigureOut">
              <a:rPr lang="en-US" smtClean="0"/>
              <a:t>1/20/21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F630-7F57-6445-86D3-911B44D1D2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46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31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93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40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7383"/>
            <a:ext cx="2808312" cy="6901217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932723"/>
            <a:ext cx="7919262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1686"/>
            <a:ext cx="2133600" cy="365125"/>
          </a:xfrm>
        </p:spPr>
        <p:txBody>
          <a:bodyPr/>
          <a:lstStyle/>
          <a:p>
            <a:fld id="{30E17047-C597-4B34-8FEE-7A0D1EA692A4}" type="datetimeFigureOut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168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686"/>
            <a:ext cx="21336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31624" y="1220755"/>
            <a:ext cx="0" cy="5379847"/>
          </a:xfrm>
          <a:prstGeom prst="line">
            <a:avLst/>
          </a:prstGeom>
          <a:ln w="31750">
            <a:solidFill>
              <a:srgbClr val="793F20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74639"/>
            <a:ext cx="7819096" cy="370052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145926" y="8527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>
                <a:solidFill>
                  <a:srgbClr val="925238"/>
                </a:solidFill>
              </a:rPr>
              <a:t>In</a:t>
            </a:r>
            <a:r>
              <a:rPr lang="es-ES" sz="1100" b="0" baseline="0">
                <a:solidFill>
                  <a:srgbClr val="925238"/>
                </a:solidFill>
              </a:rPr>
              <a:t> situ</a:t>
            </a:r>
            <a:endParaRPr lang="en-US" sz="1100" b="0">
              <a:solidFill>
                <a:srgbClr val="925238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159492" y="132716"/>
            <a:ext cx="545454" cy="757384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208087" y="212016"/>
            <a:ext cx="436445" cy="600784"/>
            <a:chOff x="-1692696" y="827409"/>
            <a:chExt cx="1728192" cy="1784190"/>
          </a:xfrm>
        </p:grpSpPr>
        <p:pic>
          <p:nvPicPr>
            <p:cNvPr id="3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3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3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4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4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5522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58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58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55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61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76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7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59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5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803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3340" y="6356350"/>
            <a:ext cx="1407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28CB-961B-2847-983D-C52145978D28}" type="datetimeFigureOut">
              <a:rPr lang="en-US" smtClean="0"/>
              <a:t>1/20/21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15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C886-605A-1846-8156-7D1E0FE5076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INTAROS_v1-blue_2-positive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" y="6187193"/>
            <a:ext cx="937497" cy="578556"/>
          </a:xfrm>
          <a:prstGeom prst="rect">
            <a:avLst/>
          </a:prstGeom>
        </p:spPr>
      </p:pic>
      <p:pic>
        <p:nvPicPr>
          <p:cNvPr id="8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3" y="5850871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8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 baseline="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34083F87-B9E5-5B43-A3AF-019D6E438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4652"/>
          </a:xfrm>
        </p:spPr>
        <p:txBody>
          <a:bodyPr>
            <a:normAutofit/>
          </a:bodyPr>
          <a:lstStyle/>
          <a:p>
            <a:r>
              <a:rPr lang="da-DK" dirty="0"/>
              <a:t>INTAROS </a:t>
            </a:r>
            <a:r>
              <a:rPr lang="da-DK" dirty="0" err="1"/>
              <a:t>Annual</a:t>
            </a:r>
            <a:r>
              <a:rPr lang="da-DK" dirty="0"/>
              <a:t> Meeting</a:t>
            </a:r>
            <a:br>
              <a:rPr lang="da-DK" dirty="0"/>
            </a:br>
            <a:r>
              <a:rPr lang="da-DK" dirty="0"/>
              <a:t>Stakeholder </a:t>
            </a:r>
            <a:r>
              <a:rPr lang="da-DK" dirty="0" err="1"/>
              <a:t>Interactions</a:t>
            </a:r>
            <a:br>
              <a:rPr lang="da-DK" dirty="0"/>
            </a:br>
            <a:r>
              <a:rPr lang="da-DK" dirty="0"/>
              <a:t>13 </a:t>
            </a:r>
            <a:r>
              <a:rPr lang="da-DK" dirty="0" err="1"/>
              <a:t>January</a:t>
            </a:r>
            <a:r>
              <a:rPr lang="da-DK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76048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49CBC-6072-BE4C-9DAC-A6AA97F9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 Task Force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4938E0-DDCF-B944-877A-E4B589BF4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Agreed on STG meeting 28 May 2020</a:t>
            </a:r>
          </a:p>
          <a:p>
            <a:r>
              <a:rPr lang="en-GB" dirty="0"/>
              <a:t>Objective to coordinate INTAROS stakeholder activities:</a:t>
            </a:r>
          </a:p>
          <a:p>
            <a:pPr lvl="1"/>
            <a:r>
              <a:rPr lang="en-GB" dirty="0"/>
              <a:t>Task 1.2 responsible for three stakeholder meetings – of which two has been implemented</a:t>
            </a:r>
            <a:endParaRPr lang="en-DK"/>
          </a:p>
          <a:p>
            <a:pPr lvl="1"/>
            <a:r>
              <a:rPr lang="en-GB" dirty="0"/>
              <a:t>WP4 – several activities toward indigenous people groups and organisation</a:t>
            </a:r>
            <a:endParaRPr lang="en-DK"/>
          </a:p>
          <a:p>
            <a:pPr lvl="1"/>
            <a:r>
              <a:rPr lang="en-GB" dirty="0"/>
              <a:t>WP6 – several Tasks has obligations on contacts/meetings with dedicated stakeholder communities</a:t>
            </a:r>
            <a:endParaRPr lang="en-DK"/>
          </a:p>
          <a:p>
            <a:pPr lvl="1"/>
            <a:r>
              <a:rPr lang="en-GB" dirty="0"/>
              <a:t>Generally, INTAROS has an obligation to inform on its activities and achievements and specially to promote the importance of a sustained Arctic Observing System towards authorities in nations with an Arctic interest and international cooperative bodies </a:t>
            </a:r>
          </a:p>
        </p:txBody>
      </p:sp>
    </p:spTree>
    <p:extLst>
      <p:ext uri="{BB962C8B-B14F-4D97-AF65-F5344CB8AC3E}">
        <p14:creationId xmlns:p14="http://schemas.microsoft.com/office/powerpoint/2010/main" val="278181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23403-2D40-C046-A876-65E5DDC4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Stakeholders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E3857A-4F69-2840-A604-7B27CAE1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9514"/>
            <a:ext cx="4038600" cy="48066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Focus groups</a:t>
            </a:r>
          </a:p>
          <a:p>
            <a:pPr lvl="1"/>
            <a:r>
              <a:rPr lang="en-GB" dirty="0"/>
              <a:t>Private sector (stressed by reviewers)</a:t>
            </a:r>
          </a:p>
          <a:p>
            <a:pPr lvl="2"/>
            <a:r>
              <a:rPr lang="en-GB" dirty="0"/>
              <a:t>Transport</a:t>
            </a:r>
          </a:p>
          <a:p>
            <a:pPr lvl="2"/>
            <a:r>
              <a:rPr lang="en-GB" dirty="0"/>
              <a:t>Tourism</a:t>
            </a:r>
          </a:p>
          <a:p>
            <a:pPr lvl="2"/>
            <a:r>
              <a:rPr lang="en-GB" dirty="0"/>
              <a:t>Fishery</a:t>
            </a:r>
          </a:p>
          <a:p>
            <a:pPr lvl="2"/>
            <a:r>
              <a:rPr lang="en-GB" dirty="0"/>
              <a:t>Energy – oil, wind </a:t>
            </a:r>
          </a:p>
          <a:p>
            <a:pPr lvl="2"/>
            <a:r>
              <a:rPr lang="en-GB" dirty="0"/>
              <a:t>Instrument producers</a:t>
            </a:r>
          </a:p>
          <a:p>
            <a:pPr lvl="2"/>
            <a:r>
              <a:rPr lang="en-GB" dirty="0"/>
              <a:t>Service providers</a:t>
            </a:r>
          </a:p>
          <a:p>
            <a:pPr lvl="1"/>
            <a:r>
              <a:rPr lang="en-GB" dirty="0"/>
              <a:t>Public administration and decision making</a:t>
            </a:r>
          </a:p>
          <a:p>
            <a:pPr lvl="2"/>
            <a:r>
              <a:rPr lang="en-GB" dirty="0"/>
              <a:t>Environment – EEA, AMAP</a:t>
            </a:r>
          </a:p>
          <a:p>
            <a:pPr lvl="2"/>
            <a:r>
              <a:rPr lang="en-GB" dirty="0"/>
              <a:t>Climate change</a:t>
            </a:r>
          </a:p>
          <a:p>
            <a:pPr lvl="2"/>
            <a:r>
              <a:rPr lang="en-GB" dirty="0"/>
              <a:t>Fishery – ICES</a:t>
            </a:r>
          </a:p>
          <a:p>
            <a:pPr lvl="2"/>
            <a:r>
              <a:rPr lang="en-GB" dirty="0"/>
              <a:t>Natural hazards</a:t>
            </a:r>
          </a:p>
          <a:p>
            <a:pPr lvl="2"/>
            <a:r>
              <a:rPr lang="en-GB" dirty="0"/>
              <a:t>Met. Services</a:t>
            </a:r>
          </a:p>
          <a:p>
            <a:pPr lvl="2"/>
            <a:r>
              <a:rPr lang="en-GB" dirty="0"/>
              <a:t>Ice services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02FF801-D10A-0D46-B8D0-40F8D10BB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GB" dirty="0"/>
              <a:t>Search and rescue</a:t>
            </a:r>
          </a:p>
          <a:p>
            <a:pPr lvl="1"/>
            <a:r>
              <a:rPr lang="en-GB" dirty="0"/>
              <a:t>Science community</a:t>
            </a:r>
          </a:p>
          <a:p>
            <a:pPr lvl="2"/>
            <a:r>
              <a:rPr lang="en-GB" dirty="0"/>
              <a:t>Copernicus services</a:t>
            </a:r>
          </a:p>
          <a:p>
            <a:pPr lvl="2"/>
            <a:r>
              <a:rPr lang="en-GB" dirty="0"/>
              <a:t>ESA and EUMETSAT</a:t>
            </a:r>
          </a:p>
          <a:p>
            <a:pPr lvl="2"/>
            <a:r>
              <a:rPr lang="en-GB" dirty="0"/>
              <a:t>EU Polar Expert Group</a:t>
            </a:r>
          </a:p>
          <a:p>
            <a:pPr lvl="2"/>
            <a:r>
              <a:rPr lang="en-GB" dirty="0"/>
              <a:t>EU polar cluster projects</a:t>
            </a:r>
          </a:p>
          <a:p>
            <a:pPr lvl="2"/>
            <a:r>
              <a:rPr lang="en-GB" dirty="0"/>
              <a:t>Research Infrastructures</a:t>
            </a:r>
          </a:p>
          <a:p>
            <a:pPr lvl="2"/>
            <a:r>
              <a:rPr lang="en-GB" dirty="0"/>
              <a:t>Selected universities</a:t>
            </a:r>
          </a:p>
          <a:p>
            <a:pPr lvl="1"/>
            <a:r>
              <a:rPr lang="en-GB" dirty="0"/>
              <a:t>Indigenous people organisations</a:t>
            </a:r>
          </a:p>
          <a:p>
            <a:pPr lvl="1"/>
            <a:r>
              <a:rPr lang="en-GB" dirty="0"/>
              <a:t>International bodies</a:t>
            </a:r>
          </a:p>
          <a:p>
            <a:pPr lvl="2"/>
            <a:r>
              <a:rPr lang="en-GB" dirty="0"/>
              <a:t>WMO, IOC/GOOS + ocean Decade, GEO, GCOS, GCW, 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6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6524E-7C11-2F4A-87F8-43DD3365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activities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595A50-2F29-064D-BC1C-5135AEE5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908"/>
          </a:xfrm>
        </p:spPr>
        <p:txBody>
          <a:bodyPr>
            <a:normAutofit/>
          </a:bodyPr>
          <a:lstStyle/>
          <a:p>
            <a:r>
              <a:rPr lang="en-GB" dirty="0"/>
              <a:t>Overview of past events:</a:t>
            </a:r>
          </a:p>
          <a:p>
            <a:pPr lvl="1"/>
            <a:r>
              <a:rPr lang="en-GB" dirty="0"/>
              <a:t>Around 340 events reported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8D75E8F-4B80-5C42-8E7D-38BEF108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" y="3359255"/>
            <a:ext cx="8897815" cy="24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4E95E-330D-8841-89C2-1D94F920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activities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81E732-E3E3-5749-BAAB-8F0F9E87D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7419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Overview of past events:</a:t>
            </a:r>
          </a:p>
          <a:p>
            <a:pPr lvl="1"/>
            <a:r>
              <a:rPr lang="en-GB" dirty="0"/>
              <a:t>Several miss basic information</a:t>
            </a:r>
          </a:p>
          <a:p>
            <a:pPr lvl="1"/>
            <a:r>
              <a:rPr lang="en-GB" dirty="0"/>
              <a:t>INTAROS partners have been asked for help</a:t>
            </a:r>
          </a:p>
          <a:p>
            <a:pPr lvl="2"/>
            <a:r>
              <a:rPr lang="en-GB" dirty="0"/>
              <a:t>Limited response</a:t>
            </a:r>
          </a:p>
          <a:p>
            <a:pPr lvl="2"/>
            <a:r>
              <a:rPr lang="en-GB" dirty="0"/>
              <a:t>Please complete (google drive) </a:t>
            </a:r>
          </a:p>
          <a:p>
            <a:r>
              <a:rPr lang="en-GB" dirty="0">
                <a:solidFill>
                  <a:srgbClr val="FF0000"/>
                </a:solidFill>
              </a:rPr>
              <a:t> it will be a powerful demonstration in our final report </a:t>
            </a:r>
          </a:p>
          <a:p>
            <a:endParaRPr lang="en-GB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FDE401-61E1-0F48-87BF-3488F81D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6" y="3683600"/>
            <a:ext cx="8499231" cy="20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8F56D-16FD-744C-BD82-2EB3E898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Force activities 2021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E51EB7DD-9D81-9846-A617-A662BF1C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3. stakeholder meeting </a:t>
            </a:r>
          </a:p>
          <a:p>
            <a:pPr lvl="1"/>
            <a:r>
              <a:rPr lang="en-GB" dirty="0"/>
              <a:t>Support the Roadmap process</a:t>
            </a:r>
          </a:p>
          <a:p>
            <a:pPr lvl="1"/>
            <a:r>
              <a:rPr lang="en-GB" dirty="0"/>
              <a:t>Split in minor activities</a:t>
            </a:r>
          </a:p>
          <a:p>
            <a:pPr lvl="2"/>
            <a:r>
              <a:rPr lang="en-GB" dirty="0"/>
              <a:t>Instrument and sensor manufactures survey</a:t>
            </a:r>
          </a:p>
          <a:p>
            <a:pPr lvl="2"/>
            <a:r>
              <a:rPr lang="en-GB" dirty="0"/>
              <a:t>Dialog meetings with relevant European Research Infrastructures </a:t>
            </a:r>
          </a:p>
          <a:p>
            <a:pPr lvl="2"/>
            <a:r>
              <a:rPr lang="en-GB" dirty="0"/>
              <a:t>Dialog with Arctic Council WG’s</a:t>
            </a:r>
          </a:p>
          <a:p>
            <a:pPr lvl="2"/>
            <a:r>
              <a:rPr lang="en-GB" dirty="0"/>
              <a:t>WP4 and WP6 dialogs with Indigenous people, fishery sector, cruise and shipping</a:t>
            </a:r>
          </a:p>
          <a:p>
            <a:pPr lvl="2"/>
            <a:r>
              <a:rPr lang="en-GB" dirty="0"/>
              <a:t>Follow SAON ROADS process</a:t>
            </a:r>
          </a:p>
          <a:p>
            <a:pPr lvl="1"/>
            <a:r>
              <a:rPr lang="en-GB" dirty="0"/>
              <a:t>Report  due ultimo May 2021 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0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D6EE0-3830-5D49-9699-AE67A1AF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activities 2021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1583A4-6F7D-3F45-91E8-CE21A262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4576174"/>
            <a:ext cx="8229600" cy="156671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Work affected by the </a:t>
            </a:r>
            <a:r>
              <a:rPr lang="en-GB" dirty="0" err="1"/>
              <a:t>covid</a:t>
            </a:r>
            <a:r>
              <a:rPr lang="en-GB" dirty="0"/>
              <a:t> 19 situation</a:t>
            </a:r>
          </a:p>
          <a:p>
            <a:pPr lvl="1"/>
            <a:r>
              <a:rPr lang="en-GB" dirty="0"/>
              <a:t>Delays or cancellations</a:t>
            </a:r>
          </a:p>
          <a:p>
            <a:pPr lvl="1"/>
            <a:r>
              <a:rPr lang="en-GB" dirty="0"/>
              <a:t>Virtual meetings</a:t>
            </a:r>
          </a:p>
          <a:p>
            <a:r>
              <a:rPr lang="en-GB" dirty="0"/>
              <a:t>Other events???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EE92CEE-DCC0-3740-9731-81C8CE37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7" y="1208309"/>
            <a:ext cx="8516643" cy="30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9E5D71-DC6F-364B-8268-902ECEDAF2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1CDD8A3-BF05-CD4A-A6BB-7B674C53F4CD}" type="datetime1">
              <a:rPr lang="en-US" smtClean="0"/>
              <a:t>1/20/21</a:t>
            </a:fld>
            <a:endParaRPr lang="nb-NO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3A0F71-54DE-4E4C-BA1B-B2827559A9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872C003-DB4B-1649-AA34-759CE15D9032}" type="slidenum">
              <a:rPr lang="nb-NO" smtClean="0"/>
              <a:t>8</a:t>
            </a:fld>
            <a:endParaRPr lang="nb-NO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A2532F2-B215-0742-A8BE-BA980D11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98" y="1160585"/>
            <a:ext cx="7705299" cy="465688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A90A14C-614D-B646-9438-835E268CA5C4}"/>
              </a:ext>
            </a:extLst>
          </p:cNvPr>
          <p:cNvSpPr txBox="1"/>
          <p:nvPr/>
        </p:nvSpPr>
        <p:spPr>
          <a:xfrm rot="19908254">
            <a:off x="1677512" y="2792716"/>
            <a:ext cx="707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err="1">
                <a:solidFill>
                  <a:srgbClr val="FF0000"/>
                </a:solidFill>
              </a:rPr>
              <a:t>Thank</a:t>
            </a:r>
            <a:r>
              <a:rPr lang="da-DK" sz="3600" b="1" dirty="0">
                <a:solidFill>
                  <a:srgbClr val="FF0000"/>
                </a:solidFill>
              </a:rPr>
              <a:t> </a:t>
            </a:r>
            <a:r>
              <a:rPr lang="da-DK" sz="3600" b="1" dirty="0" err="1">
                <a:solidFill>
                  <a:srgbClr val="FF0000"/>
                </a:solidFill>
              </a:rPr>
              <a:t>you</a:t>
            </a:r>
            <a:r>
              <a:rPr lang="da-DK" sz="3600" b="1" dirty="0">
                <a:solidFill>
                  <a:srgbClr val="FF0000"/>
                </a:solidFill>
              </a:rPr>
              <a:t> for </a:t>
            </a:r>
            <a:r>
              <a:rPr lang="da-DK" sz="3600" b="1" dirty="0" err="1">
                <a:solidFill>
                  <a:srgbClr val="FF0000"/>
                </a:solidFill>
              </a:rPr>
              <a:t>your</a:t>
            </a:r>
            <a:r>
              <a:rPr lang="da-DK" sz="3600" b="1" dirty="0">
                <a:solidFill>
                  <a:srgbClr val="FF0000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45247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320</Words>
  <Application>Microsoft Macintosh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INTAROS Annual Meeting Stakeholder Interactions 13 January 2021</vt:lpstr>
      <vt:lpstr>Stakeholder Task Force</vt:lpstr>
      <vt:lpstr>Stakeholders</vt:lpstr>
      <vt:lpstr>Task Force activities</vt:lpstr>
      <vt:lpstr>Task Force activities</vt:lpstr>
      <vt:lpstr>Task Force activities 2021</vt:lpstr>
      <vt:lpstr>Task Force activities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Sagen</dc:creator>
  <cp:lastModifiedBy>Stein Sandven</cp:lastModifiedBy>
  <cp:revision>232</cp:revision>
  <cp:lastPrinted>2017-10-18T13:23:08Z</cp:lastPrinted>
  <dcterms:created xsi:type="dcterms:W3CDTF">2017-10-13T13:51:14Z</dcterms:created>
  <dcterms:modified xsi:type="dcterms:W3CDTF">2021-01-20T13:06:47Z</dcterms:modified>
</cp:coreProperties>
</file>