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1"/>
  </p:handoutMasterIdLst>
  <p:sldIdLst>
    <p:sldId id="289" r:id="rId2"/>
    <p:sldId id="286" r:id="rId3"/>
    <p:sldId id="290" r:id="rId4"/>
    <p:sldId id="291" r:id="rId5"/>
    <p:sldId id="292" r:id="rId6"/>
    <p:sldId id="293" r:id="rId7"/>
    <p:sldId id="294" r:id="rId8"/>
    <p:sldId id="296" r:id="rId9"/>
    <p:sldId id="29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FFDF"/>
    <a:srgbClr val="EFC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 snapToGrid="0" snapToObjects="1">
      <p:cViewPr>
        <p:scale>
          <a:sx n="75" d="100"/>
          <a:sy n="75" d="100"/>
        </p:scale>
        <p:origin x="-1400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B614E-97FC-9645-A394-F2F6AE43A38D}" type="datetimeFigureOut">
              <a:rPr lang="en-US" smtClean="0"/>
              <a:t>07/06/17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1BAE2-DFA5-044E-B58E-8D12728917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771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50" y="1324429"/>
            <a:ext cx="8395750" cy="4118428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8050" y="214085"/>
            <a:ext cx="8395750" cy="914400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680200" y="6305324"/>
            <a:ext cx="2133600" cy="365125"/>
          </a:xfrm>
        </p:spPr>
        <p:txBody>
          <a:bodyPr/>
          <a:lstStyle/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418050" y="5849938"/>
            <a:ext cx="2133600" cy="304800"/>
          </a:xfrm>
        </p:spPr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418050" y="6337300"/>
            <a:ext cx="45720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8400" y="-32800"/>
            <a:ext cx="743131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051" y="1494973"/>
            <a:ext cx="8183358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E83105-9863-BF4E-83A9-5D2B435BB7ED}" type="datetimeFigureOut">
              <a:rPr lang="en-US" smtClean="0"/>
              <a:t>07/06/17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F732DB4-8162-8243-B79F-3AD96CA964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-INTAROS-light-blue.tif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3" y="198965"/>
            <a:ext cx="800100" cy="65300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0000"/>
          </a:solidFill>
          <a:effectLst/>
          <a:latin typeface="Arial"/>
          <a:ea typeface="+mj-ea"/>
          <a:cs typeface="Arial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1188" indent="-342900" algn="l" defTabSz="914400" rtl="0" eaLnBrk="1" latinLnBrk="0" hangingPunct="1">
        <a:spcBef>
          <a:spcPct val="20000"/>
        </a:spcBef>
        <a:spcAft>
          <a:spcPts val="0"/>
        </a:spcAft>
        <a:buSzPct val="80000"/>
        <a:buFont typeface="Wingdings" charset="2"/>
        <a:buChar char="§"/>
        <a:defRPr sz="2100" kern="1200">
          <a:solidFill>
            <a:srgbClr val="000000"/>
          </a:solidFill>
          <a:effectLst/>
          <a:latin typeface="Arial"/>
          <a:ea typeface="+mn-ea"/>
          <a:cs typeface="Arial"/>
        </a:defRPr>
      </a:lvl1pPr>
      <a:lvl2pPr marL="726948" indent="-34290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1900" kern="1200">
          <a:solidFill>
            <a:srgbClr val="000000"/>
          </a:solidFill>
          <a:effectLst/>
          <a:latin typeface="Arial"/>
          <a:ea typeface="+mn-ea"/>
          <a:cs typeface="Arial"/>
        </a:defRPr>
      </a:lvl2pPr>
      <a:lvl3pPr marL="1035558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1700" kern="1200">
          <a:solidFill>
            <a:srgbClr val="000000"/>
          </a:solidFill>
          <a:effectLst/>
          <a:latin typeface="Arial"/>
          <a:ea typeface="+mn-ea"/>
          <a:cs typeface="Arial"/>
        </a:defRPr>
      </a:lvl3pPr>
      <a:lvl4pPr marL="1401318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000000"/>
          </a:solidFill>
          <a:effectLst/>
          <a:latin typeface="Arial"/>
          <a:ea typeface="+mn-ea"/>
          <a:cs typeface="Arial"/>
        </a:defRPr>
      </a:lvl4pPr>
      <a:lvl5pPr marL="1675638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1500" kern="1200">
          <a:solidFill>
            <a:srgbClr val="000000"/>
          </a:solidFill>
          <a:effectLst/>
          <a:latin typeface="Arial"/>
          <a:ea typeface="+mn-ea"/>
          <a:cs typeface="Arial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4667" y="10885"/>
            <a:ext cx="7196666" cy="890816"/>
          </a:xfrm>
        </p:spPr>
        <p:txBody>
          <a:bodyPr/>
          <a:lstStyle/>
          <a:p>
            <a:r>
              <a:rPr lang="nb-NO" sz="3200" dirty="0" smtClean="0"/>
              <a:t>Progress report </a:t>
            </a:r>
            <a:r>
              <a:rPr lang="nb-NO" sz="3200" dirty="0" err="1" smtClean="0"/>
              <a:t>on</a:t>
            </a:r>
            <a:r>
              <a:rPr lang="nb-NO" sz="3200" dirty="0" smtClean="0"/>
              <a:t> WP1 by </a:t>
            </a:r>
            <a:r>
              <a:rPr lang="nb-NO" sz="3200" dirty="0" err="1" smtClean="0"/>
              <a:t>month</a:t>
            </a:r>
            <a:r>
              <a:rPr lang="nb-NO" sz="3200" dirty="0" smtClean="0"/>
              <a:t> 6</a:t>
            </a:r>
            <a:endParaRPr lang="nb-NO" sz="3200" dirty="0"/>
          </a:p>
        </p:txBody>
      </p:sp>
      <p:pic>
        <p:nvPicPr>
          <p:cNvPr id="6" name="Picture 5" descr="Logo-INTAROS-draf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6" y="252187"/>
            <a:ext cx="933250" cy="7577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966" y="2084400"/>
            <a:ext cx="8788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The overall objectives 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of WP1 are 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endParaRPr lang="en-GB" sz="24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buAutoNum type="arabicParenBoth"/>
            </a:pP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Review 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the high-level requirements and develop the strategy for the Pan Arctic Observing system based 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on present initiatives</a:t>
            </a:r>
            <a:r>
              <a:rPr lang="en-GB" sz="2400" baseline="480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GB" sz="2400" baseline="48000" dirty="0" err="1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sz="2400" baseline="48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  <a:p>
            <a:pPr marL="457200" indent="-457200">
              <a:buAutoNum type="arabicParenBoth"/>
            </a:pP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Plan 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and coordinate the INTAROS activities in agreement with AOS recommendations and stakeholder requirements, 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and</a:t>
            </a:r>
          </a:p>
          <a:p>
            <a:pPr marL="457200" indent="-457200">
              <a:buAutoNum type="arabicParenBoth"/>
            </a:pP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Strengthen </a:t>
            </a: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European participation in Arctic Observing Networks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nb-NO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16" y="5797438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-NERSC-farge2-reduc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25" y="6051433"/>
            <a:ext cx="1321647" cy="654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797438"/>
            <a:ext cx="5046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GB" sz="1600" dirty="0" err="1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GB" sz="1600" dirty="0" smtClean="0">
                <a:solidFill>
                  <a:srgbClr val="000000"/>
                </a:solidFill>
                <a:latin typeface="Arial"/>
                <a:cs typeface="Arial"/>
              </a:rPr>
              <a:t>) GEO </a:t>
            </a: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Cold Region Initiative (CRI), SAON and other international initiatives, related to the Arctic and European Blue Growth strategy; </a:t>
            </a:r>
          </a:p>
          <a:p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98966" y="1354667"/>
            <a:ext cx="878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i="1" dirty="0" smtClean="0">
                <a:solidFill>
                  <a:srgbClr val="0000FF"/>
                </a:solidFill>
                <a:latin typeface="Arial"/>
                <a:cs typeface="Arial"/>
              </a:rPr>
              <a:t>Lead: Stein </a:t>
            </a:r>
            <a:r>
              <a:rPr lang="nb-NO" sz="2400" i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nb-NO" sz="2400" i="1" dirty="0" smtClean="0">
                <a:solidFill>
                  <a:srgbClr val="0000FF"/>
                </a:solidFill>
                <a:latin typeface="Arial"/>
                <a:cs typeface="Arial"/>
              </a:rPr>
              <a:t>andven, NERSC, co-lead: Erik Buch, </a:t>
            </a:r>
            <a:r>
              <a:rPr lang="nb-NO" sz="2400" i="1" dirty="0" err="1" smtClean="0">
                <a:solidFill>
                  <a:srgbClr val="0000FF"/>
                </a:solidFill>
                <a:latin typeface="Arial"/>
                <a:cs typeface="Arial"/>
              </a:rPr>
              <a:t>EuroGOOS</a:t>
            </a:r>
            <a:endParaRPr lang="nb-NO" sz="24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77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smtClean="0"/>
              <a:t>WP1 </a:t>
            </a:r>
            <a:r>
              <a:rPr lang="nb-NO" sz="4000" dirty="0" err="1" smtClean="0"/>
              <a:t>Specific</a:t>
            </a:r>
            <a:r>
              <a:rPr lang="nb-NO" sz="4000" dirty="0" smtClean="0"/>
              <a:t> </a:t>
            </a:r>
            <a:r>
              <a:rPr lang="nb-NO" sz="4000" dirty="0" err="1" smtClean="0"/>
              <a:t>objectives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54001" y="1557867"/>
            <a:ext cx="838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arenR"/>
            </a:pP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Formalize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collaboration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other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EU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projects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programmes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infrastructures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contributing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to Arctic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observing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systems (EU-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PolarNET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, ALLOCATE, BLUE ACTION, ATLANTOS, INTERACT, ++</a:t>
            </a:r>
          </a:p>
          <a:p>
            <a:pPr marL="457200" indent="-457200">
              <a:spcAft>
                <a:spcPts val="600"/>
              </a:spcAft>
              <a:buAutoNum type="arabicParenR"/>
            </a:pP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Establish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cooperation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US Arctic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programmes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(ONR, NSF), Canadian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programmes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Russia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, China, Japan and Korea.  </a:t>
            </a:r>
          </a:p>
          <a:p>
            <a:pPr marL="457200" indent="-457200">
              <a:spcAft>
                <a:spcPts val="600"/>
              </a:spcAft>
              <a:buAutoNum type="arabicParenR"/>
            </a:pP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Establish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maintain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links to stakeholder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groups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such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as Arctic Council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working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groups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(AMAP), global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programmes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(WCRP), Copernicus services,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industries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, ++</a:t>
            </a:r>
          </a:p>
          <a:p>
            <a:pPr marL="457200" indent="-457200">
              <a:spcAft>
                <a:spcPts val="600"/>
              </a:spcAft>
              <a:buAutoNum type="arabicParenR"/>
            </a:pP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Formulate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an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Engagement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strategy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establish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a Pan-Arctic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Observation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Forum  (e.g. Arctic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Observing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Summit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457200" indent="-457200">
              <a:spcAft>
                <a:spcPts val="600"/>
              </a:spcAft>
              <a:buAutoNum type="arabicParenR"/>
            </a:pP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Include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indigeneous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local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perspectives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knowledge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project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planning and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implementation</a:t>
            </a:r>
            <a:endParaRPr lang="nb-NO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>
              <a:spcAft>
                <a:spcPts val="600"/>
              </a:spcAft>
              <a:buAutoNum type="arabicParenR"/>
            </a:pP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Prepare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data management plan and data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governance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framework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( e.g.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through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IASC Arctic Data Committee)</a:t>
            </a:r>
          </a:p>
          <a:p>
            <a:pPr marL="457200" indent="-457200">
              <a:spcAft>
                <a:spcPts val="600"/>
              </a:spcAft>
              <a:buAutoNum type="arabicParenR"/>
            </a:pP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Develop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a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roadmap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for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future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sustainable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Arctic </a:t>
            </a:r>
            <a:r>
              <a:rPr lang="nb-NO" sz="2000" dirty="0" err="1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lang="nb-NO" sz="2000" dirty="0" err="1" smtClean="0">
                <a:solidFill>
                  <a:srgbClr val="000000"/>
                </a:solidFill>
                <a:latin typeface="Arial"/>
                <a:cs typeface="Arial"/>
              </a:rPr>
              <a:t>bserving</a:t>
            </a:r>
            <a:r>
              <a:rPr lang="nb-NO" sz="2000" dirty="0" smtClean="0">
                <a:solidFill>
                  <a:srgbClr val="000000"/>
                </a:solidFill>
                <a:latin typeface="Arial"/>
                <a:cs typeface="Arial"/>
              </a:rPr>
              <a:t> System</a:t>
            </a:r>
            <a:endParaRPr lang="nb-NO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451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617228"/>
              </p:ext>
            </p:extLst>
          </p:nvPr>
        </p:nvGraphicFramePr>
        <p:xfrm>
          <a:off x="417513" y="1831975"/>
          <a:ext cx="839628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5954"/>
                <a:gridCol w="3090334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>
                          <a:latin typeface="Arial"/>
                          <a:cs typeface="Arial"/>
                        </a:rPr>
                        <a:t>Tasks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>
                          <a:latin typeface="Arial"/>
                          <a:cs typeface="Arial"/>
                        </a:rPr>
                        <a:t>Task</a:t>
                      </a:r>
                      <a:r>
                        <a:rPr lang="nb-NO" baseline="0" dirty="0" smtClean="0">
                          <a:latin typeface="Arial"/>
                          <a:cs typeface="Arial"/>
                        </a:rPr>
                        <a:t> l</a:t>
                      </a:r>
                      <a:r>
                        <a:rPr lang="nb-NO" dirty="0" smtClean="0">
                          <a:latin typeface="Arial"/>
                          <a:cs typeface="Arial"/>
                        </a:rPr>
                        <a:t>eaders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Arial"/>
                          <a:cs typeface="Arial"/>
                        </a:rPr>
                        <a:t>1.0 Scientific  </a:t>
                      </a:r>
                      <a:r>
                        <a:rPr lang="nb-NO" dirty="0" err="1" smtClean="0">
                          <a:latin typeface="Arial"/>
                          <a:cs typeface="Arial"/>
                        </a:rPr>
                        <a:t>coordination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Arial"/>
                          <a:cs typeface="Arial"/>
                        </a:rPr>
                        <a:t>S. Sandven, NERSC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Arial"/>
                          <a:cs typeface="Arial"/>
                        </a:rPr>
                        <a:t>1.1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Consolidation of high-level requirements 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Arial"/>
                          <a:cs typeface="Arial"/>
                        </a:rPr>
                        <a:t>E. Buch, </a:t>
                      </a:r>
                      <a:r>
                        <a:rPr lang="nb-NO" dirty="0" err="1" smtClean="0">
                          <a:latin typeface="Arial"/>
                          <a:cs typeface="Arial"/>
                        </a:rPr>
                        <a:t>EuroGOOS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Arial"/>
                          <a:cs typeface="Arial"/>
                        </a:rPr>
                        <a:t>1.2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Establish cooperation with stakeholders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>
                          <a:latin typeface="Arial"/>
                          <a:cs typeface="Arial"/>
                        </a:rPr>
                        <a:t>E. Buch, </a:t>
                      </a:r>
                      <a:r>
                        <a:rPr lang="nb-NO" dirty="0" err="1" smtClean="0">
                          <a:latin typeface="Arial"/>
                          <a:cs typeface="Arial"/>
                        </a:rPr>
                        <a:t>EuroGOOS</a:t>
                      </a:r>
                      <a:endParaRPr lang="nb-NO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>
                          <a:latin typeface="Arial"/>
                          <a:cs typeface="Arial"/>
                        </a:rPr>
                        <a:t>1.3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Collaboration development, Pan-Arctic Forum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Arial"/>
                          <a:cs typeface="Arial"/>
                        </a:rPr>
                        <a:t>N. </a:t>
                      </a:r>
                      <a:r>
                        <a:rPr lang="nb-NO" dirty="0" err="1" smtClean="0">
                          <a:latin typeface="Arial"/>
                          <a:cs typeface="Arial"/>
                        </a:rPr>
                        <a:t>Dwyer</a:t>
                      </a:r>
                      <a:r>
                        <a:rPr lang="nb-NO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nb-NO" dirty="0" err="1" smtClean="0">
                          <a:latin typeface="Arial"/>
                          <a:cs typeface="Arial"/>
                        </a:rPr>
                        <a:t>EurOcean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Arial"/>
                          <a:cs typeface="Arial"/>
                        </a:rPr>
                        <a:t>1.4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Data management and governance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Arial"/>
                          <a:cs typeface="Arial"/>
                        </a:rPr>
                        <a:t>T. Hamre, NERSC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Arial"/>
                          <a:cs typeface="Arial"/>
                        </a:rPr>
                        <a:t>1.5 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Roadmap for sustainable Arctic Observing System.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latin typeface="Arial"/>
                          <a:cs typeface="Arial"/>
                        </a:rPr>
                        <a:t>S. Sandven, NERSC</a:t>
                      </a:r>
                      <a:endParaRPr lang="nb-NO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600" y="214085"/>
            <a:ext cx="7696200" cy="914400"/>
          </a:xfrm>
        </p:spPr>
        <p:txBody>
          <a:bodyPr/>
          <a:lstStyle/>
          <a:p>
            <a:r>
              <a:rPr lang="nb-NO" sz="4000" dirty="0" smtClean="0"/>
              <a:t>WP1 </a:t>
            </a:r>
            <a:r>
              <a:rPr lang="nb-NO" sz="4000" dirty="0" err="1" smtClean="0"/>
              <a:t>Tasks</a:t>
            </a:r>
            <a:r>
              <a:rPr lang="nb-NO" sz="4000" dirty="0" smtClean="0"/>
              <a:t> and </a:t>
            </a:r>
            <a:r>
              <a:rPr lang="nb-NO" sz="4000" dirty="0" err="1" smtClean="0"/>
              <a:t>task</a:t>
            </a:r>
            <a:r>
              <a:rPr lang="nb-NO" sz="4000" dirty="0" smtClean="0"/>
              <a:t> leaders</a:t>
            </a:r>
            <a:endParaRPr lang="nb-NO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41867" y="5266267"/>
            <a:ext cx="795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solidFill>
                  <a:srgbClr val="000000"/>
                </a:solidFill>
                <a:latin typeface="Arial"/>
                <a:cs typeface="Arial"/>
              </a:rPr>
              <a:t>Contribution</a:t>
            </a:r>
            <a:r>
              <a:rPr lang="nb-NO" dirty="0" smtClean="0">
                <a:solidFill>
                  <a:srgbClr val="000000"/>
                </a:solidFill>
                <a:latin typeface="Arial"/>
                <a:cs typeface="Arial"/>
              </a:rPr>
              <a:t> to </a:t>
            </a:r>
            <a:r>
              <a:rPr lang="nb-NO" dirty="0" err="1" smtClean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nb-NO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nb-NO" dirty="0" err="1" smtClean="0">
                <a:solidFill>
                  <a:srgbClr val="000000"/>
                </a:solidFill>
                <a:latin typeface="Arial"/>
                <a:cs typeface="Arial"/>
              </a:rPr>
              <a:t>work</a:t>
            </a:r>
            <a:r>
              <a:rPr lang="nb-NO" dirty="0" smtClean="0">
                <a:solidFill>
                  <a:srgbClr val="000000"/>
                </a:solidFill>
                <a:latin typeface="Arial"/>
                <a:cs typeface="Arial"/>
              </a:rPr>
              <a:t> from </a:t>
            </a:r>
            <a:r>
              <a:rPr lang="nb-NO" dirty="0" err="1" smtClean="0">
                <a:solidFill>
                  <a:srgbClr val="000000"/>
                </a:solidFill>
                <a:latin typeface="Arial"/>
                <a:cs typeface="Arial"/>
              </a:rPr>
              <a:t>Theme</a:t>
            </a:r>
            <a:r>
              <a:rPr lang="nb-NO" dirty="0" smtClean="0">
                <a:solidFill>
                  <a:srgbClr val="000000"/>
                </a:solidFill>
                <a:latin typeface="Arial"/>
                <a:cs typeface="Arial"/>
              </a:rPr>
              <a:t> leaders and </a:t>
            </a:r>
            <a:r>
              <a:rPr lang="nb-NO" dirty="0" err="1" smtClean="0">
                <a:solidFill>
                  <a:srgbClr val="000000"/>
                </a:solidFill>
                <a:latin typeface="Arial"/>
                <a:cs typeface="Arial"/>
              </a:rPr>
              <a:t>other</a:t>
            </a:r>
            <a:r>
              <a:rPr lang="nb-NO" dirty="0" smtClean="0">
                <a:solidFill>
                  <a:srgbClr val="000000"/>
                </a:solidFill>
                <a:latin typeface="Arial"/>
                <a:cs typeface="Arial"/>
              </a:rPr>
              <a:t> WP-leaders</a:t>
            </a:r>
            <a:endParaRPr lang="nb-NO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15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900" y="1197428"/>
            <a:ext cx="8851900" cy="4415971"/>
          </a:xfrm>
        </p:spPr>
        <p:txBody>
          <a:bodyPr>
            <a:normAutofit lnSpcReduction="10000"/>
          </a:bodyPr>
          <a:lstStyle/>
          <a:p>
            <a:r>
              <a:rPr lang="nb-NO" dirty="0" err="1" smtClean="0"/>
              <a:t>Planned</a:t>
            </a:r>
            <a:r>
              <a:rPr lang="nb-NO" dirty="0" smtClean="0"/>
              <a:t> and </a:t>
            </a:r>
            <a:r>
              <a:rPr lang="nb-NO" dirty="0" err="1" smtClean="0"/>
              <a:t>participated</a:t>
            </a:r>
            <a:r>
              <a:rPr lang="nb-NO" dirty="0" smtClean="0"/>
              <a:t> in </a:t>
            </a:r>
            <a:r>
              <a:rPr lang="nb-NO" dirty="0" err="1" smtClean="0"/>
              <a:t>conferences</a:t>
            </a:r>
            <a:r>
              <a:rPr lang="nb-NO" dirty="0" smtClean="0"/>
              <a:t>, workshops and </a:t>
            </a:r>
            <a:r>
              <a:rPr lang="nb-NO" dirty="0" err="1" smtClean="0"/>
              <a:t>meetings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INTAROS has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/>
              <a:t>presented</a:t>
            </a:r>
            <a:endParaRPr lang="nb-NO" dirty="0" smtClean="0"/>
          </a:p>
          <a:p>
            <a:r>
              <a:rPr lang="nb-NO" dirty="0" err="1" smtClean="0"/>
              <a:t>Established</a:t>
            </a:r>
            <a:r>
              <a:rPr lang="nb-NO" dirty="0" smtClean="0"/>
              <a:t> </a:t>
            </a:r>
            <a:r>
              <a:rPr lang="nb-NO" dirty="0" err="1" smtClean="0"/>
              <a:t>contacts</a:t>
            </a:r>
            <a:r>
              <a:rPr lang="nb-NO" dirty="0" smtClean="0"/>
              <a:t> and </a:t>
            </a:r>
            <a:r>
              <a:rPr lang="nb-NO" dirty="0" err="1" smtClean="0"/>
              <a:t>networks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many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and </a:t>
            </a:r>
            <a:r>
              <a:rPr lang="nb-NO" dirty="0" err="1" smtClean="0"/>
              <a:t>programmes</a:t>
            </a:r>
            <a:r>
              <a:rPr lang="nb-NO" dirty="0" smtClean="0"/>
              <a:t> </a:t>
            </a:r>
            <a:r>
              <a:rPr lang="nb-NO" dirty="0" err="1" smtClean="0"/>
              <a:t>including</a:t>
            </a:r>
            <a:r>
              <a:rPr lang="nb-NO" dirty="0" smtClean="0"/>
              <a:t> ESA</a:t>
            </a:r>
          </a:p>
          <a:p>
            <a:r>
              <a:rPr lang="nb-NO" dirty="0" smtClean="0"/>
              <a:t>Clustering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EU polar </a:t>
            </a:r>
            <a:r>
              <a:rPr lang="nb-NO" dirty="0" err="1" smtClean="0"/>
              <a:t>projects</a:t>
            </a:r>
            <a:endParaRPr lang="nb-NO" dirty="0" smtClean="0"/>
          </a:p>
          <a:p>
            <a:r>
              <a:rPr lang="nb-NO" dirty="0" smtClean="0"/>
              <a:t>Collaboration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SAON </a:t>
            </a:r>
            <a:r>
              <a:rPr lang="nb-NO" dirty="0" err="1" smtClean="0"/>
              <a:t>committees</a:t>
            </a:r>
            <a:r>
              <a:rPr lang="nb-NO" dirty="0" smtClean="0"/>
              <a:t> ADC and CON</a:t>
            </a:r>
          </a:p>
          <a:p>
            <a:r>
              <a:rPr lang="nb-NO" dirty="0" smtClean="0"/>
              <a:t>Collaboration </a:t>
            </a:r>
            <a:r>
              <a:rPr lang="nb-NO" dirty="0" err="1" smtClean="0"/>
              <a:t>with</a:t>
            </a:r>
            <a:r>
              <a:rPr lang="nb-NO" dirty="0" smtClean="0"/>
              <a:t> YOPP and MOSAIC, time-</a:t>
            </a:r>
            <a:r>
              <a:rPr lang="nb-NO" dirty="0" err="1" smtClean="0"/>
              <a:t>limited</a:t>
            </a:r>
            <a:r>
              <a:rPr lang="nb-NO" dirty="0" smtClean="0"/>
              <a:t> intensive </a:t>
            </a:r>
            <a:r>
              <a:rPr lang="nb-NO" dirty="0" err="1" smtClean="0"/>
              <a:t>efforts</a:t>
            </a:r>
            <a:endParaRPr lang="nb-NO" dirty="0" smtClean="0"/>
          </a:p>
          <a:p>
            <a:r>
              <a:rPr lang="nb-NO" dirty="0" smtClean="0"/>
              <a:t>Collaboration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infrastructure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: </a:t>
            </a:r>
            <a:r>
              <a:rPr lang="nb-NO" dirty="0" smtClean="0"/>
              <a:t>ICOS, INTERACT</a:t>
            </a:r>
            <a:r>
              <a:rPr lang="nb-NO" dirty="0" smtClean="0"/>
              <a:t>, ACTRIS, </a:t>
            </a:r>
            <a:r>
              <a:rPr lang="nb-NO" dirty="0" err="1" smtClean="0"/>
              <a:t>Euro_ARGO</a:t>
            </a:r>
            <a:r>
              <a:rPr lang="nb-NO" dirty="0" smtClean="0"/>
              <a:t>, FRAM, EMSO</a:t>
            </a:r>
            <a:r>
              <a:rPr lang="nb-NO" dirty="0" smtClean="0"/>
              <a:t> </a:t>
            </a:r>
            <a:r>
              <a:rPr lang="nb-NO" dirty="0"/>
              <a:t>(ENVRI-PLUS, </a:t>
            </a:r>
            <a:r>
              <a:rPr lang="nb-NO" dirty="0" smtClean="0"/>
              <a:t>is an </a:t>
            </a:r>
            <a:r>
              <a:rPr lang="nb-NO" dirty="0" err="1" smtClean="0"/>
              <a:t>overarching</a:t>
            </a:r>
            <a:r>
              <a:rPr lang="nb-NO" dirty="0" smtClean="0"/>
              <a:t> </a:t>
            </a:r>
            <a:r>
              <a:rPr lang="nb-NO" dirty="0" err="1" smtClean="0"/>
              <a:t>coordination</a:t>
            </a:r>
            <a:r>
              <a:rPr lang="nb-NO" dirty="0" smtClean="0"/>
              <a:t>) </a:t>
            </a:r>
            <a:endParaRPr lang="nb-NO" dirty="0" smtClean="0"/>
          </a:p>
          <a:p>
            <a:r>
              <a:rPr lang="nb-NO" dirty="0" smtClean="0"/>
              <a:t>Meetings and </a:t>
            </a:r>
            <a:r>
              <a:rPr lang="nb-NO" dirty="0" err="1"/>
              <a:t>d</a:t>
            </a:r>
            <a:r>
              <a:rPr lang="nb-NO" dirty="0" err="1" smtClean="0"/>
              <a:t>ialogue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USA and Canada: INTAROS partners,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institutions</a:t>
            </a:r>
            <a:r>
              <a:rPr lang="nb-NO" dirty="0" smtClean="0"/>
              <a:t> and </a:t>
            </a:r>
            <a:r>
              <a:rPr lang="nb-NO" dirty="0" err="1" smtClean="0"/>
              <a:t>funding</a:t>
            </a:r>
            <a:r>
              <a:rPr lang="nb-NO" dirty="0" smtClean="0"/>
              <a:t> </a:t>
            </a:r>
            <a:r>
              <a:rPr lang="nb-NO" dirty="0" err="1" smtClean="0"/>
              <a:t>agencies</a:t>
            </a:r>
            <a:endParaRPr lang="nb-NO" dirty="0" smtClean="0"/>
          </a:p>
          <a:p>
            <a:r>
              <a:rPr lang="nb-NO" dirty="0"/>
              <a:t>Meetings and </a:t>
            </a:r>
            <a:r>
              <a:rPr lang="nb-NO" dirty="0" err="1"/>
              <a:t>dialogue</a:t>
            </a:r>
            <a:r>
              <a:rPr lang="nb-NO" dirty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partners in China, Japan and South Korea</a:t>
            </a:r>
          </a:p>
          <a:p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050" y="214085"/>
            <a:ext cx="8395750" cy="687615"/>
          </a:xfrm>
        </p:spPr>
        <p:txBody>
          <a:bodyPr/>
          <a:lstStyle/>
          <a:p>
            <a:r>
              <a:rPr lang="nb-NO" sz="3200" dirty="0" err="1" smtClean="0"/>
              <a:t>Summary</a:t>
            </a:r>
            <a:r>
              <a:rPr lang="nb-NO" sz="3200" dirty="0" smtClean="0"/>
              <a:t> </a:t>
            </a:r>
            <a:r>
              <a:rPr lang="nb-NO" sz="3200" dirty="0" err="1" smtClean="0"/>
              <a:t>of</a:t>
            </a:r>
            <a:r>
              <a:rPr lang="nb-NO" sz="3200" dirty="0" smtClean="0"/>
              <a:t> </a:t>
            </a:r>
            <a:r>
              <a:rPr lang="nb-NO" sz="3200" dirty="0" err="1" smtClean="0"/>
              <a:t>activities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233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INTAROS </a:t>
            </a:r>
            <a:r>
              <a:rPr lang="nb-NO" sz="3600" dirty="0" err="1" smtClean="0"/>
              <a:t>presentations</a:t>
            </a:r>
            <a:r>
              <a:rPr lang="nb-NO" sz="3600" dirty="0" smtClean="0"/>
              <a:t> </a:t>
            </a:r>
            <a:r>
              <a:rPr lang="nb-NO" sz="3600" dirty="0" err="1" smtClean="0"/>
              <a:t>autumn</a:t>
            </a:r>
            <a:r>
              <a:rPr lang="nb-NO" sz="3600" dirty="0" smtClean="0"/>
              <a:t> 2016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3325"/>
            <a:ext cx="8229600" cy="5273675"/>
          </a:xfrm>
        </p:spPr>
        <p:txBody>
          <a:bodyPr>
            <a:normAutofit fontScale="77500" lnSpcReduction="20000"/>
          </a:bodyPr>
          <a:lstStyle/>
          <a:p>
            <a:pPr marL="1158875" indent="-1158875">
              <a:buNone/>
            </a:pPr>
            <a:r>
              <a:rPr lang="nb-NO" dirty="0"/>
              <a:t>5-7 </a:t>
            </a:r>
            <a:r>
              <a:rPr lang="nb-NO" dirty="0" err="1"/>
              <a:t>Sept</a:t>
            </a:r>
            <a:r>
              <a:rPr lang="nb-NO" dirty="0" smtClean="0"/>
              <a:t>:	 </a:t>
            </a:r>
            <a:r>
              <a:rPr lang="nb-NO" dirty="0"/>
              <a:t>YOPP planning </a:t>
            </a:r>
            <a:r>
              <a:rPr lang="nb-NO" dirty="0" err="1"/>
              <a:t>meeting</a:t>
            </a:r>
            <a:r>
              <a:rPr lang="nb-NO" dirty="0"/>
              <a:t>, ECMWF Reading UK (S. Sandven, Y. Gao) </a:t>
            </a:r>
          </a:p>
          <a:p>
            <a:pPr marL="1158875" indent="-1158875">
              <a:buNone/>
            </a:pPr>
            <a:r>
              <a:rPr lang="nb-NO" dirty="0"/>
              <a:t>5-7 </a:t>
            </a:r>
            <a:r>
              <a:rPr lang="nb-NO" dirty="0" err="1"/>
              <a:t>Sept</a:t>
            </a:r>
            <a:r>
              <a:rPr lang="nb-NO" dirty="0"/>
              <a:t>: </a:t>
            </a:r>
            <a:r>
              <a:rPr lang="nb-NO" dirty="0" smtClean="0"/>
              <a:t>	The </a:t>
            </a:r>
            <a:r>
              <a:rPr lang="nb-NO" dirty="0"/>
              <a:t>5th Nordic ENVRI workshop </a:t>
            </a:r>
            <a:r>
              <a:rPr lang="nb-NO" dirty="0" err="1"/>
              <a:t>on</a:t>
            </a:r>
            <a:r>
              <a:rPr lang="nb-NO" dirty="0"/>
              <a:t> Arctic RI </a:t>
            </a:r>
            <a:r>
              <a:rPr lang="nb-NO" dirty="0" err="1"/>
              <a:t>collaboration</a:t>
            </a:r>
            <a:r>
              <a:rPr lang="nb-NO" dirty="0"/>
              <a:t>, Longyearbyen (H. Sagen) </a:t>
            </a:r>
          </a:p>
          <a:p>
            <a:pPr marL="1158875" indent="-1158875">
              <a:buNone/>
            </a:pPr>
            <a:r>
              <a:rPr lang="nb-NO" dirty="0"/>
              <a:t>14 </a:t>
            </a:r>
            <a:r>
              <a:rPr lang="nb-NO" dirty="0" err="1"/>
              <a:t>Sept</a:t>
            </a:r>
            <a:r>
              <a:rPr lang="nb-NO" dirty="0" smtClean="0"/>
              <a:t>:	 </a:t>
            </a:r>
            <a:r>
              <a:rPr lang="nb-NO" dirty="0"/>
              <a:t>Polar Day in Bergen (Hanne Sagen) </a:t>
            </a:r>
          </a:p>
          <a:p>
            <a:pPr marL="1158875" indent="-1158875">
              <a:buNone/>
            </a:pPr>
            <a:r>
              <a:rPr lang="nb-NO" dirty="0"/>
              <a:t>07 </a:t>
            </a:r>
            <a:r>
              <a:rPr lang="nb-NO" dirty="0" err="1" smtClean="0"/>
              <a:t>Oct</a:t>
            </a:r>
            <a:r>
              <a:rPr lang="nb-NO" dirty="0" smtClean="0"/>
              <a:t>:	 </a:t>
            </a:r>
            <a:r>
              <a:rPr lang="nb-NO" dirty="0"/>
              <a:t>Polar </a:t>
            </a:r>
            <a:r>
              <a:rPr lang="nb-NO" dirty="0" err="1"/>
              <a:t>Circle</a:t>
            </a:r>
            <a:r>
              <a:rPr lang="nb-NO" dirty="0"/>
              <a:t>, </a:t>
            </a:r>
            <a:r>
              <a:rPr lang="nb-NO" dirty="0" err="1"/>
              <a:t>Iceland</a:t>
            </a:r>
            <a:r>
              <a:rPr lang="nb-NO" dirty="0"/>
              <a:t>: </a:t>
            </a:r>
            <a:r>
              <a:rPr lang="nb-NO" dirty="0" err="1"/>
              <a:t>Session</a:t>
            </a:r>
            <a:r>
              <a:rPr lang="nb-NO" dirty="0"/>
              <a:t>: </a:t>
            </a:r>
            <a:r>
              <a:rPr lang="nb-NO" dirty="0" err="1"/>
              <a:t>Operational</a:t>
            </a:r>
            <a:r>
              <a:rPr lang="nb-NO" dirty="0"/>
              <a:t> Marine Service in </a:t>
            </a:r>
            <a:r>
              <a:rPr lang="nb-NO" dirty="0" err="1"/>
              <a:t>the</a:t>
            </a:r>
            <a:r>
              <a:rPr lang="nb-NO" dirty="0"/>
              <a:t> Arctic (A. B. </a:t>
            </a:r>
            <a:r>
              <a:rPr lang="nb-NO" dirty="0" err="1"/>
              <a:t>Möller</a:t>
            </a:r>
            <a:r>
              <a:rPr lang="nb-NO" dirty="0"/>
              <a:t>, S. Sandven) </a:t>
            </a:r>
          </a:p>
          <a:p>
            <a:pPr marL="1158875" indent="-1158875">
              <a:buNone/>
            </a:pPr>
            <a:r>
              <a:rPr lang="nb-NO" dirty="0"/>
              <a:t>17 </a:t>
            </a:r>
            <a:r>
              <a:rPr lang="nb-NO" dirty="0" err="1"/>
              <a:t>Oct</a:t>
            </a:r>
            <a:r>
              <a:rPr lang="nb-NO" dirty="0" smtClean="0"/>
              <a:t>:	 </a:t>
            </a:r>
            <a:r>
              <a:rPr lang="nb-NO" dirty="0" err="1"/>
              <a:t>Visit</a:t>
            </a:r>
            <a:r>
              <a:rPr lang="nb-NO" dirty="0"/>
              <a:t> to ONR in Washington (H. Sagen, S. Sandven) </a:t>
            </a:r>
          </a:p>
          <a:p>
            <a:pPr marL="1158875" indent="-1158875">
              <a:buNone/>
            </a:pPr>
            <a:r>
              <a:rPr lang="nb-NO" dirty="0"/>
              <a:t>18 </a:t>
            </a:r>
            <a:r>
              <a:rPr lang="nb-NO" dirty="0" err="1"/>
              <a:t>Oct</a:t>
            </a:r>
            <a:r>
              <a:rPr lang="nb-NO" dirty="0" smtClean="0"/>
              <a:t>:	 </a:t>
            </a:r>
            <a:r>
              <a:rPr lang="nb-NO" dirty="0"/>
              <a:t>MEOPAR </a:t>
            </a:r>
            <a:r>
              <a:rPr lang="nb-NO" dirty="0" err="1"/>
              <a:t>expert</a:t>
            </a:r>
            <a:r>
              <a:rPr lang="nb-NO" dirty="0"/>
              <a:t> </a:t>
            </a:r>
            <a:r>
              <a:rPr lang="nb-NO" dirty="0" err="1"/>
              <a:t>meeting</a:t>
            </a:r>
            <a:r>
              <a:rPr lang="nb-NO" dirty="0"/>
              <a:t> in Ottawa (S. Sandven) </a:t>
            </a:r>
          </a:p>
          <a:p>
            <a:pPr marL="1158875" indent="-1158875">
              <a:buNone/>
            </a:pPr>
            <a:r>
              <a:rPr lang="nb-NO" dirty="0"/>
              <a:t>08 Nov</a:t>
            </a:r>
            <a:r>
              <a:rPr lang="nb-NO" dirty="0" smtClean="0"/>
              <a:t>:	 </a:t>
            </a:r>
            <a:r>
              <a:rPr lang="nb-NO" dirty="0"/>
              <a:t>Presentation at Research Council </a:t>
            </a:r>
            <a:r>
              <a:rPr lang="nb-NO" dirty="0" err="1"/>
              <a:t>of</a:t>
            </a:r>
            <a:r>
              <a:rPr lang="nb-NO" dirty="0"/>
              <a:t> Norway, Oslo (H. Sagen, S. Sandven) </a:t>
            </a:r>
          </a:p>
          <a:p>
            <a:pPr marL="1158875" indent="-1158875">
              <a:buNone/>
            </a:pPr>
            <a:r>
              <a:rPr lang="nb-NO" dirty="0"/>
              <a:t>08 Nov: </a:t>
            </a:r>
            <a:r>
              <a:rPr lang="nb-NO" dirty="0" smtClean="0"/>
              <a:t>	GEO </a:t>
            </a:r>
            <a:r>
              <a:rPr lang="nb-NO" dirty="0" err="1"/>
              <a:t>Plenary</a:t>
            </a:r>
            <a:r>
              <a:rPr lang="nb-NO" dirty="0"/>
              <a:t>, St. Petersburg, side </a:t>
            </a:r>
            <a:r>
              <a:rPr lang="nb-NO" dirty="0" err="1"/>
              <a:t>meeting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GEOCRI (L. H. Pettersson) </a:t>
            </a:r>
          </a:p>
          <a:p>
            <a:pPr marL="1158875" indent="-1158875">
              <a:buNone/>
            </a:pPr>
            <a:r>
              <a:rPr lang="nb-NO" dirty="0"/>
              <a:t>08-09 Nov</a:t>
            </a:r>
            <a:r>
              <a:rPr lang="nb-NO" dirty="0" smtClean="0"/>
              <a:t>:	 </a:t>
            </a:r>
            <a:r>
              <a:rPr lang="nb-NO" dirty="0"/>
              <a:t>Polar Connections </a:t>
            </a:r>
            <a:r>
              <a:rPr lang="nb-NO" dirty="0" err="1"/>
              <a:t>Interoperability</a:t>
            </a:r>
            <a:r>
              <a:rPr lang="nb-NO" dirty="0"/>
              <a:t> Workshop at ESRIN (T. Hamre - </a:t>
            </a:r>
            <a:r>
              <a:rPr lang="nb-NO" dirty="0" err="1"/>
              <a:t>participant</a:t>
            </a:r>
            <a:r>
              <a:rPr lang="nb-NO" dirty="0"/>
              <a:t>) </a:t>
            </a:r>
          </a:p>
          <a:p>
            <a:pPr marL="1158875" indent="-1158875">
              <a:buNone/>
            </a:pPr>
            <a:r>
              <a:rPr lang="nb-NO" dirty="0"/>
              <a:t>10-11 Nov</a:t>
            </a:r>
            <a:r>
              <a:rPr lang="nb-NO" dirty="0" smtClean="0"/>
              <a:t>:	 </a:t>
            </a:r>
            <a:r>
              <a:rPr lang="nb-NO" dirty="0"/>
              <a:t>YOPP data </a:t>
            </a:r>
            <a:r>
              <a:rPr lang="nb-NO" dirty="0" err="1"/>
              <a:t>meeting</a:t>
            </a:r>
            <a:r>
              <a:rPr lang="nb-NO" dirty="0"/>
              <a:t>, Oslo (T. Hamre) </a:t>
            </a:r>
          </a:p>
          <a:p>
            <a:pPr marL="1158875" indent="-1158875">
              <a:buNone/>
            </a:pPr>
            <a:r>
              <a:rPr lang="nb-NO" dirty="0"/>
              <a:t>12 Nov: </a:t>
            </a:r>
            <a:r>
              <a:rPr lang="nb-NO" dirty="0" smtClean="0"/>
              <a:t>	COP22</a:t>
            </a:r>
            <a:r>
              <a:rPr lang="nb-NO" dirty="0"/>
              <a:t>, </a:t>
            </a:r>
            <a:r>
              <a:rPr lang="nb-NO" dirty="0" err="1"/>
              <a:t>Marakesch</a:t>
            </a:r>
            <a:r>
              <a:rPr lang="nb-NO" dirty="0"/>
              <a:t>, Arctic Day </a:t>
            </a:r>
            <a:r>
              <a:rPr lang="nb-NO" dirty="0" err="1"/>
              <a:t>organized</a:t>
            </a:r>
            <a:r>
              <a:rPr lang="nb-NO" dirty="0"/>
              <a:t> by Nordic Council </a:t>
            </a:r>
            <a:r>
              <a:rPr lang="nb-NO" dirty="0" err="1"/>
              <a:t>of</a:t>
            </a:r>
            <a:r>
              <a:rPr lang="nb-NO" dirty="0"/>
              <a:t> Ministers (H. Sagen) </a:t>
            </a:r>
          </a:p>
          <a:p>
            <a:pPr marL="1158875" indent="-1158875">
              <a:buNone/>
            </a:pPr>
            <a:r>
              <a:rPr lang="nb-NO" dirty="0"/>
              <a:t>16-17 Nov</a:t>
            </a:r>
            <a:r>
              <a:rPr lang="nb-NO" dirty="0" smtClean="0"/>
              <a:t>:	 </a:t>
            </a:r>
            <a:r>
              <a:rPr lang="nb-NO" dirty="0"/>
              <a:t>ENVRI-Copernicus </a:t>
            </a:r>
            <a:r>
              <a:rPr lang="nb-NO" dirty="0" err="1"/>
              <a:t>meeting</a:t>
            </a:r>
            <a:r>
              <a:rPr lang="nb-NO" dirty="0"/>
              <a:t> in </a:t>
            </a:r>
            <a:r>
              <a:rPr lang="nb-NO" dirty="0" err="1"/>
              <a:t>Prague</a:t>
            </a:r>
            <a:r>
              <a:rPr lang="nb-NO" dirty="0"/>
              <a:t> (H. Sagen) </a:t>
            </a:r>
          </a:p>
          <a:p>
            <a:pPr marL="1158875" indent="-1158875">
              <a:buNone/>
            </a:pPr>
            <a:r>
              <a:rPr lang="nb-NO" dirty="0"/>
              <a:t>17 Nov: </a:t>
            </a:r>
            <a:r>
              <a:rPr lang="nb-NO" dirty="0" smtClean="0"/>
              <a:t>	Norwegian </a:t>
            </a:r>
            <a:r>
              <a:rPr lang="nb-NO" dirty="0"/>
              <a:t>Scientific </a:t>
            </a:r>
            <a:r>
              <a:rPr lang="nb-NO" dirty="0" err="1"/>
              <a:t>Academy</a:t>
            </a:r>
            <a:r>
              <a:rPr lang="nb-NO" dirty="0"/>
              <a:t> for Polar Research, Bergen (S. Sandven) </a:t>
            </a:r>
          </a:p>
          <a:p>
            <a:pPr marL="1158875" indent="-1158875">
              <a:buNone/>
            </a:pPr>
            <a:r>
              <a:rPr lang="nb-NO" dirty="0"/>
              <a:t>12-16 </a:t>
            </a:r>
            <a:r>
              <a:rPr lang="nb-NO" dirty="0" err="1"/>
              <a:t>Dec</a:t>
            </a:r>
            <a:r>
              <a:rPr lang="nb-NO" dirty="0"/>
              <a:t>: </a:t>
            </a:r>
            <a:r>
              <a:rPr lang="nb-NO" dirty="0" smtClean="0"/>
              <a:t>	Poster </a:t>
            </a:r>
            <a:r>
              <a:rPr lang="nb-NO" dirty="0" err="1"/>
              <a:t>presentation</a:t>
            </a:r>
            <a:r>
              <a:rPr lang="nb-NO" dirty="0"/>
              <a:t> at AGU, San Fransisco (S. Sandven, H. Sagen) </a:t>
            </a:r>
          </a:p>
        </p:txBody>
      </p:sp>
    </p:spTree>
    <p:extLst>
      <p:ext uri="{BB962C8B-B14F-4D97-AF65-F5344CB8AC3E}">
        <p14:creationId xmlns:p14="http://schemas.microsoft.com/office/powerpoint/2010/main" val="238183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0"/>
            <a:ext cx="7972425" cy="584200"/>
          </a:xfrm>
        </p:spPr>
        <p:txBody>
          <a:bodyPr>
            <a:noAutofit/>
          </a:bodyPr>
          <a:lstStyle/>
          <a:p>
            <a:r>
              <a:rPr lang="nb-NO" sz="3200" dirty="0" smtClean="0"/>
              <a:t>Presentation </a:t>
            </a:r>
            <a:r>
              <a:rPr lang="nb-NO" sz="3200" dirty="0" err="1" smtClean="0"/>
              <a:t>of</a:t>
            </a:r>
            <a:r>
              <a:rPr lang="nb-NO" sz="3200" dirty="0" smtClean="0"/>
              <a:t> INTAROS in 2017 (1)</a:t>
            </a:r>
            <a:endParaRPr lang="nb-NO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38231"/>
              </p:ext>
            </p:extLst>
          </p:nvPr>
        </p:nvGraphicFramePr>
        <p:xfrm>
          <a:off x="428624" y="1087756"/>
          <a:ext cx="8524875" cy="5267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26"/>
                <a:gridCol w="5492750"/>
                <a:gridCol w="1904999"/>
              </a:tblGrid>
              <a:tr h="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Date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Event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Attended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by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11-12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Jan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Arial"/>
                          <a:cs typeface="Arial"/>
                        </a:rPr>
                        <a:t>KO-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meeting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in Bergen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with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invited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guests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≈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all partners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18-19 Jan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Presented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INTAROS at 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Blue Action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KO-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meeting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, Berlin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S.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Sandven, Y. Gao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25 Jan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Meeting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with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ArCS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director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M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Fukusaw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at Arctic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Frontier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S.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Sandven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8-9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Feb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APPLICSATE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KO-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meeting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, Berlin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S. Sandven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16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Feb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Presented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INTAROS at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Ministry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of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Env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and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Climate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S. Sandven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27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Feb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– 01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March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Invitation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to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PPP SG Meeting and the YOPP Buoys and Floats Task Team, Maryland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A. B.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Möller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01-06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March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Visited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and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presented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INTAROS to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Chinese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partners (PRIC in Shanghai, RADI and NMEFC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in Beijing)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S.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Sandven, Y. Gao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29-30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March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Arctic Workshop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of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the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Transatlantic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Ocean Research Alliance, Brussels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collaboration USA and Canada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S. Sandven, H. Sagen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3 April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EU-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Polarnet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GA meeting in Prague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Arial"/>
                          <a:cs typeface="Arial"/>
                        </a:rPr>
                        <a:t>S. Sandven, H. Sagen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4-7 April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Arctic Science Summit Week (ASSW),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poster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Arial"/>
                          <a:cs typeface="Arial"/>
                        </a:rPr>
                        <a:t>S. Sandven, H. Sagen,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T. Hamre</a:t>
                      </a:r>
                      <a:endParaRPr lang="nb-NO" sz="14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7 April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Invited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to SAON Board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meeting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Arial"/>
                          <a:cs typeface="Arial"/>
                        </a:rPr>
                        <a:t>S. Sandven, H. Sagen,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T. Hamre</a:t>
                      </a:r>
                      <a:endParaRPr lang="nb-NO" sz="14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98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4" y="0"/>
            <a:ext cx="7972425" cy="584200"/>
          </a:xfrm>
        </p:spPr>
        <p:txBody>
          <a:bodyPr>
            <a:noAutofit/>
          </a:bodyPr>
          <a:lstStyle/>
          <a:p>
            <a:r>
              <a:rPr lang="nb-NO" sz="3600" dirty="0" smtClean="0"/>
              <a:t>Presentations </a:t>
            </a:r>
            <a:r>
              <a:rPr lang="nb-NO" sz="3600" dirty="0" err="1" smtClean="0"/>
              <a:t>of</a:t>
            </a:r>
            <a:r>
              <a:rPr lang="nb-NO" sz="3600" dirty="0" smtClean="0"/>
              <a:t> INTAROS in 2017 (2)</a:t>
            </a:r>
            <a:endParaRPr lang="nb-NO" sz="3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58862"/>
              </p:ext>
            </p:extLst>
          </p:nvPr>
        </p:nvGraphicFramePr>
        <p:xfrm>
          <a:off x="161924" y="1092200"/>
          <a:ext cx="8524875" cy="516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512"/>
                <a:gridCol w="5495314"/>
                <a:gridCol w="1797049"/>
              </a:tblGrid>
              <a:tr h="0">
                <a:tc>
                  <a:txBody>
                    <a:bodyPr/>
                    <a:lstStyle/>
                    <a:p>
                      <a:r>
                        <a:rPr lang="nb-NO" dirty="0" smtClean="0"/>
                        <a:t>Date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Event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23-28</a:t>
                      </a:r>
                      <a:r>
                        <a:rPr lang="nb-NO" baseline="0" dirty="0" smtClean="0"/>
                        <a:t> April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EGU session 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"Cross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Disciplinary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Observations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an Integrated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Arctic System”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A. B. </a:t>
                      </a:r>
                      <a:r>
                        <a:rPr lang="nb-NO" dirty="0" err="1" smtClean="0"/>
                        <a:t>Möller</a:t>
                      </a:r>
                      <a:r>
                        <a:rPr lang="nb-NO" dirty="0" smtClean="0"/>
                        <a:t> </a:t>
                      </a:r>
                      <a:r>
                        <a:rPr lang="nb-NO" dirty="0" err="1" smtClean="0"/>
                        <a:t>presented</a:t>
                      </a:r>
                      <a:r>
                        <a:rPr lang="nb-NO" dirty="0" smtClean="0"/>
                        <a:t> poster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24 – 28 April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Conference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Arctic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Bringing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Knowledge to Action </a:t>
                      </a:r>
                      <a:r>
                        <a:rPr lang="nb-N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Reston</a:t>
                      </a:r>
                      <a:r>
                        <a:rPr lang="nb-N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Virginia,</a:t>
                      </a:r>
                      <a:r>
                        <a:rPr lang="en-US" dirty="0" smtClean="0">
                          <a:effectLst/>
                        </a:rPr>
                        <a:t> oral</a:t>
                      </a:r>
                      <a:r>
                        <a:rPr lang="en-US" baseline="0" dirty="0" smtClean="0">
                          <a:effectLst/>
                        </a:rPr>
                        <a:t> and poster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A. </a:t>
                      </a:r>
                      <a:r>
                        <a:rPr lang="nb-NO" dirty="0" err="1" smtClean="0"/>
                        <a:t>Ahlström</a:t>
                      </a:r>
                      <a:r>
                        <a:rPr lang="nb-NO" baseline="0" dirty="0" smtClean="0"/>
                        <a:t> </a:t>
                      </a:r>
                      <a:r>
                        <a:rPr lang="nb-NO" baseline="0" dirty="0" err="1" smtClean="0"/>
                        <a:t>presented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479666"/>
              </p:ext>
            </p:extLst>
          </p:nvPr>
        </p:nvGraphicFramePr>
        <p:xfrm>
          <a:off x="349250" y="936625"/>
          <a:ext cx="8524875" cy="556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512"/>
                <a:gridCol w="5495314"/>
                <a:gridCol w="1797049"/>
              </a:tblGrid>
              <a:tr h="14986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Date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Event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23-28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April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EGU session 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"Cross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Disciplinary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Observations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for an Integrated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Understanding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of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the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Arctic System”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A. B.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Möller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presented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poster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24 – 28 April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International Conference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on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Arctic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Science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: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Bringing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Knowledge to Action </a:t>
                      </a:r>
                      <a:r>
                        <a:rPr lang="nb-NO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Reston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Virginia,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oral</a:t>
                      </a:r>
                      <a:r>
                        <a:rPr lang="en-US" sz="1400" baseline="0" dirty="0" smtClean="0">
                          <a:effectLst/>
                          <a:latin typeface="Arial"/>
                          <a:cs typeface="Arial"/>
                        </a:rPr>
                        <a:t> and poster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A.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Ahlström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presented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05 May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INTAROS Stakeholder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Workshop in Brussel, 25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invited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participants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several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partners from INTAROS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Hoste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d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by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EuroGOOS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8-10 May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OceaNoise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2017.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Invited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presentation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data management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of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acoustic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data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T. Hamre and H. Sagen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(co-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chair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)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8 - 12 May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Arctic Interchange, Week of the Arctic, Fairbanks, including workshop on community based observing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Finn Danielsen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Hajo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Eicken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23-24 May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Modelling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workshop, Brussels, coordination between Blue Action, APPLICATE,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INTAROS and others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Virgnie</a:t>
                      </a:r>
                      <a:r>
                        <a:rPr lang="nb-NO" sz="14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nb-NO" sz="1400" dirty="0" err="1" smtClean="0">
                          <a:latin typeface="Arial"/>
                          <a:cs typeface="Arial"/>
                        </a:rPr>
                        <a:t>Guemas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30 May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Meeting 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in Norwegian Research Council </a:t>
                      </a:r>
                      <a:r>
                        <a:rPr lang="nb-NO" sz="1400" baseline="0" dirty="0" err="1" smtClean="0">
                          <a:latin typeface="Arial"/>
                          <a:cs typeface="Arial"/>
                        </a:rPr>
                        <a:t>on</a:t>
                      </a:r>
                      <a:r>
                        <a:rPr lang="nb-NO" sz="1400" baseline="0" dirty="0" smtClean="0">
                          <a:latin typeface="Arial"/>
                          <a:cs typeface="Arial"/>
                        </a:rPr>
                        <a:t> H2020, Oslo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S. Sandven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31 May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EuroGOOS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General Assembly,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Brussel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latin typeface="Arial"/>
                          <a:cs typeface="Arial"/>
                        </a:rPr>
                        <a:t>S. Sandven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11-15 June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ESSAS Open Science Meeting on Subarctic and Arctic Science (http://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www.imr.no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/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essas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/en)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G. Ottersen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11–16 June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POAC 2017  in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Busan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South Korea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S. Sandven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19-21 June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11</a:t>
                      </a:r>
                      <a:r>
                        <a:rPr lang="nb-NO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</a:t>
                      </a:r>
                      <a:r>
                        <a:rPr lang="nb-NO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GEO European Projects Workshop, Helsinki</a:t>
                      </a:r>
                      <a:r>
                        <a:rPr lang="en-US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dirty="0" smtClean="0">
                          <a:latin typeface="Arial"/>
                          <a:cs typeface="Arial"/>
                        </a:rPr>
                        <a:t>S. Sandven, E. Buch</a:t>
                      </a:r>
                      <a:endParaRPr lang="nb-NO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2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8050" y="84667"/>
            <a:ext cx="8395750" cy="914400"/>
          </a:xfrm>
        </p:spPr>
        <p:txBody>
          <a:bodyPr/>
          <a:lstStyle/>
          <a:p>
            <a:r>
              <a:rPr lang="nb-NO" sz="3200" dirty="0" err="1" smtClean="0"/>
              <a:t>Planned</a:t>
            </a:r>
            <a:r>
              <a:rPr lang="nb-NO" sz="3200" dirty="0" smtClean="0"/>
              <a:t> </a:t>
            </a:r>
            <a:r>
              <a:rPr lang="nb-NO" sz="3200" dirty="0" err="1" smtClean="0"/>
              <a:t>conferences</a:t>
            </a:r>
            <a:r>
              <a:rPr lang="nb-NO" sz="3200" dirty="0" smtClean="0"/>
              <a:t> and workshops </a:t>
            </a:r>
            <a:br>
              <a:rPr lang="nb-NO" sz="3200" dirty="0" smtClean="0"/>
            </a:br>
            <a:r>
              <a:rPr lang="nb-NO" sz="3200" dirty="0" smtClean="0"/>
              <a:t>in 2017</a:t>
            </a:r>
            <a:endParaRPr lang="nb-NO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43566"/>
            <a:ext cx="8128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6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 smtClean="0"/>
              <a:t>Dissemination</a:t>
            </a:r>
            <a:r>
              <a:rPr lang="nb-NO" sz="3600" dirty="0" smtClean="0"/>
              <a:t> and </a:t>
            </a:r>
            <a:r>
              <a:rPr lang="nb-NO" sz="3600" dirty="0" err="1" smtClean="0"/>
              <a:t>Exploitation</a:t>
            </a:r>
            <a:r>
              <a:rPr lang="nb-NO" sz="3600" dirty="0" smtClean="0"/>
              <a:t> </a:t>
            </a:r>
            <a:r>
              <a:rPr lang="nb-NO" sz="3600" dirty="0" err="1" smtClean="0"/>
              <a:t>documents</a:t>
            </a:r>
            <a:endParaRPr lang="nb-NO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9" y="1354667"/>
            <a:ext cx="7802033" cy="5249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29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10792</TotalTime>
  <Words>974</Words>
  <Application>Microsoft Macintosh PowerPoint</Application>
  <PresentationFormat>On-screen Show (4:3)</PresentationFormat>
  <Paragraphs>138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Elemental</vt:lpstr>
      <vt:lpstr>Progress report on WP1 by month 6</vt:lpstr>
      <vt:lpstr>WP1 Specific objectives</vt:lpstr>
      <vt:lpstr>WP1 Tasks and task leaders</vt:lpstr>
      <vt:lpstr>Summary of activities</vt:lpstr>
      <vt:lpstr>INTAROS presentations autumn 2016</vt:lpstr>
      <vt:lpstr>Presentation of INTAROS in 2017 (1)</vt:lpstr>
      <vt:lpstr>Presentations of INTAROS in 2017 (2)</vt:lpstr>
      <vt:lpstr>Planned conferences and workshops  in 2017</vt:lpstr>
      <vt:lpstr>Dissemination and Exploitation documents</vt:lpstr>
    </vt:vector>
  </TitlesOfParts>
  <Company>NERSC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INTAROS – Integrated Arctic Observing System</dc:title>
  <dc:creator>Hanne Sagen</dc:creator>
  <cp:lastModifiedBy>Hanne Sagen</cp:lastModifiedBy>
  <cp:revision>214</cp:revision>
  <cp:lastPrinted>2017-01-05T13:50:59Z</cp:lastPrinted>
  <dcterms:created xsi:type="dcterms:W3CDTF">2016-08-18T13:13:13Z</dcterms:created>
  <dcterms:modified xsi:type="dcterms:W3CDTF">2017-06-07T11:39:11Z</dcterms:modified>
</cp:coreProperties>
</file>