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</p:sldIdLst>
  <p:sldSz cx="9144000" cy="6858000" type="screen4x3"/>
  <p:notesSz cx="6889750" cy="9607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1194F"/>
    <a:srgbClr val="023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3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3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70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3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02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39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1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75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6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7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5F205-CFC6-4ABF-AB05-449CCA005AB8}" type="datetimeFigureOut">
              <a:rPr lang="de-DE" smtClean="0"/>
              <a:t>01.06.20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56125-561F-488E-8709-129A1015E0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2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abp.apl.washington.edu/index.html" TargetMode="External"/><Relationship Id="rId2" Type="http://schemas.openxmlformats.org/officeDocument/2006/relationships/hyperlink" Target="https://www.awi.de/en/expedition/observatories/ocean-fram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emso.eu/" TargetMode="External"/><Relationship Id="rId4" Type="http://schemas.openxmlformats.org/officeDocument/2006/relationships/hyperlink" Target="https://www.euro-argo.e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taros.nersc.no/list-of-open-deliverables?field_type_of_deliverable_value=All&amp;og_group_ref_target_id=2" TargetMode="External"/><Relationship Id="rId3" Type="http://schemas.openxmlformats.org/officeDocument/2006/relationships/hyperlink" Target="https://www.polarprediction.net/about/implementation-and-science-plans" TargetMode="External"/><Relationship Id="rId7" Type="http://schemas.openxmlformats.org/officeDocument/2006/relationships/hyperlink" Target="https://icarp.iasc.info/" TargetMode="External"/><Relationship Id="rId2" Type="http://schemas.openxmlformats.org/officeDocument/2006/relationships/hyperlink" Target="https://www.eu-polarnet.eu/news-and-events/conferences-and-workshops/white-paper-workshop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cos-cp.eu/" TargetMode="External"/><Relationship Id="rId5" Type="http://schemas.openxmlformats.org/officeDocument/2006/relationships/hyperlink" Target="https://www.epos-ip.org/" TargetMode="External"/><Relationship Id="rId10" Type="http://schemas.openxmlformats.org/officeDocument/2006/relationships/hyperlink" Target="https://www.frontiersin.org/articles/10.3389/fmars.2019.00451/full" TargetMode="External"/><Relationship Id="rId4" Type="http://schemas.openxmlformats.org/officeDocument/2006/relationships/hyperlink" Target="https://www.caff.is/actions-for-arctic-biodiversity-2013-2021" TargetMode="External"/><Relationship Id="rId9" Type="http://schemas.openxmlformats.org/officeDocument/2006/relationships/hyperlink" Target="https://www.frontiersin.org/articles/10.3389/fmars.2019.00429/ful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fccc.int/sites/default/files/gcos_ip_10oct2016.pdf" TargetMode="External"/><Relationship Id="rId13" Type="http://schemas.openxmlformats.org/officeDocument/2006/relationships/hyperlink" Target="https://www.arcticobserving.org/" TargetMode="External"/><Relationship Id="rId3" Type="http://schemas.openxmlformats.org/officeDocument/2006/relationships/hyperlink" Target="https://www.goosocean.org/" TargetMode="External"/><Relationship Id="rId7" Type="http://schemas.openxmlformats.org/officeDocument/2006/relationships/hyperlink" Target="https://globalcryospherewatch.org/reference/documents" TargetMode="External"/><Relationship Id="rId12" Type="http://schemas.openxmlformats.org/officeDocument/2006/relationships/hyperlink" Target="https://www.amap.no/" TargetMode="External"/><Relationship Id="rId2" Type="http://schemas.openxmlformats.org/officeDocument/2006/relationships/hyperlink" Target="https://www.jcomm.info/index.php?option=com_content&amp;view=featured&amp;Itemid=10000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opernicus.eu/de" TargetMode="External"/><Relationship Id="rId11" Type="http://schemas.openxmlformats.org/officeDocument/2006/relationships/hyperlink" Target="https://www.caff.is/" TargetMode="External"/><Relationship Id="rId5" Type="http://schemas.openxmlformats.org/officeDocument/2006/relationships/hyperlink" Target="http://www.eoos-ocean.eu/eoos-strategy-and-implementation-plan-2018-2022-released/" TargetMode="External"/><Relationship Id="rId10" Type="http://schemas.openxmlformats.org/officeDocument/2006/relationships/hyperlink" Target="https://arctic-council.org/" TargetMode="External"/><Relationship Id="rId4" Type="http://schemas.openxmlformats.org/officeDocument/2006/relationships/hyperlink" Target="http://eurogoos.eu/" TargetMode="External"/><Relationship Id="rId9" Type="http://schemas.openxmlformats.org/officeDocument/2006/relationships/hyperlink" Target="https://iasc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681FF28-69EC-41DB-9EBB-18251A0C2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11202"/>
              </p:ext>
            </p:extLst>
          </p:nvPr>
        </p:nvGraphicFramePr>
        <p:xfrm>
          <a:off x="419102" y="462643"/>
          <a:ext cx="8565502" cy="1594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5502">
                  <a:extLst>
                    <a:ext uri="{9D8B030D-6E8A-4147-A177-3AD203B41FA5}">
                      <a16:colId xmlns:a16="http://schemas.microsoft.com/office/drawing/2014/main" val="3997949008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05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INTAROS Roadmap – The Ocean Theme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de-DE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72" marR="4147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777298"/>
                  </a:ext>
                </a:extLst>
              </a:tr>
              <a:tr h="683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 1 - Compiling relevant documents as background for the INTAROS Roadmap: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Strategy documents, implementation plans, other material to build an AOS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6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(from ocean-specific programs as well as larger programs with ocean components)</a:t>
                      </a:r>
                      <a:endParaRPr lang="de-DE" sz="1400" b="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72" marR="4147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904406"/>
                  </a:ext>
                </a:extLst>
              </a:tr>
            </a:tbl>
          </a:graphicData>
        </a:graphic>
      </p:graphicFrame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2CD8320D-2798-43D3-8120-81B1D5679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84160"/>
              </p:ext>
            </p:extLst>
          </p:nvPr>
        </p:nvGraphicFramePr>
        <p:xfrm>
          <a:off x="419102" y="2246994"/>
          <a:ext cx="8509517" cy="820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9517">
                  <a:extLst>
                    <a:ext uri="{9D8B030D-6E8A-4147-A177-3AD203B41FA5}">
                      <a16:colId xmlns:a16="http://schemas.microsoft.com/office/drawing/2014/main" val="3997949008"/>
                    </a:ext>
                  </a:extLst>
                </a:gridCol>
              </a:tblGrid>
              <a:tr h="19372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 2 - Extracting relevant information from these documents, preparing a draft </a:t>
                      </a:r>
                    </a:p>
                    <a:p>
                      <a:pPr marL="801688" indent="-801688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and conducting a workshop to discuss and finalize the report 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72" marR="4147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117922"/>
                  </a:ext>
                </a:extLst>
              </a:tr>
              <a:tr h="193726">
                <a:tc>
                  <a:txBody>
                    <a:bodyPr/>
                    <a:lstStyle/>
                    <a:p>
                      <a:pPr marL="801688" indent="-801688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72" marR="4147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90744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B2827181-221B-4871-907D-36A5EC39CBAA}"/>
              </a:ext>
            </a:extLst>
          </p:cNvPr>
          <p:cNvSpPr/>
          <p:nvPr/>
        </p:nvSpPr>
        <p:spPr>
          <a:xfrm>
            <a:off x="419102" y="5548307"/>
            <a:ext cx="8686798" cy="75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 (Frontiers in Arctic marine Monitoring) Ocean Observing System: </a:t>
            </a:r>
          </a:p>
          <a:p>
            <a:pPr indent="177800">
              <a:lnSpc>
                <a:spcPct val="107000"/>
              </a:lnSpc>
            </a:pP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https://www.awi.de/en/expedition/observatories/ocean-fram.html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  <a:spcAft>
                <a:spcPts val="1200"/>
              </a:spcAft>
            </a:pPr>
            <a:r>
              <a:rPr lang="en-GB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AWI long-term observatories (79°N oceanographic mooring array and LTER observatory HAUSGARTEN)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4605F5A-6825-4599-947E-040A0360ECF7}"/>
              </a:ext>
            </a:extLst>
          </p:cNvPr>
          <p:cNvSpPr/>
          <p:nvPr/>
        </p:nvSpPr>
        <p:spPr>
          <a:xfrm>
            <a:off x="419102" y="3171342"/>
            <a:ext cx="8686798" cy="2260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GB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and national / institutional </a:t>
            </a:r>
            <a:r>
              <a:rPr lang="en-GB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ocean-specific</a:t>
            </a:r>
            <a:r>
              <a:rPr lang="en-GB" sz="16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and observing systems: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IABP - International Arctic Buoy Program: </a:t>
            </a: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http://iabp.apl.washington.edu/index.html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7800">
              <a:lnSpc>
                <a:spcPct val="107000"/>
              </a:lnSpc>
            </a:pPr>
            <a: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Network of drifting buoys for meteorological and oceanographic data </a:t>
            </a:r>
          </a:p>
          <a:p>
            <a:pPr marL="177800">
              <a:lnSpc>
                <a:spcPct val="107000"/>
              </a:lnSpc>
              <a:spcAft>
                <a:spcPts val="1200"/>
              </a:spcAft>
            </a:pPr>
            <a: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real-time operational requirements and research purposes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Euro-ARGO - European contribution to the international Argo Programme: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https://www.euro-argo.eu/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>
              <a:lnSpc>
                <a:spcPct val="107000"/>
              </a:lnSpc>
              <a:spcAft>
                <a:spcPts val="1200"/>
              </a:spcAft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 sea and ocean in depth profiling by floats</a:t>
            </a:r>
          </a:p>
          <a:p>
            <a:pPr marL="182563" indent="-182563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EMSO - European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Seafloor and water-column Observatory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http://emso.eu/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A5443BD1-9B95-45E9-B17D-942A98B4449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6" r="19189" b="38565"/>
          <a:stretch/>
        </p:blipFill>
        <p:spPr>
          <a:xfrm>
            <a:off x="349430" y="272460"/>
            <a:ext cx="826224" cy="6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3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2D74C94-0F1A-4360-B5AB-9E673CE7E18D}"/>
              </a:ext>
            </a:extLst>
          </p:cNvPr>
          <p:cNvSpPr/>
          <p:nvPr/>
        </p:nvSpPr>
        <p:spPr>
          <a:xfrm>
            <a:off x="419882" y="414756"/>
            <a:ext cx="8378886" cy="4235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lnSpc>
                <a:spcPct val="107000"/>
              </a:lnSpc>
              <a:spcAft>
                <a:spcPts val="1800"/>
              </a:spcAft>
            </a:pP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and observing systems </a:t>
            </a:r>
            <a:r>
              <a:rPr lang="en-GB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ocean components</a:t>
            </a: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PolarNet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White Papers: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https://www.eu-polarnet.eu/news-and-events/conferences-and-workshops/white-paper-workshop/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YOPP - Year of Polar Prediction - Implementation plans: </a:t>
            </a: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https://www.polarprediction.net/about/implementation-and-science-plans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CAFF - Actions for Arctic Biodiversity 2013 - 2021: </a:t>
            </a:r>
          </a:p>
          <a:p>
            <a:pPr indent="177800">
              <a:lnSpc>
                <a:spcPct val="107000"/>
              </a:lnSpc>
              <a:spcAft>
                <a:spcPts val="1800"/>
              </a:spcAft>
            </a:pP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https://www.caff.is/actions-for-arctic-biodiversity-2013-2021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EPOS - European Plate Observing System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https://www.epos-ip.org/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4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incl. marine observation infrastructure (ocean bottom seismometers)</a:t>
            </a:r>
          </a:p>
          <a:p>
            <a:pPr marL="1778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ICOS - Integrated Carbon Observation System: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https://www.icos-cp.eu/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975">
              <a:lnSpc>
                <a:spcPct val="107000"/>
              </a:lnSpc>
              <a:spcAft>
                <a:spcPts val="1800"/>
              </a:spcAft>
            </a:pPr>
            <a: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incl. marine observation infrastructure (VOS, CVOO, LTER HAUSGARTEN)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ICARP - The International Conference on Arctic Research Planning: </a:t>
            </a: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https://icarp.iasc.info</a:t>
            </a:r>
            <a:endParaRPr lang="en-GB" sz="1300" u="sng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  <a:spcAft>
                <a:spcPts val="1200"/>
              </a:spcAft>
            </a:pPr>
            <a: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Report: “Integrating Arctic Research – A Roadmap for the Future“ 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C7AEDA6-97C3-4E83-96C3-213FE564CF8F}"/>
              </a:ext>
            </a:extLst>
          </p:cNvPr>
          <p:cNvSpPr/>
          <p:nvPr/>
        </p:nvSpPr>
        <p:spPr>
          <a:xfrm>
            <a:off x="419882" y="4801181"/>
            <a:ext cx="9257518" cy="536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INTAROS reports on existing observing systems, especially deliverables D2.10 and D2.11: </a:t>
            </a:r>
          </a:p>
          <a:p>
            <a:pPr marL="177800" indent="-177800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https://intaros.nersc.no/list-of-open-deliverables?field_type_of_deliverable_value=All&amp;og_group_ref_target_id=2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3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8C44FB5-0354-4916-A3D3-72874E4E1F39}"/>
              </a:ext>
            </a:extLst>
          </p:cNvPr>
          <p:cNvSpPr txBox="1"/>
          <p:nvPr/>
        </p:nvSpPr>
        <p:spPr>
          <a:xfrm>
            <a:off x="419882" y="5500543"/>
            <a:ext cx="5539145" cy="1120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Oceanobs19 conference papers on Arctic Ocean Observations: </a:t>
            </a:r>
          </a:p>
          <a:p>
            <a:pPr marL="177800">
              <a:lnSpc>
                <a:spcPct val="107000"/>
              </a:lnSpc>
            </a:pP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https://www.frontiersin.org/articles/10.3389/fmars.2019.00429/full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7800">
              <a:lnSpc>
                <a:spcPct val="107000"/>
              </a:lnSpc>
              <a:spcAft>
                <a:spcPts val="1200"/>
              </a:spcAft>
            </a:pPr>
            <a:r>
              <a:rPr lang="en-GB" sz="13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https://www.frontiersin.org/articles/10.3389/fmars.2019.00451/full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55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432873F-C4D4-4413-8A6A-C5468D7FC9EE}"/>
              </a:ext>
            </a:extLst>
          </p:cNvPr>
          <p:cNvSpPr/>
          <p:nvPr/>
        </p:nvSpPr>
        <p:spPr>
          <a:xfrm>
            <a:off x="415210" y="2946407"/>
            <a:ext cx="8705461" cy="3644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GB" sz="1600" i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Global organisations: </a:t>
            </a:r>
            <a:r>
              <a:rPr lang="en-GB" sz="1600" b="1" i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ocean-specific </a:t>
            </a:r>
            <a:r>
              <a:rPr lang="en-GB" sz="1600" i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en-GB" sz="1600" b="1" i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</a:t>
            </a:r>
            <a:r>
              <a:rPr lang="en-GB" sz="1600" b="1" i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ith ocean components</a:t>
            </a:r>
            <a:endParaRPr lang="en-GB" sz="1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JCOMM - WMO-IOC Joint Technical Commission for Oceanography and Marine Meteorology: </a:t>
            </a:r>
            <a:r>
              <a:rPr lang="en-GB" sz="1300" u="sng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https://www.jcomm.info/index.php?option=com_content&amp;view=featured&amp;Itemid=100001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GOOS / EuroGOOS - Global Ocean Observing System: 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https://www.goosocean.org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http://eurogoos.eu</a:t>
            </a:r>
            <a:endParaRPr lang="en-GB" sz="13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  <a:spcAft>
                <a:spcPts val="1200"/>
              </a:spcAft>
            </a:pPr>
            <a:r>
              <a:rPr lang="en-GB" sz="1400" i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EuroGOOS is developing a new strategy for the decade 2020 - 2030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EOOS - European Ocean Observing System - Implementation Plan 2018 - 2022: </a:t>
            </a:r>
          </a:p>
          <a:p>
            <a:pPr indent="177800">
              <a:spcAft>
                <a:spcPts val="1200"/>
              </a:spcAft>
            </a:pPr>
            <a:r>
              <a:rPr lang="en-GB" sz="1300" u="sng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http://www.eoos-ocean.eu/eoos-strategy-and-implementation-plan-2018-2022-released/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Copernicus - European Union's Earth Observation Programme: 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https://www.copernicus.eu/de</a:t>
            </a:r>
            <a:endParaRPr lang="en-GB" sz="13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WMO-GCW - Global Cryosphere Watch: </a:t>
            </a:r>
            <a:r>
              <a:rPr lang="en-GB" sz="1300" u="sng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https://globalcryospherewatch.org/reference/documents</a:t>
            </a:r>
            <a:r>
              <a:rPr lang="en-GB" sz="1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GCOS - Global Climate Observing System: </a:t>
            </a:r>
            <a:r>
              <a:rPr lang="en-GB" sz="1300" u="sng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https://unfccc.int/sites/default/files/gcos_ip_10oct2016.pdf</a:t>
            </a:r>
            <a:endParaRPr lang="en-GB" sz="13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98136E9-4C0D-4B93-B433-FD8E458E3150}"/>
              </a:ext>
            </a:extLst>
          </p:cNvPr>
          <p:cNvSpPr/>
          <p:nvPr/>
        </p:nvSpPr>
        <p:spPr>
          <a:xfrm>
            <a:off x="415210" y="410453"/>
            <a:ext cx="8672804" cy="2611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lnSpc>
                <a:spcPct val="107000"/>
              </a:lnSpc>
              <a:spcAft>
                <a:spcPts val="1800"/>
              </a:spcAft>
            </a:pP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Arctic organisations </a:t>
            </a:r>
            <a:r>
              <a:rPr lang="en-GB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ocean components</a:t>
            </a: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IASC - International Arctic Science Committee: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https://iasc.info/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Arctic Council - Intergovernmental forum promoting cooperation in the Arctic: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https://arctic-council.org/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  <a:spcAft>
                <a:spcPts val="300"/>
              </a:spcAft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Groups: </a:t>
            </a:r>
          </a:p>
          <a:p>
            <a:pPr indent="177800">
              <a:lnSpc>
                <a:spcPct val="107000"/>
              </a:lnSpc>
            </a:pPr>
            <a:r>
              <a:rPr lang="en-GB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CAFF - Conservation of Arctic Flora and Fauna: </a:t>
            </a: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https://www.caff.is/</a:t>
            </a:r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</a:pPr>
            <a:r>
              <a:rPr lang="en-GB" sz="1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AMAP - Arctic Monitoring and Assessment Programme: </a:t>
            </a: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https://www.amap.no/</a:t>
            </a:r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PAME - Protection of the Arctic Marine Environment: </a:t>
            </a: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https://pame.is/</a:t>
            </a:r>
          </a:p>
          <a:p>
            <a:pPr marL="17145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SAON - Sustaining Arctic Observing Network: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https://www.arcticobserving.org/</a:t>
            </a:r>
            <a:endParaRPr lang="en-GB" sz="1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77800"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Joint activity of IASC and the Arctic Council</a:t>
            </a: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718</Words>
  <Application>Microsoft Macintosh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Soltwedel</dc:creator>
  <cp:lastModifiedBy>Stein Sandven</cp:lastModifiedBy>
  <cp:revision>91</cp:revision>
  <cp:lastPrinted>2020-05-26T15:22:59Z</cp:lastPrinted>
  <dcterms:created xsi:type="dcterms:W3CDTF">2020-05-26T06:22:38Z</dcterms:created>
  <dcterms:modified xsi:type="dcterms:W3CDTF">2020-06-01T10:34:29Z</dcterms:modified>
</cp:coreProperties>
</file>