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tif" ContentType="image/tiff"/>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handoutMasterIdLst>
    <p:handoutMasterId r:id="rId28"/>
  </p:handoutMasterIdLst>
  <p:sldIdLst>
    <p:sldId id="279" r:id="rId2"/>
    <p:sldId id="280" r:id="rId3"/>
    <p:sldId id="281" r:id="rId4"/>
    <p:sldId id="277" r:id="rId5"/>
    <p:sldId id="257" r:id="rId6"/>
    <p:sldId id="261" r:id="rId7"/>
    <p:sldId id="275" r:id="rId8"/>
    <p:sldId id="276" r:id="rId9"/>
    <p:sldId id="259" r:id="rId10"/>
    <p:sldId id="271" r:id="rId11"/>
    <p:sldId id="265" r:id="rId12"/>
    <p:sldId id="274" r:id="rId13"/>
    <p:sldId id="262" r:id="rId14"/>
    <p:sldId id="264" r:id="rId15"/>
    <p:sldId id="266" r:id="rId16"/>
    <p:sldId id="267" r:id="rId17"/>
    <p:sldId id="270" r:id="rId18"/>
    <p:sldId id="268" r:id="rId19"/>
    <p:sldId id="269" r:id="rId20"/>
    <p:sldId id="272" r:id="rId21"/>
    <p:sldId id="278" r:id="rId22"/>
    <p:sldId id="256" r:id="rId23"/>
    <p:sldId id="263" r:id="rId24"/>
    <p:sldId id="258" r:id="rId25"/>
    <p:sldId id="260"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B1EAFF"/>
    <a:srgbClr val="81EA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9" d="100"/>
          <a:sy n="79" d="100"/>
        </p:scale>
        <p:origin x="-1264"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C665173-E417-1942-9789-B6ED3283CED2}" type="datetimeFigureOut">
              <a:rPr lang="en-US" smtClean="0"/>
              <a:t>09/11/17</a:t>
            </a:fld>
            <a:endParaRPr lang="nb-NO"/>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701B689-08D0-B34E-9A10-DE23F95F3C5F}" type="slidenum">
              <a:rPr lang="nb-NO" smtClean="0"/>
              <a:t>‹#›</a:t>
            </a:fld>
            <a:endParaRPr lang="nb-NO"/>
          </a:p>
        </p:txBody>
      </p:sp>
    </p:spTree>
    <p:extLst>
      <p:ext uri="{BB962C8B-B14F-4D97-AF65-F5344CB8AC3E}">
        <p14:creationId xmlns:p14="http://schemas.microsoft.com/office/powerpoint/2010/main" val="3732905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75D642-3F8F-FD43-AB9E-98C40B6BCE29}" type="datetimeFigureOut">
              <a:rPr lang="en-US" smtClean="0"/>
              <a:t>09/11/17</a:t>
            </a:fld>
            <a:endParaRPr lang="nb-NO"/>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B2F630-7F57-6445-86D3-911B44D1D207}" type="slidenum">
              <a:rPr lang="nb-NO" smtClean="0"/>
              <a:t>‹#›</a:t>
            </a:fld>
            <a:endParaRPr lang="nb-NO"/>
          </a:p>
        </p:txBody>
      </p:sp>
    </p:spTree>
    <p:extLst>
      <p:ext uri="{BB962C8B-B14F-4D97-AF65-F5344CB8AC3E}">
        <p14:creationId xmlns:p14="http://schemas.microsoft.com/office/powerpoint/2010/main" val="44946740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80B2F630-7F57-6445-86D3-911B44D1D207}" type="slidenum">
              <a:rPr lang="nb-NO" smtClean="0"/>
              <a:t>1</a:t>
            </a:fld>
            <a:endParaRPr lang="nb-NO"/>
          </a:p>
        </p:txBody>
      </p:sp>
    </p:spTree>
    <p:extLst>
      <p:ext uri="{BB962C8B-B14F-4D97-AF65-F5344CB8AC3E}">
        <p14:creationId xmlns:p14="http://schemas.microsoft.com/office/powerpoint/2010/main" val="4195372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err="1" smtClean="0"/>
              <a:t>Observing</a:t>
            </a:r>
            <a:r>
              <a:rPr lang="nb-NO" baseline="0" dirty="0" smtClean="0"/>
              <a:t> systems </a:t>
            </a:r>
            <a:r>
              <a:rPr lang="nb-NO" baseline="0" dirty="0" err="1" smtClean="0"/>
              <a:t>are</a:t>
            </a:r>
            <a:r>
              <a:rPr lang="nb-NO" baseline="0" dirty="0" smtClean="0"/>
              <a:t> </a:t>
            </a:r>
            <a:r>
              <a:rPr lang="nb-NO" baseline="0" dirty="0" err="1" smtClean="0"/>
              <a:t>highly</a:t>
            </a:r>
            <a:r>
              <a:rPr lang="nb-NO" baseline="0" dirty="0" smtClean="0"/>
              <a:t> variable, from </a:t>
            </a:r>
            <a:r>
              <a:rPr lang="nb-NO" baseline="0" dirty="0" err="1" smtClean="0"/>
              <a:t>operational</a:t>
            </a:r>
            <a:r>
              <a:rPr lang="nb-NO" baseline="0" dirty="0" smtClean="0"/>
              <a:t> to </a:t>
            </a:r>
            <a:r>
              <a:rPr lang="nb-NO" baseline="0" dirty="0" err="1" smtClean="0"/>
              <a:t>semi-operational</a:t>
            </a:r>
            <a:r>
              <a:rPr lang="nb-NO" baseline="0" dirty="0" smtClean="0"/>
              <a:t>, ad hoc and to pure </a:t>
            </a:r>
            <a:r>
              <a:rPr lang="nb-NO" baseline="0" dirty="0" err="1" smtClean="0"/>
              <a:t>research</a:t>
            </a:r>
            <a:r>
              <a:rPr lang="nb-NO" baseline="0" dirty="0" smtClean="0"/>
              <a:t> </a:t>
            </a:r>
            <a:r>
              <a:rPr lang="nb-NO" baseline="0" dirty="0" err="1" smtClean="0"/>
              <a:t>activity</a:t>
            </a:r>
            <a:r>
              <a:rPr lang="nb-NO" baseline="0" dirty="0" smtClean="0"/>
              <a:t>. </a:t>
            </a:r>
            <a:endParaRPr lang="nb-NO" dirty="0"/>
          </a:p>
        </p:txBody>
      </p:sp>
      <p:sp>
        <p:nvSpPr>
          <p:cNvPr id="4" name="Slide Number Placeholder 3"/>
          <p:cNvSpPr>
            <a:spLocks noGrp="1"/>
          </p:cNvSpPr>
          <p:nvPr>
            <p:ph type="sldNum" sz="quarter" idx="10"/>
          </p:nvPr>
        </p:nvSpPr>
        <p:spPr/>
        <p:txBody>
          <a:bodyPr/>
          <a:lstStyle/>
          <a:p>
            <a:fld id="{80B2F630-7F57-6445-86D3-911B44D1D207}" type="slidenum">
              <a:rPr lang="nb-NO" smtClean="0"/>
              <a:t>9</a:t>
            </a:fld>
            <a:endParaRPr lang="nb-NO"/>
          </a:p>
        </p:txBody>
      </p:sp>
    </p:spTree>
    <p:extLst>
      <p:ext uri="{BB962C8B-B14F-4D97-AF65-F5344CB8AC3E}">
        <p14:creationId xmlns:p14="http://schemas.microsoft.com/office/powerpoint/2010/main" val="2562608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err="1" smtClean="0"/>
              <a:t>Two</a:t>
            </a:r>
            <a:r>
              <a:rPr lang="nb-NO" baseline="0" dirty="0" smtClean="0"/>
              <a:t> Russian partners: </a:t>
            </a:r>
            <a:r>
              <a:rPr lang="en-GB" sz="1200" kern="1200" dirty="0" smtClean="0">
                <a:solidFill>
                  <a:schemeClr val="tx1"/>
                </a:solidFill>
                <a:effectLst/>
                <a:latin typeface="+mn-lt"/>
                <a:ea typeface="+mn-ea"/>
                <a:cs typeface="+mn-cs"/>
              </a:rPr>
              <a:t>All Russian Research Institute for Hydro-meteorological Information (RIHMI-WDC)</a:t>
            </a:r>
            <a:r>
              <a:rPr lang="en-US" dirty="0" smtClean="0">
                <a:effectLst/>
              </a:rPr>
              <a:t> and Nansen International Environmental</a:t>
            </a:r>
            <a:r>
              <a:rPr lang="en-US" baseline="0" dirty="0" smtClean="0">
                <a:effectLst/>
              </a:rPr>
              <a:t> and Remote </a:t>
            </a:r>
            <a:r>
              <a:rPr lang="en-US" baseline="0" dirty="0" err="1" smtClean="0">
                <a:effectLst/>
              </a:rPr>
              <a:t>SEnsing</a:t>
            </a:r>
            <a:r>
              <a:rPr lang="en-US" baseline="0" dirty="0" smtClean="0">
                <a:effectLst/>
              </a:rPr>
              <a:t> Center (NIERSC).</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effectLst/>
              </a:rPr>
              <a:t>Three Chinese partners: </a:t>
            </a:r>
            <a:r>
              <a:rPr lang="en-GB" sz="1200" kern="1200" dirty="0" smtClean="0">
                <a:solidFill>
                  <a:schemeClr val="tx1"/>
                </a:solidFill>
                <a:effectLst/>
                <a:latin typeface="+mn-lt"/>
                <a:ea typeface="+mn-ea"/>
                <a:cs typeface="+mn-cs"/>
              </a:rPr>
              <a:t>Institute of Remote Sensing and Digital Earth – Chinese Academy of Science (RADI CAS)</a:t>
            </a:r>
            <a:r>
              <a:rPr lang="en-US" dirty="0" smtClean="0">
                <a:effectLst/>
              </a:rPr>
              <a:t> , </a:t>
            </a:r>
            <a:r>
              <a:rPr lang="en-US" sz="1200" b="0" kern="1200" dirty="0" smtClean="0">
                <a:solidFill>
                  <a:schemeClr val="tx1"/>
                </a:solidFill>
                <a:effectLst/>
                <a:latin typeface="+mn-lt"/>
                <a:ea typeface="+mn-ea"/>
                <a:cs typeface="+mn-cs"/>
              </a:rPr>
              <a:t>National Marine Environmental Forecasting Center (NMEFC) and Polar Research Institute of China (PRIC)</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mn-lt"/>
              <a:ea typeface="+mn-ea"/>
              <a:cs typeface="+mn-cs"/>
            </a:endParaRPr>
          </a:p>
          <a:p>
            <a:endParaRPr lang="nb-NO" dirty="0"/>
          </a:p>
        </p:txBody>
      </p:sp>
      <p:sp>
        <p:nvSpPr>
          <p:cNvPr id="4" name="Slide Number Placeholder 3"/>
          <p:cNvSpPr>
            <a:spLocks noGrp="1"/>
          </p:cNvSpPr>
          <p:nvPr>
            <p:ph type="sldNum" sz="quarter" idx="10"/>
          </p:nvPr>
        </p:nvSpPr>
        <p:spPr/>
        <p:txBody>
          <a:bodyPr/>
          <a:lstStyle/>
          <a:p>
            <a:fld id="{4C36981C-6E5D-B745-BF59-81688B0AB390}" type="slidenum">
              <a:rPr lang="nb-NO" smtClean="0"/>
              <a:t>10</a:t>
            </a:fld>
            <a:endParaRPr lang="nb-NO"/>
          </a:p>
        </p:txBody>
      </p:sp>
    </p:spTree>
    <p:extLst>
      <p:ext uri="{BB962C8B-B14F-4D97-AF65-F5344CB8AC3E}">
        <p14:creationId xmlns:p14="http://schemas.microsoft.com/office/powerpoint/2010/main" val="1905100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44" name="Shape 1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7" name="Shape 1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158" name="Shape 158"/>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nb-NO" smtClean="0"/>
              <a:t>Click to edit Master title style</a:t>
            </a:r>
            <a:endParaRPr lang="nb-NO"/>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Click to edit Master subtitle style</a:t>
            </a:r>
            <a:endParaRPr lang="nb-NO"/>
          </a:p>
        </p:txBody>
      </p:sp>
      <p:sp>
        <p:nvSpPr>
          <p:cNvPr id="4" name="Date Placeholder 3"/>
          <p:cNvSpPr>
            <a:spLocks noGrp="1"/>
          </p:cNvSpPr>
          <p:nvPr>
            <p:ph type="dt" sz="half" idx="10"/>
          </p:nvPr>
        </p:nvSpPr>
        <p:spPr/>
        <p:txBody>
          <a:bodyPr/>
          <a:lstStyle/>
          <a:p>
            <a:fld id="{B24B28CB-961B-2847-983D-C52145978D28}" type="datetimeFigureOut">
              <a:rPr lang="en-US" smtClean="0"/>
              <a:t>09/11/17</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6211C886-605A-1846-8156-7D1E0FE50767}" type="slidenum">
              <a:rPr lang="nb-NO" smtClean="0"/>
              <a:t>‹#›</a:t>
            </a:fld>
            <a:endParaRPr lang="nb-NO"/>
          </a:p>
        </p:txBody>
      </p:sp>
    </p:spTree>
    <p:extLst>
      <p:ext uri="{BB962C8B-B14F-4D97-AF65-F5344CB8AC3E}">
        <p14:creationId xmlns:p14="http://schemas.microsoft.com/office/powerpoint/2010/main" val="2819316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4" name="Date Placeholder 3"/>
          <p:cNvSpPr>
            <a:spLocks noGrp="1"/>
          </p:cNvSpPr>
          <p:nvPr>
            <p:ph type="dt" sz="half" idx="10"/>
          </p:nvPr>
        </p:nvSpPr>
        <p:spPr/>
        <p:txBody>
          <a:bodyPr/>
          <a:lstStyle/>
          <a:p>
            <a:fld id="{B24B28CB-961B-2847-983D-C52145978D28}" type="datetimeFigureOut">
              <a:rPr lang="en-US" smtClean="0"/>
              <a:t>09/11/17</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6211C886-605A-1846-8156-7D1E0FE50767}" type="slidenum">
              <a:rPr lang="nb-NO" smtClean="0"/>
              <a:t>‹#›</a:t>
            </a:fld>
            <a:endParaRPr lang="nb-NO"/>
          </a:p>
        </p:txBody>
      </p:sp>
    </p:spTree>
    <p:extLst>
      <p:ext uri="{BB962C8B-B14F-4D97-AF65-F5344CB8AC3E}">
        <p14:creationId xmlns:p14="http://schemas.microsoft.com/office/powerpoint/2010/main" val="2474938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nb-NO" smtClean="0"/>
              <a:t>Click to edit Master title style</a:t>
            </a:r>
            <a:endParaRPr lang="nb-NO"/>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4" name="Date Placeholder 3"/>
          <p:cNvSpPr>
            <a:spLocks noGrp="1"/>
          </p:cNvSpPr>
          <p:nvPr>
            <p:ph type="dt" sz="half" idx="10"/>
          </p:nvPr>
        </p:nvSpPr>
        <p:spPr/>
        <p:txBody>
          <a:bodyPr/>
          <a:lstStyle/>
          <a:p>
            <a:fld id="{B24B28CB-961B-2847-983D-C52145978D28}" type="datetimeFigureOut">
              <a:rPr lang="en-US" smtClean="0"/>
              <a:t>09/11/17</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6211C886-605A-1846-8156-7D1E0FE50767}" type="slidenum">
              <a:rPr lang="nb-NO" smtClean="0"/>
              <a:t>‹#›</a:t>
            </a:fld>
            <a:endParaRPr lang="nb-NO"/>
          </a:p>
        </p:txBody>
      </p:sp>
    </p:spTree>
    <p:extLst>
      <p:ext uri="{BB962C8B-B14F-4D97-AF65-F5344CB8AC3E}">
        <p14:creationId xmlns:p14="http://schemas.microsoft.com/office/powerpoint/2010/main" val="4223400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lang="nb-NO"/>
          </a:p>
        </p:txBody>
      </p:sp>
      <p:sp>
        <p:nvSpPr>
          <p:cNvPr id="3" name="Content Placeholder 2"/>
          <p:cNvSpPr>
            <a:spLocks noGrp="1"/>
          </p:cNvSpPr>
          <p:nvPr>
            <p:ph idx="1"/>
          </p:nvPr>
        </p:nvSpPr>
        <p:spPr/>
        <p:txBody>
          <a:body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4" name="Date Placeholder 3"/>
          <p:cNvSpPr>
            <a:spLocks noGrp="1"/>
          </p:cNvSpPr>
          <p:nvPr>
            <p:ph type="dt" sz="half" idx="10"/>
          </p:nvPr>
        </p:nvSpPr>
        <p:spPr/>
        <p:txBody>
          <a:bodyPr/>
          <a:lstStyle/>
          <a:p>
            <a:fld id="{B24B28CB-961B-2847-983D-C52145978D28}" type="datetimeFigureOut">
              <a:rPr lang="en-US" smtClean="0"/>
              <a:t>09/11/17</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6211C886-605A-1846-8156-7D1E0FE50767}" type="slidenum">
              <a:rPr lang="nb-NO" smtClean="0"/>
              <a:t>‹#›</a:t>
            </a:fld>
            <a:endParaRPr lang="nb-NO"/>
          </a:p>
        </p:txBody>
      </p:sp>
    </p:spTree>
    <p:extLst>
      <p:ext uri="{BB962C8B-B14F-4D97-AF65-F5344CB8AC3E}">
        <p14:creationId xmlns:p14="http://schemas.microsoft.com/office/powerpoint/2010/main" val="1681588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nb-NO" smtClean="0"/>
              <a:t>Click to edit Master title style</a:t>
            </a:r>
            <a:endParaRPr lang="nb-N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Click to edit Master text styles</a:t>
            </a:r>
          </a:p>
        </p:txBody>
      </p:sp>
      <p:sp>
        <p:nvSpPr>
          <p:cNvPr id="4" name="Date Placeholder 3"/>
          <p:cNvSpPr>
            <a:spLocks noGrp="1"/>
          </p:cNvSpPr>
          <p:nvPr>
            <p:ph type="dt" sz="half" idx="10"/>
          </p:nvPr>
        </p:nvSpPr>
        <p:spPr/>
        <p:txBody>
          <a:bodyPr/>
          <a:lstStyle/>
          <a:p>
            <a:fld id="{B24B28CB-961B-2847-983D-C52145978D28}" type="datetimeFigureOut">
              <a:rPr lang="en-US" smtClean="0"/>
              <a:t>09/11/17</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6211C886-605A-1846-8156-7D1E0FE50767}" type="slidenum">
              <a:rPr lang="nb-NO" smtClean="0"/>
              <a:t>‹#›</a:t>
            </a:fld>
            <a:endParaRPr lang="nb-NO"/>
          </a:p>
        </p:txBody>
      </p:sp>
    </p:spTree>
    <p:extLst>
      <p:ext uri="{BB962C8B-B14F-4D97-AF65-F5344CB8AC3E}">
        <p14:creationId xmlns:p14="http://schemas.microsoft.com/office/powerpoint/2010/main" val="2095580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lang="nb-NO"/>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5" name="Date Placeholder 4"/>
          <p:cNvSpPr>
            <a:spLocks noGrp="1"/>
          </p:cNvSpPr>
          <p:nvPr>
            <p:ph type="dt" sz="half" idx="10"/>
          </p:nvPr>
        </p:nvSpPr>
        <p:spPr/>
        <p:txBody>
          <a:bodyPr/>
          <a:lstStyle/>
          <a:p>
            <a:fld id="{B24B28CB-961B-2847-983D-C52145978D28}" type="datetimeFigureOut">
              <a:rPr lang="en-US" smtClean="0"/>
              <a:t>09/11/17</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6211C886-605A-1846-8156-7D1E0FE50767}" type="slidenum">
              <a:rPr lang="nb-NO" smtClean="0"/>
              <a:t>‹#›</a:t>
            </a:fld>
            <a:endParaRPr lang="nb-NO"/>
          </a:p>
        </p:txBody>
      </p:sp>
    </p:spTree>
    <p:extLst>
      <p:ext uri="{BB962C8B-B14F-4D97-AF65-F5344CB8AC3E}">
        <p14:creationId xmlns:p14="http://schemas.microsoft.com/office/powerpoint/2010/main" val="803552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b-NO" smtClean="0"/>
              <a:t>Click to edit Master title style</a:t>
            </a:r>
            <a:endParaRPr lang="nb-N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7" name="Date Placeholder 6"/>
          <p:cNvSpPr>
            <a:spLocks noGrp="1"/>
          </p:cNvSpPr>
          <p:nvPr>
            <p:ph type="dt" sz="half" idx="10"/>
          </p:nvPr>
        </p:nvSpPr>
        <p:spPr/>
        <p:txBody>
          <a:bodyPr/>
          <a:lstStyle/>
          <a:p>
            <a:fld id="{B24B28CB-961B-2847-983D-C52145978D28}" type="datetimeFigureOut">
              <a:rPr lang="en-US" smtClean="0"/>
              <a:t>09/11/17</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6211C886-605A-1846-8156-7D1E0FE50767}" type="slidenum">
              <a:rPr lang="nb-NO" smtClean="0"/>
              <a:t>‹#›</a:t>
            </a:fld>
            <a:endParaRPr lang="nb-NO"/>
          </a:p>
        </p:txBody>
      </p:sp>
    </p:spTree>
    <p:extLst>
      <p:ext uri="{BB962C8B-B14F-4D97-AF65-F5344CB8AC3E}">
        <p14:creationId xmlns:p14="http://schemas.microsoft.com/office/powerpoint/2010/main" val="1117610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lang="nb-NO"/>
          </a:p>
        </p:txBody>
      </p:sp>
      <p:sp>
        <p:nvSpPr>
          <p:cNvPr id="3" name="Date Placeholder 2"/>
          <p:cNvSpPr>
            <a:spLocks noGrp="1"/>
          </p:cNvSpPr>
          <p:nvPr>
            <p:ph type="dt" sz="half" idx="10"/>
          </p:nvPr>
        </p:nvSpPr>
        <p:spPr/>
        <p:txBody>
          <a:bodyPr/>
          <a:lstStyle/>
          <a:p>
            <a:fld id="{B24B28CB-961B-2847-983D-C52145978D28}" type="datetimeFigureOut">
              <a:rPr lang="en-US" smtClean="0"/>
              <a:t>09/11/17</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6211C886-605A-1846-8156-7D1E0FE50767}" type="slidenum">
              <a:rPr lang="nb-NO" smtClean="0"/>
              <a:t>‹#›</a:t>
            </a:fld>
            <a:endParaRPr lang="nb-NO"/>
          </a:p>
        </p:txBody>
      </p:sp>
    </p:spTree>
    <p:extLst>
      <p:ext uri="{BB962C8B-B14F-4D97-AF65-F5344CB8AC3E}">
        <p14:creationId xmlns:p14="http://schemas.microsoft.com/office/powerpoint/2010/main" val="1467761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4B28CB-961B-2847-983D-C52145978D28}" type="datetimeFigureOut">
              <a:rPr lang="en-US" smtClean="0"/>
              <a:t>09/11/17</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6211C886-605A-1846-8156-7D1E0FE50767}" type="slidenum">
              <a:rPr lang="nb-NO" smtClean="0"/>
              <a:t>‹#›</a:t>
            </a:fld>
            <a:endParaRPr lang="nb-NO"/>
          </a:p>
        </p:txBody>
      </p:sp>
    </p:spTree>
    <p:extLst>
      <p:ext uri="{BB962C8B-B14F-4D97-AF65-F5344CB8AC3E}">
        <p14:creationId xmlns:p14="http://schemas.microsoft.com/office/powerpoint/2010/main" val="692799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nb-NO" smtClean="0"/>
              <a:t>Click to edit Master title style</a:t>
            </a:r>
            <a:endParaRPr lang="nb-N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Click to edit Master text styles</a:t>
            </a:r>
          </a:p>
        </p:txBody>
      </p:sp>
      <p:sp>
        <p:nvSpPr>
          <p:cNvPr id="5" name="Date Placeholder 4"/>
          <p:cNvSpPr>
            <a:spLocks noGrp="1"/>
          </p:cNvSpPr>
          <p:nvPr>
            <p:ph type="dt" sz="half" idx="10"/>
          </p:nvPr>
        </p:nvSpPr>
        <p:spPr/>
        <p:txBody>
          <a:bodyPr/>
          <a:lstStyle/>
          <a:p>
            <a:fld id="{B24B28CB-961B-2847-983D-C52145978D28}" type="datetimeFigureOut">
              <a:rPr lang="en-US" smtClean="0"/>
              <a:t>09/11/17</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6211C886-605A-1846-8156-7D1E0FE50767}" type="slidenum">
              <a:rPr lang="nb-NO" smtClean="0"/>
              <a:t>‹#›</a:t>
            </a:fld>
            <a:endParaRPr lang="nb-NO"/>
          </a:p>
        </p:txBody>
      </p:sp>
    </p:spTree>
    <p:extLst>
      <p:ext uri="{BB962C8B-B14F-4D97-AF65-F5344CB8AC3E}">
        <p14:creationId xmlns:p14="http://schemas.microsoft.com/office/powerpoint/2010/main" val="4000599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b-NO" smtClean="0"/>
              <a:t>Click to edit Master title style</a:t>
            </a:r>
            <a:endParaRPr lang="nb-N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Click to edit Master text styles</a:t>
            </a:r>
          </a:p>
        </p:txBody>
      </p:sp>
      <p:sp>
        <p:nvSpPr>
          <p:cNvPr id="5" name="Date Placeholder 4"/>
          <p:cNvSpPr>
            <a:spLocks noGrp="1"/>
          </p:cNvSpPr>
          <p:nvPr>
            <p:ph type="dt" sz="half" idx="10"/>
          </p:nvPr>
        </p:nvSpPr>
        <p:spPr/>
        <p:txBody>
          <a:bodyPr/>
          <a:lstStyle/>
          <a:p>
            <a:fld id="{B24B28CB-961B-2847-983D-C52145978D28}" type="datetimeFigureOut">
              <a:rPr lang="en-US" smtClean="0"/>
              <a:t>09/11/17</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6211C886-605A-1846-8156-7D1E0FE50767}" type="slidenum">
              <a:rPr lang="nb-NO" smtClean="0"/>
              <a:t>‹#›</a:t>
            </a:fld>
            <a:endParaRPr lang="nb-NO"/>
          </a:p>
        </p:txBody>
      </p:sp>
    </p:spTree>
    <p:extLst>
      <p:ext uri="{BB962C8B-B14F-4D97-AF65-F5344CB8AC3E}">
        <p14:creationId xmlns:p14="http://schemas.microsoft.com/office/powerpoint/2010/main" val="199553254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ti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smtClean="0"/>
              <a:t>Click to edit Master title style</a:t>
            </a:r>
            <a:endParaRPr lang="nb-NO"/>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B28CB-961B-2847-983D-C52145978D28}" type="datetimeFigureOut">
              <a:rPr lang="en-US" smtClean="0"/>
              <a:t>09/11/17</a:t>
            </a:fld>
            <a:endParaRPr lang="nb-NO"/>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11C886-605A-1846-8156-7D1E0FE50767}" type="slidenum">
              <a:rPr lang="nb-NO" smtClean="0"/>
              <a:t>‹#›</a:t>
            </a:fld>
            <a:endParaRPr lang="nb-NO"/>
          </a:p>
        </p:txBody>
      </p:sp>
      <p:pic>
        <p:nvPicPr>
          <p:cNvPr id="7" name="Picture 6" descr="INTAROS_v1-blue_2-positive.tif"/>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3117" y="6187193"/>
            <a:ext cx="937497" cy="578556"/>
          </a:xfrm>
          <a:prstGeom prst="rect">
            <a:avLst/>
          </a:prstGeom>
        </p:spPr>
      </p:pic>
    </p:spTree>
    <p:extLst>
      <p:ext uri="{BB962C8B-B14F-4D97-AF65-F5344CB8AC3E}">
        <p14:creationId xmlns:p14="http://schemas.microsoft.com/office/powerpoint/2010/main" val="11264887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2.pn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package" Target="../embeddings/Microsoft_Word_Document2.docx"/><Relationship Id="rId4" Type="http://schemas.openxmlformats.org/officeDocument/2006/relationships/image" Target="../media/image3.png"/><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8619" y="2731"/>
            <a:ext cx="9015381" cy="6124754"/>
          </a:xfrm>
          <a:prstGeom prst="rect">
            <a:avLst/>
          </a:prstGeom>
          <a:noFill/>
        </p:spPr>
        <p:txBody>
          <a:bodyPr wrap="square" rtlCol="0">
            <a:spAutoFit/>
          </a:bodyPr>
          <a:lstStyle/>
          <a:p>
            <a:pPr algn="ctr"/>
            <a:endParaRPr lang="nb-NO" sz="3200" dirty="0"/>
          </a:p>
          <a:p>
            <a:pPr algn="ctr"/>
            <a:r>
              <a:rPr lang="nb-NO" sz="3200" dirty="0" err="1" smtClean="0"/>
              <a:t>Developing</a:t>
            </a:r>
            <a:r>
              <a:rPr lang="nb-NO" sz="3200" dirty="0" smtClean="0"/>
              <a:t> Arctic </a:t>
            </a:r>
            <a:r>
              <a:rPr lang="nb-NO" sz="3200" dirty="0" err="1"/>
              <a:t>o</a:t>
            </a:r>
            <a:r>
              <a:rPr lang="nb-NO" sz="3200" dirty="0" err="1" smtClean="0"/>
              <a:t>bserving</a:t>
            </a:r>
            <a:r>
              <a:rPr lang="nb-NO" sz="3200" dirty="0" smtClean="0"/>
              <a:t> systems – </a:t>
            </a:r>
          </a:p>
          <a:p>
            <a:pPr algn="ctr"/>
            <a:r>
              <a:rPr lang="nb-NO" sz="3200" dirty="0" err="1" smtClean="0"/>
              <a:t>the</a:t>
            </a:r>
            <a:r>
              <a:rPr lang="nb-NO" sz="3200" dirty="0" smtClean="0"/>
              <a:t> </a:t>
            </a:r>
            <a:r>
              <a:rPr lang="nb-NO" sz="3200" dirty="0" err="1" smtClean="0"/>
              <a:t>role</a:t>
            </a:r>
            <a:r>
              <a:rPr lang="nb-NO" sz="3200" dirty="0" smtClean="0"/>
              <a:t> </a:t>
            </a:r>
            <a:r>
              <a:rPr lang="nb-NO" sz="3200" dirty="0" err="1" smtClean="0"/>
              <a:t>of</a:t>
            </a:r>
            <a:r>
              <a:rPr lang="nb-NO" sz="3200" dirty="0" smtClean="0"/>
              <a:t> Norwegian </a:t>
            </a:r>
            <a:r>
              <a:rPr lang="nb-NO" sz="3200" dirty="0" err="1" smtClean="0"/>
              <a:t>institutions</a:t>
            </a:r>
            <a:r>
              <a:rPr lang="nb-NO" sz="3200" dirty="0" smtClean="0"/>
              <a:t>: </a:t>
            </a:r>
          </a:p>
          <a:p>
            <a:pPr algn="ctr"/>
            <a:endParaRPr lang="nb-NO" sz="2000" dirty="0" smtClean="0"/>
          </a:p>
          <a:p>
            <a:pPr algn="ctr"/>
            <a:r>
              <a:rPr lang="nb-NO" sz="2000" dirty="0" smtClean="0"/>
              <a:t>The workshop i</a:t>
            </a:r>
            <a:r>
              <a:rPr lang="en-US" sz="2000" dirty="0" smtClean="0"/>
              <a:t>s </a:t>
            </a:r>
            <a:r>
              <a:rPr lang="en-US" sz="2000" dirty="0"/>
              <a:t>a back-to-back meeting with the </a:t>
            </a:r>
            <a:endParaRPr lang="en-US" sz="2000" dirty="0" smtClean="0"/>
          </a:p>
          <a:p>
            <a:pPr algn="ctr"/>
            <a:r>
              <a:rPr lang="en-US" sz="2000" dirty="0" smtClean="0"/>
              <a:t>Svalbard </a:t>
            </a:r>
            <a:r>
              <a:rPr lang="en-US" sz="2000" dirty="0"/>
              <a:t>Science Conference 06 – 08 November 2017 </a:t>
            </a:r>
            <a:endParaRPr lang="nb-NO" sz="2000" dirty="0" smtClean="0"/>
          </a:p>
          <a:p>
            <a:pPr algn="ctr"/>
            <a:r>
              <a:rPr lang="nb-NO" sz="2000" dirty="0" smtClean="0"/>
              <a:t>Research Council </a:t>
            </a:r>
            <a:r>
              <a:rPr lang="nb-NO" sz="2000" dirty="0" err="1" smtClean="0"/>
              <a:t>of</a:t>
            </a:r>
            <a:r>
              <a:rPr lang="nb-NO" sz="2000" dirty="0" smtClean="0"/>
              <a:t> Norway 09 November 2017</a:t>
            </a:r>
          </a:p>
          <a:p>
            <a:pPr algn="ctr"/>
            <a:endParaRPr lang="nb-NO" sz="2000" dirty="0"/>
          </a:p>
          <a:p>
            <a:pPr algn="ctr"/>
            <a:r>
              <a:rPr lang="nb-NO" sz="2400" dirty="0" err="1" smtClean="0"/>
              <a:t>Introduction</a:t>
            </a:r>
            <a:r>
              <a:rPr lang="nb-NO" sz="2400" dirty="0" smtClean="0"/>
              <a:t> by Stein Sandven, </a:t>
            </a:r>
          </a:p>
          <a:p>
            <a:pPr algn="ctr"/>
            <a:r>
              <a:rPr lang="nb-NO" sz="2400" dirty="0" smtClean="0"/>
              <a:t>Nansen </a:t>
            </a:r>
            <a:r>
              <a:rPr lang="nb-NO" sz="2400" dirty="0" err="1" smtClean="0"/>
              <a:t>Environmental</a:t>
            </a:r>
            <a:r>
              <a:rPr lang="nb-NO" sz="2400" dirty="0" smtClean="0"/>
              <a:t> and Remote </a:t>
            </a:r>
            <a:r>
              <a:rPr lang="nb-NO" sz="2400" dirty="0" err="1" smtClean="0"/>
              <a:t>Sensing</a:t>
            </a:r>
            <a:r>
              <a:rPr lang="nb-NO" sz="2400" dirty="0" smtClean="0"/>
              <a:t> Center</a:t>
            </a:r>
          </a:p>
          <a:p>
            <a:pPr algn="ctr"/>
            <a:endParaRPr lang="nb-NO" sz="2000" dirty="0" smtClean="0"/>
          </a:p>
          <a:p>
            <a:pPr algn="ctr"/>
            <a:endParaRPr lang="nb-NO" sz="2000" dirty="0"/>
          </a:p>
          <a:p>
            <a:pPr algn="ctr"/>
            <a:r>
              <a:rPr lang="nb-NO" sz="2000" dirty="0" smtClean="0"/>
              <a:t>The workshop is </a:t>
            </a:r>
            <a:r>
              <a:rPr lang="nb-NO" sz="2000" dirty="0" err="1" smtClean="0"/>
              <a:t>organised</a:t>
            </a:r>
            <a:r>
              <a:rPr lang="nb-NO" sz="2000" dirty="0" smtClean="0"/>
              <a:t> as part </a:t>
            </a:r>
            <a:r>
              <a:rPr lang="nb-NO" sz="2000" dirty="0" err="1" smtClean="0"/>
              <a:t>of</a:t>
            </a:r>
            <a:r>
              <a:rPr lang="nb-NO" sz="2000" dirty="0" smtClean="0"/>
              <a:t> </a:t>
            </a:r>
            <a:r>
              <a:rPr lang="nb-NO" sz="2000" dirty="0" err="1" smtClean="0"/>
              <a:t>the</a:t>
            </a:r>
            <a:r>
              <a:rPr lang="nb-NO" sz="2000" dirty="0" smtClean="0"/>
              <a:t> H2020 INTAROS </a:t>
            </a:r>
            <a:r>
              <a:rPr lang="nb-NO" sz="2000" dirty="0" err="1" smtClean="0"/>
              <a:t>project</a:t>
            </a:r>
            <a:r>
              <a:rPr lang="nb-NO" sz="2000" dirty="0" smtClean="0"/>
              <a:t>.   I</a:t>
            </a:r>
            <a:r>
              <a:rPr lang="en-US" sz="2000" dirty="0" smtClean="0"/>
              <a:t>NTAROS aims </a:t>
            </a:r>
            <a:r>
              <a:rPr lang="en-US" sz="2000" dirty="0"/>
              <a:t>to develop Pan-Arctic observing systems based on ongoing efforts by European, North American and Asian countries. INTAROS is therefore working in close collaboration with SIOS and other international initiatives to develop and implement long-term observing systems in the Arctic </a:t>
            </a:r>
            <a:endParaRPr lang="nb-NO" sz="2000" dirty="0"/>
          </a:p>
        </p:txBody>
      </p:sp>
    </p:spTree>
    <p:extLst>
      <p:ext uri="{BB962C8B-B14F-4D97-AF65-F5344CB8AC3E}">
        <p14:creationId xmlns:p14="http://schemas.microsoft.com/office/powerpoint/2010/main" val="91060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6900" y="48126"/>
            <a:ext cx="8026400" cy="1409699"/>
          </a:xfrm>
        </p:spPr>
        <p:txBody>
          <a:bodyPr>
            <a:normAutofit/>
          </a:bodyPr>
          <a:lstStyle/>
          <a:p>
            <a:pPr algn="ctr"/>
            <a:r>
              <a:rPr lang="en-US" sz="3600" dirty="0">
                <a:latin typeface="Arial"/>
                <a:cs typeface="Arial"/>
              </a:rPr>
              <a:t>INTAROS – Integrated Arctic </a:t>
            </a:r>
            <a:r>
              <a:rPr lang="en-US" sz="3600" dirty="0" smtClean="0">
                <a:latin typeface="Arial"/>
                <a:cs typeface="Arial"/>
              </a:rPr>
              <a:t>Observation </a:t>
            </a:r>
            <a:r>
              <a:rPr lang="en-US" sz="3600" dirty="0">
                <a:latin typeface="Arial"/>
                <a:cs typeface="Arial"/>
              </a:rPr>
              <a:t>System</a:t>
            </a:r>
          </a:p>
        </p:txBody>
      </p:sp>
      <p:sp>
        <p:nvSpPr>
          <p:cNvPr id="4" name="Subtitle 2"/>
          <p:cNvSpPr>
            <a:spLocks noGrp="1"/>
          </p:cNvSpPr>
          <p:nvPr>
            <p:ph idx="1"/>
          </p:nvPr>
        </p:nvSpPr>
        <p:spPr>
          <a:xfrm>
            <a:off x="596900" y="1638303"/>
            <a:ext cx="8026400" cy="4076700"/>
          </a:xfrm>
        </p:spPr>
        <p:txBody>
          <a:bodyPr>
            <a:noAutofit/>
          </a:bodyPr>
          <a:lstStyle/>
          <a:p>
            <a:pPr marL="18288" indent="0" algn="ctr">
              <a:buNone/>
            </a:pPr>
            <a:r>
              <a:rPr lang="en-US" sz="2400" dirty="0" smtClean="0"/>
              <a:t>A project funded by EC - </a:t>
            </a:r>
            <a:r>
              <a:rPr lang="en-US" sz="2400" dirty="0"/>
              <a:t>H2020-BG-09-</a:t>
            </a:r>
            <a:r>
              <a:rPr lang="en-US" sz="2400" dirty="0" smtClean="0"/>
              <a:t>2016</a:t>
            </a:r>
          </a:p>
          <a:p>
            <a:pPr marL="18288" indent="0" algn="ctr">
              <a:buNone/>
            </a:pPr>
            <a:endParaRPr lang="en-US" sz="2800" dirty="0"/>
          </a:p>
          <a:p>
            <a:pPr marL="18288" indent="0" algn="ctr">
              <a:buNone/>
            </a:pPr>
            <a:r>
              <a:rPr lang="en-US" sz="2400" dirty="0" smtClean="0"/>
              <a:t>Coordinator: Stein </a:t>
            </a:r>
            <a:r>
              <a:rPr lang="en-US" sz="2400" dirty="0" err="1" smtClean="0"/>
              <a:t>Sandven</a:t>
            </a:r>
            <a:endParaRPr lang="en-US" sz="2400" dirty="0" smtClean="0"/>
          </a:p>
          <a:p>
            <a:pPr marL="18288" indent="0" algn="ctr">
              <a:buNone/>
            </a:pPr>
            <a:r>
              <a:rPr lang="en-US" sz="2400" dirty="0" smtClean="0"/>
              <a:t>Nansen Environmental and Remote Sensing Center, Norway</a:t>
            </a:r>
          </a:p>
          <a:p>
            <a:pPr marL="18288" indent="0" algn="ctr">
              <a:buNone/>
            </a:pPr>
            <a:endParaRPr lang="en-US" sz="2400" dirty="0"/>
          </a:p>
          <a:p>
            <a:pPr marL="18288" indent="0" algn="ctr">
              <a:buNone/>
            </a:pPr>
            <a:r>
              <a:rPr lang="en-US" sz="2400" dirty="0" smtClean="0"/>
              <a:t>Total budget: 15.5 </a:t>
            </a:r>
            <a:r>
              <a:rPr lang="en-US" sz="2400" dirty="0" err="1" smtClean="0"/>
              <a:t>mEuro</a:t>
            </a:r>
            <a:r>
              <a:rPr lang="en-US" sz="2400" dirty="0"/>
              <a:t> </a:t>
            </a:r>
            <a:r>
              <a:rPr lang="en-US" sz="2400" dirty="0" smtClean="0"/>
              <a:t>- 49 partners from 20 countries</a:t>
            </a:r>
          </a:p>
          <a:p>
            <a:pPr marL="18288" indent="0" algn="ctr">
              <a:buNone/>
            </a:pPr>
            <a:r>
              <a:rPr lang="en-US" sz="2400" dirty="0" smtClean="0"/>
              <a:t>Start date: 01 December 2016 - Duration: 5 years</a:t>
            </a:r>
          </a:p>
          <a:p>
            <a:pPr marL="18288" indent="0">
              <a:buNone/>
            </a:pPr>
            <a:endParaRPr lang="en-US" dirty="0"/>
          </a:p>
        </p:txBody>
      </p:sp>
    </p:spTree>
    <p:extLst>
      <p:ext uri="{BB962C8B-B14F-4D97-AF65-F5344CB8AC3E}">
        <p14:creationId xmlns:p14="http://schemas.microsoft.com/office/powerpoint/2010/main" val="179680270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206"/>
            <a:ext cx="8229600" cy="913037"/>
          </a:xfrm>
        </p:spPr>
        <p:txBody>
          <a:bodyPr/>
          <a:lstStyle/>
          <a:p>
            <a:r>
              <a:rPr lang="nb-NO" dirty="0" smtClean="0"/>
              <a:t>INTAROS overall </a:t>
            </a:r>
            <a:r>
              <a:rPr lang="nb-NO" dirty="0" err="1" smtClean="0"/>
              <a:t>objective</a:t>
            </a:r>
            <a:endParaRPr lang="nb-NO" dirty="0"/>
          </a:p>
        </p:txBody>
      </p:sp>
      <p:pic>
        <p:nvPicPr>
          <p:cNvPr id="4" name="Picture 3"/>
          <p:cNvPicPr>
            <a:picLocks noChangeAspect="1"/>
          </p:cNvPicPr>
          <p:nvPr/>
        </p:nvPicPr>
        <p:blipFill>
          <a:blip r:embed="rId2"/>
          <a:stretch>
            <a:fillRect/>
          </a:stretch>
        </p:blipFill>
        <p:spPr>
          <a:xfrm>
            <a:off x="176802" y="1535069"/>
            <a:ext cx="4572000" cy="4686300"/>
          </a:xfrm>
          <a:prstGeom prst="rect">
            <a:avLst/>
          </a:prstGeom>
        </p:spPr>
      </p:pic>
      <p:sp>
        <p:nvSpPr>
          <p:cNvPr id="6" name="Content Placeholder 1"/>
          <p:cNvSpPr>
            <a:spLocks noGrp="1"/>
          </p:cNvSpPr>
          <p:nvPr>
            <p:ph idx="1"/>
          </p:nvPr>
        </p:nvSpPr>
        <p:spPr>
          <a:xfrm>
            <a:off x="5004749" y="1101651"/>
            <a:ext cx="3962400" cy="4629336"/>
          </a:xfrm>
        </p:spPr>
        <p:txBody>
          <a:bodyPr>
            <a:normAutofit/>
          </a:bodyPr>
          <a:lstStyle/>
          <a:p>
            <a:pPr marL="18288" indent="0">
              <a:buNone/>
            </a:pPr>
            <a:r>
              <a:rPr lang="en-GB" sz="2800" dirty="0" smtClean="0">
                <a:effectLst/>
              </a:rPr>
              <a:t>to develop </a:t>
            </a:r>
            <a:r>
              <a:rPr lang="en-GB" sz="2800" dirty="0">
                <a:effectLst/>
              </a:rPr>
              <a:t>an efficient integrated Arctic Observation </a:t>
            </a:r>
            <a:r>
              <a:rPr lang="en-GB" sz="2800" dirty="0" smtClean="0">
                <a:effectLst/>
              </a:rPr>
              <a:t>System by</a:t>
            </a:r>
          </a:p>
          <a:p>
            <a:pPr>
              <a:buFont typeface="Wingdings" panose="05000000000000000000" pitchFamily="2" charset="2"/>
              <a:buChar char="§"/>
            </a:pPr>
            <a:r>
              <a:rPr lang="en-GB" sz="2800" dirty="0" smtClean="0">
                <a:solidFill>
                  <a:srgbClr val="FF0000"/>
                </a:solidFill>
                <a:effectLst/>
              </a:rPr>
              <a:t>extending</a:t>
            </a:r>
            <a:r>
              <a:rPr lang="en-GB" sz="2800" dirty="0">
                <a:solidFill>
                  <a:srgbClr val="FF0000"/>
                </a:solidFill>
                <a:effectLst/>
              </a:rPr>
              <a:t>, </a:t>
            </a:r>
            <a:endParaRPr lang="en-GB" sz="2800" dirty="0" smtClean="0">
              <a:solidFill>
                <a:srgbClr val="FF0000"/>
              </a:solidFill>
              <a:effectLst/>
            </a:endParaRPr>
          </a:p>
          <a:p>
            <a:pPr>
              <a:buFont typeface="Wingdings" panose="05000000000000000000" pitchFamily="2" charset="2"/>
              <a:buChar char="§"/>
            </a:pPr>
            <a:r>
              <a:rPr lang="en-GB" sz="2800" dirty="0" smtClean="0">
                <a:solidFill>
                  <a:srgbClr val="FF0000"/>
                </a:solidFill>
                <a:effectLst/>
              </a:rPr>
              <a:t>improving and </a:t>
            </a:r>
          </a:p>
          <a:p>
            <a:pPr>
              <a:buFont typeface="Wingdings" panose="05000000000000000000" pitchFamily="2" charset="2"/>
              <a:buChar char="§"/>
            </a:pPr>
            <a:r>
              <a:rPr lang="en-GB" sz="2800" dirty="0" smtClean="0">
                <a:solidFill>
                  <a:srgbClr val="FF0000"/>
                </a:solidFill>
                <a:effectLst/>
              </a:rPr>
              <a:t>unifying </a:t>
            </a:r>
          </a:p>
          <a:p>
            <a:pPr marL="18288" indent="0">
              <a:buNone/>
            </a:pPr>
            <a:r>
              <a:rPr lang="en-GB" sz="2800" dirty="0" smtClean="0">
                <a:effectLst/>
              </a:rPr>
              <a:t>existing and evolving systems </a:t>
            </a:r>
            <a:r>
              <a:rPr lang="en-GB" sz="2800" dirty="0">
                <a:effectLst/>
              </a:rPr>
              <a:t>in the different regions of the </a:t>
            </a:r>
            <a:r>
              <a:rPr lang="en-GB" sz="2800" dirty="0" smtClean="0">
                <a:effectLst/>
              </a:rPr>
              <a:t>Arctic </a:t>
            </a:r>
            <a:endParaRPr lang="en-US" sz="2800" dirty="0">
              <a:effectLst/>
            </a:endParaRPr>
          </a:p>
          <a:p>
            <a:endParaRPr lang="en-US" dirty="0"/>
          </a:p>
        </p:txBody>
      </p:sp>
      <p:sp>
        <p:nvSpPr>
          <p:cNvPr id="3" name="TextBox 2"/>
          <p:cNvSpPr txBox="1"/>
          <p:nvPr/>
        </p:nvSpPr>
        <p:spPr>
          <a:xfrm>
            <a:off x="916410" y="1068894"/>
            <a:ext cx="3408401" cy="369332"/>
          </a:xfrm>
          <a:prstGeom prst="rect">
            <a:avLst/>
          </a:prstGeom>
          <a:noFill/>
        </p:spPr>
        <p:txBody>
          <a:bodyPr wrap="square" rtlCol="0">
            <a:spAutoFit/>
          </a:bodyPr>
          <a:lstStyle/>
          <a:p>
            <a:r>
              <a:rPr lang="nb-NO" dirty="0" smtClean="0"/>
              <a:t>Location </a:t>
            </a:r>
            <a:r>
              <a:rPr lang="nb-NO" dirty="0" err="1" smtClean="0"/>
              <a:t>of</a:t>
            </a:r>
            <a:r>
              <a:rPr lang="nb-NO" dirty="0" smtClean="0"/>
              <a:t> </a:t>
            </a:r>
            <a:r>
              <a:rPr lang="nb-NO" dirty="0" err="1" smtClean="0"/>
              <a:t>field</a:t>
            </a:r>
            <a:r>
              <a:rPr lang="nb-NO" dirty="0" smtClean="0"/>
              <a:t> </a:t>
            </a:r>
            <a:r>
              <a:rPr lang="nb-NO" dirty="0" err="1" smtClean="0"/>
              <a:t>work</a:t>
            </a:r>
            <a:r>
              <a:rPr lang="nb-NO" dirty="0" smtClean="0"/>
              <a:t> in 2017</a:t>
            </a:r>
            <a:endParaRPr lang="nb-NO" dirty="0"/>
          </a:p>
        </p:txBody>
      </p:sp>
    </p:spTree>
    <p:extLst>
      <p:ext uri="{BB962C8B-B14F-4D97-AF65-F5344CB8AC3E}">
        <p14:creationId xmlns:p14="http://schemas.microsoft.com/office/powerpoint/2010/main" val="1755165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flipV="1">
            <a:off x="812800" y="1041980"/>
            <a:ext cx="0" cy="5124450"/>
          </a:xfrm>
          <a:prstGeom prst="line">
            <a:avLst/>
          </a:prstGeom>
        </p:spPr>
        <p:style>
          <a:lnRef idx="2">
            <a:schemeClr val="accent1"/>
          </a:lnRef>
          <a:fillRef idx="0">
            <a:schemeClr val="accent1"/>
          </a:fillRef>
          <a:effectRef idx="1">
            <a:schemeClr val="accent1"/>
          </a:effectRef>
          <a:fontRef idx="minor">
            <a:schemeClr val="tx1"/>
          </a:fontRef>
        </p:style>
      </p:cxnSp>
      <p:sp>
        <p:nvSpPr>
          <p:cNvPr id="45" name="Text Box 31"/>
          <p:cNvSpPr txBox="1"/>
          <p:nvPr/>
        </p:nvSpPr>
        <p:spPr>
          <a:xfrm>
            <a:off x="6134100" y="6166430"/>
            <a:ext cx="1530350" cy="298450"/>
          </a:xfrm>
          <a:prstGeom prst="rect">
            <a:avLst/>
          </a:prstGeom>
          <a:solidFill>
            <a:srgbClr val="000000"/>
          </a:solidFill>
          <a:ln>
            <a:solidFill>
              <a:srgbClr val="FFFFFF"/>
            </a:solid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endParaRPr lang="en-US" sz="1600" dirty="0">
              <a:solidFill>
                <a:srgbClr val="FFFFFF"/>
              </a:solidFill>
              <a:effectLst/>
              <a:latin typeface="Times New Roman"/>
              <a:ea typeface="ＭＳ 明朝"/>
            </a:endParaRPr>
          </a:p>
        </p:txBody>
      </p:sp>
      <p:sp>
        <p:nvSpPr>
          <p:cNvPr id="44" name="Text Box 31"/>
          <p:cNvSpPr txBox="1"/>
          <p:nvPr/>
        </p:nvSpPr>
        <p:spPr>
          <a:xfrm>
            <a:off x="5759449" y="6045780"/>
            <a:ext cx="1530350" cy="298450"/>
          </a:xfrm>
          <a:prstGeom prst="rect">
            <a:avLst/>
          </a:prstGeom>
          <a:solidFill>
            <a:srgbClr val="000000"/>
          </a:solidFill>
          <a:ln>
            <a:solidFill>
              <a:srgbClr val="FFFFFF"/>
            </a:solid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endParaRPr lang="en-US" sz="1600" dirty="0">
              <a:solidFill>
                <a:srgbClr val="FFFFFF"/>
              </a:solidFill>
              <a:effectLst/>
              <a:latin typeface="Times New Roman"/>
              <a:ea typeface="ＭＳ 明朝"/>
            </a:endParaRPr>
          </a:p>
        </p:txBody>
      </p:sp>
      <p:sp>
        <p:nvSpPr>
          <p:cNvPr id="43" name="Text Box 31"/>
          <p:cNvSpPr txBox="1"/>
          <p:nvPr/>
        </p:nvSpPr>
        <p:spPr>
          <a:xfrm>
            <a:off x="5464175" y="5896555"/>
            <a:ext cx="1530350" cy="298450"/>
          </a:xfrm>
          <a:prstGeom prst="rect">
            <a:avLst/>
          </a:prstGeom>
          <a:solidFill>
            <a:srgbClr val="000000"/>
          </a:solidFill>
          <a:ln>
            <a:solidFill>
              <a:srgbClr val="FFFFFF"/>
            </a:solid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endParaRPr lang="en-US" sz="1600" dirty="0">
              <a:solidFill>
                <a:srgbClr val="FFFFFF"/>
              </a:solidFill>
              <a:effectLst/>
              <a:latin typeface="Times New Roman"/>
              <a:ea typeface="ＭＳ 明朝"/>
            </a:endParaRPr>
          </a:p>
        </p:txBody>
      </p:sp>
      <p:sp>
        <p:nvSpPr>
          <p:cNvPr id="41" name="Text Box 31"/>
          <p:cNvSpPr txBox="1"/>
          <p:nvPr/>
        </p:nvSpPr>
        <p:spPr>
          <a:xfrm>
            <a:off x="4686301" y="5674305"/>
            <a:ext cx="1892299" cy="298450"/>
          </a:xfrm>
          <a:prstGeom prst="rect">
            <a:avLst/>
          </a:prstGeom>
          <a:solidFill>
            <a:srgbClr val="000000"/>
          </a:solidFill>
          <a:ln>
            <a:solidFill>
              <a:srgbClr val="FFFFFF"/>
            </a:solid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US" sz="1000" dirty="0" smtClean="0">
                <a:solidFill>
                  <a:schemeClr val="tx1"/>
                </a:solidFill>
                <a:effectLst/>
                <a:latin typeface="Arial"/>
                <a:ea typeface="ＭＳ 明朝"/>
                <a:cs typeface="Arial"/>
              </a:rPr>
              <a:t>fisheries, marine ecosystems</a:t>
            </a:r>
            <a:endParaRPr lang="en-US" sz="1000" dirty="0">
              <a:solidFill>
                <a:schemeClr val="tx1"/>
              </a:solidFill>
              <a:effectLst/>
              <a:latin typeface="Arial"/>
              <a:ea typeface="ＭＳ 明朝"/>
              <a:cs typeface="Arial"/>
            </a:endParaRPr>
          </a:p>
        </p:txBody>
      </p:sp>
      <p:sp>
        <p:nvSpPr>
          <p:cNvPr id="40" name="Text Box 31"/>
          <p:cNvSpPr txBox="1"/>
          <p:nvPr/>
        </p:nvSpPr>
        <p:spPr>
          <a:xfrm>
            <a:off x="4533900" y="5420305"/>
            <a:ext cx="1606550" cy="304800"/>
          </a:xfrm>
          <a:prstGeom prst="rect">
            <a:avLst/>
          </a:prstGeom>
          <a:solidFill>
            <a:srgbClr val="000000"/>
          </a:solidFill>
          <a:ln>
            <a:solidFill>
              <a:srgbClr val="FFFFFF"/>
            </a:solid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050" dirty="0" smtClean="0">
                <a:solidFill>
                  <a:srgbClr val="FFFFFF"/>
                </a:solidFill>
                <a:effectLst/>
                <a:latin typeface="Calibri"/>
                <a:ea typeface="ＭＳ 明朝"/>
              </a:rPr>
              <a:t>Ice – </a:t>
            </a:r>
            <a:r>
              <a:rPr lang="en-GB" sz="1050" dirty="0" smtClean="0">
                <a:solidFill>
                  <a:srgbClr val="FFFFFF"/>
                </a:solidFill>
                <a:latin typeface="Calibri"/>
                <a:ea typeface="ＭＳ 明朝"/>
              </a:rPr>
              <a:t>oce</a:t>
            </a:r>
            <a:r>
              <a:rPr lang="en-GB" sz="1050" dirty="0" smtClean="0">
                <a:solidFill>
                  <a:srgbClr val="FFFFFF"/>
                </a:solidFill>
                <a:effectLst/>
                <a:latin typeface="Calibri"/>
                <a:ea typeface="ＭＳ 明朝"/>
              </a:rPr>
              <a:t>an statistics</a:t>
            </a:r>
            <a:endParaRPr lang="en-US" sz="1600" dirty="0">
              <a:solidFill>
                <a:srgbClr val="FFFFFF"/>
              </a:solidFill>
              <a:effectLst/>
              <a:latin typeface="Times New Roman"/>
              <a:ea typeface="ＭＳ 明朝"/>
            </a:endParaRPr>
          </a:p>
        </p:txBody>
      </p:sp>
      <p:sp>
        <p:nvSpPr>
          <p:cNvPr id="20" name="Bent Arrow 19"/>
          <p:cNvSpPr/>
          <p:nvPr/>
        </p:nvSpPr>
        <p:spPr>
          <a:xfrm flipH="1" flipV="1">
            <a:off x="5686424" y="2839030"/>
            <a:ext cx="1628775" cy="1130300"/>
          </a:xfrm>
          <a:prstGeom prst="bentArrow">
            <a:avLst>
              <a:gd name="adj1" fmla="val 9396"/>
              <a:gd name="adj2" fmla="val 25000"/>
              <a:gd name="adj3" fmla="val 25000"/>
              <a:gd name="adj4" fmla="val 35239"/>
            </a:avLst>
          </a:prstGeom>
          <a:solidFill>
            <a:srgbClr val="4F81B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9" name="Bent Arrow 18"/>
          <p:cNvSpPr/>
          <p:nvPr/>
        </p:nvSpPr>
        <p:spPr>
          <a:xfrm flipV="1">
            <a:off x="1768474" y="2807280"/>
            <a:ext cx="1597025" cy="1130300"/>
          </a:xfrm>
          <a:prstGeom prst="bentArrow">
            <a:avLst>
              <a:gd name="adj1" fmla="val 9396"/>
              <a:gd name="adj2" fmla="val 25000"/>
              <a:gd name="adj3" fmla="val 25000"/>
              <a:gd name="adj4" fmla="val 35239"/>
            </a:avLst>
          </a:prstGeom>
          <a:solidFill>
            <a:srgbClr val="4F81B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6" name="Right Arrow 15"/>
          <p:cNvSpPr/>
          <p:nvPr/>
        </p:nvSpPr>
        <p:spPr>
          <a:xfrm rot="5400000">
            <a:off x="4216400" y="4121730"/>
            <a:ext cx="584200" cy="279400"/>
          </a:xfrm>
          <a:prstGeom prst="rightArrow">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ight Arrow 17"/>
          <p:cNvSpPr/>
          <p:nvPr/>
        </p:nvSpPr>
        <p:spPr>
          <a:xfrm rot="5400000">
            <a:off x="4216400" y="2896180"/>
            <a:ext cx="584200" cy="279400"/>
          </a:xfrm>
          <a:prstGeom prst="rightArrow">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ight Arrow 16"/>
          <p:cNvSpPr/>
          <p:nvPr/>
        </p:nvSpPr>
        <p:spPr>
          <a:xfrm rot="5400000">
            <a:off x="4216400" y="1791280"/>
            <a:ext cx="584200" cy="279400"/>
          </a:xfrm>
          <a:prstGeom prst="rightArrow">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596900" y="12701"/>
            <a:ext cx="8026400" cy="732366"/>
          </a:xfrm>
        </p:spPr>
        <p:txBody>
          <a:bodyPr>
            <a:normAutofit fontScale="90000"/>
          </a:bodyPr>
          <a:lstStyle/>
          <a:p>
            <a:pPr algn="ctr"/>
            <a:r>
              <a:rPr lang="en-US" dirty="0" err="1" smtClean="0"/>
              <a:t>Workpackage</a:t>
            </a:r>
            <a:r>
              <a:rPr lang="en-US" dirty="0" smtClean="0"/>
              <a:t> structure</a:t>
            </a:r>
            <a:endParaRPr lang="en-US" dirty="0"/>
          </a:p>
        </p:txBody>
      </p:sp>
      <p:sp>
        <p:nvSpPr>
          <p:cNvPr id="4" name="Rectangle 3"/>
          <p:cNvSpPr/>
          <p:nvPr/>
        </p:nvSpPr>
        <p:spPr>
          <a:xfrm>
            <a:off x="3378200" y="927680"/>
            <a:ext cx="2286000" cy="812800"/>
          </a:xfrm>
          <a:prstGeom prst="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0"/>
              </a:spcAft>
            </a:pPr>
            <a:r>
              <a:rPr lang="nb-NO" sz="1600" kern="1200" dirty="0">
                <a:solidFill>
                  <a:srgbClr val="000000"/>
                </a:solidFill>
                <a:effectLst/>
                <a:latin typeface="Calibri"/>
                <a:ea typeface="ＭＳ 明朝"/>
                <a:cs typeface="Times New Roman"/>
              </a:rPr>
              <a:t>WP1: </a:t>
            </a:r>
            <a:r>
              <a:rPr lang="nb-NO" sz="1600" kern="1200" dirty="0" err="1">
                <a:solidFill>
                  <a:srgbClr val="000000"/>
                </a:solidFill>
                <a:effectLst/>
                <a:latin typeface="Calibri"/>
                <a:ea typeface="ＭＳ 明朝"/>
                <a:cs typeface="Times New Roman"/>
              </a:rPr>
              <a:t>Requirements</a:t>
            </a:r>
            <a:r>
              <a:rPr lang="nb-NO" sz="1600" kern="1200" dirty="0">
                <a:solidFill>
                  <a:srgbClr val="000000"/>
                </a:solidFill>
                <a:effectLst/>
                <a:latin typeface="Calibri"/>
                <a:ea typeface="ＭＳ 明朝"/>
                <a:cs typeface="Times New Roman"/>
              </a:rPr>
              <a:t> and  </a:t>
            </a:r>
            <a:r>
              <a:rPr lang="nb-NO" sz="1600" kern="1200" dirty="0" err="1">
                <a:solidFill>
                  <a:srgbClr val="000000"/>
                </a:solidFill>
                <a:effectLst/>
                <a:latin typeface="Calibri"/>
                <a:ea typeface="ＭＳ 明朝"/>
                <a:cs typeface="Times New Roman"/>
              </a:rPr>
              <a:t>strategy</a:t>
            </a:r>
            <a:r>
              <a:rPr lang="nb-NO" sz="1600" kern="1200" dirty="0">
                <a:solidFill>
                  <a:srgbClr val="000000"/>
                </a:solidFill>
                <a:effectLst/>
                <a:latin typeface="Calibri"/>
                <a:ea typeface="ＭＳ 明朝"/>
                <a:cs typeface="Times New Roman"/>
              </a:rPr>
              <a:t> for a Pan-Arctic system </a:t>
            </a:r>
            <a:endParaRPr lang="en-US" sz="1100" dirty="0">
              <a:effectLst/>
              <a:latin typeface="Times"/>
              <a:ea typeface="ＭＳ 明朝"/>
              <a:cs typeface="Times New Roman"/>
            </a:endParaRPr>
          </a:p>
        </p:txBody>
      </p:sp>
      <p:sp>
        <p:nvSpPr>
          <p:cNvPr id="5" name="Rectangle 4"/>
          <p:cNvSpPr/>
          <p:nvPr/>
        </p:nvSpPr>
        <p:spPr>
          <a:xfrm>
            <a:off x="1066800" y="2197680"/>
            <a:ext cx="1752600" cy="762000"/>
          </a:xfrm>
          <a:prstGeom prst="rect">
            <a:avLst/>
          </a:prstGeom>
          <a:solidFill>
            <a:srgbClr val="F2FF8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0"/>
              </a:spcAft>
            </a:pPr>
            <a:r>
              <a:rPr lang="nb-NO" sz="1600" kern="1200" dirty="0">
                <a:solidFill>
                  <a:srgbClr val="000000"/>
                </a:solidFill>
                <a:effectLst/>
                <a:latin typeface="Calibri"/>
                <a:ea typeface="ＭＳ 明朝"/>
                <a:cs typeface="Times New Roman"/>
              </a:rPr>
              <a:t>WP2: </a:t>
            </a:r>
            <a:r>
              <a:rPr lang="nb-NO" sz="1600" kern="1200" dirty="0" err="1">
                <a:solidFill>
                  <a:srgbClr val="000000"/>
                </a:solidFill>
                <a:effectLst/>
                <a:latin typeface="Calibri"/>
                <a:ea typeface="ＭＳ 明朝"/>
                <a:cs typeface="Times New Roman"/>
              </a:rPr>
              <a:t>Exploitation</a:t>
            </a:r>
            <a:r>
              <a:rPr lang="nb-NO" sz="1600" kern="1200" dirty="0">
                <a:solidFill>
                  <a:srgbClr val="000000"/>
                </a:solidFill>
                <a:effectLst/>
                <a:latin typeface="Calibri"/>
                <a:ea typeface="ＭＳ 明朝"/>
                <a:cs typeface="Times New Roman"/>
              </a:rPr>
              <a:t> </a:t>
            </a:r>
            <a:r>
              <a:rPr lang="nb-NO" sz="1600" kern="1200" dirty="0" err="1">
                <a:solidFill>
                  <a:srgbClr val="000000"/>
                </a:solidFill>
                <a:effectLst/>
                <a:latin typeface="Calibri"/>
                <a:ea typeface="ＭＳ 明朝"/>
                <a:cs typeface="Times New Roman"/>
              </a:rPr>
              <a:t>of</a:t>
            </a:r>
            <a:r>
              <a:rPr lang="nb-NO" sz="1600" kern="1200" dirty="0">
                <a:solidFill>
                  <a:srgbClr val="000000"/>
                </a:solidFill>
                <a:effectLst/>
                <a:latin typeface="Calibri"/>
                <a:ea typeface="ＭＳ 明朝"/>
                <a:cs typeface="Times New Roman"/>
              </a:rPr>
              <a:t> </a:t>
            </a:r>
            <a:r>
              <a:rPr lang="nb-NO" sz="1600" kern="1200" dirty="0" err="1">
                <a:solidFill>
                  <a:srgbClr val="000000"/>
                </a:solidFill>
                <a:effectLst/>
                <a:latin typeface="Calibri"/>
                <a:ea typeface="ＭＳ 明朝"/>
                <a:cs typeface="Times New Roman"/>
              </a:rPr>
              <a:t>existing</a:t>
            </a:r>
            <a:r>
              <a:rPr lang="nb-NO" sz="1600" kern="1200" dirty="0">
                <a:solidFill>
                  <a:srgbClr val="000000"/>
                </a:solidFill>
                <a:effectLst/>
                <a:latin typeface="Calibri"/>
                <a:ea typeface="ＭＳ 明朝"/>
                <a:cs typeface="Times New Roman"/>
              </a:rPr>
              <a:t> </a:t>
            </a:r>
            <a:r>
              <a:rPr lang="nb-NO" sz="1600" kern="1200" dirty="0" err="1">
                <a:solidFill>
                  <a:srgbClr val="000000"/>
                </a:solidFill>
                <a:effectLst/>
                <a:latin typeface="Calibri"/>
                <a:ea typeface="ＭＳ 明朝"/>
                <a:cs typeface="Times New Roman"/>
              </a:rPr>
              <a:t>observing</a:t>
            </a:r>
            <a:r>
              <a:rPr lang="nb-NO" sz="1600" kern="1200" dirty="0">
                <a:solidFill>
                  <a:srgbClr val="000000"/>
                </a:solidFill>
                <a:effectLst/>
                <a:latin typeface="Calibri"/>
                <a:ea typeface="ＭＳ 明朝"/>
                <a:cs typeface="Times New Roman"/>
              </a:rPr>
              <a:t> systems </a:t>
            </a:r>
            <a:endParaRPr lang="en-US" sz="1100" dirty="0">
              <a:effectLst/>
              <a:latin typeface="Times"/>
              <a:ea typeface="ＭＳ 明朝"/>
              <a:cs typeface="Times New Roman"/>
            </a:endParaRPr>
          </a:p>
        </p:txBody>
      </p:sp>
      <p:sp>
        <p:nvSpPr>
          <p:cNvPr id="6" name="Rectangle 5"/>
          <p:cNvSpPr/>
          <p:nvPr/>
        </p:nvSpPr>
        <p:spPr>
          <a:xfrm>
            <a:off x="3378200" y="2197680"/>
            <a:ext cx="2286000" cy="533400"/>
          </a:xfrm>
          <a:prstGeom prst="rect">
            <a:avLst/>
          </a:prstGeom>
          <a:solidFill>
            <a:srgbClr val="A6F9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0"/>
              </a:spcAft>
            </a:pPr>
            <a:r>
              <a:rPr lang="nb-NO" sz="1600" dirty="0">
                <a:solidFill>
                  <a:srgbClr val="000000"/>
                </a:solidFill>
                <a:latin typeface="Calibri"/>
                <a:ea typeface="ＭＳ 明朝"/>
                <a:cs typeface="Times New Roman"/>
              </a:rPr>
              <a:t>W</a:t>
            </a:r>
            <a:r>
              <a:rPr lang="nb-NO" sz="1600" kern="1200" dirty="0" smtClean="0">
                <a:solidFill>
                  <a:srgbClr val="000000"/>
                </a:solidFill>
                <a:effectLst/>
                <a:latin typeface="Calibri"/>
                <a:ea typeface="ＭＳ 明朝"/>
                <a:cs typeface="Times New Roman"/>
              </a:rPr>
              <a:t>P3</a:t>
            </a:r>
            <a:r>
              <a:rPr lang="nb-NO" sz="1600" kern="1200" dirty="0">
                <a:solidFill>
                  <a:srgbClr val="000000"/>
                </a:solidFill>
                <a:effectLst/>
                <a:latin typeface="Calibri"/>
                <a:ea typeface="ＭＳ 明朝"/>
                <a:cs typeface="Times New Roman"/>
              </a:rPr>
              <a:t>: Enhancement </a:t>
            </a:r>
            <a:r>
              <a:rPr lang="nb-NO" sz="1600" kern="1200" dirty="0" err="1">
                <a:solidFill>
                  <a:srgbClr val="000000"/>
                </a:solidFill>
                <a:effectLst/>
                <a:latin typeface="Calibri"/>
                <a:ea typeface="ＭＳ 明朝"/>
                <a:cs typeface="Times New Roman"/>
              </a:rPr>
              <a:t>of</a:t>
            </a:r>
            <a:r>
              <a:rPr lang="nb-NO" sz="1600" kern="1200" dirty="0">
                <a:solidFill>
                  <a:srgbClr val="000000"/>
                </a:solidFill>
                <a:effectLst/>
                <a:latin typeface="Calibri"/>
                <a:ea typeface="ＭＳ 明朝"/>
                <a:cs typeface="Times New Roman"/>
              </a:rPr>
              <a:t> </a:t>
            </a:r>
            <a:r>
              <a:rPr lang="nb-NO" sz="1600" kern="1200" dirty="0" smtClean="0">
                <a:solidFill>
                  <a:srgbClr val="000000"/>
                </a:solidFill>
                <a:effectLst/>
                <a:latin typeface="Calibri"/>
                <a:ea typeface="ＭＳ 明朝"/>
                <a:cs typeface="Times New Roman"/>
              </a:rPr>
              <a:t>in </a:t>
            </a:r>
            <a:r>
              <a:rPr lang="nb-NO" sz="1600" kern="1200" dirty="0" err="1">
                <a:solidFill>
                  <a:srgbClr val="000000"/>
                </a:solidFill>
                <a:effectLst/>
                <a:latin typeface="Calibri"/>
                <a:ea typeface="ＭＳ 明朝"/>
                <a:cs typeface="Times New Roman"/>
              </a:rPr>
              <a:t>situ</a:t>
            </a:r>
            <a:r>
              <a:rPr lang="nb-NO" sz="1600" kern="1200" dirty="0">
                <a:solidFill>
                  <a:srgbClr val="000000"/>
                </a:solidFill>
                <a:effectLst/>
                <a:latin typeface="Calibri"/>
                <a:ea typeface="ＭＳ 明朝"/>
                <a:cs typeface="Times New Roman"/>
              </a:rPr>
              <a:t> systems </a:t>
            </a:r>
            <a:endParaRPr lang="en-US" sz="1050" dirty="0">
              <a:effectLst/>
              <a:latin typeface="Times"/>
              <a:ea typeface="ＭＳ 明朝"/>
              <a:cs typeface="Times New Roman"/>
            </a:endParaRPr>
          </a:p>
        </p:txBody>
      </p:sp>
      <p:sp>
        <p:nvSpPr>
          <p:cNvPr id="7" name="Rectangle 6"/>
          <p:cNvSpPr/>
          <p:nvPr/>
        </p:nvSpPr>
        <p:spPr>
          <a:xfrm>
            <a:off x="6229350" y="2197680"/>
            <a:ext cx="1720850" cy="762000"/>
          </a:xfrm>
          <a:prstGeom prst="rect">
            <a:avLst/>
          </a:prstGeom>
          <a:solidFill>
            <a:srgbClr val="FFC6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0"/>
              </a:spcAft>
            </a:pPr>
            <a:r>
              <a:rPr lang="nb-NO" sz="1600" kern="1200" dirty="0">
                <a:solidFill>
                  <a:srgbClr val="000000"/>
                </a:solidFill>
                <a:effectLst/>
                <a:latin typeface="Calibri"/>
                <a:ea typeface="ＭＳ 明朝"/>
                <a:cs typeface="Times New Roman"/>
              </a:rPr>
              <a:t>WP4: </a:t>
            </a:r>
            <a:r>
              <a:rPr lang="nb-NO" sz="1600" kern="1200" dirty="0" err="1">
                <a:solidFill>
                  <a:srgbClr val="000000"/>
                </a:solidFill>
                <a:effectLst/>
                <a:latin typeface="Calibri"/>
                <a:ea typeface="ＭＳ 明朝"/>
                <a:cs typeface="Times New Roman"/>
              </a:rPr>
              <a:t>Community-based</a:t>
            </a:r>
            <a:r>
              <a:rPr lang="nb-NO" sz="1600" kern="1200" dirty="0">
                <a:solidFill>
                  <a:srgbClr val="000000"/>
                </a:solidFill>
                <a:effectLst/>
                <a:latin typeface="Calibri"/>
                <a:ea typeface="ＭＳ 明朝"/>
                <a:cs typeface="Times New Roman"/>
              </a:rPr>
              <a:t> </a:t>
            </a:r>
            <a:r>
              <a:rPr lang="nb-NO" sz="1600" kern="1200" dirty="0" err="1">
                <a:solidFill>
                  <a:srgbClr val="000000"/>
                </a:solidFill>
                <a:effectLst/>
                <a:latin typeface="Calibri"/>
                <a:ea typeface="ＭＳ 明朝"/>
                <a:cs typeface="Times New Roman"/>
              </a:rPr>
              <a:t>observing</a:t>
            </a:r>
            <a:r>
              <a:rPr lang="nb-NO" sz="1600" kern="1200" dirty="0">
                <a:solidFill>
                  <a:srgbClr val="000000"/>
                </a:solidFill>
                <a:effectLst/>
                <a:latin typeface="Calibri"/>
                <a:ea typeface="ＭＳ 明朝"/>
                <a:cs typeface="Times New Roman"/>
              </a:rPr>
              <a:t> systems </a:t>
            </a:r>
            <a:endParaRPr lang="en-US" sz="1050" dirty="0">
              <a:effectLst/>
              <a:latin typeface="Lucida Grande"/>
              <a:ea typeface="ＭＳ 明朝"/>
              <a:cs typeface="Times New Roman"/>
            </a:endParaRPr>
          </a:p>
        </p:txBody>
      </p:sp>
      <p:sp>
        <p:nvSpPr>
          <p:cNvPr id="8" name="Rectangle 7"/>
          <p:cNvSpPr/>
          <p:nvPr/>
        </p:nvSpPr>
        <p:spPr>
          <a:xfrm>
            <a:off x="3378200" y="3391480"/>
            <a:ext cx="2286000" cy="5651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0"/>
              </a:spcAft>
            </a:pPr>
            <a:r>
              <a:rPr lang="nb-NO" sz="1600" kern="1200" dirty="0">
                <a:solidFill>
                  <a:srgbClr val="000000"/>
                </a:solidFill>
                <a:effectLst/>
                <a:latin typeface="Calibri"/>
                <a:ea typeface="ＭＳ 明朝"/>
                <a:cs typeface="Times New Roman"/>
              </a:rPr>
              <a:t>WP5: Data </a:t>
            </a:r>
            <a:r>
              <a:rPr lang="nb-NO" sz="1600" kern="1200" dirty="0" err="1">
                <a:solidFill>
                  <a:srgbClr val="000000"/>
                </a:solidFill>
                <a:effectLst/>
                <a:latin typeface="Calibri"/>
                <a:ea typeface="ＭＳ 明朝"/>
                <a:cs typeface="Times New Roman"/>
              </a:rPr>
              <a:t>integration</a:t>
            </a:r>
            <a:r>
              <a:rPr lang="nb-NO" sz="1600" kern="1200" dirty="0">
                <a:solidFill>
                  <a:srgbClr val="000000"/>
                </a:solidFill>
                <a:effectLst/>
                <a:latin typeface="Calibri"/>
                <a:ea typeface="ＭＳ 明朝"/>
                <a:cs typeface="Times New Roman"/>
              </a:rPr>
              <a:t> </a:t>
            </a:r>
            <a:r>
              <a:rPr lang="en-US" sz="1100" dirty="0">
                <a:latin typeface="Times"/>
                <a:ea typeface="ＭＳ 明朝"/>
                <a:cs typeface="Times New Roman"/>
              </a:rPr>
              <a:t> </a:t>
            </a:r>
            <a:r>
              <a:rPr lang="en-US" sz="1600" dirty="0" smtClean="0">
                <a:solidFill>
                  <a:schemeClr val="bg1"/>
                </a:solidFill>
                <a:latin typeface="Times"/>
                <a:ea typeface="ＭＳ 明朝"/>
                <a:cs typeface="Times New Roman"/>
              </a:rPr>
              <a:t>&amp;</a:t>
            </a:r>
            <a:r>
              <a:rPr lang="nb-NO" sz="1600" kern="1200" dirty="0" smtClean="0">
                <a:solidFill>
                  <a:srgbClr val="000000"/>
                </a:solidFill>
                <a:effectLst/>
                <a:latin typeface="Calibri"/>
                <a:ea typeface="ＭＳ 明朝"/>
                <a:cs typeface="Times New Roman"/>
              </a:rPr>
              <a:t> management - I</a:t>
            </a:r>
            <a:r>
              <a:rPr lang="nb-NO" sz="1600" dirty="0" smtClean="0">
                <a:solidFill>
                  <a:srgbClr val="000000"/>
                </a:solidFill>
                <a:latin typeface="Calibri"/>
                <a:ea typeface="ＭＳ 明朝"/>
                <a:cs typeface="Times New Roman"/>
              </a:rPr>
              <a:t>AOS</a:t>
            </a:r>
            <a:r>
              <a:rPr lang="nb-NO" sz="1600" kern="1200" dirty="0" smtClean="0">
                <a:solidFill>
                  <a:srgbClr val="000000"/>
                </a:solidFill>
                <a:effectLst/>
                <a:latin typeface="Calibri"/>
                <a:ea typeface="ＭＳ 明朝"/>
                <a:cs typeface="Times New Roman"/>
              </a:rPr>
              <a:t> </a:t>
            </a:r>
            <a:endParaRPr lang="en-US" sz="1100" dirty="0">
              <a:effectLst/>
              <a:latin typeface="Times"/>
              <a:ea typeface="ＭＳ 明朝"/>
              <a:cs typeface="Times New Roman"/>
            </a:endParaRPr>
          </a:p>
        </p:txBody>
      </p:sp>
      <p:sp>
        <p:nvSpPr>
          <p:cNvPr id="9" name="Rectangle 8"/>
          <p:cNvSpPr/>
          <p:nvPr/>
        </p:nvSpPr>
        <p:spPr>
          <a:xfrm>
            <a:off x="3378200" y="4572580"/>
            <a:ext cx="2286000" cy="60642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0"/>
              </a:spcAft>
            </a:pPr>
            <a:r>
              <a:rPr lang="nb-NO" sz="1600" kern="1200" dirty="0">
                <a:solidFill>
                  <a:srgbClr val="0000FF"/>
                </a:solidFill>
                <a:effectLst/>
                <a:latin typeface="Calibri"/>
                <a:ea typeface="ＭＳ 明朝"/>
                <a:cs typeface="Times New Roman"/>
              </a:rPr>
              <a:t>WP6: Applications </a:t>
            </a:r>
            <a:r>
              <a:rPr lang="nb-NO" sz="1600" kern="1200" dirty="0" err="1" smtClean="0">
                <a:solidFill>
                  <a:srgbClr val="0000FF"/>
                </a:solidFill>
                <a:effectLst/>
                <a:latin typeface="Calibri"/>
                <a:ea typeface="ＭＳ 明朝"/>
                <a:cs typeface="Times New Roman"/>
              </a:rPr>
              <a:t>towards</a:t>
            </a:r>
            <a:r>
              <a:rPr lang="nb-NO" sz="1600" kern="1200" dirty="0" smtClean="0">
                <a:solidFill>
                  <a:srgbClr val="0000FF"/>
                </a:solidFill>
                <a:effectLst/>
                <a:latin typeface="Calibri"/>
                <a:ea typeface="ＭＳ 明朝"/>
                <a:cs typeface="Times New Roman"/>
              </a:rPr>
              <a:t> </a:t>
            </a:r>
            <a:r>
              <a:rPr lang="nb-NO" sz="1600" kern="1200" dirty="0">
                <a:solidFill>
                  <a:srgbClr val="0000FF"/>
                </a:solidFill>
                <a:effectLst/>
                <a:latin typeface="Calibri"/>
                <a:ea typeface="ＭＳ 明朝"/>
                <a:cs typeface="Times New Roman"/>
              </a:rPr>
              <a:t>stakeholders</a:t>
            </a:r>
            <a:endParaRPr lang="en-US" sz="1100" dirty="0">
              <a:effectLst/>
              <a:latin typeface="Times"/>
              <a:ea typeface="ＭＳ 明朝"/>
              <a:cs typeface="Times New Roman"/>
            </a:endParaRPr>
          </a:p>
        </p:txBody>
      </p:sp>
      <p:sp>
        <p:nvSpPr>
          <p:cNvPr id="10" name="Rectangle 9"/>
          <p:cNvSpPr/>
          <p:nvPr/>
        </p:nvSpPr>
        <p:spPr>
          <a:xfrm>
            <a:off x="2819400" y="6083880"/>
            <a:ext cx="3530600" cy="457200"/>
          </a:xfrm>
          <a:prstGeom prst="rect">
            <a:avLst/>
          </a:prstGeom>
          <a:solidFill>
            <a:srgbClr val="BBFF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0"/>
              </a:spcAft>
            </a:pPr>
            <a:r>
              <a:rPr lang="nb-NO" sz="1600" kern="1200" dirty="0">
                <a:solidFill>
                  <a:srgbClr val="000000"/>
                </a:solidFill>
                <a:effectLst/>
                <a:latin typeface="Calibri"/>
                <a:ea typeface="ＭＳ 明朝"/>
                <a:cs typeface="Times New Roman"/>
              </a:rPr>
              <a:t>WP7: </a:t>
            </a:r>
            <a:r>
              <a:rPr lang="nb-NO" sz="1600" kern="1200" dirty="0" err="1">
                <a:solidFill>
                  <a:srgbClr val="000000"/>
                </a:solidFill>
                <a:effectLst/>
                <a:latin typeface="Calibri"/>
                <a:ea typeface="ＭＳ 明朝"/>
                <a:cs typeface="Times New Roman"/>
              </a:rPr>
              <a:t>Dissemination</a:t>
            </a:r>
            <a:r>
              <a:rPr lang="nb-NO" sz="1600" kern="1200" dirty="0">
                <a:solidFill>
                  <a:srgbClr val="000000"/>
                </a:solidFill>
                <a:effectLst/>
                <a:latin typeface="Calibri"/>
                <a:ea typeface="ＭＳ 明朝"/>
                <a:cs typeface="Times New Roman"/>
              </a:rPr>
              <a:t> and </a:t>
            </a:r>
            <a:r>
              <a:rPr lang="nb-NO" sz="1600" kern="1200" dirty="0" err="1">
                <a:solidFill>
                  <a:srgbClr val="000000"/>
                </a:solidFill>
                <a:effectLst/>
                <a:latin typeface="Calibri"/>
                <a:ea typeface="ＭＳ 明朝"/>
                <a:cs typeface="Times New Roman"/>
              </a:rPr>
              <a:t>outreach</a:t>
            </a:r>
            <a:r>
              <a:rPr lang="nb-NO" sz="1600" kern="1200" dirty="0">
                <a:solidFill>
                  <a:srgbClr val="000000"/>
                </a:solidFill>
                <a:effectLst/>
                <a:latin typeface="Calibri"/>
                <a:ea typeface="ＭＳ 明朝"/>
                <a:cs typeface="Times New Roman"/>
              </a:rPr>
              <a:t> </a:t>
            </a:r>
            <a:endParaRPr lang="en-US" sz="1050" dirty="0">
              <a:effectLst/>
              <a:latin typeface="Lucida Grande"/>
              <a:ea typeface="ＭＳ 明朝"/>
              <a:cs typeface="Times New Roman"/>
            </a:endParaRPr>
          </a:p>
        </p:txBody>
      </p:sp>
      <p:sp>
        <p:nvSpPr>
          <p:cNvPr id="11" name="Bent Arrow 10"/>
          <p:cNvSpPr/>
          <p:nvPr/>
        </p:nvSpPr>
        <p:spPr>
          <a:xfrm rot="5400000">
            <a:off x="6092825" y="841955"/>
            <a:ext cx="895350" cy="1752600"/>
          </a:xfrm>
          <a:prstGeom prst="bentArrow">
            <a:avLst>
              <a:gd name="adj1" fmla="val 9396"/>
              <a:gd name="adj2" fmla="val 25000"/>
              <a:gd name="adj3" fmla="val 25000"/>
              <a:gd name="adj4" fmla="val 42331"/>
            </a:avLst>
          </a:prstGeom>
          <a:solidFill>
            <a:srgbClr val="4F81B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2" name="Bent Arrow 11"/>
          <p:cNvSpPr/>
          <p:nvPr/>
        </p:nvSpPr>
        <p:spPr>
          <a:xfrm rot="5400000" flipV="1">
            <a:off x="2066925" y="854655"/>
            <a:ext cx="895350" cy="1727200"/>
          </a:xfrm>
          <a:prstGeom prst="bentArrow">
            <a:avLst>
              <a:gd name="adj1" fmla="val 9396"/>
              <a:gd name="adj2" fmla="val 25000"/>
              <a:gd name="adj3" fmla="val 25000"/>
              <a:gd name="adj4" fmla="val 35239"/>
            </a:avLst>
          </a:prstGeom>
          <a:solidFill>
            <a:schemeClr val="accent1"/>
          </a:solidFill>
          <a:ln>
            <a:solidFill>
              <a:schemeClr val="tx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4" name="Text Box 17"/>
          <p:cNvSpPr txBox="1"/>
          <p:nvPr/>
        </p:nvSpPr>
        <p:spPr>
          <a:xfrm>
            <a:off x="596900" y="4585280"/>
            <a:ext cx="1778000" cy="492125"/>
          </a:xfrm>
          <a:prstGeom prst="rect">
            <a:avLst/>
          </a:prstGeom>
          <a:solidFill>
            <a:schemeClr val="accent2"/>
          </a:solidFill>
          <a:ln w="19050">
            <a:solidFill>
              <a:schemeClr val="tx1"/>
            </a:solid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GB" sz="1100" dirty="0">
                <a:solidFill>
                  <a:schemeClr val="tx1"/>
                </a:solidFill>
                <a:effectLst/>
                <a:latin typeface="Calibri"/>
                <a:ea typeface="ＭＳ 明朝"/>
              </a:rPr>
              <a:t>Feedback to </a:t>
            </a:r>
            <a:r>
              <a:rPr lang="en-GB" sz="1100" dirty="0" smtClean="0">
                <a:solidFill>
                  <a:schemeClr val="tx1"/>
                </a:solidFill>
                <a:effectLst/>
                <a:latin typeface="Calibri"/>
                <a:ea typeface="ＭＳ 明朝"/>
              </a:rPr>
              <a:t>requirements, strategy </a:t>
            </a:r>
            <a:r>
              <a:rPr lang="en-GB" sz="1100" dirty="0">
                <a:solidFill>
                  <a:schemeClr val="tx1"/>
                </a:solidFill>
                <a:effectLst/>
                <a:latin typeface="Calibri"/>
                <a:ea typeface="ＭＳ 明朝"/>
              </a:rPr>
              <a:t>and </a:t>
            </a:r>
            <a:r>
              <a:rPr lang="en-GB" sz="1100" dirty="0" smtClean="0">
                <a:solidFill>
                  <a:schemeClr val="tx1"/>
                </a:solidFill>
                <a:effectLst/>
                <a:latin typeface="Calibri"/>
                <a:ea typeface="ＭＳ 明朝"/>
              </a:rPr>
              <a:t>roadmap</a:t>
            </a:r>
            <a:endParaRPr lang="en-US" dirty="0">
              <a:solidFill>
                <a:schemeClr val="tx1"/>
              </a:solidFill>
              <a:effectLst/>
              <a:latin typeface="Times New Roman"/>
              <a:ea typeface="ＭＳ 明朝"/>
            </a:endParaRPr>
          </a:p>
        </p:txBody>
      </p:sp>
      <p:cxnSp>
        <p:nvCxnSpPr>
          <p:cNvPr id="29" name="Straight Arrow Connector 28"/>
          <p:cNvCxnSpPr/>
          <p:nvPr/>
        </p:nvCxnSpPr>
        <p:spPr>
          <a:xfrm>
            <a:off x="812800" y="1041980"/>
            <a:ext cx="255269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4" name="Text Box 31"/>
          <p:cNvSpPr txBox="1"/>
          <p:nvPr/>
        </p:nvSpPr>
        <p:spPr>
          <a:xfrm>
            <a:off x="1831974" y="3347030"/>
            <a:ext cx="1365249" cy="298450"/>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GB" sz="1050" dirty="0" smtClean="0">
                <a:solidFill>
                  <a:srgbClr val="FFFFFF"/>
                </a:solidFill>
                <a:effectLst/>
                <a:latin typeface="Calibri"/>
                <a:ea typeface="ＭＳ 明朝"/>
              </a:rPr>
              <a:t>Scientific data </a:t>
            </a:r>
            <a:endParaRPr lang="en-US" sz="1600" dirty="0">
              <a:solidFill>
                <a:srgbClr val="FFFFFF"/>
              </a:solidFill>
              <a:effectLst/>
              <a:latin typeface="Times New Roman"/>
              <a:ea typeface="ＭＳ 明朝"/>
            </a:endParaRPr>
          </a:p>
        </p:txBody>
      </p:sp>
      <p:sp>
        <p:nvSpPr>
          <p:cNvPr id="35" name="Text Box 31"/>
          <p:cNvSpPr txBox="1"/>
          <p:nvPr/>
        </p:nvSpPr>
        <p:spPr>
          <a:xfrm>
            <a:off x="5899150" y="3385130"/>
            <a:ext cx="1365249" cy="298450"/>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GB" sz="1050" dirty="0" smtClean="0">
                <a:solidFill>
                  <a:srgbClr val="FFFFFF"/>
                </a:solidFill>
                <a:effectLst/>
                <a:latin typeface="Calibri"/>
                <a:ea typeface="ＭＳ 明朝"/>
              </a:rPr>
              <a:t>Community data </a:t>
            </a:r>
            <a:endParaRPr lang="en-US" sz="1600" dirty="0">
              <a:solidFill>
                <a:srgbClr val="FFFFFF"/>
              </a:solidFill>
              <a:effectLst/>
              <a:latin typeface="Times New Roman"/>
              <a:ea typeface="ＭＳ 明朝"/>
            </a:endParaRPr>
          </a:p>
        </p:txBody>
      </p:sp>
      <p:sp>
        <p:nvSpPr>
          <p:cNvPr id="36" name="Text Box 31"/>
          <p:cNvSpPr txBox="1"/>
          <p:nvPr/>
        </p:nvSpPr>
        <p:spPr>
          <a:xfrm>
            <a:off x="4686301" y="4032830"/>
            <a:ext cx="1663699" cy="450850"/>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GB" sz="1050" dirty="0" smtClean="0">
                <a:solidFill>
                  <a:srgbClr val="FFFFFF"/>
                </a:solidFill>
                <a:effectLst/>
                <a:latin typeface="Calibri"/>
                <a:ea typeface="ＭＳ 明朝"/>
              </a:rPr>
              <a:t>Integrated  dat</a:t>
            </a:r>
            <a:r>
              <a:rPr lang="en-GB" sz="1050" dirty="0" smtClean="0">
                <a:solidFill>
                  <a:srgbClr val="FFFFFF"/>
                </a:solidFill>
                <a:latin typeface="Calibri"/>
                <a:ea typeface="ＭＳ 明朝"/>
              </a:rPr>
              <a:t>a, </a:t>
            </a:r>
            <a:r>
              <a:rPr lang="en-GB" sz="1050" dirty="0" smtClean="0">
                <a:solidFill>
                  <a:srgbClr val="FFFFFF"/>
                </a:solidFill>
                <a:effectLst/>
                <a:latin typeface="Calibri"/>
                <a:ea typeface="ＭＳ 明朝"/>
              </a:rPr>
              <a:t> prepared for applications </a:t>
            </a:r>
            <a:endParaRPr lang="en-US" sz="1600" dirty="0">
              <a:solidFill>
                <a:srgbClr val="FFFFFF"/>
              </a:solidFill>
              <a:effectLst/>
              <a:latin typeface="Times New Roman"/>
              <a:ea typeface="ＭＳ 明朝"/>
            </a:endParaRPr>
          </a:p>
        </p:txBody>
      </p:sp>
      <p:sp>
        <p:nvSpPr>
          <p:cNvPr id="38" name="Text Box 31"/>
          <p:cNvSpPr txBox="1"/>
          <p:nvPr/>
        </p:nvSpPr>
        <p:spPr>
          <a:xfrm>
            <a:off x="4368800" y="5179005"/>
            <a:ext cx="1530350" cy="298450"/>
          </a:xfrm>
          <a:prstGeom prst="rect">
            <a:avLst/>
          </a:prstGeom>
          <a:solidFill>
            <a:schemeClr val="bg1"/>
          </a:solidFill>
          <a:ln>
            <a:solidFill>
              <a:srgbClr val="FFFFFF"/>
            </a:solid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050" dirty="0" smtClean="0">
                <a:solidFill>
                  <a:srgbClr val="FFFFFF"/>
                </a:solidFill>
                <a:effectLst/>
                <a:latin typeface="Calibri"/>
                <a:ea typeface="ＭＳ 明朝"/>
              </a:rPr>
              <a:t>Climate modelling</a:t>
            </a:r>
            <a:endParaRPr lang="en-US" sz="1600" dirty="0">
              <a:solidFill>
                <a:srgbClr val="FFFFFF"/>
              </a:solidFill>
              <a:effectLst/>
              <a:latin typeface="Times New Roman"/>
              <a:ea typeface="ＭＳ 明朝"/>
            </a:endParaRPr>
          </a:p>
        </p:txBody>
      </p:sp>
      <p:sp>
        <p:nvSpPr>
          <p:cNvPr id="39" name="Text Box 31"/>
          <p:cNvSpPr txBox="1"/>
          <p:nvPr/>
        </p:nvSpPr>
        <p:spPr>
          <a:xfrm>
            <a:off x="3403600" y="2854905"/>
            <a:ext cx="1130300" cy="298450"/>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GB" sz="1050" dirty="0" smtClean="0">
                <a:solidFill>
                  <a:srgbClr val="FFFFFF"/>
                </a:solidFill>
                <a:effectLst/>
                <a:latin typeface="Calibri"/>
                <a:ea typeface="ＭＳ 明朝"/>
              </a:rPr>
              <a:t>Scientific data </a:t>
            </a:r>
            <a:endParaRPr lang="en-US" sz="1600" dirty="0">
              <a:solidFill>
                <a:srgbClr val="FFFFFF"/>
              </a:solidFill>
              <a:effectLst/>
              <a:latin typeface="Times New Roman"/>
              <a:ea typeface="ＭＳ 明朝"/>
            </a:endParaRPr>
          </a:p>
        </p:txBody>
      </p:sp>
      <p:sp>
        <p:nvSpPr>
          <p:cNvPr id="46" name="Text Box 17"/>
          <p:cNvSpPr txBox="1"/>
          <p:nvPr/>
        </p:nvSpPr>
        <p:spPr>
          <a:xfrm>
            <a:off x="6956425" y="4631317"/>
            <a:ext cx="1778000" cy="492125"/>
          </a:xfrm>
          <a:prstGeom prst="rect">
            <a:avLst/>
          </a:prstGeom>
          <a:solidFill>
            <a:srgbClr val="297FD5"/>
          </a:solidFill>
          <a:ln w="19050">
            <a:solidFill>
              <a:schemeClr val="tx1"/>
            </a:solid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GB" sz="1100" dirty="0">
                <a:solidFill>
                  <a:schemeClr val="tx1"/>
                </a:solidFill>
                <a:effectLst/>
                <a:latin typeface="Calibri"/>
                <a:ea typeface="ＭＳ 明朝"/>
              </a:rPr>
              <a:t>Feedback to </a:t>
            </a:r>
            <a:r>
              <a:rPr lang="en-GB" sz="1100" dirty="0" smtClean="0">
                <a:solidFill>
                  <a:schemeClr val="tx1"/>
                </a:solidFill>
                <a:effectLst/>
                <a:latin typeface="Calibri"/>
                <a:ea typeface="ＭＳ 明朝"/>
              </a:rPr>
              <a:t>requirements, strategy </a:t>
            </a:r>
            <a:r>
              <a:rPr lang="en-GB" sz="1100" dirty="0">
                <a:solidFill>
                  <a:schemeClr val="tx1"/>
                </a:solidFill>
                <a:effectLst/>
                <a:latin typeface="Calibri"/>
                <a:ea typeface="ＭＳ 明朝"/>
              </a:rPr>
              <a:t>and </a:t>
            </a:r>
            <a:r>
              <a:rPr lang="en-GB" sz="1100" dirty="0" smtClean="0">
                <a:solidFill>
                  <a:schemeClr val="tx1"/>
                </a:solidFill>
                <a:effectLst/>
                <a:latin typeface="Calibri"/>
                <a:ea typeface="ＭＳ 明朝"/>
              </a:rPr>
              <a:t>roadmap</a:t>
            </a:r>
            <a:endParaRPr lang="en-US" dirty="0">
              <a:solidFill>
                <a:schemeClr val="tx1"/>
              </a:solidFill>
              <a:effectLst/>
              <a:latin typeface="Times New Roman"/>
              <a:ea typeface="ＭＳ 明朝"/>
            </a:endParaRPr>
          </a:p>
        </p:txBody>
      </p:sp>
      <p:cxnSp>
        <p:nvCxnSpPr>
          <p:cNvPr id="48" name="Straight Connector 47"/>
          <p:cNvCxnSpPr/>
          <p:nvPr/>
        </p:nvCxnSpPr>
        <p:spPr>
          <a:xfrm flipV="1">
            <a:off x="8166100" y="1041980"/>
            <a:ext cx="0" cy="3589338"/>
          </a:xfrm>
          <a:prstGeom prst="line">
            <a:avLst/>
          </a:prstGeom>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a:stCxn id="10" idx="1"/>
          </p:cNvCxnSpPr>
          <p:nvPr/>
        </p:nvCxnSpPr>
        <p:spPr>
          <a:xfrm flipH="1">
            <a:off x="812800" y="6312480"/>
            <a:ext cx="20066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a:off x="5695949" y="4877380"/>
            <a:ext cx="123507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p:nvPr/>
        </p:nvCxnSpPr>
        <p:spPr>
          <a:xfrm flipH="1">
            <a:off x="5657850" y="1041980"/>
            <a:ext cx="250825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520240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onut 8"/>
          <p:cNvSpPr/>
          <p:nvPr/>
        </p:nvSpPr>
        <p:spPr>
          <a:xfrm>
            <a:off x="1642533" y="942221"/>
            <a:ext cx="5503334" cy="5577112"/>
          </a:xfrm>
          <a:prstGeom prst="donut">
            <a:avLst>
              <a:gd name="adj" fmla="val 2379"/>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 name="Title 2"/>
          <p:cNvSpPr>
            <a:spLocks noGrp="1"/>
          </p:cNvSpPr>
          <p:nvPr>
            <p:ph type="title"/>
          </p:nvPr>
        </p:nvSpPr>
        <p:spPr>
          <a:xfrm>
            <a:off x="0" y="0"/>
            <a:ext cx="9144000" cy="784980"/>
          </a:xfrm>
        </p:spPr>
        <p:txBody>
          <a:bodyPr/>
          <a:lstStyle/>
          <a:p>
            <a:r>
              <a:rPr lang="en-US" sz="4000" dirty="0" smtClean="0"/>
              <a:t>EU’s Arctic project cluster 2017-2021  </a:t>
            </a:r>
            <a:endParaRPr lang="en-US" sz="4000" dirty="0"/>
          </a:p>
        </p:txBody>
      </p:sp>
      <p:sp>
        <p:nvSpPr>
          <p:cNvPr id="4" name="TextBox 3"/>
          <p:cNvSpPr txBox="1"/>
          <p:nvPr/>
        </p:nvSpPr>
        <p:spPr>
          <a:xfrm>
            <a:off x="634680" y="2305149"/>
            <a:ext cx="2939828" cy="892552"/>
          </a:xfrm>
          <a:prstGeom prst="rect">
            <a:avLst/>
          </a:prstGeom>
          <a:solidFill>
            <a:srgbClr val="0000FF"/>
          </a:solidFill>
        </p:spPr>
        <p:txBody>
          <a:bodyPr wrap="square" rtlCol="0">
            <a:spAutoFit/>
          </a:bodyPr>
          <a:lstStyle/>
          <a:p>
            <a:pPr algn="ctr"/>
            <a:r>
              <a:rPr lang="en-US" sz="3200" dirty="0" smtClean="0">
                <a:solidFill>
                  <a:srgbClr val="FFFFFF"/>
                </a:solidFill>
                <a:latin typeface="Arial"/>
                <a:cs typeface="Arial"/>
              </a:rPr>
              <a:t>INTAROS</a:t>
            </a:r>
          </a:p>
          <a:p>
            <a:pPr algn="ctr"/>
            <a:r>
              <a:rPr lang="en-US" sz="2000" dirty="0">
                <a:solidFill>
                  <a:srgbClr val="FFFFFF"/>
                </a:solidFill>
                <a:latin typeface="Arial"/>
                <a:cs typeface="Arial"/>
              </a:rPr>
              <a:t>o</a:t>
            </a:r>
            <a:r>
              <a:rPr lang="en-US" sz="2000" dirty="0" smtClean="0">
                <a:solidFill>
                  <a:srgbClr val="FFFFFF"/>
                </a:solidFill>
                <a:latin typeface="Arial"/>
                <a:cs typeface="Arial"/>
              </a:rPr>
              <a:t>bserving systems</a:t>
            </a:r>
          </a:p>
        </p:txBody>
      </p:sp>
      <p:sp>
        <p:nvSpPr>
          <p:cNvPr id="5" name="TextBox 4"/>
          <p:cNvSpPr txBox="1"/>
          <p:nvPr/>
        </p:nvSpPr>
        <p:spPr>
          <a:xfrm>
            <a:off x="4624912" y="1111699"/>
            <a:ext cx="2972510" cy="892552"/>
          </a:xfrm>
          <a:prstGeom prst="rect">
            <a:avLst/>
          </a:prstGeom>
          <a:solidFill>
            <a:schemeClr val="tx2">
              <a:lumMod val="75000"/>
            </a:schemeClr>
          </a:solidFill>
        </p:spPr>
        <p:txBody>
          <a:bodyPr wrap="square" rtlCol="0">
            <a:spAutoFit/>
          </a:bodyPr>
          <a:lstStyle/>
          <a:p>
            <a:pPr algn="ctr"/>
            <a:r>
              <a:rPr lang="en-US" sz="3200" dirty="0" smtClean="0">
                <a:solidFill>
                  <a:srgbClr val="FFFFFF"/>
                </a:solidFill>
                <a:latin typeface="Arial"/>
                <a:cs typeface="Arial"/>
              </a:rPr>
              <a:t>APPLICATE</a:t>
            </a:r>
          </a:p>
          <a:p>
            <a:pPr algn="ctr"/>
            <a:r>
              <a:rPr lang="en-US" sz="2000" dirty="0" err="1" smtClean="0">
                <a:solidFill>
                  <a:srgbClr val="FFFFFF"/>
                </a:solidFill>
                <a:latin typeface="Arial"/>
                <a:cs typeface="Arial"/>
              </a:rPr>
              <a:t>Modelling</a:t>
            </a:r>
            <a:r>
              <a:rPr lang="en-US" sz="2000" dirty="0" smtClean="0">
                <a:solidFill>
                  <a:srgbClr val="FFFFFF"/>
                </a:solidFill>
                <a:latin typeface="Arial"/>
                <a:cs typeface="Arial"/>
              </a:rPr>
              <a:t> – forecasting</a:t>
            </a:r>
          </a:p>
        </p:txBody>
      </p:sp>
      <p:sp>
        <p:nvSpPr>
          <p:cNvPr id="6" name="TextBox 5"/>
          <p:cNvSpPr txBox="1"/>
          <p:nvPr/>
        </p:nvSpPr>
        <p:spPr>
          <a:xfrm>
            <a:off x="4921211" y="2267334"/>
            <a:ext cx="3011310" cy="892552"/>
          </a:xfrm>
          <a:prstGeom prst="rect">
            <a:avLst/>
          </a:prstGeom>
          <a:solidFill>
            <a:schemeClr val="tx2">
              <a:lumMod val="75000"/>
            </a:schemeClr>
          </a:solidFill>
        </p:spPr>
        <p:txBody>
          <a:bodyPr wrap="square" rtlCol="0">
            <a:spAutoFit/>
          </a:bodyPr>
          <a:lstStyle/>
          <a:p>
            <a:pPr algn="ctr"/>
            <a:r>
              <a:rPr lang="en-US" sz="3200" dirty="0" smtClean="0">
                <a:solidFill>
                  <a:srgbClr val="FFFFFF"/>
                </a:solidFill>
                <a:latin typeface="Arial"/>
                <a:cs typeface="Arial"/>
              </a:rPr>
              <a:t>BLUE ACTION</a:t>
            </a:r>
          </a:p>
          <a:p>
            <a:pPr algn="ctr"/>
            <a:r>
              <a:rPr lang="en-US" sz="2000" dirty="0" err="1" smtClean="0">
                <a:solidFill>
                  <a:srgbClr val="FFFFFF"/>
                </a:solidFill>
                <a:latin typeface="Arial"/>
                <a:cs typeface="Arial"/>
              </a:rPr>
              <a:t>Modelling</a:t>
            </a:r>
            <a:r>
              <a:rPr lang="en-US" sz="2000" dirty="0" smtClean="0">
                <a:solidFill>
                  <a:srgbClr val="FFFFFF"/>
                </a:solidFill>
                <a:latin typeface="Arial"/>
                <a:cs typeface="Arial"/>
              </a:rPr>
              <a:t> – forecasting</a:t>
            </a:r>
          </a:p>
        </p:txBody>
      </p:sp>
      <p:sp>
        <p:nvSpPr>
          <p:cNvPr id="7" name="TextBox 6"/>
          <p:cNvSpPr txBox="1"/>
          <p:nvPr/>
        </p:nvSpPr>
        <p:spPr>
          <a:xfrm>
            <a:off x="297876" y="3551536"/>
            <a:ext cx="3037669" cy="1077218"/>
          </a:xfrm>
          <a:prstGeom prst="rect">
            <a:avLst/>
          </a:prstGeom>
          <a:solidFill>
            <a:schemeClr val="tx2">
              <a:lumMod val="75000"/>
            </a:schemeClr>
          </a:solidFill>
        </p:spPr>
        <p:txBody>
          <a:bodyPr wrap="square" rtlCol="0">
            <a:spAutoFit/>
          </a:bodyPr>
          <a:lstStyle/>
          <a:p>
            <a:pPr algn="ctr"/>
            <a:r>
              <a:rPr lang="en-US" sz="3200" dirty="0" smtClean="0">
                <a:solidFill>
                  <a:srgbClr val="FFFFFF"/>
                </a:solidFill>
                <a:latin typeface="Arial"/>
                <a:cs typeface="Arial"/>
              </a:rPr>
              <a:t>NUNATARYUK permafrost</a:t>
            </a:r>
          </a:p>
        </p:txBody>
      </p:sp>
      <p:sp>
        <p:nvSpPr>
          <p:cNvPr id="8" name="TextBox 7"/>
          <p:cNvSpPr txBox="1"/>
          <p:nvPr/>
        </p:nvSpPr>
        <p:spPr>
          <a:xfrm>
            <a:off x="1052430" y="1111699"/>
            <a:ext cx="3200261" cy="892552"/>
          </a:xfrm>
          <a:prstGeom prst="rect">
            <a:avLst/>
          </a:prstGeom>
          <a:solidFill>
            <a:schemeClr val="tx2">
              <a:lumMod val="75000"/>
            </a:schemeClr>
          </a:solidFill>
        </p:spPr>
        <p:txBody>
          <a:bodyPr wrap="square" rtlCol="0">
            <a:spAutoFit/>
          </a:bodyPr>
          <a:lstStyle/>
          <a:p>
            <a:pPr algn="ctr"/>
            <a:r>
              <a:rPr lang="en-US" sz="3200" dirty="0" smtClean="0">
                <a:solidFill>
                  <a:srgbClr val="FFFFFF"/>
                </a:solidFill>
                <a:latin typeface="Arial"/>
                <a:cs typeface="Arial"/>
              </a:rPr>
              <a:t>EU </a:t>
            </a:r>
            <a:r>
              <a:rPr lang="en-US" sz="3200" dirty="0" err="1" smtClean="0">
                <a:solidFill>
                  <a:srgbClr val="FFFFFF"/>
                </a:solidFill>
                <a:latin typeface="Arial"/>
                <a:cs typeface="Arial"/>
              </a:rPr>
              <a:t>PolarNET</a:t>
            </a:r>
            <a:endParaRPr lang="en-US" sz="3200" dirty="0" smtClean="0">
              <a:solidFill>
                <a:srgbClr val="FFFFFF"/>
              </a:solidFill>
              <a:latin typeface="Arial"/>
              <a:cs typeface="Arial"/>
            </a:endParaRPr>
          </a:p>
          <a:p>
            <a:pPr algn="ctr"/>
            <a:r>
              <a:rPr lang="en-US" sz="2000" dirty="0" smtClean="0">
                <a:solidFill>
                  <a:srgbClr val="FFFFFF"/>
                </a:solidFill>
                <a:latin typeface="Arial"/>
                <a:cs typeface="Arial"/>
              </a:rPr>
              <a:t>Coordination action</a:t>
            </a:r>
          </a:p>
        </p:txBody>
      </p:sp>
      <p:sp>
        <p:nvSpPr>
          <p:cNvPr id="10" name="TextBox 9"/>
          <p:cNvSpPr txBox="1"/>
          <p:nvPr/>
        </p:nvSpPr>
        <p:spPr>
          <a:xfrm>
            <a:off x="2097804" y="6021693"/>
            <a:ext cx="4823523" cy="707886"/>
          </a:xfrm>
          <a:prstGeom prst="rect">
            <a:avLst/>
          </a:prstGeom>
          <a:solidFill>
            <a:schemeClr val="accent1">
              <a:lumMod val="60000"/>
              <a:lumOff val="40000"/>
            </a:schemeClr>
          </a:solidFill>
        </p:spPr>
        <p:txBody>
          <a:bodyPr wrap="square" rtlCol="0">
            <a:spAutoFit/>
          </a:bodyPr>
          <a:lstStyle/>
          <a:p>
            <a:pPr algn="ctr"/>
            <a:r>
              <a:rPr lang="en-US" sz="2000" dirty="0" smtClean="0">
                <a:latin typeface="Arial"/>
                <a:cs typeface="Arial"/>
              </a:rPr>
              <a:t>Other </a:t>
            </a:r>
            <a:r>
              <a:rPr lang="en-US" sz="2000" dirty="0" err="1" smtClean="0">
                <a:latin typeface="Arial"/>
                <a:cs typeface="Arial"/>
              </a:rPr>
              <a:t>infrastruture</a:t>
            </a:r>
            <a:r>
              <a:rPr lang="en-US" sz="2000" dirty="0" smtClean="0">
                <a:latin typeface="Arial"/>
                <a:cs typeface="Arial"/>
              </a:rPr>
              <a:t> projects:</a:t>
            </a:r>
          </a:p>
          <a:p>
            <a:pPr algn="ctr"/>
            <a:r>
              <a:rPr lang="en-US" sz="2000" dirty="0" smtClean="0">
                <a:latin typeface="Arial"/>
                <a:cs typeface="Arial"/>
              </a:rPr>
              <a:t> ACTRIS, ICOS, SIOS, ENVRI PLUS, ++</a:t>
            </a:r>
          </a:p>
        </p:txBody>
      </p:sp>
      <p:sp>
        <p:nvSpPr>
          <p:cNvPr id="11" name="TextBox 10"/>
          <p:cNvSpPr txBox="1"/>
          <p:nvPr/>
        </p:nvSpPr>
        <p:spPr>
          <a:xfrm>
            <a:off x="5059526" y="3559822"/>
            <a:ext cx="2681111" cy="1077218"/>
          </a:xfrm>
          <a:prstGeom prst="rect">
            <a:avLst/>
          </a:prstGeom>
          <a:solidFill>
            <a:schemeClr val="tx2">
              <a:lumMod val="75000"/>
            </a:schemeClr>
          </a:solidFill>
        </p:spPr>
        <p:txBody>
          <a:bodyPr wrap="square" rtlCol="0">
            <a:spAutoFit/>
          </a:bodyPr>
          <a:lstStyle/>
          <a:p>
            <a:pPr algn="ctr"/>
            <a:r>
              <a:rPr lang="en-US" sz="3200" dirty="0" smtClean="0">
                <a:solidFill>
                  <a:srgbClr val="FFFFFF"/>
                </a:solidFill>
                <a:latin typeface="Arial"/>
                <a:cs typeface="Arial"/>
              </a:rPr>
              <a:t>ARICE</a:t>
            </a:r>
          </a:p>
          <a:p>
            <a:pPr algn="ctr"/>
            <a:r>
              <a:rPr lang="en-US" sz="3200" dirty="0" smtClean="0">
                <a:solidFill>
                  <a:srgbClr val="FFFFFF"/>
                </a:solidFill>
                <a:latin typeface="Arial"/>
                <a:cs typeface="Arial"/>
              </a:rPr>
              <a:t>infrastructure</a:t>
            </a:r>
          </a:p>
        </p:txBody>
      </p:sp>
      <p:sp>
        <p:nvSpPr>
          <p:cNvPr id="12" name="TextBox 11"/>
          <p:cNvSpPr txBox="1"/>
          <p:nvPr/>
        </p:nvSpPr>
        <p:spPr>
          <a:xfrm>
            <a:off x="1148509" y="4911804"/>
            <a:ext cx="2947204" cy="892552"/>
          </a:xfrm>
          <a:prstGeom prst="rect">
            <a:avLst/>
          </a:prstGeom>
          <a:solidFill>
            <a:schemeClr val="tx2">
              <a:lumMod val="75000"/>
            </a:schemeClr>
          </a:solidFill>
        </p:spPr>
        <p:txBody>
          <a:bodyPr wrap="square" rtlCol="0">
            <a:spAutoFit/>
          </a:bodyPr>
          <a:lstStyle/>
          <a:p>
            <a:pPr algn="ctr"/>
            <a:r>
              <a:rPr lang="en-US" sz="3200" dirty="0" smtClean="0">
                <a:solidFill>
                  <a:srgbClr val="FFFFFF"/>
                </a:solidFill>
                <a:latin typeface="Arial"/>
                <a:cs typeface="Arial"/>
              </a:rPr>
              <a:t>INTERACT</a:t>
            </a:r>
          </a:p>
          <a:p>
            <a:pPr algn="ctr"/>
            <a:r>
              <a:rPr lang="en-US" sz="2000" dirty="0" err="1" smtClean="0">
                <a:solidFill>
                  <a:srgbClr val="FFFFFF"/>
                </a:solidFill>
                <a:latin typeface="Arial"/>
                <a:cs typeface="Arial"/>
              </a:rPr>
              <a:t>reseach</a:t>
            </a:r>
            <a:r>
              <a:rPr lang="en-US" sz="2000" dirty="0" smtClean="0">
                <a:solidFill>
                  <a:srgbClr val="FFFFFF"/>
                </a:solidFill>
                <a:latin typeface="Arial"/>
                <a:cs typeface="Arial"/>
              </a:rPr>
              <a:t> station network</a:t>
            </a:r>
          </a:p>
        </p:txBody>
      </p:sp>
      <p:sp>
        <p:nvSpPr>
          <p:cNvPr id="13" name="TextBox 12"/>
          <p:cNvSpPr txBox="1"/>
          <p:nvPr/>
        </p:nvSpPr>
        <p:spPr>
          <a:xfrm>
            <a:off x="4445002" y="4911804"/>
            <a:ext cx="2700865" cy="892552"/>
          </a:xfrm>
          <a:prstGeom prst="rect">
            <a:avLst/>
          </a:prstGeom>
          <a:solidFill>
            <a:schemeClr val="tx2">
              <a:lumMod val="75000"/>
            </a:schemeClr>
          </a:solidFill>
        </p:spPr>
        <p:txBody>
          <a:bodyPr wrap="square" rtlCol="0">
            <a:spAutoFit/>
          </a:bodyPr>
          <a:lstStyle/>
          <a:p>
            <a:pPr algn="ctr"/>
            <a:r>
              <a:rPr lang="en-US" sz="3200" dirty="0" smtClean="0">
                <a:solidFill>
                  <a:srgbClr val="FFFFFF"/>
                </a:solidFill>
                <a:latin typeface="Arial"/>
                <a:cs typeface="Arial"/>
              </a:rPr>
              <a:t>ARC-ICE</a:t>
            </a:r>
          </a:p>
          <a:p>
            <a:pPr algn="ctr"/>
            <a:r>
              <a:rPr lang="en-US" sz="2000" dirty="0" smtClean="0">
                <a:solidFill>
                  <a:srgbClr val="FFFFFF"/>
                </a:solidFill>
                <a:latin typeface="Arial"/>
                <a:cs typeface="Arial"/>
              </a:rPr>
              <a:t>FP7</a:t>
            </a:r>
          </a:p>
        </p:txBody>
      </p:sp>
      <p:sp>
        <p:nvSpPr>
          <p:cNvPr id="14" name="12-Point Star 13"/>
          <p:cNvSpPr/>
          <p:nvPr/>
        </p:nvSpPr>
        <p:spPr>
          <a:xfrm>
            <a:off x="3253624" y="2834588"/>
            <a:ext cx="1998133" cy="1068779"/>
          </a:xfrm>
          <a:prstGeom prst="star12">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2400" dirty="0" smtClean="0"/>
              <a:t>60 </a:t>
            </a:r>
            <a:r>
              <a:rPr lang="nb-NO" sz="2400" dirty="0" err="1" smtClean="0"/>
              <a:t>MEuro</a:t>
            </a:r>
            <a:endParaRPr lang="nb-NO" sz="2400" dirty="0"/>
          </a:p>
        </p:txBody>
      </p:sp>
    </p:spTree>
    <p:extLst>
      <p:ext uri="{BB962C8B-B14F-4D97-AF65-F5344CB8AC3E}">
        <p14:creationId xmlns:p14="http://schemas.microsoft.com/office/powerpoint/2010/main" val="3856755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p:nvPr/>
        </p:nvSpPr>
        <p:spPr>
          <a:xfrm>
            <a:off x="0" y="18387"/>
            <a:ext cx="9144000" cy="461700"/>
          </a:xfrm>
          <a:prstGeom prst="rect">
            <a:avLst/>
          </a:prstGeom>
          <a:noFill/>
          <a:ln>
            <a:noFill/>
          </a:ln>
        </p:spPr>
        <p:txBody>
          <a:bodyPr lIns="91425" tIns="45700" rIns="91425" bIns="45700" anchor="t" anchorCtr="0">
            <a:noAutofit/>
          </a:bodyPr>
          <a:lstStyle/>
          <a:p>
            <a:pPr marL="19050" marR="0" lvl="0" indent="-6350" algn="ctr" rtl="0">
              <a:spcBef>
                <a:spcPts val="0"/>
              </a:spcBef>
              <a:buSzPct val="25000"/>
              <a:buNone/>
            </a:pPr>
            <a:r>
              <a:rPr lang="en-US" sz="3200" dirty="0" smtClean="0">
                <a:latin typeface="Arial Narrow"/>
                <a:ea typeface="Palatino Linotype"/>
                <a:cs typeface="Arial Narrow"/>
                <a:sym typeface="Palatino Linotype"/>
              </a:rPr>
              <a:t>Concept of an integrated Arctic Observation System - </a:t>
            </a:r>
            <a:r>
              <a:rPr lang="en-US" sz="3200" dirty="0" err="1" smtClean="0">
                <a:latin typeface="Arial Narrow"/>
                <a:ea typeface="Palatino Linotype"/>
                <a:cs typeface="Arial Narrow"/>
                <a:sym typeface="Palatino Linotype"/>
              </a:rPr>
              <a:t>iAOS</a:t>
            </a:r>
            <a:endParaRPr lang="en-US" sz="3200" dirty="0">
              <a:latin typeface="Arial Narrow"/>
              <a:ea typeface="Palatino Linotype"/>
              <a:cs typeface="Arial Narrow"/>
              <a:sym typeface="Palatino Linotype"/>
            </a:endParaRPr>
          </a:p>
        </p:txBody>
      </p:sp>
      <p:grpSp>
        <p:nvGrpSpPr>
          <p:cNvPr id="4" name="Group 3"/>
          <p:cNvGrpSpPr/>
          <p:nvPr/>
        </p:nvGrpSpPr>
        <p:grpSpPr>
          <a:xfrm>
            <a:off x="853474" y="691226"/>
            <a:ext cx="7972999" cy="6131510"/>
            <a:chOff x="901705" y="990600"/>
            <a:chExt cx="7135707" cy="5338780"/>
          </a:xfrm>
        </p:grpSpPr>
        <p:pic>
          <p:nvPicPr>
            <p:cNvPr id="147" name="Shape 147" descr="J:\INTAROS\WP_Presentations\intaros-conceptual-architecture-2016.png"/>
            <p:cNvPicPr preferRelativeResize="0"/>
            <p:nvPr/>
          </p:nvPicPr>
          <p:blipFill rotWithShape="1">
            <a:blip r:embed="rId3">
              <a:alphaModFix/>
            </a:blip>
            <a:srcRect/>
            <a:stretch/>
          </p:blipFill>
          <p:spPr>
            <a:xfrm>
              <a:off x="901705" y="990600"/>
              <a:ext cx="7135707" cy="5338780"/>
            </a:xfrm>
            <a:prstGeom prst="rect">
              <a:avLst/>
            </a:prstGeom>
            <a:noFill/>
            <a:ln>
              <a:noFill/>
            </a:ln>
          </p:spPr>
        </p:pic>
        <p:sp>
          <p:nvSpPr>
            <p:cNvPr id="3" name="Right Brace 2"/>
            <p:cNvSpPr/>
            <p:nvPr/>
          </p:nvSpPr>
          <p:spPr>
            <a:xfrm>
              <a:off x="6007100" y="3289300"/>
              <a:ext cx="469900" cy="18415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nb-NO"/>
            </a:p>
          </p:txBody>
        </p:sp>
      </p:grpSp>
    </p:spTree>
    <p:extLst>
      <p:ext uri="{BB962C8B-B14F-4D97-AF65-F5344CB8AC3E}">
        <p14:creationId xmlns:p14="http://schemas.microsoft.com/office/powerpoint/2010/main" val="356506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p:nvPr/>
        </p:nvSpPr>
        <p:spPr>
          <a:xfrm>
            <a:off x="2007137" y="115601"/>
            <a:ext cx="7043188" cy="461700"/>
          </a:xfrm>
          <a:prstGeom prst="rect">
            <a:avLst/>
          </a:prstGeom>
          <a:noFill/>
          <a:ln>
            <a:noFill/>
          </a:ln>
        </p:spPr>
        <p:txBody>
          <a:bodyPr lIns="91425" tIns="45700" rIns="91425" bIns="45700" anchor="t" anchorCtr="0">
            <a:noAutofit/>
          </a:bodyPr>
          <a:lstStyle/>
          <a:p>
            <a:pPr marL="19050" marR="0" lvl="0" indent="-6350" algn="ctr" rtl="0">
              <a:spcBef>
                <a:spcPts val="0"/>
              </a:spcBef>
              <a:buSzPct val="25000"/>
              <a:buNone/>
            </a:pPr>
            <a:r>
              <a:rPr lang="en-US" sz="3200" dirty="0" err="1" smtClean="0">
                <a:solidFill>
                  <a:srgbClr val="000000"/>
                </a:solidFill>
                <a:latin typeface="Arial"/>
                <a:ea typeface="Palatino Linotype"/>
                <a:cs typeface="Arial"/>
                <a:sym typeface="Palatino Linotype"/>
              </a:rPr>
              <a:t>iAOS</a:t>
            </a:r>
            <a:r>
              <a:rPr lang="en-US" sz="3200" dirty="0" smtClean="0">
                <a:solidFill>
                  <a:srgbClr val="000000"/>
                </a:solidFill>
                <a:latin typeface="Arial"/>
                <a:ea typeface="Palatino Linotype"/>
                <a:cs typeface="Arial"/>
                <a:sym typeface="Palatino Linotype"/>
              </a:rPr>
              <a:t> flowchart</a:t>
            </a:r>
            <a:r>
              <a:rPr lang="en-US" sz="2400" dirty="0" smtClean="0">
                <a:solidFill>
                  <a:srgbClr val="000000"/>
                </a:solidFill>
                <a:latin typeface="Arial"/>
                <a:ea typeface="Palatino Linotype"/>
                <a:cs typeface="Arial"/>
                <a:sym typeface="Palatino Linotype"/>
              </a:rPr>
              <a:t>  </a:t>
            </a:r>
            <a:r>
              <a:rPr lang="en-US" sz="2400" b="1" dirty="0" smtClean="0">
                <a:solidFill>
                  <a:srgbClr val="FFFFFF"/>
                </a:solidFill>
                <a:latin typeface="Arial"/>
                <a:ea typeface="Palatino Linotype"/>
                <a:cs typeface="Arial"/>
                <a:sym typeface="Palatino Linotype"/>
              </a:rPr>
              <a:t>Overview </a:t>
            </a:r>
            <a:endParaRPr lang="en-US" sz="2400" b="1" dirty="0">
              <a:solidFill>
                <a:srgbClr val="FFFFFF"/>
              </a:solidFill>
              <a:latin typeface="Arial"/>
              <a:ea typeface="Palatino Linotype"/>
              <a:cs typeface="Arial"/>
              <a:sym typeface="Palatino Linotype"/>
            </a:endParaRPr>
          </a:p>
        </p:txBody>
      </p:sp>
      <p:pic>
        <p:nvPicPr>
          <p:cNvPr id="161" name="Shape 161"/>
          <p:cNvPicPr preferRelativeResize="0"/>
          <p:nvPr/>
        </p:nvPicPr>
        <p:blipFill>
          <a:blip r:embed="rId3">
            <a:alphaModFix/>
          </a:blip>
          <a:stretch>
            <a:fillRect/>
          </a:stretch>
        </p:blipFill>
        <p:spPr>
          <a:xfrm>
            <a:off x="16934" y="879474"/>
            <a:ext cx="9144000" cy="5618693"/>
          </a:xfrm>
          <a:prstGeom prst="rect">
            <a:avLst/>
          </a:prstGeom>
          <a:noFill/>
          <a:ln>
            <a:noFill/>
          </a:ln>
        </p:spPr>
      </p:pic>
      <p:sp>
        <p:nvSpPr>
          <p:cNvPr id="3" name="TextBox 2"/>
          <p:cNvSpPr txBox="1"/>
          <p:nvPr/>
        </p:nvSpPr>
        <p:spPr>
          <a:xfrm>
            <a:off x="618048" y="1405467"/>
            <a:ext cx="2328333" cy="307777"/>
          </a:xfrm>
          <a:prstGeom prst="rect">
            <a:avLst/>
          </a:prstGeom>
          <a:solidFill>
            <a:schemeClr val="accent1">
              <a:lumMod val="60000"/>
              <a:lumOff val="40000"/>
            </a:schemeClr>
          </a:solidFill>
          <a:ln>
            <a:solidFill>
              <a:srgbClr val="000000"/>
            </a:solidFill>
          </a:ln>
        </p:spPr>
        <p:txBody>
          <a:bodyPr wrap="square" rtlCol="0">
            <a:spAutoFit/>
          </a:bodyPr>
          <a:lstStyle/>
          <a:p>
            <a:r>
              <a:rPr lang="nb-NO" sz="1400" dirty="0" smtClean="0">
                <a:latin typeface="Arial"/>
                <a:cs typeface="Arial"/>
              </a:rPr>
              <a:t>Partners’ data </a:t>
            </a:r>
            <a:r>
              <a:rPr lang="nb-NO" sz="1400" dirty="0" err="1" smtClean="0">
                <a:latin typeface="Arial"/>
                <a:cs typeface="Arial"/>
              </a:rPr>
              <a:t>repositories</a:t>
            </a:r>
            <a:r>
              <a:rPr lang="nb-NO" sz="1400" dirty="0" smtClean="0"/>
              <a:t> </a:t>
            </a:r>
            <a:endParaRPr lang="nb-NO" sz="1400" dirty="0"/>
          </a:p>
        </p:txBody>
      </p:sp>
      <p:sp>
        <p:nvSpPr>
          <p:cNvPr id="6" name="TextBox 5"/>
          <p:cNvSpPr txBox="1"/>
          <p:nvPr/>
        </p:nvSpPr>
        <p:spPr>
          <a:xfrm>
            <a:off x="93116" y="2912533"/>
            <a:ext cx="1367383" cy="523220"/>
          </a:xfrm>
          <a:prstGeom prst="rect">
            <a:avLst/>
          </a:prstGeom>
          <a:solidFill>
            <a:srgbClr val="85B2F6"/>
          </a:solidFill>
          <a:ln>
            <a:solidFill>
              <a:srgbClr val="000000"/>
            </a:solidFill>
          </a:ln>
        </p:spPr>
        <p:txBody>
          <a:bodyPr wrap="square" rtlCol="0">
            <a:spAutoFit/>
          </a:bodyPr>
          <a:lstStyle/>
          <a:p>
            <a:r>
              <a:rPr lang="nb-NO" sz="1400" dirty="0" smtClean="0">
                <a:solidFill>
                  <a:srgbClr val="FFFFFF"/>
                </a:solidFill>
                <a:latin typeface="Arial"/>
                <a:cs typeface="Arial"/>
              </a:rPr>
              <a:t>European data </a:t>
            </a:r>
            <a:r>
              <a:rPr lang="nb-NO" sz="1400" dirty="0" err="1" smtClean="0">
                <a:solidFill>
                  <a:srgbClr val="FFFFFF"/>
                </a:solidFill>
                <a:latin typeface="Arial"/>
                <a:cs typeface="Arial"/>
              </a:rPr>
              <a:t>repositories</a:t>
            </a:r>
            <a:r>
              <a:rPr lang="nb-NO" sz="1400" dirty="0" smtClean="0">
                <a:solidFill>
                  <a:srgbClr val="FFFFFF"/>
                </a:solidFill>
              </a:rPr>
              <a:t> </a:t>
            </a:r>
            <a:endParaRPr lang="nb-NO" sz="1400" dirty="0">
              <a:solidFill>
                <a:srgbClr val="FFFFFF"/>
              </a:solidFill>
            </a:endParaRPr>
          </a:p>
        </p:txBody>
      </p:sp>
      <p:sp>
        <p:nvSpPr>
          <p:cNvPr id="7" name="TextBox 6"/>
          <p:cNvSpPr txBox="1"/>
          <p:nvPr/>
        </p:nvSpPr>
        <p:spPr>
          <a:xfrm>
            <a:off x="93116" y="4715933"/>
            <a:ext cx="1515549" cy="523220"/>
          </a:xfrm>
          <a:prstGeom prst="rect">
            <a:avLst/>
          </a:prstGeom>
          <a:solidFill>
            <a:srgbClr val="85B2F6"/>
          </a:solidFill>
          <a:ln>
            <a:solidFill>
              <a:srgbClr val="000000"/>
            </a:solidFill>
          </a:ln>
        </p:spPr>
        <p:txBody>
          <a:bodyPr wrap="square" rtlCol="0">
            <a:spAutoFit/>
          </a:bodyPr>
          <a:lstStyle/>
          <a:p>
            <a:r>
              <a:rPr lang="nb-NO" sz="1400" dirty="0" smtClean="0">
                <a:solidFill>
                  <a:srgbClr val="FFFFFF"/>
                </a:solidFill>
                <a:latin typeface="Arial"/>
                <a:cs typeface="Arial"/>
              </a:rPr>
              <a:t>Non-European data </a:t>
            </a:r>
            <a:r>
              <a:rPr lang="nb-NO" sz="1400" dirty="0" err="1" smtClean="0">
                <a:solidFill>
                  <a:srgbClr val="FFFFFF"/>
                </a:solidFill>
                <a:latin typeface="Arial"/>
                <a:cs typeface="Arial"/>
              </a:rPr>
              <a:t>repositories</a:t>
            </a:r>
            <a:r>
              <a:rPr lang="nb-NO" sz="1400" dirty="0" smtClean="0">
                <a:solidFill>
                  <a:srgbClr val="FFFFFF"/>
                </a:solidFill>
              </a:rPr>
              <a:t> </a:t>
            </a:r>
            <a:endParaRPr lang="nb-NO" sz="1400" dirty="0">
              <a:solidFill>
                <a:srgbClr val="FFFFFF"/>
              </a:solidFill>
            </a:endParaRPr>
          </a:p>
        </p:txBody>
      </p:sp>
      <p:sp>
        <p:nvSpPr>
          <p:cNvPr id="9" name="TextBox 8"/>
          <p:cNvSpPr txBox="1"/>
          <p:nvPr/>
        </p:nvSpPr>
        <p:spPr>
          <a:xfrm>
            <a:off x="2434136" y="3091759"/>
            <a:ext cx="977917" cy="307777"/>
          </a:xfrm>
          <a:prstGeom prst="rect">
            <a:avLst/>
          </a:prstGeom>
          <a:solidFill>
            <a:srgbClr val="85B2F6"/>
          </a:solidFill>
          <a:ln>
            <a:solidFill>
              <a:srgbClr val="000000"/>
            </a:solidFill>
          </a:ln>
        </p:spPr>
        <p:txBody>
          <a:bodyPr wrap="square" rtlCol="0">
            <a:spAutoFit/>
          </a:bodyPr>
          <a:lstStyle/>
          <a:p>
            <a:r>
              <a:rPr lang="nb-NO" sz="1400" dirty="0" smtClean="0">
                <a:solidFill>
                  <a:srgbClr val="FFFFFF"/>
                </a:solidFill>
                <a:latin typeface="Arial"/>
                <a:cs typeface="Arial"/>
              </a:rPr>
              <a:t>PAGAEA</a:t>
            </a:r>
            <a:endParaRPr lang="nb-NO" sz="1400" dirty="0">
              <a:solidFill>
                <a:srgbClr val="FFFFFF"/>
              </a:solidFill>
            </a:endParaRPr>
          </a:p>
        </p:txBody>
      </p:sp>
      <p:sp>
        <p:nvSpPr>
          <p:cNvPr id="10" name="TextBox 9"/>
          <p:cNvSpPr txBox="1"/>
          <p:nvPr/>
        </p:nvSpPr>
        <p:spPr>
          <a:xfrm>
            <a:off x="2391800" y="4715933"/>
            <a:ext cx="1020253" cy="461665"/>
          </a:xfrm>
          <a:prstGeom prst="rect">
            <a:avLst/>
          </a:prstGeom>
          <a:solidFill>
            <a:srgbClr val="FF6600"/>
          </a:solidFill>
          <a:ln>
            <a:solidFill>
              <a:schemeClr val="bg1"/>
            </a:solidFill>
          </a:ln>
        </p:spPr>
        <p:txBody>
          <a:bodyPr wrap="square" rtlCol="0">
            <a:spAutoFit/>
          </a:bodyPr>
          <a:lstStyle/>
          <a:p>
            <a:r>
              <a:rPr lang="nb-NO" sz="1200" dirty="0" smtClean="0">
                <a:solidFill>
                  <a:schemeClr val="bg1"/>
                </a:solidFill>
                <a:latin typeface="Arial"/>
                <a:cs typeface="Arial"/>
              </a:rPr>
              <a:t>Portal and </a:t>
            </a:r>
            <a:r>
              <a:rPr lang="nb-NO" sz="1200" dirty="0" err="1" smtClean="0">
                <a:solidFill>
                  <a:schemeClr val="bg1"/>
                </a:solidFill>
                <a:latin typeface="Arial"/>
                <a:cs typeface="Arial"/>
              </a:rPr>
              <a:t>applications</a:t>
            </a:r>
            <a:endParaRPr lang="nb-NO" sz="1200" dirty="0">
              <a:solidFill>
                <a:schemeClr val="bg1"/>
              </a:solidFill>
            </a:endParaRPr>
          </a:p>
        </p:txBody>
      </p:sp>
      <p:sp>
        <p:nvSpPr>
          <p:cNvPr id="11" name="TextBox 10"/>
          <p:cNvSpPr txBox="1"/>
          <p:nvPr/>
        </p:nvSpPr>
        <p:spPr>
          <a:xfrm>
            <a:off x="4356068" y="2881065"/>
            <a:ext cx="876331" cy="400110"/>
          </a:xfrm>
          <a:prstGeom prst="rect">
            <a:avLst/>
          </a:prstGeom>
          <a:solidFill>
            <a:srgbClr val="000000"/>
          </a:solidFill>
          <a:ln>
            <a:solidFill>
              <a:srgbClr val="000000"/>
            </a:solidFill>
          </a:ln>
        </p:spPr>
        <p:txBody>
          <a:bodyPr wrap="square" rtlCol="0">
            <a:spAutoFit/>
          </a:bodyPr>
          <a:lstStyle/>
          <a:p>
            <a:r>
              <a:rPr lang="nb-NO" sz="1000" dirty="0" smtClean="0">
                <a:solidFill>
                  <a:schemeClr val="bg1"/>
                </a:solidFill>
                <a:latin typeface="Arial"/>
                <a:cs typeface="Arial"/>
              </a:rPr>
              <a:t>Processing services</a:t>
            </a:r>
            <a:endParaRPr lang="nb-NO" sz="1000" dirty="0">
              <a:solidFill>
                <a:schemeClr val="bg1"/>
              </a:solidFill>
            </a:endParaRPr>
          </a:p>
        </p:txBody>
      </p:sp>
      <p:sp>
        <p:nvSpPr>
          <p:cNvPr id="12" name="TextBox 11"/>
          <p:cNvSpPr txBox="1"/>
          <p:nvPr/>
        </p:nvSpPr>
        <p:spPr>
          <a:xfrm>
            <a:off x="4229071" y="1176858"/>
            <a:ext cx="935589" cy="400110"/>
          </a:xfrm>
          <a:prstGeom prst="rect">
            <a:avLst/>
          </a:prstGeom>
          <a:solidFill>
            <a:schemeClr val="tx1"/>
          </a:solidFill>
          <a:ln>
            <a:solidFill>
              <a:srgbClr val="000000"/>
            </a:solidFill>
          </a:ln>
        </p:spPr>
        <p:txBody>
          <a:bodyPr wrap="square" rtlCol="0">
            <a:spAutoFit/>
          </a:bodyPr>
          <a:lstStyle/>
          <a:p>
            <a:r>
              <a:rPr lang="nb-NO" sz="1000" dirty="0" smtClean="0">
                <a:solidFill>
                  <a:schemeClr val="bg1"/>
                </a:solidFill>
                <a:latin typeface="Arial"/>
                <a:cs typeface="Arial"/>
              </a:rPr>
              <a:t>Hosting </a:t>
            </a:r>
            <a:r>
              <a:rPr lang="nb-NO" sz="1000" dirty="0" err="1" smtClean="0">
                <a:solidFill>
                  <a:schemeClr val="bg1"/>
                </a:solidFill>
                <a:latin typeface="Arial"/>
                <a:cs typeface="Arial"/>
              </a:rPr>
              <a:t>infrastructure</a:t>
            </a:r>
            <a:r>
              <a:rPr lang="nb-NO" sz="1000" dirty="0" smtClean="0">
                <a:solidFill>
                  <a:schemeClr val="bg1"/>
                </a:solidFill>
                <a:latin typeface="Arial"/>
                <a:cs typeface="Arial"/>
              </a:rPr>
              <a:t> </a:t>
            </a:r>
            <a:endParaRPr lang="nb-NO" sz="1000" dirty="0">
              <a:solidFill>
                <a:schemeClr val="bg1"/>
              </a:solidFill>
            </a:endParaRPr>
          </a:p>
        </p:txBody>
      </p:sp>
      <p:sp>
        <p:nvSpPr>
          <p:cNvPr id="15" name="TextBox 14"/>
          <p:cNvSpPr txBox="1"/>
          <p:nvPr/>
        </p:nvSpPr>
        <p:spPr>
          <a:xfrm>
            <a:off x="7107750" y="1168391"/>
            <a:ext cx="935589" cy="400110"/>
          </a:xfrm>
          <a:prstGeom prst="rect">
            <a:avLst/>
          </a:prstGeom>
          <a:solidFill>
            <a:srgbClr val="000000"/>
          </a:solidFill>
          <a:ln>
            <a:solidFill>
              <a:srgbClr val="000000"/>
            </a:solidFill>
          </a:ln>
        </p:spPr>
        <p:txBody>
          <a:bodyPr wrap="square" rtlCol="0">
            <a:spAutoFit/>
          </a:bodyPr>
          <a:lstStyle/>
          <a:p>
            <a:r>
              <a:rPr lang="nb-NO" sz="1000" dirty="0" smtClean="0">
                <a:solidFill>
                  <a:schemeClr val="bg1"/>
                </a:solidFill>
                <a:latin typeface="Arial"/>
                <a:cs typeface="Arial"/>
              </a:rPr>
              <a:t>Development </a:t>
            </a:r>
            <a:r>
              <a:rPr lang="nb-NO" sz="1000" dirty="0" err="1" smtClean="0">
                <a:solidFill>
                  <a:schemeClr val="bg1"/>
                </a:solidFill>
                <a:latin typeface="Arial"/>
                <a:cs typeface="Arial"/>
              </a:rPr>
              <a:t>infrastructure</a:t>
            </a:r>
            <a:r>
              <a:rPr lang="nb-NO" sz="1000" dirty="0" smtClean="0">
                <a:solidFill>
                  <a:schemeClr val="bg1"/>
                </a:solidFill>
                <a:latin typeface="Arial"/>
                <a:cs typeface="Arial"/>
              </a:rPr>
              <a:t> </a:t>
            </a:r>
            <a:endParaRPr lang="nb-NO" sz="1000" dirty="0">
              <a:solidFill>
                <a:schemeClr val="bg1"/>
              </a:solidFill>
            </a:endParaRPr>
          </a:p>
        </p:txBody>
      </p:sp>
      <p:sp>
        <p:nvSpPr>
          <p:cNvPr id="16" name="TextBox 15"/>
          <p:cNvSpPr txBox="1"/>
          <p:nvPr/>
        </p:nvSpPr>
        <p:spPr>
          <a:xfrm>
            <a:off x="5393118" y="5099165"/>
            <a:ext cx="1551679" cy="461665"/>
          </a:xfrm>
          <a:prstGeom prst="rect">
            <a:avLst/>
          </a:prstGeom>
          <a:solidFill>
            <a:srgbClr val="85B2F6"/>
          </a:solidFill>
          <a:ln>
            <a:solidFill>
              <a:srgbClr val="000000"/>
            </a:solidFill>
          </a:ln>
        </p:spPr>
        <p:txBody>
          <a:bodyPr wrap="square" rtlCol="0">
            <a:spAutoFit/>
          </a:bodyPr>
          <a:lstStyle/>
          <a:p>
            <a:pPr algn="ctr"/>
            <a:r>
              <a:rPr lang="nb-NO" sz="1200" dirty="0" err="1" smtClean="0">
                <a:solidFill>
                  <a:srgbClr val="FFFFFF"/>
                </a:solidFill>
                <a:latin typeface="Arial"/>
                <a:cs typeface="Arial"/>
              </a:rPr>
              <a:t>Satellite</a:t>
            </a:r>
            <a:r>
              <a:rPr lang="nb-NO" sz="1200" dirty="0" smtClean="0">
                <a:solidFill>
                  <a:srgbClr val="FFFFFF"/>
                </a:solidFill>
                <a:latin typeface="Arial"/>
                <a:cs typeface="Arial"/>
              </a:rPr>
              <a:t> data </a:t>
            </a:r>
            <a:r>
              <a:rPr lang="nb-NO" sz="1200" dirty="0" err="1" smtClean="0">
                <a:solidFill>
                  <a:srgbClr val="FFFFFF"/>
                </a:solidFill>
                <a:latin typeface="Arial"/>
                <a:cs typeface="Arial"/>
              </a:rPr>
              <a:t>repositories</a:t>
            </a:r>
            <a:r>
              <a:rPr lang="nb-NO" sz="1200" dirty="0" smtClean="0">
                <a:solidFill>
                  <a:srgbClr val="FFFFFF"/>
                </a:solidFill>
              </a:rPr>
              <a:t> </a:t>
            </a:r>
            <a:endParaRPr lang="nb-NO" sz="1200" dirty="0">
              <a:solidFill>
                <a:srgbClr val="FFFFFF"/>
              </a:solidFill>
            </a:endParaRPr>
          </a:p>
        </p:txBody>
      </p:sp>
      <p:sp>
        <p:nvSpPr>
          <p:cNvPr id="17" name="TextBox 16"/>
          <p:cNvSpPr txBox="1"/>
          <p:nvPr/>
        </p:nvSpPr>
        <p:spPr>
          <a:xfrm>
            <a:off x="4991061" y="3964634"/>
            <a:ext cx="1426672" cy="246221"/>
          </a:xfrm>
          <a:prstGeom prst="rect">
            <a:avLst/>
          </a:prstGeom>
          <a:solidFill>
            <a:srgbClr val="000000"/>
          </a:solidFill>
          <a:ln>
            <a:solidFill>
              <a:srgbClr val="000000"/>
            </a:solidFill>
          </a:ln>
        </p:spPr>
        <p:txBody>
          <a:bodyPr wrap="square" rtlCol="0">
            <a:spAutoFit/>
          </a:bodyPr>
          <a:lstStyle/>
          <a:p>
            <a:r>
              <a:rPr lang="nb-NO" sz="1000" dirty="0" err="1" smtClean="0">
                <a:solidFill>
                  <a:schemeClr val="bg1"/>
                </a:solidFill>
                <a:latin typeface="Arial"/>
                <a:cs typeface="Arial"/>
              </a:rPr>
              <a:t>Satellite</a:t>
            </a:r>
            <a:r>
              <a:rPr lang="nb-NO" sz="1000" dirty="0" smtClean="0">
                <a:solidFill>
                  <a:schemeClr val="bg1"/>
                </a:solidFill>
                <a:latin typeface="Arial"/>
                <a:cs typeface="Arial"/>
              </a:rPr>
              <a:t> data </a:t>
            </a:r>
            <a:r>
              <a:rPr lang="nb-NO" sz="1000" dirty="0" err="1" smtClean="0">
                <a:solidFill>
                  <a:schemeClr val="bg1"/>
                </a:solidFill>
                <a:latin typeface="Arial"/>
                <a:cs typeface="Arial"/>
              </a:rPr>
              <a:t>agency</a:t>
            </a:r>
            <a:r>
              <a:rPr lang="nb-NO" sz="1000" dirty="0" smtClean="0">
                <a:solidFill>
                  <a:schemeClr val="bg1"/>
                </a:solidFill>
              </a:rPr>
              <a:t> </a:t>
            </a:r>
            <a:endParaRPr lang="nb-NO" sz="1000" dirty="0">
              <a:solidFill>
                <a:schemeClr val="bg1"/>
              </a:solidFill>
            </a:endParaRPr>
          </a:p>
        </p:txBody>
      </p:sp>
      <p:sp>
        <p:nvSpPr>
          <p:cNvPr id="18" name="TextBox 17"/>
          <p:cNvSpPr txBox="1"/>
          <p:nvPr/>
        </p:nvSpPr>
        <p:spPr>
          <a:xfrm>
            <a:off x="4364543" y="2633355"/>
            <a:ext cx="1164188" cy="246221"/>
          </a:xfrm>
          <a:prstGeom prst="rect">
            <a:avLst/>
          </a:prstGeom>
          <a:solidFill>
            <a:srgbClr val="FFB25E"/>
          </a:solidFill>
          <a:ln>
            <a:solidFill>
              <a:srgbClr val="000000"/>
            </a:solidFill>
          </a:ln>
        </p:spPr>
        <p:txBody>
          <a:bodyPr wrap="square" rtlCol="0">
            <a:spAutoFit/>
          </a:bodyPr>
          <a:lstStyle/>
          <a:p>
            <a:r>
              <a:rPr lang="nb-NO" sz="1000" dirty="0" err="1" smtClean="0">
                <a:solidFill>
                  <a:schemeClr val="bg1"/>
                </a:solidFill>
                <a:latin typeface="Arial"/>
                <a:cs typeface="Arial"/>
              </a:rPr>
              <a:t>Cloud</a:t>
            </a:r>
            <a:r>
              <a:rPr lang="nb-NO" sz="1000" dirty="0" smtClean="0">
                <a:solidFill>
                  <a:schemeClr val="bg1"/>
                </a:solidFill>
                <a:latin typeface="Arial"/>
                <a:cs typeface="Arial"/>
              </a:rPr>
              <a:t> Platform</a:t>
            </a:r>
            <a:endParaRPr lang="nb-NO" sz="1000" dirty="0">
              <a:solidFill>
                <a:schemeClr val="bg1"/>
              </a:solidFill>
            </a:endParaRPr>
          </a:p>
        </p:txBody>
      </p:sp>
      <p:sp>
        <p:nvSpPr>
          <p:cNvPr id="19" name="TextBox 18"/>
          <p:cNvSpPr txBox="1"/>
          <p:nvPr/>
        </p:nvSpPr>
        <p:spPr>
          <a:xfrm>
            <a:off x="7395613" y="2779410"/>
            <a:ext cx="808588" cy="400110"/>
          </a:xfrm>
          <a:prstGeom prst="rect">
            <a:avLst/>
          </a:prstGeom>
          <a:solidFill>
            <a:srgbClr val="FFB25E"/>
          </a:solidFill>
          <a:ln>
            <a:solidFill>
              <a:schemeClr val="bg1"/>
            </a:solidFill>
          </a:ln>
        </p:spPr>
        <p:txBody>
          <a:bodyPr wrap="square" rtlCol="0">
            <a:spAutoFit/>
          </a:bodyPr>
          <a:lstStyle/>
          <a:p>
            <a:pPr algn="ctr"/>
            <a:r>
              <a:rPr lang="nb-NO" sz="1000" dirty="0" err="1" smtClean="0">
                <a:solidFill>
                  <a:schemeClr val="bg1"/>
                </a:solidFill>
                <a:latin typeface="Arial"/>
                <a:cs typeface="Arial"/>
              </a:rPr>
              <a:t>Cloud</a:t>
            </a:r>
            <a:r>
              <a:rPr lang="nb-NO" sz="1000" dirty="0" smtClean="0">
                <a:solidFill>
                  <a:schemeClr val="bg1"/>
                </a:solidFill>
                <a:latin typeface="Arial"/>
                <a:cs typeface="Arial"/>
              </a:rPr>
              <a:t> </a:t>
            </a:r>
            <a:r>
              <a:rPr lang="nb-NO" sz="1000" dirty="0" err="1" smtClean="0">
                <a:solidFill>
                  <a:schemeClr val="bg1"/>
                </a:solidFill>
                <a:latin typeface="Arial"/>
                <a:cs typeface="Arial"/>
              </a:rPr>
              <a:t>controller</a:t>
            </a:r>
            <a:endParaRPr lang="nb-NO" sz="1000" dirty="0">
              <a:solidFill>
                <a:schemeClr val="bg1"/>
              </a:solidFill>
            </a:endParaRPr>
          </a:p>
        </p:txBody>
      </p:sp>
      <p:grpSp>
        <p:nvGrpSpPr>
          <p:cNvPr id="27" name="Group 26"/>
          <p:cNvGrpSpPr/>
          <p:nvPr/>
        </p:nvGrpSpPr>
        <p:grpSpPr>
          <a:xfrm>
            <a:off x="4195203" y="1134524"/>
            <a:ext cx="4702256" cy="3886219"/>
            <a:chOff x="4195203" y="1134524"/>
            <a:chExt cx="4702256" cy="3886219"/>
          </a:xfrm>
        </p:grpSpPr>
        <p:cxnSp>
          <p:nvCxnSpPr>
            <p:cNvPr id="20" name="Straight Connector 19"/>
            <p:cNvCxnSpPr/>
            <p:nvPr/>
          </p:nvCxnSpPr>
          <p:spPr>
            <a:xfrm>
              <a:off x="4205801" y="1134524"/>
              <a:ext cx="4691658" cy="0"/>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4205799" y="5003811"/>
              <a:ext cx="4691658" cy="0"/>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V="1">
              <a:off x="4195203" y="1134525"/>
              <a:ext cx="0" cy="3869286"/>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V="1">
              <a:off x="8880525" y="1151457"/>
              <a:ext cx="0" cy="3869286"/>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31" name="TextBox 30"/>
          <p:cNvSpPr txBox="1"/>
          <p:nvPr/>
        </p:nvSpPr>
        <p:spPr>
          <a:xfrm>
            <a:off x="5528731" y="2158999"/>
            <a:ext cx="1659469" cy="430887"/>
          </a:xfrm>
          <a:prstGeom prst="rect">
            <a:avLst/>
          </a:prstGeom>
          <a:solidFill>
            <a:schemeClr val="tx2"/>
          </a:solidFill>
          <a:ln>
            <a:noFill/>
          </a:ln>
        </p:spPr>
        <p:txBody>
          <a:bodyPr wrap="square" rtlCol="0">
            <a:spAutoFit/>
          </a:bodyPr>
          <a:lstStyle/>
          <a:p>
            <a:pPr algn="ctr"/>
            <a:r>
              <a:rPr lang="nb-NO" sz="1100" dirty="0" err="1" smtClean="0">
                <a:solidFill>
                  <a:schemeClr val="bg1"/>
                </a:solidFill>
                <a:latin typeface="Arial"/>
                <a:cs typeface="Arial"/>
              </a:rPr>
              <a:t>Scalable</a:t>
            </a:r>
            <a:r>
              <a:rPr lang="nb-NO" sz="1100" dirty="0" smtClean="0">
                <a:solidFill>
                  <a:schemeClr val="bg1"/>
                </a:solidFill>
                <a:latin typeface="Arial"/>
                <a:cs typeface="Arial"/>
              </a:rPr>
              <a:t> Hybrid</a:t>
            </a:r>
          </a:p>
          <a:p>
            <a:pPr algn="ctr"/>
            <a:r>
              <a:rPr lang="nb-NO" sz="1100" dirty="0" err="1" smtClean="0">
                <a:solidFill>
                  <a:schemeClr val="bg1"/>
                </a:solidFill>
                <a:latin typeface="Arial"/>
                <a:cs typeface="Arial"/>
              </a:rPr>
              <a:t>Cloud</a:t>
            </a:r>
            <a:r>
              <a:rPr lang="nb-NO" sz="1100" dirty="0" smtClean="0">
                <a:solidFill>
                  <a:schemeClr val="bg1"/>
                </a:solidFill>
                <a:latin typeface="Arial"/>
                <a:cs typeface="Arial"/>
              </a:rPr>
              <a:t> </a:t>
            </a:r>
            <a:r>
              <a:rPr lang="nb-NO" sz="1100" dirty="0" err="1" smtClean="0">
                <a:solidFill>
                  <a:schemeClr val="bg1"/>
                </a:solidFill>
                <a:latin typeface="Arial"/>
                <a:cs typeface="Arial"/>
              </a:rPr>
              <a:t>Infrastructure</a:t>
            </a:r>
            <a:r>
              <a:rPr lang="nb-NO" sz="1100" dirty="0" smtClean="0">
                <a:solidFill>
                  <a:schemeClr val="bg1"/>
                </a:solidFill>
                <a:latin typeface="Arial"/>
                <a:cs typeface="Arial"/>
              </a:rPr>
              <a:t> </a:t>
            </a:r>
            <a:endParaRPr lang="nb-NO" sz="1100" dirty="0">
              <a:solidFill>
                <a:schemeClr val="bg1"/>
              </a:solidFill>
            </a:endParaRPr>
          </a:p>
        </p:txBody>
      </p:sp>
      <p:sp>
        <p:nvSpPr>
          <p:cNvPr id="32" name="TextBox 31"/>
          <p:cNvSpPr txBox="1"/>
          <p:nvPr/>
        </p:nvSpPr>
        <p:spPr>
          <a:xfrm>
            <a:off x="2901926" y="6218543"/>
            <a:ext cx="1020253" cy="276999"/>
          </a:xfrm>
          <a:prstGeom prst="rect">
            <a:avLst/>
          </a:prstGeom>
          <a:solidFill>
            <a:srgbClr val="FF6600"/>
          </a:solidFill>
          <a:ln>
            <a:solidFill>
              <a:schemeClr val="bg1"/>
            </a:solidFill>
          </a:ln>
        </p:spPr>
        <p:txBody>
          <a:bodyPr wrap="square" rtlCol="0">
            <a:spAutoFit/>
          </a:bodyPr>
          <a:lstStyle/>
          <a:p>
            <a:pPr algn="ctr"/>
            <a:r>
              <a:rPr lang="nb-NO" sz="1200" dirty="0" smtClean="0">
                <a:solidFill>
                  <a:schemeClr val="bg1"/>
                </a:solidFill>
                <a:latin typeface="Arial"/>
                <a:cs typeface="Arial"/>
              </a:rPr>
              <a:t>User</a:t>
            </a:r>
            <a:endParaRPr lang="nb-NO" sz="1200" dirty="0">
              <a:solidFill>
                <a:schemeClr val="bg1"/>
              </a:solidFill>
            </a:endParaRPr>
          </a:p>
        </p:txBody>
      </p:sp>
      <p:sp>
        <p:nvSpPr>
          <p:cNvPr id="28" name="TextBox 27"/>
          <p:cNvSpPr txBox="1"/>
          <p:nvPr/>
        </p:nvSpPr>
        <p:spPr>
          <a:xfrm>
            <a:off x="6108700" y="661884"/>
            <a:ext cx="1079500" cy="461665"/>
          </a:xfrm>
          <a:prstGeom prst="rect">
            <a:avLst/>
          </a:prstGeom>
          <a:noFill/>
        </p:spPr>
        <p:txBody>
          <a:bodyPr wrap="square" rtlCol="0">
            <a:spAutoFit/>
          </a:bodyPr>
          <a:lstStyle/>
          <a:p>
            <a:r>
              <a:rPr lang="nb-NO" sz="2400" b="1" dirty="0" smtClean="0">
                <a:solidFill>
                  <a:srgbClr val="FF0000"/>
                </a:solidFill>
                <a:latin typeface="Arial"/>
                <a:cs typeface="Arial"/>
              </a:rPr>
              <a:t>WP5</a:t>
            </a:r>
            <a:endParaRPr lang="nb-NO" sz="2400" b="1" dirty="0">
              <a:solidFill>
                <a:srgbClr val="FF0000"/>
              </a:solidFill>
              <a:latin typeface="Arial"/>
              <a:cs typeface="Arial"/>
            </a:endParaRPr>
          </a:p>
        </p:txBody>
      </p:sp>
    </p:spTree>
    <p:extLst>
      <p:ext uri="{BB962C8B-B14F-4D97-AF65-F5344CB8AC3E}">
        <p14:creationId xmlns:p14="http://schemas.microsoft.com/office/powerpoint/2010/main" val="285558678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26783" y="1012354"/>
            <a:ext cx="4278323" cy="4266203"/>
          </a:xfrm>
          <a:prstGeom prst="rect">
            <a:avLst/>
          </a:prstGeom>
        </p:spPr>
      </p:pic>
      <p:sp>
        <p:nvSpPr>
          <p:cNvPr id="6" name="Shape 146"/>
          <p:cNvSpPr/>
          <p:nvPr/>
        </p:nvSpPr>
        <p:spPr>
          <a:xfrm>
            <a:off x="0" y="18387"/>
            <a:ext cx="9144000" cy="461700"/>
          </a:xfrm>
          <a:prstGeom prst="rect">
            <a:avLst/>
          </a:prstGeom>
          <a:noFill/>
          <a:ln>
            <a:noFill/>
          </a:ln>
        </p:spPr>
        <p:txBody>
          <a:bodyPr lIns="91425" tIns="45700" rIns="91425" bIns="45700" anchor="t" anchorCtr="0">
            <a:noAutofit/>
          </a:bodyPr>
          <a:lstStyle/>
          <a:p>
            <a:pPr marL="19050" marR="0" lvl="0" indent="-6350" algn="ctr" rtl="0">
              <a:spcBef>
                <a:spcPts val="0"/>
              </a:spcBef>
              <a:buSzPct val="25000"/>
              <a:buNone/>
            </a:pPr>
            <a:r>
              <a:rPr lang="en-US" sz="2800" dirty="0" smtClean="0">
                <a:latin typeface="Arial"/>
                <a:ea typeface="Palatino Linotype"/>
                <a:cs typeface="Arial"/>
                <a:sym typeface="Palatino Linotype"/>
              </a:rPr>
              <a:t>Survey of existing observing systems</a:t>
            </a:r>
            <a:endParaRPr lang="en-US" sz="2800" dirty="0">
              <a:latin typeface="Palatino Linotype"/>
              <a:ea typeface="Palatino Linotype"/>
              <a:cs typeface="Palatino Linotype"/>
              <a:sym typeface="Palatino Linotype"/>
            </a:endParaRPr>
          </a:p>
        </p:txBody>
      </p:sp>
      <p:sp>
        <p:nvSpPr>
          <p:cNvPr id="7" name="TextBox 6"/>
          <p:cNvSpPr txBox="1"/>
          <p:nvPr/>
        </p:nvSpPr>
        <p:spPr>
          <a:xfrm>
            <a:off x="626783" y="5475593"/>
            <a:ext cx="8280112" cy="646331"/>
          </a:xfrm>
          <a:prstGeom prst="rect">
            <a:avLst/>
          </a:prstGeom>
          <a:noFill/>
        </p:spPr>
        <p:txBody>
          <a:bodyPr wrap="square" rtlCol="0">
            <a:spAutoFit/>
          </a:bodyPr>
          <a:lstStyle/>
          <a:p>
            <a:r>
              <a:rPr lang="en-GB" noProof="1"/>
              <a:t>Preliminary map of in situ observing systems with </a:t>
            </a:r>
            <a:r>
              <a:rPr lang="en-GB" noProof="1" smtClean="0"/>
              <a:t>site location for data </a:t>
            </a:r>
            <a:r>
              <a:rPr lang="en-GB" noProof="1"/>
              <a:t>collection, </a:t>
            </a:r>
            <a:r>
              <a:rPr lang="en-GB" noProof="1" smtClean="0"/>
              <a:t>presently being surveyed</a:t>
            </a:r>
            <a:r>
              <a:rPr lang="en-GB" noProof="1"/>
              <a:t>. Each icon represent a station or an observing platform</a:t>
            </a:r>
            <a:endParaRPr lang="nb-NO" dirty="0"/>
          </a:p>
        </p:txBody>
      </p:sp>
      <p:sp>
        <p:nvSpPr>
          <p:cNvPr id="8" name="TextBox 7"/>
          <p:cNvSpPr txBox="1"/>
          <p:nvPr/>
        </p:nvSpPr>
        <p:spPr>
          <a:xfrm>
            <a:off x="5344137" y="1066549"/>
            <a:ext cx="3562758" cy="3170099"/>
          </a:xfrm>
          <a:prstGeom prst="rect">
            <a:avLst/>
          </a:prstGeom>
          <a:noFill/>
        </p:spPr>
        <p:txBody>
          <a:bodyPr wrap="square" rtlCol="0">
            <a:spAutoFit/>
          </a:bodyPr>
          <a:lstStyle/>
          <a:p>
            <a:r>
              <a:rPr lang="en-US" sz="2000" noProof="1"/>
              <a:t>The aim of the survey is to evaluate the status of present observing systems with respect to the requirements  to build the  integrated  Arctic Observing  System (iAOS) Thhe survey is conducted through a set of online questionnaires at </a:t>
            </a:r>
          </a:p>
          <a:p>
            <a:r>
              <a:rPr lang="en-US" sz="2000" noProof="1"/>
              <a:t>https://intaros.nersc.no/node/125</a:t>
            </a:r>
            <a:endParaRPr lang="nb-NO" sz="5400" dirty="0"/>
          </a:p>
        </p:txBody>
      </p:sp>
    </p:spTree>
    <p:extLst>
      <p:ext uri="{BB962C8B-B14F-4D97-AF65-F5344CB8AC3E}">
        <p14:creationId xmlns:p14="http://schemas.microsoft.com/office/powerpoint/2010/main" val="5885339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46"/>
          <p:cNvSpPr/>
          <p:nvPr/>
        </p:nvSpPr>
        <p:spPr>
          <a:xfrm>
            <a:off x="0" y="13962"/>
            <a:ext cx="9144000" cy="756901"/>
          </a:xfrm>
          <a:prstGeom prst="rect">
            <a:avLst/>
          </a:prstGeom>
          <a:noFill/>
          <a:ln>
            <a:noFill/>
          </a:ln>
        </p:spPr>
        <p:txBody>
          <a:bodyPr lIns="91425" tIns="45700" rIns="91425" bIns="45700" anchor="t" anchorCtr="0">
            <a:noAutofit/>
          </a:bodyPr>
          <a:lstStyle/>
          <a:p>
            <a:pPr marL="19050" marR="0" lvl="0" indent="-6350" algn="ctr" rtl="0">
              <a:spcBef>
                <a:spcPts val="0"/>
              </a:spcBef>
              <a:buSzPct val="25000"/>
              <a:buNone/>
            </a:pPr>
            <a:r>
              <a:rPr lang="en-US" sz="2800" dirty="0" smtClean="0">
                <a:latin typeface="Arial"/>
                <a:ea typeface="Palatino Linotype"/>
                <a:cs typeface="Arial"/>
                <a:sym typeface="Palatino Linotype"/>
              </a:rPr>
              <a:t>Scope of the survey</a:t>
            </a:r>
            <a:endParaRPr lang="en-US" sz="2800" dirty="0">
              <a:latin typeface="Palatino Linotype"/>
              <a:ea typeface="Palatino Linotype"/>
              <a:cs typeface="Palatino Linotype"/>
              <a:sym typeface="Palatino Linotype"/>
            </a:endParaRPr>
          </a:p>
        </p:txBody>
      </p:sp>
      <p:sp>
        <p:nvSpPr>
          <p:cNvPr id="4" name="TextBox 3"/>
          <p:cNvSpPr txBox="1"/>
          <p:nvPr/>
        </p:nvSpPr>
        <p:spPr>
          <a:xfrm>
            <a:off x="494828" y="610113"/>
            <a:ext cx="8379079" cy="6555640"/>
          </a:xfrm>
          <a:prstGeom prst="rect">
            <a:avLst/>
          </a:prstGeom>
          <a:noFill/>
        </p:spPr>
        <p:txBody>
          <a:bodyPr wrap="square" rtlCol="0">
            <a:spAutoFit/>
          </a:bodyPr>
          <a:lstStyle/>
          <a:p>
            <a:pPr>
              <a:spcAft>
                <a:spcPts val="600"/>
              </a:spcAft>
            </a:pPr>
            <a:r>
              <a:rPr lang="en-US" sz="2400" dirty="0"/>
              <a:t>The survey is designed to serve the objectives of WP2: Exploitation of existing </a:t>
            </a:r>
            <a:r>
              <a:rPr lang="en-US" sz="2400" dirty="0" smtClean="0"/>
              <a:t>data. The survey will:</a:t>
            </a:r>
            <a:endParaRPr lang="en-US" sz="2400" dirty="0"/>
          </a:p>
          <a:p>
            <a:pPr marL="342900" lvl="0" indent="-342900">
              <a:spcAft>
                <a:spcPts val="600"/>
              </a:spcAft>
              <a:buFont typeface="Arial"/>
              <a:buChar char="•"/>
            </a:pPr>
            <a:r>
              <a:rPr lang="en-US" sz="2400" dirty="0" smtClean="0"/>
              <a:t>Collect </a:t>
            </a:r>
            <a:r>
              <a:rPr lang="en-US" sz="2400" dirty="0"/>
              <a:t>information needed to assess the </a:t>
            </a:r>
            <a:r>
              <a:rPr lang="en-US" sz="2400" b="1" dirty="0">
                <a:solidFill>
                  <a:srgbClr val="0000FF"/>
                </a:solidFill>
              </a:rPr>
              <a:t>existing Arctic </a:t>
            </a:r>
            <a:r>
              <a:rPr lang="en-US" sz="2400" b="1" i="1" dirty="0">
                <a:solidFill>
                  <a:srgbClr val="0000FF"/>
                </a:solidFill>
              </a:rPr>
              <a:t>in-situ</a:t>
            </a:r>
            <a:r>
              <a:rPr lang="en-US" sz="2400" b="1" dirty="0">
                <a:solidFill>
                  <a:srgbClr val="0000FF"/>
                </a:solidFill>
              </a:rPr>
              <a:t> observing systems (including airborne systems)</a:t>
            </a:r>
            <a:r>
              <a:rPr lang="en-US" sz="2400" dirty="0">
                <a:solidFill>
                  <a:srgbClr val="0000FF"/>
                </a:solidFill>
              </a:rPr>
              <a:t> </a:t>
            </a:r>
            <a:r>
              <a:rPr lang="en-US" sz="2400" dirty="0"/>
              <a:t>in terms of data </a:t>
            </a:r>
            <a:r>
              <a:rPr lang="en-US" sz="2400" dirty="0" smtClean="0"/>
              <a:t>production and delivery </a:t>
            </a:r>
            <a:r>
              <a:rPr lang="en-US" sz="2400" dirty="0"/>
              <a:t>chain, accessibility</a:t>
            </a:r>
            <a:r>
              <a:rPr lang="en-US" sz="2400" dirty="0" smtClean="0"/>
              <a:t>, </a:t>
            </a:r>
            <a:r>
              <a:rPr lang="en-US" sz="2400" dirty="0"/>
              <a:t>spatial-temporal coverage</a:t>
            </a:r>
            <a:r>
              <a:rPr lang="en-US" sz="2400" dirty="0" smtClean="0"/>
              <a:t>, etc.  </a:t>
            </a:r>
            <a:r>
              <a:rPr lang="en-US" sz="2400" dirty="0"/>
              <a:t>(questionnaire A), </a:t>
            </a:r>
          </a:p>
          <a:p>
            <a:pPr marL="342900" lvl="0" indent="-342900">
              <a:spcAft>
                <a:spcPts val="600"/>
              </a:spcAft>
              <a:buFont typeface="Arial"/>
              <a:buChar char="•"/>
            </a:pPr>
            <a:r>
              <a:rPr lang="en-US" sz="2400" dirty="0"/>
              <a:t>A</a:t>
            </a:r>
            <a:r>
              <a:rPr lang="en-US" sz="2400" dirty="0" smtClean="0"/>
              <a:t>ssess </a:t>
            </a:r>
            <a:r>
              <a:rPr lang="en-US" sz="2400" dirty="0"/>
              <a:t>the technological readiness, coverage, resolution, uncertainty, metadata and documentation of </a:t>
            </a:r>
            <a:r>
              <a:rPr lang="en-US" sz="2400" b="1" dirty="0">
                <a:solidFill>
                  <a:srgbClr val="0000FF"/>
                </a:solidFill>
              </a:rPr>
              <a:t>selected </a:t>
            </a:r>
            <a:r>
              <a:rPr lang="en-US" sz="2400" b="1" i="1" dirty="0">
                <a:solidFill>
                  <a:srgbClr val="0000FF"/>
                </a:solidFill>
              </a:rPr>
              <a:t>in-situ</a:t>
            </a:r>
            <a:r>
              <a:rPr lang="en-US" sz="2400" b="1" dirty="0">
                <a:solidFill>
                  <a:srgbClr val="0000FF"/>
                </a:solidFill>
              </a:rPr>
              <a:t> data collections</a:t>
            </a:r>
            <a:r>
              <a:rPr lang="en-US" sz="2400" dirty="0"/>
              <a:t> that may or may not belong to established networks and catalogue them for use in the integrated system in WP5 (questionnaire B), and </a:t>
            </a:r>
          </a:p>
          <a:p>
            <a:pPr marL="342900" lvl="0" indent="-342900">
              <a:spcAft>
                <a:spcPts val="600"/>
              </a:spcAft>
              <a:buFont typeface="Arial"/>
              <a:buChar char="•"/>
            </a:pPr>
            <a:r>
              <a:rPr lang="en-US" sz="2400" dirty="0"/>
              <a:t>To assess the usage, management, coverage, resolution, uncertainty, metadata and documentation of </a:t>
            </a:r>
            <a:r>
              <a:rPr lang="en-US" sz="2400" b="1" dirty="0">
                <a:solidFill>
                  <a:srgbClr val="0000FF"/>
                </a:solidFill>
              </a:rPr>
              <a:t>selected satellite-based products</a:t>
            </a:r>
            <a:r>
              <a:rPr lang="en-US" sz="2400" dirty="0"/>
              <a:t> and catalogue them for use in the integrated system in WP5 (questionnaire C). </a:t>
            </a:r>
          </a:p>
          <a:p>
            <a:endParaRPr lang="nb-NO" sz="2000" dirty="0" smtClean="0"/>
          </a:p>
          <a:p>
            <a:endParaRPr lang="nb-NO" sz="2000" dirty="0"/>
          </a:p>
        </p:txBody>
      </p:sp>
    </p:spTree>
    <p:extLst>
      <p:ext uri="{BB962C8B-B14F-4D97-AF65-F5344CB8AC3E}">
        <p14:creationId xmlns:p14="http://schemas.microsoft.com/office/powerpoint/2010/main" val="3077980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320880" y="9137104"/>
            <a:ext cx="2084656" cy="2523718"/>
          </a:xfrm>
          <a:prstGeom prst="rect">
            <a:avLst/>
          </a:prstGeom>
        </p:spPr>
      </p:pic>
      <p:pic>
        <p:nvPicPr>
          <p:cNvPr id="3" name="Picture 2"/>
          <p:cNvPicPr>
            <a:picLocks noChangeAspect="1"/>
          </p:cNvPicPr>
          <p:nvPr/>
        </p:nvPicPr>
        <p:blipFill>
          <a:blip r:embed="rId3"/>
          <a:stretch>
            <a:fillRect/>
          </a:stretch>
        </p:blipFill>
        <p:spPr>
          <a:xfrm>
            <a:off x="1308257" y="824778"/>
            <a:ext cx="7083230" cy="5878500"/>
          </a:xfrm>
          <a:prstGeom prst="rect">
            <a:avLst/>
          </a:prstGeom>
        </p:spPr>
      </p:pic>
      <p:sp>
        <p:nvSpPr>
          <p:cNvPr id="4" name="Shape 146"/>
          <p:cNvSpPr/>
          <p:nvPr/>
        </p:nvSpPr>
        <p:spPr>
          <a:xfrm>
            <a:off x="0" y="18387"/>
            <a:ext cx="9144000" cy="461700"/>
          </a:xfrm>
          <a:prstGeom prst="rect">
            <a:avLst/>
          </a:prstGeom>
          <a:noFill/>
          <a:ln>
            <a:noFill/>
          </a:ln>
        </p:spPr>
        <p:txBody>
          <a:bodyPr lIns="91425" tIns="45700" rIns="91425" bIns="45700" anchor="t" anchorCtr="0">
            <a:noAutofit/>
          </a:bodyPr>
          <a:lstStyle/>
          <a:p>
            <a:pPr marL="19050" marR="0" lvl="0" indent="-6350" algn="ctr" rtl="0">
              <a:spcBef>
                <a:spcPts val="0"/>
              </a:spcBef>
              <a:buSzPct val="25000"/>
              <a:buNone/>
            </a:pPr>
            <a:r>
              <a:rPr lang="en-US" sz="2800" dirty="0" smtClean="0">
                <a:latin typeface="Arial"/>
                <a:ea typeface="Palatino Linotype"/>
                <a:cs typeface="Arial"/>
                <a:sym typeface="Palatino Linotype"/>
              </a:rPr>
              <a:t>List of selected observing systems in the survey</a:t>
            </a:r>
            <a:endParaRPr lang="en-US" sz="2800" dirty="0">
              <a:latin typeface="Palatino Linotype"/>
              <a:ea typeface="Palatino Linotype"/>
              <a:cs typeface="Palatino Linotype"/>
              <a:sym typeface="Palatino Linotype"/>
            </a:endParaRPr>
          </a:p>
        </p:txBody>
      </p:sp>
    </p:spTree>
    <p:extLst>
      <p:ext uri="{BB962C8B-B14F-4D97-AF65-F5344CB8AC3E}">
        <p14:creationId xmlns:p14="http://schemas.microsoft.com/office/powerpoint/2010/main" val="17465419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320880" y="9137104"/>
            <a:ext cx="2084656" cy="2523718"/>
          </a:xfrm>
          <a:prstGeom prst="rect">
            <a:avLst/>
          </a:prstGeom>
        </p:spPr>
      </p:pic>
      <p:sp>
        <p:nvSpPr>
          <p:cNvPr id="4" name="Shape 146"/>
          <p:cNvSpPr/>
          <p:nvPr/>
        </p:nvSpPr>
        <p:spPr>
          <a:xfrm>
            <a:off x="0" y="18387"/>
            <a:ext cx="9144000" cy="461700"/>
          </a:xfrm>
          <a:prstGeom prst="rect">
            <a:avLst/>
          </a:prstGeom>
          <a:noFill/>
          <a:ln>
            <a:noFill/>
          </a:ln>
        </p:spPr>
        <p:txBody>
          <a:bodyPr lIns="91425" tIns="45700" rIns="91425" bIns="45700" anchor="t" anchorCtr="0">
            <a:noAutofit/>
          </a:bodyPr>
          <a:lstStyle/>
          <a:p>
            <a:pPr marL="19050" marR="0" lvl="0" indent="-6350" algn="ctr" rtl="0">
              <a:spcBef>
                <a:spcPts val="0"/>
              </a:spcBef>
              <a:buSzPct val="25000"/>
              <a:buNone/>
            </a:pPr>
            <a:r>
              <a:rPr lang="en-US" sz="2800" dirty="0" smtClean="0">
                <a:latin typeface="Arial"/>
                <a:ea typeface="Palatino Linotype"/>
                <a:cs typeface="Arial"/>
                <a:sym typeface="Palatino Linotype"/>
              </a:rPr>
              <a:t>List of selected observing systems in the survey</a:t>
            </a:r>
            <a:endParaRPr lang="en-US" sz="2800" dirty="0">
              <a:latin typeface="Palatino Linotype"/>
              <a:ea typeface="Palatino Linotype"/>
              <a:cs typeface="Palatino Linotype"/>
              <a:sym typeface="Palatino Linotype"/>
            </a:endParaRPr>
          </a:p>
        </p:txBody>
      </p:sp>
      <p:pic>
        <p:nvPicPr>
          <p:cNvPr id="5" name="Picture 4"/>
          <p:cNvPicPr>
            <a:picLocks noChangeAspect="1"/>
          </p:cNvPicPr>
          <p:nvPr/>
        </p:nvPicPr>
        <p:blipFill>
          <a:blip r:embed="rId3"/>
          <a:stretch>
            <a:fillRect/>
          </a:stretch>
        </p:blipFill>
        <p:spPr>
          <a:xfrm>
            <a:off x="980856" y="1263856"/>
            <a:ext cx="7926965" cy="3189926"/>
          </a:xfrm>
          <a:prstGeom prst="rect">
            <a:avLst/>
          </a:prstGeom>
        </p:spPr>
      </p:pic>
    </p:spTree>
    <p:extLst>
      <p:ext uri="{BB962C8B-B14F-4D97-AF65-F5344CB8AC3E}">
        <p14:creationId xmlns:p14="http://schemas.microsoft.com/office/powerpoint/2010/main" val="474884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353147923"/>
              </p:ext>
            </p:extLst>
          </p:nvPr>
        </p:nvGraphicFramePr>
        <p:xfrm>
          <a:off x="50474" y="819824"/>
          <a:ext cx="9088921" cy="5401203"/>
        </p:xfrm>
        <a:graphic>
          <a:graphicData uri="http://schemas.openxmlformats.org/presentationml/2006/ole">
            <mc:AlternateContent xmlns:mc="http://schemas.openxmlformats.org/markup-compatibility/2006">
              <mc:Choice xmlns:v="urn:schemas-microsoft-com:vml" Requires="v">
                <p:oleObj spid="_x0000_s1027" name="Document" r:id="rId3" imgW="6197600" imgH="3683000" progId="Word.Document.12">
                  <p:embed/>
                </p:oleObj>
              </mc:Choice>
              <mc:Fallback>
                <p:oleObj name="Document" r:id="rId3" imgW="6197600" imgH="3683000" progId="Word.Document.12">
                  <p:embed/>
                  <p:pic>
                    <p:nvPicPr>
                      <p:cNvPr id="0" name=""/>
                      <p:cNvPicPr/>
                      <p:nvPr/>
                    </p:nvPicPr>
                    <p:blipFill>
                      <a:blip r:embed="rId4"/>
                      <a:stretch>
                        <a:fillRect/>
                      </a:stretch>
                    </p:blipFill>
                    <p:spPr>
                      <a:xfrm>
                        <a:off x="50474" y="819824"/>
                        <a:ext cx="9088921" cy="5401203"/>
                      </a:xfrm>
                      <a:prstGeom prst="rect">
                        <a:avLst/>
                      </a:prstGeom>
                    </p:spPr>
                  </p:pic>
                </p:oleObj>
              </mc:Fallback>
            </mc:AlternateContent>
          </a:graphicData>
        </a:graphic>
      </p:graphicFrame>
      <p:sp>
        <p:nvSpPr>
          <p:cNvPr id="3" name="TextBox 2"/>
          <p:cNvSpPr txBox="1"/>
          <p:nvPr/>
        </p:nvSpPr>
        <p:spPr>
          <a:xfrm>
            <a:off x="2170444" y="96450"/>
            <a:ext cx="4549894" cy="584776"/>
          </a:xfrm>
          <a:prstGeom prst="rect">
            <a:avLst/>
          </a:prstGeom>
          <a:noFill/>
        </p:spPr>
        <p:txBody>
          <a:bodyPr wrap="square" rtlCol="0">
            <a:spAutoFit/>
          </a:bodyPr>
          <a:lstStyle/>
          <a:p>
            <a:pPr algn="ctr"/>
            <a:r>
              <a:rPr lang="nb-NO" sz="3200" b="1" dirty="0" smtClean="0"/>
              <a:t>Agenda (1)</a:t>
            </a:r>
            <a:endParaRPr lang="nb-NO" sz="3200" b="1" dirty="0"/>
          </a:p>
        </p:txBody>
      </p:sp>
    </p:spTree>
    <p:extLst>
      <p:ext uri="{BB962C8B-B14F-4D97-AF65-F5344CB8AC3E}">
        <p14:creationId xmlns:p14="http://schemas.microsoft.com/office/powerpoint/2010/main" val="21119183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46"/>
          <p:cNvSpPr/>
          <p:nvPr/>
        </p:nvSpPr>
        <p:spPr>
          <a:xfrm>
            <a:off x="0" y="249237"/>
            <a:ext cx="9144000" cy="461700"/>
          </a:xfrm>
          <a:prstGeom prst="rect">
            <a:avLst/>
          </a:prstGeom>
          <a:noFill/>
          <a:ln>
            <a:noFill/>
          </a:ln>
        </p:spPr>
        <p:txBody>
          <a:bodyPr lIns="91425" tIns="45700" rIns="91425" bIns="45700" anchor="t" anchorCtr="0">
            <a:noAutofit/>
          </a:bodyPr>
          <a:lstStyle/>
          <a:p>
            <a:pPr marL="19050" marR="0" lvl="0" indent="-6350" algn="ctr" rtl="0">
              <a:spcBef>
                <a:spcPts val="0"/>
              </a:spcBef>
              <a:buSzPct val="25000"/>
              <a:buNone/>
            </a:pPr>
            <a:r>
              <a:rPr lang="en-US" sz="2800" dirty="0" smtClean="0">
                <a:latin typeface="Arial"/>
                <a:ea typeface="Palatino Linotype"/>
                <a:cs typeface="Arial"/>
                <a:sym typeface="Palatino Linotype"/>
              </a:rPr>
              <a:t>Questions to be addressed in the workshop (I) </a:t>
            </a:r>
            <a:endParaRPr lang="en-US" sz="2800" dirty="0">
              <a:latin typeface="Palatino Linotype"/>
              <a:ea typeface="Palatino Linotype"/>
              <a:cs typeface="Palatino Linotype"/>
              <a:sym typeface="Palatino Linotype"/>
            </a:endParaRPr>
          </a:p>
        </p:txBody>
      </p:sp>
      <p:sp>
        <p:nvSpPr>
          <p:cNvPr id="4" name="Rectangle 3"/>
          <p:cNvSpPr/>
          <p:nvPr/>
        </p:nvSpPr>
        <p:spPr>
          <a:xfrm>
            <a:off x="573073" y="1149540"/>
            <a:ext cx="8146930" cy="4524315"/>
          </a:xfrm>
          <a:prstGeom prst="rect">
            <a:avLst/>
          </a:prstGeom>
        </p:spPr>
        <p:txBody>
          <a:bodyPr wrap="square">
            <a:spAutoFit/>
          </a:bodyPr>
          <a:lstStyle/>
          <a:p>
            <a:pPr marL="457200" lvl="0" indent="-457200">
              <a:buFont typeface="+mj-lt"/>
              <a:buAutoNum type="arabicPeriod"/>
            </a:pPr>
            <a:r>
              <a:rPr lang="en-US" sz="2400" dirty="0" smtClean="0"/>
              <a:t>What </a:t>
            </a:r>
            <a:r>
              <a:rPr lang="en-US" sz="2400" dirty="0"/>
              <a:t>are the most important observation systems in the Arctic where Norwegian institutions play an active role ?  Observation systems covering different scientific disciplines should be addressed, both the space component and the in situ component, as well as users of the </a:t>
            </a:r>
            <a:r>
              <a:rPr lang="en-US" sz="2400" dirty="0" smtClean="0"/>
              <a:t>data</a:t>
            </a:r>
          </a:p>
          <a:p>
            <a:pPr marL="457200" lvl="0" indent="-457200">
              <a:buFont typeface="+mj-lt"/>
              <a:buAutoNum type="arabicPeriod"/>
            </a:pPr>
            <a:endParaRPr lang="en-US" sz="2400" dirty="0"/>
          </a:p>
          <a:p>
            <a:pPr marL="457200" lvl="0" indent="-457200">
              <a:buFont typeface="+mj-lt"/>
              <a:buAutoNum type="arabicPeriod"/>
            </a:pPr>
            <a:r>
              <a:rPr lang="en-US" sz="2400" dirty="0"/>
              <a:t>The satellite component of the Arctic observation systems is now developing rapidly under the Copernicus </a:t>
            </a:r>
            <a:r>
              <a:rPr lang="en-US" sz="2400" dirty="0" err="1"/>
              <a:t>programme</a:t>
            </a:r>
            <a:r>
              <a:rPr lang="en-US" sz="2400" dirty="0"/>
              <a:t>, while the in situ component is lagging behind. How can we improve the in situ component, which is needed to observe the numerous variables that cannot be obtained from satellite data</a:t>
            </a:r>
          </a:p>
        </p:txBody>
      </p:sp>
    </p:spTree>
    <p:extLst>
      <p:ext uri="{BB962C8B-B14F-4D97-AF65-F5344CB8AC3E}">
        <p14:creationId xmlns:p14="http://schemas.microsoft.com/office/powerpoint/2010/main" val="25114439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46"/>
          <p:cNvSpPr/>
          <p:nvPr/>
        </p:nvSpPr>
        <p:spPr>
          <a:xfrm>
            <a:off x="0" y="249237"/>
            <a:ext cx="9144000" cy="461700"/>
          </a:xfrm>
          <a:prstGeom prst="rect">
            <a:avLst/>
          </a:prstGeom>
          <a:noFill/>
          <a:ln>
            <a:noFill/>
          </a:ln>
        </p:spPr>
        <p:txBody>
          <a:bodyPr lIns="91425" tIns="45700" rIns="91425" bIns="45700" anchor="t" anchorCtr="0">
            <a:noAutofit/>
          </a:bodyPr>
          <a:lstStyle/>
          <a:p>
            <a:pPr marL="19050" marR="0" lvl="0" indent="-6350" algn="ctr" rtl="0">
              <a:spcBef>
                <a:spcPts val="0"/>
              </a:spcBef>
              <a:buSzPct val="25000"/>
              <a:buNone/>
            </a:pPr>
            <a:r>
              <a:rPr lang="en-US" sz="2800" dirty="0" smtClean="0">
                <a:latin typeface="Arial"/>
                <a:ea typeface="Palatino Linotype"/>
                <a:cs typeface="Arial"/>
                <a:sym typeface="Palatino Linotype"/>
              </a:rPr>
              <a:t>Questions to be addressed in the workshop (II) </a:t>
            </a:r>
            <a:endParaRPr lang="en-US" sz="2800" dirty="0">
              <a:latin typeface="Palatino Linotype"/>
              <a:ea typeface="Palatino Linotype"/>
              <a:cs typeface="Palatino Linotype"/>
              <a:sym typeface="Palatino Linotype"/>
            </a:endParaRPr>
          </a:p>
        </p:txBody>
      </p:sp>
      <p:sp>
        <p:nvSpPr>
          <p:cNvPr id="4" name="Rectangle 3"/>
          <p:cNvSpPr/>
          <p:nvPr/>
        </p:nvSpPr>
        <p:spPr>
          <a:xfrm>
            <a:off x="573073" y="1149540"/>
            <a:ext cx="8146930" cy="4524315"/>
          </a:xfrm>
          <a:prstGeom prst="rect">
            <a:avLst/>
          </a:prstGeom>
        </p:spPr>
        <p:txBody>
          <a:bodyPr wrap="square">
            <a:spAutoFit/>
          </a:bodyPr>
          <a:lstStyle/>
          <a:p>
            <a:pPr marL="355600" lvl="0" indent="-355600"/>
            <a:r>
              <a:rPr lang="en-US" sz="2400" dirty="0" smtClean="0"/>
              <a:t>3. A </a:t>
            </a:r>
            <a:r>
              <a:rPr lang="en-US" sz="2400" dirty="0"/>
              <a:t>large part of the Arctic observations are provided by time-limited research activities, while only minor parts are collected through operational or semi-operational monitoring systems.  How can more of the research-based data collection become long-term, sustainable observations ? </a:t>
            </a:r>
            <a:endParaRPr lang="en-US" sz="2400" dirty="0" smtClean="0"/>
          </a:p>
          <a:p>
            <a:pPr marL="355600" lvl="0" indent="-355600"/>
            <a:endParaRPr lang="en-US" sz="2400" dirty="0"/>
          </a:p>
          <a:p>
            <a:pPr marL="355600" lvl="0" indent="-355600"/>
            <a:r>
              <a:rPr lang="en-US" sz="2400" dirty="0" smtClean="0"/>
              <a:t>4. Strengthen </a:t>
            </a:r>
            <a:r>
              <a:rPr lang="en-US" sz="2400" dirty="0"/>
              <a:t>collaboration between the Norwegian institutions, including establishment of a network or forum that can address cross-disciplinary challenges and engage stakeholder institutions. Who are the actors who should be involved ? </a:t>
            </a:r>
          </a:p>
          <a:p>
            <a:pPr marL="457200" lvl="0" indent="-457200">
              <a:buFont typeface="+mj-lt"/>
              <a:buAutoNum type="arabicPeriod"/>
            </a:pPr>
            <a:endParaRPr lang="en-US" sz="2400" dirty="0"/>
          </a:p>
        </p:txBody>
      </p:sp>
    </p:spTree>
    <p:extLst>
      <p:ext uri="{BB962C8B-B14F-4D97-AF65-F5344CB8AC3E}">
        <p14:creationId xmlns:p14="http://schemas.microsoft.com/office/powerpoint/2010/main" val="14163969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6675"/>
            <a:ext cx="9144000" cy="1758949"/>
          </a:xfrm>
        </p:spPr>
        <p:txBody>
          <a:bodyPr>
            <a:normAutofit/>
          </a:bodyPr>
          <a:lstStyle/>
          <a:p>
            <a:r>
              <a:rPr lang="nb-NO" dirty="0" smtClean="0"/>
              <a:t>Guidelines for </a:t>
            </a:r>
            <a:r>
              <a:rPr lang="nb-NO" dirty="0" err="1" smtClean="0"/>
              <a:t>the</a:t>
            </a:r>
            <a:r>
              <a:rPr lang="nb-NO" dirty="0" smtClean="0"/>
              <a:t> </a:t>
            </a:r>
            <a:r>
              <a:rPr lang="nb-NO" dirty="0" err="1" smtClean="0"/>
              <a:t>presentations</a:t>
            </a:r>
            <a:r>
              <a:rPr lang="nb-NO" dirty="0" smtClean="0"/>
              <a:t> at </a:t>
            </a:r>
            <a:r>
              <a:rPr lang="nb-NO" dirty="0" err="1" smtClean="0"/>
              <a:t>the</a:t>
            </a:r>
            <a:r>
              <a:rPr lang="nb-NO" dirty="0" smtClean="0"/>
              <a:t> INTAROS workshop 09 November 2017 </a:t>
            </a:r>
            <a:endParaRPr lang="nb-NO" dirty="0"/>
          </a:p>
        </p:txBody>
      </p:sp>
      <p:sp>
        <p:nvSpPr>
          <p:cNvPr id="3" name="Subtitle 2"/>
          <p:cNvSpPr>
            <a:spLocks noGrp="1"/>
          </p:cNvSpPr>
          <p:nvPr>
            <p:ph type="subTitle" idx="1"/>
          </p:nvPr>
        </p:nvSpPr>
        <p:spPr>
          <a:xfrm>
            <a:off x="396875" y="2012949"/>
            <a:ext cx="8223250" cy="4337051"/>
          </a:xfrm>
        </p:spPr>
        <p:txBody>
          <a:bodyPr>
            <a:normAutofit fontScale="92500" lnSpcReduction="20000"/>
          </a:bodyPr>
          <a:lstStyle/>
          <a:p>
            <a:pPr marL="285750" indent="-285750" algn="l">
              <a:buFont typeface="Arial"/>
              <a:buChar char="•"/>
            </a:pPr>
            <a:r>
              <a:rPr lang="nb-NO" sz="2400" dirty="0" err="1" smtClean="0">
                <a:solidFill>
                  <a:srgbClr val="1F497D"/>
                </a:solidFill>
              </a:rPr>
              <a:t>Address</a:t>
            </a:r>
            <a:r>
              <a:rPr lang="nb-NO" sz="2400" dirty="0" smtClean="0">
                <a:solidFill>
                  <a:srgbClr val="1F497D"/>
                </a:solidFill>
              </a:rPr>
              <a:t>  </a:t>
            </a:r>
            <a:r>
              <a:rPr lang="nb-NO" sz="2400" dirty="0" err="1" smtClean="0">
                <a:solidFill>
                  <a:srgbClr val="1F497D"/>
                </a:solidFill>
              </a:rPr>
              <a:t>one</a:t>
            </a:r>
            <a:r>
              <a:rPr lang="nb-NO" sz="2400" dirty="0" smtClean="0">
                <a:solidFill>
                  <a:srgbClr val="1F497D"/>
                </a:solidFill>
              </a:rPr>
              <a:t> or more </a:t>
            </a:r>
            <a:r>
              <a:rPr lang="nb-NO" sz="2400" dirty="0" err="1" smtClean="0">
                <a:solidFill>
                  <a:srgbClr val="1F497D"/>
                </a:solidFill>
              </a:rPr>
              <a:t>observing</a:t>
            </a:r>
            <a:r>
              <a:rPr lang="nb-NO" sz="2400" dirty="0" smtClean="0">
                <a:solidFill>
                  <a:srgbClr val="1F497D"/>
                </a:solidFill>
              </a:rPr>
              <a:t> systems </a:t>
            </a:r>
            <a:r>
              <a:rPr lang="nb-NO" sz="2400" dirty="0" err="1" smtClean="0">
                <a:solidFill>
                  <a:srgbClr val="1F497D"/>
                </a:solidFill>
              </a:rPr>
              <a:t>that</a:t>
            </a:r>
            <a:r>
              <a:rPr lang="nb-NO" sz="2400" dirty="0" smtClean="0">
                <a:solidFill>
                  <a:srgbClr val="1F497D"/>
                </a:solidFill>
              </a:rPr>
              <a:t> </a:t>
            </a:r>
            <a:r>
              <a:rPr lang="nb-NO" sz="2400" dirty="0" err="1" smtClean="0">
                <a:solidFill>
                  <a:srgbClr val="1F497D"/>
                </a:solidFill>
              </a:rPr>
              <a:t>are</a:t>
            </a:r>
            <a:r>
              <a:rPr lang="nb-NO" sz="2400" dirty="0" smtClean="0">
                <a:solidFill>
                  <a:srgbClr val="1F497D"/>
                </a:solidFill>
              </a:rPr>
              <a:t> </a:t>
            </a:r>
            <a:r>
              <a:rPr lang="nb-NO" sz="2400" dirty="0" err="1" smtClean="0">
                <a:solidFill>
                  <a:srgbClr val="1F497D"/>
                </a:solidFill>
              </a:rPr>
              <a:t>established</a:t>
            </a:r>
            <a:r>
              <a:rPr lang="nb-NO" sz="2400" dirty="0" smtClean="0">
                <a:solidFill>
                  <a:srgbClr val="1F497D"/>
                </a:solidFill>
              </a:rPr>
              <a:t> or in </a:t>
            </a:r>
            <a:r>
              <a:rPr lang="nb-NO" sz="2400" dirty="0" err="1" smtClean="0">
                <a:solidFill>
                  <a:srgbClr val="1F497D"/>
                </a:solidFill>
              </a:rPr>
              <a:t>the</a:t>
            </a:r>
            <a:r>
              <a:rPr lang="nb-NO" sz="2400" dirty="0" smtClean="0">
                <a:solidFill>
                  <a:srgbClr val="1F497D"/>
                </a:solidFill>
              </a:rPr>
              <a:t> </a:t>
            </a:r>
            <a:r>
              <a:rPr lang="nb-NO" sz="2400" dirty="0" err="1" smtClean="0">
                <a:solidFill>
                  <a:srgbClr val="1F497D"/>
                </a:solidFill>
              </a:rPr>
              <a:t>process</a:t>
            </a:r>
            <a:r>
              <a:rPr lang="nb-NO" sz="2400" dirty="0" smtClean="0">
                <a:solidFill>
                  <a:srgbClr val="1F497D"/>
                </a:solidFill>
              </a:rPr>
              <a:t> </a:t>
            </a:r>
            <a:r>
              <a:rPr lang="nb-NO" sz="2400" dirty="0" err="1" smtClean="0">
                <a:solidFill>
                  <a:srgbClr val="1F497D"/>
                </a:solidFill>
              </a:rPr>
              <a:t>of</a:t>
            </a:r>
            <a:r>
              <a:rPr lang="nb-NO" sz="2400" dirty="0" smtClean="0">
                <a:solidFill>
                  <a:srgbClr val="1F497D"/>
                </a:solidFill>
              </a:rPr>
              <a:t> </a:t>
            </a:r>
            <a:r>
              <a:rPr lang="nb-NO" sz="2400" dirty="0" err="1" smtClean="0">
                <a:solidFill>
                  <a:srgbClr val="1F497D"/>
                </a:solidFill>
              </a:rPr>
              <a:t>being</a:t>
            </a:r>
            <a:r>
              <a:rPr lang="nb-NO" sz="2400" dirty="0" smtClean="0">
                <a:solidFill>
                  <a:srgbClr val="1F497D"/>
                </a:solidFill>
              </a:rPr>
              <a:t> </a:t>
            </a:r>
            <a:r>
              <a:rPr lang="nb-NO" sz="2400" dirty="0" err="1" smtClean="0">
                <a:solidFill>
                  <a:srgbClr val="1F497D"/>
                </a:solidFill>
              </a:rPr>
              <a:t>established</a:t>
            </a:r>
            <a:endParaRPr lang="nb-NO" sz="2400" dirty="0" smtClean="0">
              <a:solidFill>
                <a:srgbClr val="1F497D"/>
              </a:solidFill>
            </a:endParaRPr>
          </a:p>
          <a:p>
            <a:pPr marL="285750" indent="-285750" algn="l">
              <a:buFont typeface="Arial"/>
              <a:buChar char="•"/>
            </a:pPr>
            <a:r>
              <a:rPr lang="nb-NO" sz="2400" dirty="0" err="1" smtClean="0">
                <a:solidFill>
                  <a:srgbClr val="1F497D"/>
                </a:solidFill>
              </a:rPr>
              <a:t>Describe</a:t>
            </a:r>
            <a:r>
              <a:rPr lang="nb-NO" sz="2400" dirty="0" smtClean="0">
                <a:solidFill>
                  <a:srgbClr val="1F497D"/>
                </a:solidFill>
              </a:rPr>
              <a:t> </a:t>
            </a:r>
            <a:r>
              <a:rPr lang="nb-NO" sz="2400" dirty="0" err="1" smtClean="0">
                <a:solidFill>
                  <a:srgbClr val="1F497D"/>
                </a:solidFill>
              </a:rPr>
              <a:t>what</a:t>
            </a:r>
            <a:r>
              <a:rPr lang="nb-NO" sz="2400" dirty="0" smtClean="0">
                <a:solidFill>
                  <a:srgbClr val="1F497D"/>
                </a:solidFill>
              </a:rPr>
              <a:t> </a:t>
            </a:r>
            <a:r>
              <a:rPr lang="nb-NO" sz="2400" dirty="0" err="1" smtClean="0">
                <a:solidFill>
                  <a:srgbClr val="1F497D"/>
                </a:solidFill>
              </a:rPr>
              <a:t>your</a:t>
            </a:r>
            <a:r>
              <a:rPr lang="nb-NO" sz="2400" dirty="0" smtClean="0">
                <a:solidFill>
                  <a:srgbClr val="1F497D"/>
                </a:solidFill>
              </a:rPr>
              <a:t> </a:t>
            </a:r>
            <a:r>
              <a:rPr lang="nb-NO" sz="2400" dirty="0" err="1" smtClean="0">
                <a:solidFill>
                  <a:srgbClr val="1F497D"/>
                </a:solidFill>
              </a:rPr>
              <a:t>institution</a:t>
            </a:r>
            <a:r>
              <a:rPr lang="nb-NO" sz="2400" dirty="0">
                <a:solidFill>
                  <a:srgbClr val="1F497D"/>
                </a:solidFill>
              </a:rPr>
              <a:t> </a:t>
            </a:r>
            <a:r>
              <a:rPr lang="nb-NO" sz="2400" dirty="0" smtClean="0">
                <a:solidFill>
                  <a:srgbClr val="1F497D"/>
                </a:solidFill>
              </a:rPr>
              <a:t>or </a:t>
            </a:r>
            <a:r>
              <a:rPr lang="nb-NO" sz="2400" dirty="0" err="1" smtClean="0">
                <a:solidFill>
                  <a:srgbClr val="1F497D"/>
                </a:solidFill>
              </a:rPr>
              <a:t>project</a:t>
            </a:r>
            <a:r>
              <a:rPr lang="nb-NO" sz="2400" dirty="0" smtClean="0">
                <a:solidFill>
                  <a:srgbClr val="1F497D"/>
                </a:solidFill>
              </a:rPr>
              <a:t> is </a:t>
            </a:r>
            <a:r>
              <a:rPr lang="nb-NO" sz="2400" dirty="0" err="1" smtClean="0">
                <a:solidFill>
                  <a:srgbClr val="1F497D"/>
                </a:solidFill>
              </a:rPr>
              <a:t>doing</a:t>
            </a:r>
            <a:r>
              <a:rPr lang="nb-NO" sz="2400" dirty="0" smtClean="0">
                <a:solidFill>
                  <a:srgbClr val="1F497D"/>
                </a:solidFill>
              </a:rPr>
              <a:t>  (in </a:t>
            </a:r>
            <a:r>
              <a:rPr lang="nb-NO" sz="2400" dirty="0" err="1" smtClean="0">
                <a:solidFill>
                  <a:srgbClr val="1F497D"/>
                </a:solidFill>
              </a:rPr>
              <a:t>connection</a:t>
            </a:r>
            <a:r>
              <a:rPr lang="nb-NO" sz="2400" dirty="0" smtClean="0">
                <a:solidFill>
                  <a:srgbClr val="1F497D"/>
                </a:solidFill>
              </a:rPr>
              <a:t> </a:t>
            </a:r>
            <a:r>
              <a:rPr lang="nb-NO" sz="2400" dirty="0" err="1" smtClean="0">
                <a:solidFill>
                  <a:srgbClr val="1F497D"/>
                </a:solidFill>
              </a:rPr>
              <a:t>with</a:t>
            </a:r>
            <a:r>
              <a:rPr lang="nb-NO" sz="2400" dirty="0" smtClean="0">
                <a:solidFill>
                  <a:srgbClr val="1F497D"/>
                </a:solidFill>
              </a:rPr>
              <a:t> </a:t>
            </a:r>
            <a:r>
              <a:rPr lang="nb-NO" sz="2400" dirty="0" err="1" smtClean="0">
                <a:solidFill>
                  <a:srgbClr val="1F497D"/>
                </a:solidFill>
              </a:rPr>
              <a:t>national</a:t>
            </a:r>
            <a:r>
              <a:rPr lang="nb-NO" sz="2400" dirty="0" smtClean="0">
                <a:solidFill>
                  <a:srgbClr val="1F497D"/>
                </a:solidFill>
              </a:rPr>
              <a:t> and/or </a:t>
            </a:r>
            <a:r>
              <a:rPr lang="nb-NO" sz="2400" dirty="0" err="1" smtClean="0">
                <a:solidFill>
                  <a:srgbClr val="1F497D"/>
                </a:solidFill>
              </a:rPr>
              <a:t>international</a:t>
            </a:r>
            <a:r>
              <a:rPr lang="nb-NO" sz="2400" dirty="0" smtClean="0">
                <a:solidFill>
                  <a:srgbClr val="1F497D"/>
                </a:solidFill>
              </a:rPr>
              <a:t> </a:t>
            </a:r>
            <a:r>
              <a:rPr lang="nb-NO" sz="2400" dirty="0" err="1" smtClean="0">
                <a:solidFill>
                  <a:srgbClr val="1F497D"/>
                </a:solidFill>
              </a:rPr>
              <a:t>programmes</a:t>
            </a:r>
            <a:r>
              <a:rPr lang="nb-NO" sz="2400" dirty="0" smtClean="0">
                <a:solidFill>
                  <a:srgbClr val="1F497D"/>
                </a:solidFill>
              </a:rPr>
              <a:t>)</a:t>
            </a:r>
          </a:p>
          <a:p>
            <a:pPr marL="285750" indent="-285750" algn="l">
              <a:buFont typeface="Arial"/>
              <a:buChar char="•"/>
            </a:pPr>
            <a:r>
              <a:rPr lang="nb-NO" sz="2400" dirty="0" err="1" smtClean="0">
                <a:solidFill>
                  <a:srgbClr val="1F497D"/>
                </a:solidFill>
              </a:rPr>
              <a:t>Focus</a:t>
            </a:r>
            <a:r>
              <a:rPr lang="nb-NO" sz="2400" dirty="0" smtClean="0">
                <a:solidFill>
                  <a:srgbClr val="1F497D"/>
                </a:solidFill>
              </a:rPr>
              <a:t> </a:t>
            </a:r>
            <a:r>
              <a:rPr lang="nb-NO" sz="2400" dirty="0" err="1" smtClean="0">
                <a:solidFill>
                  <a:srgbClr val="1F497D"/>
                </a:solidFill>
              </a:rPr>
              <a:t>on</a:t>
            </a:r>
            <a:r>
              <a:rPr lang="nb-NO" sz="2400" dirty="0" smtClean="0">
                <a:solidFill>
                  <a:srgbClr val="1F497D"/>
                </a:solidFill>
              </a:rPr>
              <a:t> </a:t>
            </a:r>
            <a:r>
              <a:rPr lang="nb-NO" sz="2400" dirty="0" err="1" smtClean="0">
                <a:solidFill>
                  <a:srgbClr val="1F497D"/>
                </a:solidFill>
              </a:rPr>
              <a:t>the</a:t>
            </a:r>
            <a:r>
              <a:rPr lang="nb-NO" sz="2400" dirty="0" smtClean="0">
                <a:solidFill>
                  <a:srgbClr val="1F497D"/>
                </a:solidFill>
              </a:rPr>
              <a:t> </a:t>
            </a:r>
            <a:r>
              <a:rPr lang="nb-NO" sz="2400" dirty="0" err="1" smtClean="0">
                <a:solidFill>
                  <a:srgbClr val="1F497D"/>
                </a:solidFill>
              </a:rPr>
              <a:t>upstream</a:t>
            </a:r>
            <a:r>
              <a:rPr lang="nb-NO" sz="2400" dirty="0" smtClean="0">
                <a:solidFill>
                  <a:srgbClr val="1F497D"/>
                </a:solidFill>
              </a:rPr>
              <a:t> part </a:t>
            </a:r>
            <a:r>
              <a:rPr lang="nb-NO" sz="2400" dirty="0" err="1" smtClean="0">
                <a:solidFill>
                  <a:srgbClr val="1F497D"/>
                </a:solidFill>
              </a:rPr>
              <a:t>of</a:t>
            </a:r>
            <a:r>
              <a:rPr lang="nb-NO" sz="2400" dirty="0" smtClean="0">
                <a:solidFill>
                  <a:srgbClr val="1F497D"/>
                </a:solidFill>
              </a:rPr>
              <a:t> </a:t>
            </a:r>
            <a:r>
              <a:rPr lang="nb-NO" sz="2400" dirty="0" err="1" smtClean="0">
                <a:solidFill>
                  <a:srgbClr val="1F497D"/>
                </a:solidFill>
              </a:rPr>
              <a:t>the</a:t>
            </a:r>
            <a:r>
              <a:rPr lang="nb-NO" sz="2400" dirty="0" smtClean="0">
                <a:solidFill>
                  <a:srgbClr val="1F497D"/>
                </a:solidFill>
              </a:rPr>
              <a:t> </a:t>
            </a:r>
            <a:r>
              <a:rPr lang="nb-NO" sz="2400" dirty="0" err="1" smtClean="0">
                <a:solidFill>
                  <a:srgbClr val="1F497D"/>
                </a:solidFill>
              </a:rPr>
              <a:t>observing</a:t>
            </a:r>
            <a:r>
              <a:rPr lang="nb-NO" sz="2400" dirty="0" smtClean="0">
                <a:solidFill>
                  <a:srgbClr val="1F497D"/>
                </a:solidFill>
              </a:rPr>
              <a:t> system (</a:t>
            </a:r>
            <a:r>
              <a:rPr lang="nb-NO" sz="2400" dirty="0" err="1" smtClean="0">
                <a:solidFill>
                  <a:srgbClr val="1F497D"/>
                </a:solidFill>
              </a:rPr>
              <a:t>the</a:t>
            </a:r>
            <a:r>
              <a:rPr lang="nb-NO" sz="2400" dirty="0">
                <a:solidFill>
                  <a:srgbClr val="1F497D"/>
                </a:solidFill>
              </a:rPr>
              <a:t> </a:t>
            </a:r>
            <a:r>
              <a:rPr lang="nb-NO" sz="2400" dirty="0" smtClean="0">
                <a:solidFill>
                  <a:srgbClr val="1F497D"/>
                </a:solidFill>
              </a:rPr>
              <a:t>data </a:t>
            </a:r>
            <a:r>
              <a:rPr lang="nb-NO" sz="2400" dirty="0" err="1" smtClean="0">
                <a:solidFill>
                  <a:srgbClr val="1F497D"/>
                </a:solidFill>
              </a:rPr>
              <a:t>collection</a:t>
            </a:r>
            <a:r>
              <a:rPr lang="nb-NO" sz="2400" dirty="0" smtClean="0">
                <a:solidFill>
                  <a:srgbClr val="1F497D"/>
                </a:solidFill>
              </a:rPr>
              <a:t> part, </a:t>
            </a:r>
            <a:r>
              <a:rPr lang="nb-NO" sz="2400" dirty="0" err="1" smtClean="0">
                <a:solidFill>
                  <a:srgbClr val="1F497D"/>
                </a:solidFill>
              </a:rPr>
              <a:t>see</a:t>
            </a:r>
            <a:r>
              <a:rPr lang="nb-NO" sz="2400" dirty="0" smtClean="0">
                <a:solidFill>
                  <a:srgbClr val="1F497D"/>
                </a:solidFill>
              </a:rPr>
              <a:t> </a:t>
            </a:r>
            <a:r>
              <a:rPr lang="nb-NO" sz="2400" dirty="0" err="1" smtClean="0">
                <a:solidFill>
                  <a:srgbClr val="1F497D"/>
                </a:solidFill>
              </a:rPr>
              <a:t>next</a:t>
            </a:r>
            <a:r>
              <a:rPr lang="nb-NO" sz="2400" dirty="0" smtClean="0">
                <a:solidFill>
                  <a:srgbClr val="1F497D"/>
                </a:solidFill>
              </a:rPr>
              <a:t> slide). The </a:t>
            </a:r>
            <a:r>
              <a:rPr lang="nb-NO" sz="2400" dirty="0" err="1" smtClean="0">
                <a:solidFill>
                  <a:srgbClr val="1F497D"/>
                </a:solidFill>
              </a:rPr>
              <a:t>downstream</a:t>
            </a:r>
            <a:r>
              <a:rPr lang="nb-NO" sz="2400" dirty="0" smtClean="0">
                <a:solidFill>
                  <a:srgbClr val="1F497D"/>
                </a:solidFill>
              </a:rPr>
              <a:t> part </a:t>
            </a:r>
            <a:r>
              <a:rPr lang="nb-NO" sz="2400" dirty="0" err="1" smtClean="0">
                <a:solidFill>
                  <a:srgbClr val="1F497D"/>
                </a:solidFill>
              </a:rPr>
              <a:t>related</a:t>
            </a:r>
            <a:r>
              <a:rPr lang="nb-NO" sz="2400" dirty="0" smtClean="0">
                <a:solidFill>
                  <a:srgbClr val="1F497D"/>
                </a:solidFill>
              </a:rPr>
              <a:t> to </a:t>
            </a:r>
            <a:r>
              <a:rPr lang="nb-NO" sz="2400" dirty="0" err="1" smtClean="0">
                <a:solidFill>
                  <a:srgbClr val="1F497D"/>
                </a:solidFill>
              </a:rPr>
              <a:t>project</a:t>
            </a:r>
            <a:r>
              <a:rPr lang="nb-NO" sz="2400" dirty="0" smtClean="0">
                <a:solidFill>
                  <a:srgbClr val="1F497D"/>
                </a:solidFill>
              </a:rPr>
              <a:t> management, </a:t>
            </a:r>
            <a:r>
              <a:rPr lang="nb-NO" sz="2400" dirty="0" err="1" smtClean="0">
                <a:solidFill>
                  <a:srgbClr val="1F497D"/>
                </a:solidFill>
              </a:rPr>
              <a:t>dissemination</a:t>
            </a:r>
            <a:r>
              <a:rPr lang="nb-NO" sz="2400" dirty="0" smtClean="0">
                <a:solidFill>
                  <a:srgbClr val="1F497D"/>
                </a:solidFill>
              </a:rPr>
              <a:t> and </a:t>
            </a:r>
            <a:r>
              <a:rPr lang="nb-NO" sz="2400" dirty="0" err="1" smtClean="0">
                <a:solidFill>
                  <a:srgbClr val="1F497D"/>
                </a:solidFill>
              </a:rPr>
              <a:t>exploitation</a:t>
            </a:r>
            <a:r>
              <a:rPr lang="nb-NO" sz="2400" dirty="0" smtClean="0">
                <a:solidFill>
                  <a:srgbClr val="1F497D"/>
                </a:solidFill>
              </a:rPr>
              <a:t> </a:t>
            </a:r>
            <a:r>
              <a:rPr lang="nb-NO" sz="2400" dirty="0" err="1" smtClean="0">
                <a:solidFill>
                  <a:srgbClr val="1F497D"/>
                </a:solidFill>
              </a:rPr>
              <a:t>will</a:t>
            </a:r>
            <a:r>
              <a:rPr lang="nb-NO" sz="2400" dirty="0" smtClean="0">
                <a:solidFill>
                  <a:srgbClr val="1F497D"/>
                </a:solidFill>
              </a:rPr>
              <a:t> be </a:t>
            </a:r>
            <a:r>
              <a:rPr lang="nb-NO" sz="2400" dirty="0" err="1" smtClean="0">
                <a:solidFill>
                  <a:srgbClr val="1F497D"/>
                </a:solidFill>
              </a:rPr>
              <a:t>addressed</a:t>
            </a:r>
            <a:r>
              <a:rPr lang="nb-NO" sz="2400" dirty="0" smtClean="0">
                <a:solidFill>
                  <a:srgbClr val="1F497D"/>
                </a:solidFill>
              </a:rPr>
              <a:t> in </a:t>
            </a:r>
            <a:r>
              <a:rPr lang="nb-NO" sz="2400" dirty="0" err="1" smtClean="0">
                <a:solidFill>
                  <a:srgbClr val="1F497D"/>
                </a:solidFill>
              </a:rPr>
              <a:t>follow</a:t>
            </a:r>
            <a:r>
              <a:rPr lang="nb-NO" sz="2400" dirty="0" smtClean="0">
                <a:solidFill>
                  <a:srgbClr val="1F497D"/>
                </a:solidFill>
              </a:rPr>
              <a:t>-up workshops.</a:t>
            </a:r>
          </a:p>
          <a:p>
            <a:pPr marL="285750" indent="-285750" algn="l">
              <a:buFont typeface="Arial"/>
              <a:buChar char="•"/>
            </a:pPr>
            <a:r>
              <a:rPr lang="nb-NO" sz="2400" dirty="0" smtClean="0">
                <a:solidFill>
                  <a:srgbClr val="1F497D"/>
                </a:solidFill>
              </a:rPr>
              <a:t>How do </a:t>
            </a:r>
            <a:r>
              <a:rPr lang="nb-NO" sz="2400" dirty="0" err="1" smtClean="0">
                <a:solidFill>
                  <a:srgbClr val="1F497D"/>
                </a:solidFill>
              </a:rPr>
              <a:t>you</a:t>
            </a:r>
            <a:r>
              <a:rPr lang="nb-NO" sz="2400" dirty="0" smtClean="0">
                <a:solidFill>
                  <a:srgbClr val="1F497D"/>
                </a:solidFill>
              </a:rPr>
              <a:t> </a:t>
            </a:r>
            <a:r>
              <a:rPr lang="nb-NO" sz="2400" dirty="0" err="1" smtClean="0">
                <a:solidFill>
                  <a:srgbClr val="1F497D"/>
                </a:solidFill>
              </a:rPr>
              <a:t>envisage</a:t>
            </a:r>
            <a:r>
              <a:rPr lang="nb-NO" sz="2400" dirty="0" smtClean="0">
                <a:solidFill>
                  <a:srgbClr val="1F497D"/>
                </a:solidFill>
              </a:rPr>
              <a:t> Arctic </a:t>
            </a:r>
            <a:r>
              <a:rPr lang="nb-NO" sz="2400" dirty="0" err="1" smtClean="0">
                <a:solidFill>
                  <a:srgbClr val="1F497D"/>
                </a:solidFill>
              </a:rPr>
              <a:t>observing</a:t>
            </a:r>
            <a:r>
              <a:rPr lang="nb-NO" sz="2400" dirty="0" smtClean="0">
                <a:solidFill>
                  <a:srgbClr val="1F497D"/>
                </a:solidFill>
              </a:rPr>
              <a:t> systems in </a:t>
            </a:r>
            <a:r>
              <a:rPr lang="nb-NO" sz="2400" dirty="0" err="1" smtClean="0">
                <a:solidFill>
                  <a:srgbClr val="1F497D"/>
                </a:solidFill>
              </a:rPr>
              <a:t>your</a:t>
            </a:r>
            <a:r>
              <a:rPr lang="nb-NO" sz="2400" dirty="0" smtClean="0">
                <a:solidFill>
                  <a:srgbClr val="1F497D"/>
                </a:solidFill>
              </a:rPr>
              <a:t> </a:t>
            </a:r>
            <a:r>
              <a:rPr lang="nb-NO" sz="2400" dirty="0" err="1" smtClean="0">
                <a:solidFill>
                  <a:srgbClr val="1F497D"/>
                </a:solidFill>
              </a:rPr>
              <a:t>thematic</a:t>
            </a:r>
            <a:r>
              <a:rPr lang="nb-NO" sz="2400" dirty="0" smtClean="0">
                <a:solidFill>
                  <a:srgbClr val="1F497D"/>
                </a:solidFill>
              </a:rPr>
              <a:t> area to </a:t>
            </a:r>
            <a:r>
              <a:rPr lang="nb-NO" sz="2400" dirty="0" err="1" smtClean="0">
                <a:solidFill>
                  <a:srgbClr val="1F497D"/>
                </a:solidFill>
              </a:rPr>
              <a:t>evolve</a:t>
            </a:r>
            <a:r>
              <a:rPr lang="nb-NO" sz="2400" dirty="0" smtClean="0">
                <a:solidFill>
                  <a:srgbClr val="1F497D"/>
                </a:solidFill>
              </a:rPr>
              <a:t> in </a:t>
            </a:r>
            <a:r>
              <a:rPr lang="nb-NO" sz="2400" dirty="0" err="1" smtClean="0">
                <a:solidFill>
                  <a:srgbClr val="1F497D"/>
                </a:solidFill>
              </a:rPr>
              <a:t>the</a:t>
            </a:r>
            <a:r>
              <a:rPr lang="nb-NO" sz="2400" dirty="0" smtClean="0">
                <a:solidFill>
                  <a:srgbClr val="1F497D"/>
                </a:solidFill>
              </a:rPr>
              <a:t> </a:t>
            </a:r>
            <a:r>
              <a:rPr lang="nb-NO" sz="2400" dirty="0" err="1" smtClean="0">
                <a:solidFill>
                  <a:srgbClr val="1F497D"/>
                </a:solidFill>
              </a:rPr>
              <a:t>coming</a:t>
            </a:r>
            <a:r>
              <a:rPr lang="nb-NO" sz="2400" dirty="0" smtClean="0">
                <a:solidFill>
                  <a:srgbClr val="1F497D"/>
                </a:solidFill>
              </a:rPr>
              <a:t> </a:t>
            </a:r>
            <a:r>
              <a:rPr lang="nb-NO" sz="2400" dirty="0" err="1" smtClean="0">
                <a:solidFill>
                  <a:srgbClr val="1F497D"/>
                </a:solidFill>
              </a:rPr>
              <a:t>years</a:t>
            </a:r>
            <a:r>
              <a:rPr lang="nb-NO" sz="2400" dirty="0" smtClean="0">
                <a:solidFill>
                  <a:srgbClr val="1F497D"/>
                </a:solidFill>
              </a:rPr>
              <a:t> ? </a:t>
            </a:r>
          </a:p>
          <a:p>
            <a:pPr marL="285750" indent="-285750" algn="l">
              <a:buFont typeface="Arial"/>
              <a:buChar char="•"/>
            </a:pPr>
            <a:r>
              <a:rPr lang="nb-NO" sz="2400" dirty="0" err="1" smtClean="0">
                <a:solidFill>
                  <a:srgbClr val="1F497D"/>
                </a:solidFill>
              </a:rPr>
              <a:t>What</a:t>
            </a:r>
            <a:r>
              <a:rPr lang="nb-NO" sz="2400" dirty="0" smtClean="0">
                <a:solidFill>
                  <a:srgbClr val="1F497D"/>
                </a:solidFill>
              </a:rPr>
              <a:t> </a:t>
            </a:r>
            <a:r>
              <a:rPr lang="nb-NO" sz="2400" dirty="0" err="1" smtClean="0">
                <a:solidFill>
                  <a:srgbClr val="1F497D"/>
                </a:solidFill>
              </a:rPr>
              <a:t>are</a:t>
            </a:r>
            <a:r>
              <a:rPr lang="nb-NO" sz="2400" dirty="0" smtClean="0">
                <a:solidFill>
                  <a:srgbClr val="1F497D"/>
                </a:solidFill>
              </a:rPr>
              <a:t> </a:t>
            </a:r>
            <a:r>
              <a:rPr lang="nb-NO" sz="2400" dirty="0" err="1" smtClean="0">
                <a:solidFill>
                  <a:srgbClr val="1F497D"/>
                </a:solidFill>
              </a:rPr>
              <a:t>the</a:t>
            </a:r>
            <a:r>
              <a:rPr lang="nb-NO" sz="2400" dirty="0" smtClean="0">
                <a:solidFill>
                  <a:srgbClr val="1F497D"/>
                </a:solidFill>
              </a:rPr>
              <a:t> </a:t>
            </a:r>
            <a:r>
              <a:rPr lang="nb-NO" sz="2400" dirty="0" err="1" smtClean="0">
                <a:solidFill>
                  <a:srgbClr val="1F497D"/>
                </a:solidFill>
              </a:rPr>
              <a:t>main</a:t>
            </a:r>
            <a:r>
              <a:rPr lang="nb-NO" sz="2400" dirty="0" smtClean="0">
                <a:solidFill>
                  <a:srgbClr val="1F497D"/>
                </a:solidFill>
              </a:rPr>
              <a:t> </a:t>
            </a:r>
            <a:r>
              <a:rPr lang="nb-NO" sz="2400" dirty="0" err="1" smtClean="0">
                <a:solidFill>
                  <a:srgbClr val="1F497D"/>
                </a:solidFill>
              </a:rPr>
              <a:t>obstacles</a:t>
            </a:r>
            <a:r>
              <a:rPr lang="nb-NO" sz="2400" dirty="0" smtClean="0">
                <a:solidFill>
                  <a:srgbClr val="1F497D"/>
                </a:solidFill>
              </a:rPr>
              <a:t> in </a:t>
            </a:r>
            <a:r>
              <a:rPr lang="nb-NO" sz="2400" dirty="0" err="1" smtClean="0">
                <a:solidFill>
                  <a:srgbClr val="1F497D"/>
                </a:solidFill>
              </a:rPr>
              <a:t>building</a:t>
            </a:r>
            <a:r>
              <a:rPr lang="nb-NO" sz="2400" dirty="0" smtClean="0">
                <a:solidFill>
                  <a:srgbClr val="1F497D"/>
                </a:solidFill>
              </a:rPr>
              <a:t> </a:t>
            </a:r>
            <a:r>
              <a:rPr lang="nb-NO" sz="2400" dirty="0" err="1" smtClean="0">
                <a:solidFill>
                  <a:srgbClr val="1F497D"/>
                </a:solidFill>
              </a:rPr>
              <a:t>observing</a:t>
            </a:r>
            <a:r>
              <a:rPr lang="nb-NO" sz="2400" dirty="0" smtClean="0">
                <a:solidFill>
                  <a:srgbClr val="1F497D"/>
                </a:solidFill>
              </a:rPr>
              <a:t> systems in </a:t>
            </a:r>
            <a:r>
              <a:rPr lang="nb-NO" sz="2400" dirty="0" err="1" smtClean="0">
                <a:solidFill>
                  <a:srgbClr val="1F497D"/>
                </a:solidFill>
              </a:rPr>
              <a:t>the</a:t>
            </a:r>
            <a:r>
              <a:rPr lang="nb-NO" sz="2400" dirty="0" smtClean="0">
                <a:solidFill>
                  <a:srgbClr val="1F497D"/>
                </a:solidFill>
              </a:rPr>
              <a:t> Arctic ? </a:t>
            </a:r>
          </a:p>
          <a:p>
            <a:pPr marL="285750" indent="-285750" algn="l">
              <a:buFont typeface="Arial"/>
              <a:buChar char="•"/>
            </a:pPr>
            <a:r>
              <a:rPr lang="nb-NO" sz="2400" dirty="0" err="1" smtClean="0">
                <a:solidFill>
                  <a:srgbClr val="1F497D"/>
                </a:solidFill>
              </a:rPr>
              <a:t>Each</a:t>
            </a:r>
            <a:r>
              <a:rPr lang="nb-NO" sz="2400" dirty="0" smtClean="0">
                <a:solidFill>
                  <a:srgbClr val="1F497D"/>
                </a:solidFill>
              </a:rPr>
              <a:t> </a:t>
            </a:r>
            <a:r>
              <a:rPr lang="nb-NO" sz="2400" dirty="0" err="1" smtClean="0">
                <a:solidFill>
                  <a:srgbClr val="1F497D"/>
                </a:solidFill>
              </a:rPr>
              <a:t>presentation</a:t>
            </a:r>
            <a:r>
              <a:rPr lang="nb-NO" sz="2400" dirty="0" smtClean="0">
                <a:solidFill>
                  <a:srgbClr val="1F497D"/>
                </a:solidFill>
              </a:rPr>
              <a:t> </a:t>
            </a:r>
            <a:r>
              <a:rPr lang="nb-NO" sz="2400" dirty="0" err="1" smtClean="0">
                <a:solidFill>
                  <a:srgbClr val="1F497D"/>
                </a:solidFill>
              </a:rPr>
              <a:t>should</a:t>
            </a:r>
            <a:r>
              <a:rPr lang="nb-NO" sz="2400" dirty="0" smtClean="0">
                <a:solidFill>
                  <a:srgbClr val="1F497D"/>
                </a:solidFill>
              </a:rPr>
              <a:t> be not more </a:t>
            </a:r>
            <a:r>
              <a:rPr lang="nb-NO" sz="2400" dirty="0" err="1" smtClean="0">
                <a:solidFill>
                  <a:srgbClr val="1F497D"/>
                </a:solidFill>
              </a:rPr>
              <a:t>that</a:t>
            </a:r>
            <a:r>
              <a:rPr lang="nb-NO" sz="2400" dirty="0" smtClean="0">
                <a:solidFill>
                  <a:srgbClr val="1F497D"/>
                </a:solidFill>
              </a:rPr>
              <a:t> 15 </a:t>
            </a:r>
            <a:r>
              <a:rPr lang="nb-NO" sz="2400" dirty="0" err="1" smtClean="0">
                <a:solidFill>
                  <a:srgbClr val="1F497D"/>
                </a:solidFill>
              </a:rPr>
              <a:t>minutes</a:t>
            </a:r>
            <a:r>
              <a:rPr lang="nb-NO" sz="2400" dirty="0" smtClean="0">
                <a:solidFill>
                  <a:srgbClr val="1F497D"/>
                </a:solidFill>
              </a:rPr>
              <a:t>. </a:t>
            </a:r>
          </a:p>
          <a:p>
            <a:pPr algn="l"/>
            <a:r>
              <a:rPr lang="nb-NO" sz="2000" dirty="0" smtClean="0">
                <a:solidFill>
                  <a:srgbClr val="1F497D"/>
                </a:solidFill>
              </a:rPr>
              <a:t> </a:t>
            </a:r>
            <a:endParaRPr lang="nb-NO" sz="2000" dirty="0">
              <a:solidFill>
                <a:srgbClr val="1F497D"/>
              </a:solidFill>
            </a:endParaRPr>
          </a:p>
        </p:txBody>
      </p:sp>
    </p:spTree>
    <p:extLst>
      <p:ext uri="{BB962C8B-B14F-4D97-AF65-F5344CB8AC3E}">
        <p14:creationId xmlns:p14="http://schemas.microsoft.com/office/powerpoint/2010/main" val="10175999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9143998" cy="914400"/>
          </a:xfrm>
        </p:spPr>
        <p:txBody>
          <a:bodyPr>
            <a:normAutofit/>
          </a:bodyPr>
          <a:lstStyle/>
          <a:p>
            <a:r>
              <a:rPr lang="nb-NO" sz="3600" dirty="0" smtClean="0"/>
              <a:t>C</a:t>
            </a:r>
            <a:r>
              <a:rPr lang="nb-NO" sz="3600" dirty="0" smtClean="0">
                <a:effectLst/>
              </a:rPr>
              <a:t>hallenges in </a:t>
            </a:r>
            <a:r>
              <a:rPr lang="nb-NO" sz="3600" dirty="0" err="1" smtClean="0">
                <a:effectLst/>
              </a:rPr>
              <a:t>building</a:t>
            </a:r>
            <a:r>
              <a:rPr lang="nb-NO" sz="3600" dirty="0" smtClean="0">
                <a:effectLst/>
              </a:rPr>
              <a:t> Arctic </a:t>
            </a:r>
            <a:r>
              <a:rPr lang="nb-NO" sz="3600" dirty="0" err="1" smtClean="0">
                <a:effectLst/>
              </a:rPr>
              <a:t>observing</a:t>
            </a:r>
            <a:r>
              <a:rPr lang="nb-NO" sz="3600" dirty="0" smtClean="0">
                <a:effectLst/>
              </a:rPr>
              <a:t> systems</a:t>
            </a:r>
            <a:endParaRPr lang="nb-NO" sz="3600" dirty="0">
              <a:effectLst/>
            </a:endParaRPr>
          </a:p>
        </p:txBody>
      </p:sp>
      <p:sp>
        <p:nvSpPr>
          <p:cNvPr id="4" name="TextBox 3"/>
          <p:cNvSpPr txBox="1"/>
          <p:nvPr/>
        </p:nvSpPr>
        <p:spPr>
          <a:xfrm>
            <a:off x="0" y="967992"/>
            <a:ext cx="9143999" cy="5339923"/>
          </a:xfrm>
          <a:prstGeom prst="rect">
            <a:avLst/>
          </a:prstGeom>
          <a:noFill/>
        </p:spPr>
        <p:txBody>
          <a:bodyPr wrap="square" rtlCol="0">
            <a:spAutoFit/>
          </a:bodyPr>
          <a:lstStyle/>
          <a:p>
            <a:pPr marL="541338" indent="-541338">
              <a:spcBef>
                <a:spcPts val="600"/>
              </a:spcBef>
              <a:spcAft>
                <a:spcPts val="600"/>
              </a:spcAft>
            </a:pPr>
            <a:r>
              <a:rPr lang="en-US" sz="2400" dirty="0">
                <a:latin typeface="Arial"/>
                <a:cs typeface="Arial"/>
              </a:rPr>
              <a:t>(1)  </a:t>
            </a:r>
            <a:r>
              <a:rPr lang="en-US" sz="2400" dirty="0" smtClean="0">
                <a:latin typeface="Arial"/>
                <a:cs typeface="Arial"/>
              </a:rPr>
              <a:t>Develop coordination </a:t>
            </a:r>
            <a:r>
              <a:rPr lang="en-US" sz="2400" dirty="0">
                <a:latin typeface="Arial"/>
                <a:cs typeface="Arial"/>
              </a:rPr>
              <a:t>and collaboration between data providers and stakeholders in the pan-Arctic region in order to better use existing systems and resources  </a:t>
            </a:r>
            <a:r>
              <a:rPr lang="en-US" sz="2400" dirty="0" smtClean="0">
                <a:solidFill>
                  <a:srgbClr val="FF0000"/>
                </a:solidFill>
                <a:latin typeface="Arial"/>
                <a:cs typeface="Arial"/>
              </a:rPr>
              <a:t>(</a:t>
            </a:r>
            <a:r>
              <a:rPr lang="en-US" sz="2400" dirty="0" err="1" smtClean="0">
                <a:solidFill>
                  <a:srgbClr val="FF0000"/>
                </a:solidFill>
                <a:latin typeface="Arial"/>
                <a:cs typeface="Arial"/>
              </a:rPr>
              <a:t>Organisation</a:t>
            </a:r>
            <a:r>
              <a:rPr lang="en-US" sz="2400" dirty="0" smtClean="0">
                <a:solidFill>
                  <a:srgbClr val="FF0000"/>
                </a:solidFill>
                <a:latin typeface="Arial"/>
                <a:cs typeface="Arial"/>
              </a:rPr>
              <a:t>)</a:t>
            </a:r>
            <a:endParaRPr lang="en-US" sz="2400" dirty="0">
              <a:solidFill>
                <a:srgbClr val="FF0000"/>
              </a:solidFill>
              <a:latin typeface="Arial"/>
              <a:cs typeface="Arial"/>
            </a:endParaRPr>
          </a:p>
          <a:p>
            <a:pPr marL="541338" indent="-541338">
              <a:spcBef>
                <a:spcPts val="600"/>
              </a:spcBef>
              <a:spcAft>
                <a:spcPts val="600"/>
              </a:spcAft>
            </a:pPr>
            <a:r>
              <a:rPr lang="en-US" sz="2400" dirty="0">
                <a:latin typeface="Arial"/>
                <a:cs typeface="Arial"/>
              </a:rPr>
              <a:t>(2)  Improvement of the observing platforms and sensors, filling of gaps in the observing network and facilitate for year-round </a:t>
            </a:r>
            <a:r>
              <a:rPr lang="en-US" sz="2400" dirty="0" smtClean="0">
                <a:latin typeface="Arial"/>
                <a:cs typeface="Arial"/>
              </a:rPr>
              <a:t>operation, how to go from research to operational systems </a:t>
            </a:r>
            <a:r>
              <a:rPr lang="en-US" sz="2400" dirty="0" smtClean="0">
                <a:solidFill>
                  <a:srgbClr val="FF0000"/>
                </a:solidFill>
                <a:latin typeface="Arial"/>
                <a:cs typeface="Arial"/>
              </a:rPr>
              <a:t>(Technology)</a:t>
            </a:r>
            <a:endParaRPr lang="en-US" sz="2400" dirty="0">
              <a:solidFill>
                <a:srgbClr val="FF0000"/>
              </a:solidFill>
              <a:latin typeface="Arial"/>
              <a:cs typeface="Arial"/>
            </a:endParaRPr>
          </a:p>
          <a:p>
            <a:pPr marL="541338" indent="-541338">
              <a:spcBef>
                <a:spcPts val="600"/>
              </a:spcBef>
              <a:spcAft>
                <a:spcPts val="600"/>
              </a:spcAft>
            </a:pPr>
            <a:r>
              <a:rPr lang="en-US" sz="2400" dirty="0">
                <a:latin typeface="Arial"/>
                <a:cs typeface="Arial"/>
              </a:rPr>
              <a:t>(3)  Data sampling,  transmission, calibration, processing, archiving and </a:t>
            </a:r>
            <a:r>
              <a:rPr lang="en-US" sz="2400" dirty="0" smtClean="0">
                <a:latin typeface="Arial"/>
                <a:cs typeface="Arial"/>
              </a:rPr>
              <a:t>retrieval </a:t>
            </a:r>
            <a:r>
              <a:rPr lang="en-US" sz="2400" dirty="0">
                <a:latin typeface="Arial"/>
                <a:cs typeface="Arial"/>
              </a:rPr>
              <a:t>of required variables and build distributed and connected </a:t>
            </a:r>
            <a:r>
              <a:rPr lang="en-US" sz="2400" dirty="0" smtClean="0">
                <a:latin typeface="Arial"/>
                <a:cs typeface="Arial"/>
              </a:rPr>
              <a:t>databases </a:t>
            </a:r>
            <a:r>
              <a:rPr lang="en-US" sz="2400" dirty="0" smtClean="0">
                <a:solidFill>
                  <a:srgbClr val="FF0000"/>
                </a:solidFill>
                <a:latin typeface="Arial"/>
                <a:cs typeface="Arial"/>
              </a:rPr>
              <a:t>(Data dissemination)</a:t>
            </a:r>
            <a:endParaRPr lang="en-US" sz="2400" dirty="0">
              <a:solidFill>
                <a:srgbClr val="FF0000"/>
              </a:solidFill>
              <a:latin typeface="Arial"/>
              <a:cs typeface="Arial"/>
            </a:endParaRPr>
          </a:p>
          <a:p>
            <a:pPr marL="541338" indent="-541338">
              <a:spcBef>
                <a:spcPts val="600"/>
              </a:spcBef>
              <a:spcAft>
                <a:spcPts val="600"/>
              </a:spcAft>
            </a:pPr>
            <a:r>
              <a:rPr lang="en-US" sz="2400" dirty="0">
                <a:latin typeface="Arial"/>
                <a:cs typeface="Arial"/>
              </a:rPr>
              <a:t>(4)  How to develop sustainability of the observing </a:t>
            </a:r>
            <a:r>
              <a:rPr lang="en-US" sz="2400" dirty="0" smtClean="0">
                <a:latin typeface="Arial"/>
                <a:cs typeface="Arial"/>
              </a:rPr>
              <a:t>systems, and what are the funding mechanisms ? </a:t>
            </a:r>
            <a:r>
              <a:rPr lang="en-US" sz="2400" dirty="0" smtClean="0">
                <a:solidFill>
                  <a:srgbClr val="FF0000"/>
                </a:solidFill>
                <a:latin typeface="Arial"/>
                <a:cs typeface="Arial"/>
              </a:rPr>
              <a:t>(Funding)</a:t>
            </a:r>
            <a:endParaRPr lang="en-US" sz="2400" dirty="0">
              <a:solidFill>
                <a:srgbClr val="FF0000"/>
              </a:solidFill>
              <a:latin typeface="Arial"/>
              <a:cs typeface="Arial"/>
            </a:endParaRPr>
          </a:p>
          <a:p>
            <a:endParaRPr lang="nb-NO" dirty="0"/>
          </a:p>
        </p:txBody>
      </p:sp>
    </p:spTree>
    <p:extLst>
      <p:ext uri="{BB962C8B-B14F-4D97-AF65-F5344CB8AC3E}">
        <p14:creationId xmlns:p14="http://schemas.microsoft.com/office/powerpoint/2010/main" val="17326624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8999" y="1540216"/>
            <a:ext cx="8794749" cy="3785652"/>
          </a:xfrm>
          <a:prstGeom prst="rect">
            <a:avLst/>
          </a:prstGeom>
          <a:noFill/>
        </p:spPr>
        <p:txBody>
          <a:bodyPr wrap="square" rtlCol="0">
            <a:spAutoFit/>
          </a:bodyPr>
          <a:lstStyle/>
          <a:p>
            <a:r>
              <a:rPr lang="en-US" sz="2400" dirty="0"/>
              <a:t>An observing system consists of</a:t>
            </a:r>
            <a:r>
              <a:rPr lang="en-US" sz="2400" dirty="0">
                <a:solidFill>
                  <a:srgbClr val="FF0000"/>
                </a:solidFill>
              </a:rPr>
              <a:t> </a:t>
            </a:r>
            <a:r>
              <a:rPr lang="en-US" sz="2400" dirty="0" smtClean="0">
                <a:solidFill>
                  <a:srgbClr val="FF0000"/>
                </a:solidFill>
              </a:rPr>
              <a:t>(1) data </a:t>
            </a:r>
            <a:r>
              <a:rPr lang="en-US" sz="2400" dirty="0">
                <a:solidFill>
                  <a:srgbClr val="FF0000"/>
                </a:solidFill>
              </a:rPr>
              <a:t>collection </a:t>
            </a:r>
            <a:r>
              <a:rPr lang="en-US" sz="2400" dirty="0" smtClean="0"/>
              <a:t>(physical) infrastructure</a:t>
            </a:r>
            <a:r>
              <a:rPr lang="en-US" sz="2400" dirty="0"/>
              <a:t>) and </a:t>
            </a:r>
            <a:r>
              <a:rPr lang="en-US" sz="2400" dirty="0" smtClean="0">
                <a:solidFill>
                  <a:srgbClr val="FF0000"/>
                </a:solidFill>
              </a:rPr>
              <a:t>(2) </a:t>
            </a:r>
            <a:r>
              <a:rPr lang="en-US" sz="2400" dirty="0">
                <a:solidFill>
                  <a:srgbClr val="FF0000"/>
                </a:solidFill>
              </a:rPr>
              <a:t>data management </a:t>
            </a:r>
            <a:r>
              <a:rPr lang="en-US" sz="2400" dirty="0" smtClean="0"/>
              <a:t>(</a:t>
            </a:r>
            <a:r>
              <a:rPr lang="en-US" sz="2400" dirty="0"/>
              <a:t>e-infrastructure)</a:t>
            </a:r>
            <a:r>
              <a:rPr lang="en-US" sz="2400" dirty="0" smtClean="0"/>
              <a:t>.</a:t>
            </a:r>
          </a:p>
          <a:p>
            <a:endParaRPr lang="en-US" sz="2400" dirty="0" smtClean="0"/>
          </a:p>
          <a:p>
            <a:r>
              <a:rPr lang="en-US" sz="2400" dirty="0" smtClean="0"/>
              <a:t>The </a:t>
            </a:r>
            <a:r>
              <a:rPr lang="en-US" sz="2400" dirty="0"/>
              <a:t>data collection component is comprised of multiple sensors either belonging to a common fixed platform (such as tower, mooring, glider, buoy), which can be a single unity or a collection of units forming a network, or installed on a temporary platform (ship, aircraft, UAV, ocean/sea ice/land station). The data collection component stores the datasets internally or transmits them to the data management component. </a:t>
            </a:r>
            <a:endParaRPr lang="nb-NO" sz="2000" dirty="0"/>
          </a:p>
        </p:txBody>
      </p:sp>
      <p:sp>
        <p:nvSpPr>
          <p:cNvPr id="3" name="TextBox 2"/>
          <p:cNvSpPr txBox="1"/>
          <p:nvPr/>
        </p:nvSpPr>
        <p:spPr>
          <a:xfrm>
            <a:off x="349251" y="36938"/>
            <a:ext cx="8493124" cy="1138773"/>
          </a:xfrm>
          <a:prstGeom prst="rect">
            <a:avLst/>
          </a:prstGeom>
          <a:noFill/>
        </p:spPr>
        <p:txBody>
          <a:bodyPr wrap="square" rtlCol="0">
            <a:spAutoFit/>
          </a:bodyPr>
          <a:lstStyle/>
          <a:p>
            <a:pPr algn="ctr"/>
            <a:r>
              <a:rPr lang="nb-NO" sz="4000" dirty="0" err="1" smtClean="0"/>
              <a:t>What</a:t>
            </a:r>
            <a:r>
              <a:rPr lang="nb-NO" sz="4000" dirty="0" smtClean="0"/>
              <a:t> is an </a:t>
            </a:r>
            <a:r>
              <a:rPr lang="nb-NO" sz="4000" dirty="0" err="1"/>
              <a:t>o</a:t>
            </a:r>
            <a:r>
              <a:rPr lang="nb-NO" sz="4000" dirty="0" err="1" smtClean="0"/>
              <a:t>bserving</a:t>
            </a:r>
            <a:r>
              <a:rPr lang="nb-NO" sz="4000" dirty="0" smtClean="0"/>
              <a:t> system  ?</a:t>
            </a:r>
          </a:p>
          <a:p>
            <a:pPr algn="ctr"/>
            <a:r>
              <a:rPr lang="nb-NO" sz="2800" dirty="0" smtClean="0"/>
              <a:t>(an </a:t>
            </a:r>
            <a:r>
              <a:rPr lang="nb-NO" sz="2800" dirty="0" err="1" smtClean="0"/>
              <a:t>attempt</a:t>
            </a:r>
            <a:r>
              <a:rPr lang="nb-NO" sz="2800" dirty="0" smtClean="0"/>
              <a:t> to </a:t>
            </a:r>
            <a:r>
              <a:rPr lang="nb-NO" sz="2800" dirty="0" err="1" smtClean="0"/>
              <a:t>define</a:t>
            </a:r>
            <a:r>
              <a:rPr lang="nb-NO" sz="2800" dirty="0" smtClean="0"/>
              <a:t> </a:t>
            </a:r>
            <a:r>
              <a:rPr lang="nb-NO" sz="2800" dirty="0" err="1" smtClean="0"/>
              <a:t>what</a:t>
            </a:r>
            <a:r>
              <a:rPr lang="nb-NO" sz="2800" dirty="0" smtClean="0"/>
              <a:t> it is or </a:t>
            </a:r>
            <a:r>
              <a:rPr lang="nb-NO" sz="2800" dirty="0" err="1" smtClean="0"/>
              <a:t>should</a:t>
            </a:r>
            <a:r>
              <a:rPr lang="nb-NO" sz="2800" dirty="0" smtClean="0"/>
              <a:t> be )</a:t>
            </a:r>
            <a:endParaRPr lang="nb-NO" sz="2800" dirty="0"/>
          </a:p>
        </p:txBody>
      </p:sp>
    </p:spTree>
    <p:extLst>
      <p:ext uri="{BB962C8B-B14F-4D97-AF65-F5344CB8AC3E}">
        <p14:creationId xmlns:p14="http://schemas.microsoft.com/office/powerpoint/2010/main" val="24499336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9251" y="1141290"/>
            <a:ext cx="8493124" cy="4678204"/>
          </a:xfrm>
          <a:prstGeom prst="rect">
            <a:avLst/>
          </a:prstGeom>
          <a:noFill/>
        </p:spPr>
        <p:txBody>
          <a:bodyPr wrap="square" rtlCol="0">
            <a:spAutoFit/>
          </a:bodyPr>
          <a:lstStyle/>
          <a:p>
            <a:r>
              <a:rPr lang="en-US" sz="2800" dirty="0" smtClean="0"/>
              <a:t>The </a:t>
            </a:r>
            <a:r>
              <a:rPr lang="en-US" sz="2800" dirty="0"/>
              <a:t>data management component includes hardware and software for data </a:t>
            </a:r>
            <a:r>
              <a:rPr lang="en-US" sz="2800" dirty="0" smtClean="0"/>
              <a:t>repositories, processing</a:t>
            </a:r>
            <a:r>
              <a:rPr lang="en-US" sz="2800" dirty="0"/>
              <a:t>, </a:t>
            </a:r>
            <a:r>
              <a:rPr lang="en-US" sz="2800" dirty="0" smtClean="0"/>
              <a:t>discovery </a:t>
            </a:r>
            <a:r>
              <a:rPr lang="en-US" sz="2800" dirty="0"/>
              <a:t>and visualization </a:t>
            </a:r>
            <a:r>
              <a:rPr lang="en-US" sz="2800" dirty="0" smtClean="0"/>
              <a:t>of data.  Data </a:t>
            </a:r>
            <a:r>
              <a:rPr lang="en-US" sz="2800" dirty="0"/>
              <a:t>management can be centralized in a single institution or distributed among several </a:t>
            </a:r>
            <a:r>
              <a:rPr lang="en-US" sz="2800" dirty="0" smtClean="0"/>
              <a:t>institutions</a:t>
            </a:r>
            <a:r>
              <a:rPr lang="en-US" sz="2800" dirty="0"/>
              <a:t>, which, in many cases, have agreed on common standards for the data and metadata formats, </a:t>
            </a:r>
            <a:r>
              <a:rPr lang="en-US" sz="2800" dirty="0" smtClean="0"/>
              <a:t>documentation, etc. </a:t>
            </a:r>
            <a:r>
              <a:rPr lang="en-US" sz="2800" dirty="0"/>
              <a:t>An observing system can be multidisciplinary or focused on a specific discipline, and it serves a clearly identified scientific or operational purpose.</a:t>
            </a:r>
          </a:p>
          <a:p>
            <a:endParaRPr lang="nb-NO" dirty="0"/>
          </a:p>
        </p:txBody>
      </p:sp>
      <p:sp>
        <p:nvSpPr>
          <p:cNvPr id="3" name="TextBox 2"/>
          <p:cNvSpPr txBox="1"/>
          <p:nvPr/>
        </p:nvSpPr>
        <p:spPr>
          <a:xfrm>
            <a:off x="349251" y="176966"/>
            <a:ext cx="8493124" cy="646331"/>
          </a:xfrm>
          <a:prstGeom prst="rect">
            <a:avLst/>
          </a:prstGeom>
          <a:noFill/>
        </p:spPr>
        <p:txBody>
          <a:bodyPr wrap="square" rtlCol="0">
            <a:spAutoFit/>
          </a:bodyPr>
          <a:lstStyle/>
          <a:p>
            <a:pPr algn="ctr"/>
            <a:r>
              <a:rPr lang="nb-NO" sz="3600" dirty="0" smtClean="0"/>
              <a:t>The data management </a:t>
            </a:r>
            <a:r>
              <a:rPr lang="nb-NO" sz="3600" dirty="0" err="1" smtClean="0"/>
              <a:t>component</a:t>
            </a:r>
            <a:endParaRPr lang="nb-NO" sz="3600" dirty="0"/>
          </a:p>
        </p:txBody>
      </p:sp>
    </p:spTree>
    <p:extLst>
      <p:ext uri="{BB962C8B-B14F-4D97-AF65-F5344CB8AC3E}">
        <p14:creationId xmlns:p14="http://schemas.microsoft.com/office/powerpoint/2010/main" val="1346755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08380895"/>
              </p:ext>
            </p:extLst>
          </p:nvPr>
        </p:nvGraphicFramePr>
        <p:xfrm>
          <a:off x="112539" y="849098"/>
          <a:ext cx="8989143" cy="5065603"/>
        </p:xfrm>
        <a:graphic>
          <a:graphicData uri="http://schemas.openxmlformats.org/presentationml/2006/ole">
            <mc:AlternateContent xmlns:mc="http://schemas.openxmlformats.org/markup-compatibility/2006">
              <mc:Choice xmlns:v="urn:schemas-microsoft-com:vml" Requires="v">
                <p:oleObj spid="_x0000_s2050" name="Document" r:id="rId3" imgW="6197600" imgH="3492500" progId="Word.Document.12">
                  <p:embed/>
                </p:oleObj>
              </mc:Choice>
              <mc:Fallback>
                <p:oleObj name="Document" r:id="rId3" imgW="6197600" imgH="3492500" progId="Word.Document.12">
                  <p:embed/>
                  <p:pic>
                    <p:nvPicPr>
                      <p:cNvPr id="0" name=""/>
                      <p:cNvPicPr/>
                      <p:nvPr/>
                    </p:nvPicPr>
                    <p:blipFill>
                      <a:blip r:embed="rId4"/>
                      <a:stretch>
                        <a:fillRect/>
                      </a:stretch>
                    </p:blipFill>
                    <p:spPr>
                      <a:xfrm>
                        <a:off x="112539" y="849098"/>
                        <a:ext cx="8989143" cy="5065603"/>
                      </a:xfrm>
                      <a:prstGeom prst="rect">
                        <a:avLst/>
                      </a:prstGeom>
                    </p:spPr>
                  </p:pic>
                </p:oleObj>
              </mc:Fallback>
            </mc:AlternateContent>
          </a:graphicData>
        </a:graphic>
      </p:graphicFrame>
      <p:sp>
        <p:nvSpPr>
          <p:cNvPr id="3" name="TextBox 2"/>
          <p:cNvSpPr txBox="1"/>
          <p:nvPr/>
        </p:nvSpPr>
        <p:spPr>
          <a:xfrm>
            <a:off x="2170444" y="96450"/>
            <a:ext cx="4549894" cy="584776"/>
          </a:xfrm>
          <a:prstGeom prst="rect">
            <a:avLst/>
          </a:prstGeom>
          <a:noFill/>
        </p:spPr>
        <p:txBody>
          <a:bodyPr wrap="square" rtlCol="0">
            <a:spAutoFit/>
          </a:bodyPr>
          <a:lstStyle/>
          <a:p>
            <a:pPr algn="ctr"/>
            <a:r>
              <a:rPr lang="nb-NO" sz="3200" b="1" dirty="0" smtClean="0"/>
              <a:t>Agenda (2)</a:t>
            </a:r>
            <a:endParaRPr lang="nb-NO" sz="3200" b="1" dirty="0"/>
          </a:p>
        </p:txBody>
      </p:sp>
    </p:spTree>
    <p:extLst>
      <p:ext uri="{BB962C8B-B14F-4D97-AF65-F5344CB8AC3E}">
        <p14:creationId xmlns:p14="http://schemas.microsoft.com/office/powerpoint/2010/main" val="459869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46"/>
          <p:cNvSpPr/>
          <p:nvPr/>
        </p:nvSpPr>
        <p:spPr>
          <a:xfrm>
            <a:off x="0" y="24187"/>
            <a:ext cx="9144000" cy="461700"/>
          </a:xfrm>
          <a:prstGeom prst="rect">
            <a:avLst/>
          </a:prstGeom>
          <a:noFill/>
          <a:ln>
            <a:noFill/>
          </a:ln>
        </p:spPr>
        <p:txBody>
          <a:bodyPr lIns="91425" tIns="45700" rIns="91425" bIns="45700" anchor="t" anchorCtr="0">
            <a:noAutofit/>
          </a:bodyPr>
          <a:lstStyle/>
          <a:p>
            <a:pPr marL="19050" marR="0" lvl="0" indent="-6350" algn="ctr" rtl="0">
              <a:spcBef>
                <a:spcPts val="0"/>
              </a:spcBef>
              <a:buSzPct val="25000"/>
              <a:buNone/>
            </a:pPr>
            <a:r>
              <a:rPr lang="en-US" sz="2800" dirty="0" smtClean="0">
                <a:latin typeface="Arial"/>
                <a:ea typeface="Palatino Linotype"/>
                <a:cs typeface="Arial"/>
                <a:sym typeface="Palatino Linotype"/>
              </a:rPr>
              <a:t>Arctic Science Ministerial – Washington Sept 2016</a:t>
            </a:r>
          </a:p>
          <a:p>
            <a:pPr marL="19050" marR="0" lvl="0" indent="-6350" algn="ctr" rtl="0">
              <a:spcBef>
                <a:spcPts val="0"/>
              </a:spcBef>
              <a:buSzPct val="25000"/>
              <a:buNone/>
            </a:pPr>
            <a:endParaRPr lang="en-US" sz="2800" dirty="0">
              <a:latin typeface="Palatino Linotype"/>
              <a:ea typeface="Palatino Linotype"/>
              <a:cs typeface="Palatino Linotype"/>
              <a:sym typeface="Palatino Linotype"/>
            </a:endParaRPr>
          </a:p>
        </p:txBody>
      </p:sp>
      <p:sp>
        <p:nvSpPr>
          <p:cNvPr id="3" name="TextBox 2"/>
          <p:cNvSpPr txBox="1"/>
          <p:nvPr/>
        </p:nvSpPr>
        <p:spPr>
          <a:xfrm>
            <a:off x="4099727" y="743146"/>
            <a:ext cx="4867422" cy="6294030"/>
          </a:xfrm>
          <a:prstGeom prst="rect">
            <a:avLst/>
          </a:prstGeom>
          <a:noFill/>
        </p:spPr>
        <p:txBody>
          <a:bodyPr wrap="square" rtlCol="0">
            <a:spAutoFit/>
          </a:bodyPr>
          <a:lstStyle/>
          <a:p>
            <a:pPr>
              <a:spcAft>
                <a:spcPts val="600"/>
              </a:spcAft>
            </a:pPr>
            <a:r>
              <a:rPr lang="nb-NO" sz="2400" dirty="0" smtClean="0"/>
              <a:t>Joint statement from </a:t>
            </a:r>
            <a:r>
              <a:rPr lang="nb-NO" sz="2400" dirty="0" err="1" smtClean="0"/>
              <a:t>science</a:t>
            </a:r>
            <a:r>
              <a:rPr lang="nb-NO" sz="2400" dirty="0" smtClean="0"/>
              <a:t> ministers in 24 </a:t>
            </a:r>
            <a:r>
              <a:rPr lang="nb-NO" sz="2400" dirty="0" err="1" smtClean="0"/>
              <a:t>countries</a:t>
            </a:r>
            <a:r>
              <a:rPr lang="nb-NO" sz="2400" dirty="0" smtClean="0"/>
              <a:t>:</a:t>
            </a:r>
            <a:endParaRPr lang="nb-NO" sz="2400" dirty="0"/>
          </a:p>
          <a:p>
            <a:pPr marL="263525" lvl="0" indent="-263525">
              <a:spcAft>
                <a:spcPts val="600"/>
              </a:spcAft>
              <a:buAutoNum type="arabicPeriod"/>
            </a:pPr>
            <a:r>
              <a:rPr lang="en-US" sz="2400" dirty="0" smtClean="0"/>
              <a:t>Arctic</a:t>
            </a:r>
            <a:r>
              <a:rPr lang="en-US" sz="2400" dirty="0"/>
              <a:t>-Science Challenges and Their Regional and Global </a:t>
            </a:r>
            <a:r>
              <a:rPr lang="en-US" sz="2400" dirty="0" smtClean="0"/>
              <a:t>Implications</a:t>
            </a:r>
            <a:endParaRPr lang="en-US" sz="2400" dirty="0"/>
          </a:p>
          <a:p>
            <a:pPr marL="263525" lvl="0" indent="-263525">
              <a:spcAft>
                <a:spcPts val="600"/>
              </a:spcAft>
            </a:pPr>
            <a:r>
              <a:rPr lang="en-US" sz="2400" dirty="0" smtClean="0">
                <a:solidFill>
                  <a:srgbClr val="0000FF"/>
                </a:solidFill>
              </a:rPr>
              <a:t>2. Strengthening </a:t>
            </a:r>
            <a:r>
              <a:rPr lang="en-US" sz="2400" dirty="0">
                <a:solidFill>
                  <a:srgbClr val="0000FF"/>
                </a:solidFill>
              </a:rPr>
              <a:t>and Integrating Arctic Observations and Data-</a:t>
            </a:r>
            <a:r>
              <a:rPr lang="en-US" sz="2400" dirty="0" smtClean="0">
                <a:solidFill>
                  <a:srgbClr val="0000FF"/>
                </a:solidFill>
              </a:rPr>
              <a:t>Sharing</a:t>
            </a:r>
            <a:endParaRPr lang="en-US" sz="2400" dirty="0"/>
          </a:p>
          <a:p>
            <a:pPr marL="263525" lvl="0" indent="-263525">
              <a:spcAft>
                <a:spcPts val="600"/>
              </a:spcAft>
            </a:pPr>
            <a:r>
              <a:rPr lang="en-US" sz="2400" dirty="0" smtClean="0"/>
              <a:t>3. Applying </a:t>
            </a:r>
            <a:r>
              <a:rPr lang="en-US" sz="2400" dirty="0"/>
              <a:t>Expanded Scientific Understanding of the Arctic to Build Regional Resilience and to Shape Global </a:t>
            </a:r>
            <a:r>
              <a:rPr lang="en-US" sz="2400" dirty="0" smtClean="0"/>
              <a:t>Responses</a:t>
            </a:r>
            <a:endParaRPr lang="en-US" sz="2400" dirty="0"/>
          </a:p>
          <a:p>
            <a:pPr marL="263525" lvl="0" indent="-263525">
              <a:spcAft>
                <a:spcPts val="600"/>
              </a:spcAft>
            </a:pPr>
            <a:r>
              <a:rPr lang="en-US" sz="2400" dirty="0" smtClean="0"/>
              <a:t>4. Empowering </a:t>
            </a:r>
            <a:r>
              <a:rPr lang="en-US" sz="2400" dirty="0"/>
              <a:t>Citizens through Science Technology, Engineering, and Mathematics (STEM) Education Leveraging Arctic Science</a:t>
            </a:r>
          </a:p>
          <a:p>
            <a:endParaRPr lang="nb-NO" dirty="0"/>
          </a:p>
        </p:txBody>
      </p:sp>
      <p:pic>
        <p:nvPicPr>
          <p:cNvPr id="4" name="Picture 3"/>
          <p:cNvPicPr>
            <a:picLocks noChangeAspect="1"/>
          </p:cNvPicPr>
          <p:nvPr/>
        </p:nvPicPr>
        <p:blipFill>
          <a:blip r:embed="rId2"/>
          <a:stretch>
            <a:fillRect/>
          </a:stretch>
        </p:blipFill>
        <p:spPr>
          <a:xfrm>
            <a:off x="393729" y="1077025"/>
            <a:ext cx="3587116" cy="4623574"/>
          </a:xfrm>
          <a:prstGeom prst="rect">
            <a:avLst/>
          </a:prstGeom>
        </p:spPr>
      </p:pic>
    </p:spTree>
    <p:extLst>
      <p:ext uri="{BB962C8B-B14F-4D97-AF65-F5344CB8AC3E}">
        <p14:creationId xmlns:p14="http://schemas.microsoft.com/office/powerpoint/2010/main" val="657590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2425" y="4114799"/>
            <a:ext cx="8528050" cy="1200329"/>
          </a:xfrm>
          <a:prstGeom prst="rect">
            <a:avLst/>
          </a:prstGeom>
          <a:solidFill>
            <a:schemeClr val="accent2">
              <a:lumMod val="40000"/>
              <a:lumOff val="60000"/>
            </a:schemeClr>
          </a:solidFill>
        </p:spPr>
        <p:txBody>
          <a:bodyPr wrap="square" rtlCol="0">
            <a:spAutoFit/>
          </a:bodyPr>
          <a:lstStyle/>
          <a:p>
            <a:endParaRPr lang="en-US" dirty="0"/>
          </a:p>
          <a:p>
            <a:endParaRPr lang="en-US" dirty="0" smtClean="0"/>
          </a:p>
          <a:p>
            <a:endParaRPr lang="en-US" dirty="0"/>
          </a:p>
          <a:p>
            <a:endParaRPr lang="en-US" dirty="0"/>
          </a:p>
        </p:txBody>
      </p:sp>
      <p:sp>
        <p:nvSpPr>
          <p:cNvPr id="8" name="Chevron 7"/>
          <p:cNvSpPr/>
          <p:nvPr/>
        </p:nvSpPr>
        <p:spPr>
          <a:xfrm>
            <a:off x="432809" y="4647515"/>
            <a:ext cx="1596955" cy="552660"/>
          </a:xfrm>
          <a:prstGeom prst="chevron">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latin typeface="+mj-lt"/>
                <a:ea typeface="Palatino Linotype" pitchFamily="18" charset="0"/>
                <a:cs typeface="Palatino Linotype" pitchFamily="18" charset="0"/>
                <a:sym typeface="Palatino Linotype" pitchFamily="18" charset="0"/>
              </a:rPr>
              <a:t>Collect</a:t>
            </a:r>
            <a:endParaRPr lang="nb-NO" dirty="0">
              <a:solidFill>
                <a:schemeClr val="tx1"/>
              </a:solidFill>
              <a:latin typeface="+mj-lt"/>
            </a:endParaRPr>
          </a:p>
        </p:txBody>
      </p:sp>
      <p:sp>
        <p:nvSpPr>
          <p:cNvPr id="9" name="Chevron 8"/>
          <p:cNvSpPr/>
          <p:nvPr/>
        </p:nvSpPr>
        <p:spPr>
          <a:xfrm>
            <a:off x="1680479" y="4647515"/>
            <a:ext cx="1596955" cy="552660"/>
          </a:xfrm>
          <a:prstGeom prst="chevron">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latin typeface="+mj-lt"/>
                <a:sym typeface="Palatino Linotype" pitchFamily="18" charset="0"/>
              </a:rPr>
              <a:t>Ingest</a:t>
            </a:r>
            <a:endParaRPr lang="nb-NO" dirty="0">
              <a:solidFill>
                <a:schemeClr val="tx1"/>
              </a:solidFill>
              <a:latin typeface="+mj-lt"/>
            </a:endParaRPr>
          </a:p>
        </p:txBody>
      </p:sp>
      <p:sp>
        <p:nvSpPr>
          <p:cNvPr id="10" name="Chevron 9"/>
          <p:cNvSpPr/>
          <p:nvPr/>
        </p:nvSpPr>
        <p:spPr>
          <a:xfrm>
            <a:off x="2968343" y="4647515"/>
            <a:ext cx="1596955" cy="552660"/>
          </a:xfrm>
          <a:prstGeom prst="chevron">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latin typeface="+mj-lt"/>
                <a:sym typeface="Palatino Linotype" pitchFamily="18" charset="0"/>
              </a:rPr>
              <a:t>Store</a:t>
            </a:r>
            <a:endParaRPr lang="nb-NO" dirty="0">
              <a:solidFill>
                <a:schemeClr val="tx1"/>
              </a:solidFill>
              <a:latin typeface="+mj-lt"/>
            </a:endParaRPr>
          </a:p>
        </p:txBody>
      </p:sp>
      <p:sp>
        <p:nvSpPr>
          <p:cNvPr id="11" name="Chevron 10"/>
          <p:cNvSpPr/>
          <p:nvPr/>
        </p:nvSpPr>
        <p:spPr>
          <a:xfrm>
            <a:off x="4294725" y="4647515"/>
            <a:ext cx="1596955" cy="552660"/>
          </a:xfrm>
          <a:prstGeom prst="chevron">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latin typeface="+mj-lt"/>
                <a:sym typeface="Palatino Linotype" pitchFamily="18" charset="0"/>
              </a:rPr>
              <a:t>Search -</a:t>
            </a:r>
          </a:p>
          <a:p>
            <a:pPr algn="ctr"/>
            <a:r>
              <a:rPr lang="en-US" dirty="0" smtClean="0">
                <a:solidFill>
                  <a:srgbClr val="FFFFFF"/>
                </a:solidFill>
                <a:latin typeface="+mj-lt"/>
                <a:sym typeface="Palatino Linotype" pitchFamily="18" charset="0"/>
              </a:rPr>
              <a:t>retrieve</a:t>
            </a:r>
            <a:endParaRPr lang="nb-NO" dirty="0">
              <a:solidFill>
                <a:schemeClr val="tx1"/>
              </a:solidFill>
              <a:latin typeface="+mj-lt"/>
            </a:endParaRPr>
          </a:p>
        </p:txBody>
      </p:sp>
      <p:sp>
        <p:nvSpPr>
          <p:cNvPr id="12" name="Chevron 11"/>
          <p:cNvSpPr/>
          <p:nvPr/>
        </p:nvSpPr>
        <p:spPr>
          <a:xfrm>
            <a:off x="5621109" y="4647515"/>
            <a:ext cx="1596955" cy="552660"/>
          </a:xfrm>
          <a:prstGeom prst="chevron">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FFFFFF"/>
                </a:solidFill>
                <a:sym typeface="Palatino Linotype" pitchFamily="18" charset="0"/>
              </a:rPr>
              <a:t>Analyse</a:t>
            </a:r>
            <a:endParaRPr lang="nb-NO" dirty="0">
              <a:solidFill>
                <a:schemeClr val="tx1"/>
              </a:solidFill>
            </a:endParaRPr>
          </a:p>
        </p:txBody>
      </p:sp>
      <p:sp>
        <p:nvSpPr>
          <p:cNvPr id="13" name="Chevron 12"/>
          <p:cNvSpPr/>
          <p:nvPr/>
        </p:nvSpPr>
        <p:spPr>
          <a:xfrm>
            <a:off x="6929070" y="4647515"/>
            <a:ext cx="1772793" cy="552660"/>
          </a:xfrm>
          <a:prstGeom prst="chevron">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FFFFFF"/>
                </a:solidFill>
                <a:latin typeface="+mj-lt"/>
                <a:sym typeface="Palatino Linotype" pitchFamily="18" charset="0"/>
              </a:rPr>
              <a:t>Visualise</a:t>
            </a:r>
            <a:r>
              <a:rPr lang="en-US" dirty="0" smtClean="0">
                <a:solidFill>
                  <a:srgbClr val="FFFFFF"/>
                </a:solidFill>
                <a:latin typeface="+mj-lt"/>
                <a:sym typeface="Palatino Linotype" pitchFamily="18" charset="0"/>
              </a:rPr>
              <a:t> +</a:t>
            </a:r>
            <a:endParaRPr lang="nb-NO" dirty="0">
              <a:solidFill>
                <a:schemeClr val="tx1"/>
              </a:solidFill>
              <a:latin typeface="+mj-lt"/>
            </a:endParaRPr>
          </a:p>
        </p:txBody>
      </p:sp>
      <p:sp>
        <p:nvSpPr>
          <p:cNvPr id="26" name="TextBox 25"/>
          <p:cNvSpPr txBox="1"/>
          <p:nvPr/>
        </p:nvSpPr>
        <p:spPr>
          <a:xfrm>
            <a:off x="2315141" y="2731"/>
            <a:ext cx="4880220" cy="1077218"/>
          </a:xfrm>
          <a:prstGeom prst="rect">
            <a:avLst/>
          </a:prstGeom>
          <a:noFill/>
        </p:spPr>
        <p:txBody>
          <a:bodyPr wrap="square" rtlCol="0">
            <a:spAutoFit/>
          </a:bodyPr>
          <a:lstStyle/>
          <a:p>
            <a:pPr algn="ctr"/>
            <a:r>
              <a:rPr lang="nb-NO" sz="3200" dirty="0" err="1"/>
              <a:t>O</a:t>
            </a:r>
            <a:r>
              <a:rPr lang="nb-NO" sz="3200" dirty="0" err="1" smtClean="0"/>
              <a:t>bserving</a:t>
            </a:r>
            <a:r>
              <a:rPr lang="nb-NO" sz="3200" dirty="0" smtClean="0"/>
              <a:t> system </a:t>
            </a:r>
            <a:r>
              <a:rPr lang="nb-NO" sz="3200" dirty="0" err="1" smtClean="0"/>
              <a:t>components</a:t>
            </a:r>
            <a:endParaRPr lang="nb-NO" sz="3200" dirty="0"/>
          </a:p>
        </p:txBody>
      </p:sp>
      <p:sp>
        <p:nvSpPr>
          <p:cNvPr id="23" name="TextBox 22"/>
          <p:cNvSpPr txBox="1"/>
          <p:nvPr/>
        </p:nvSpPr>
        <p:spPr>
          <a:xfrm>
            <a:off x="352425" y="1542937"/>
            <a:ext cx="2107306" cy="1323439"/>
          </a:xfrm>
          <a:prstGeom prst="rect">
            <a:avLst/>
          </a:prstGeom>
          <a:solidFill>
            <a:schemeClr val="accent1">
              <a:lumMod val="40000"/>
              <a:lumOff val="60000"/>
            </a:schemeClr>
          </a:solidFill>
          <a:ln>
            <a:solidFill>
              <a:srgbClr val="000000"/>
            </a:solidFill>
          </a:ln>
        </p:spPr>
        <p:txBody>
          <a:bodyPr wrap="square" rtlCol="0">
            <a:spAutoFit/>
          </a:bodyPr>
          <a:lstStyle/>
          <a:p>
            <a:pPr algn="ctr"/>
            <a:r>
              <a:rPr lang="nb-NO" sz="2000" dirty="0" smtClean="0"/>
              <a:t>Data </a:t>
            </a:r>
            <a:r>
              <a:rPr lang="nb-NO" sz="2000" dirty="0" err="1" smtClean="0"/>
              <a:t>production</a:t>
            </a:r>
            <a:r>
              <a:rPr lang="nb-NO" sz="2000" dirty="0" smtClean="0"/>
              <a:t>:</a:t>
            </a:r>
          </a:p>
          <a:p>
            <a:pPr algn="ctr"/>
            <a:r>
              <a:rPr lang="nb-NO" sz="2000" dirty="0" err="1" smtClean="0"/>
              <a:t>Observing</a:t>
            </a:r>
            <a:r>
              <a:rPr lang="nb-NO" sz="2000" dirty="0" smtClean="0"/>
              <a:t> </a:t>
            </a:r>
            <a:r>
              <a:rPr lang="nb-NO" sz="2000" dirty="0" err="1" smtClean="0"/>
              <a:t>platform</a:t>
            </a:r>
            <a:r>
              <a:rPr lang="nb-NO" sz="2000" dirty="0" smtClean="0"/>
              <a:t> and sensors</a:t>
            </a:r>
            <a:endParaRPr lang="nb-NO" sz="2000" dirty="0"/>
          </a:p>
        </p:txBody>
      </p:sp>
      <p:sp>
        <p:nvSpPr>
          <p:cNvPr id="28" name="TextBox 27"/>
          <p:cNvSpPr txBox="1"/>
          <p:nvPr/>
        </p:nvSpPr>
        <p:spPr>
          <a:xfrm>
            <a:off x="3316640" y="1546878"/>
            <a:ext cx="1895543" cy="1323439"/>
          </a:xfrm>
          <a:prstGeom prst="rect">
            <a:avLst/>
          </a:prstGeom>
          <a:solidFill>
            <a:srgbClr val="558ED5"/>
          </a:solidFill>
          <a:ln>
            <a:solidFill>
              <a:srgbClr val="000000"/>
            </a:solidFill>
          </a:ln>
        </p:spPr>
        <p:txBody>
          <a:bodyPr wrap="square" rtlCol="0">
            <a:spAutoFit/>
          </a:bodyPr>
          <a:lstStyle/>
          <a:p>
            <a:pPr algn="ctr"/>
            <a:r>
              <a:rPr lang="nb-NO" sz="2000" dirty="0" smtClean="0">
                <a:solidFill>
                  <a:srgbClr val="FFFFFF"/>
                </a:solidFill>
              </a:rPr>
              <a:t>Data management: data </a:t>
            </a:r>
            <a:r>
              <a:rPr lang="nb-NO" sz="2000" dirty="0" err="1" smtClean="0">
                <a:solidFill>
                  <a:srgbClr val="FFFFFF"/>
                </a:solidFill>
              </a:rPr>
              <a:t>repositories</a:t>
            </a:r>
            <a:endParaRPr lang="nb-NO" sz="2000" dirty="0">
              <a:solidFill>
                <a:srgbClr val="FFFFFF"/>
              </a:solidFill>
            </a:endParaRPr>
          </a:p>
        </p:txBody>
      </p:sp>
      <p:sp>
        <p:nvSpPr>
          <p:cNvPr id="29" name="TextBox 28"/>
          <p:cNvSpPr txBox="1"/>
          <p:nvPr/>
        </p:nvSpPr>
        <p:spPr>
          <a:xfrm>
            <a:off x="6055220" y="1546878"/>
            <a:ext cx="2158918" cy="1323439"/>
          </a:xfrm>
          <a:prstGeom prst="rect">
            <a:avLst/>
          </a:prstGeom>
          <a:solidFill>
            <a:srgbClr val="0000FF"/>
          </a:solidFill>
          <a:ln>
            <a:solidFill>
              <a:schemeClr val="tx1"/>
            </a:solidFill>
          </a:ln>
        </p:spPr>
        <p:txBody>
          <a:bodyPr wrap="square" rtlCol="0">
            <a:spAutoFit/>
          </a:bodyPr>
          <a:lstStyle/>
          <a:p>
            <a:pPr algn="ctr"/>
            <a:r>
              <a:rPr lang="nb-NO" sz="2000" dirty="0" smtClean="0">
                <a:solidFill>
                  <a:schemeClr val="bg1"/>
                </a:solidFill>
              </a:rPr>
              <a:t>Data </a:t>
            </a:r>
            <a:r>
              <a:rPr lang="nb-NO" sz="2000" dirty="0" err="1" smtClean="0">
                <a:solidFill>
                  <a:schemeClr val="bg1"/>
                </a:solidFill>
              </a:rPr>
              <a:t>users</a:t>
            </a:r>
            <a:r>
              <a:rPr lang="nb-NO" sz="2000" dirty="0" smtClean="0">
                <a:solidFill>
                  <a:schemeClr val="bg1"/>
                </a:solidFill>
              </a:rPr>
              <a:t>: </a:t>
            </a:r>
            <a:r>
              <a:rPr lang="nb-NO" sz="2000" dirty="0" err="1" smtClean="0">
                <a:solidFill>
                  <a:schemeClr val="bg1"/>
                </a:solidFill>
              </a:rPr>
              <a:t>science</a:t>
            </a:r>
            <a:r>
              <a:rPr lang="nb-NO" sz="2000" dirty="0" smtClean="0">
                <a:solidFill>
                  <a:schemeClr val="bg1"/>
                </a:solidFill>
              </a:rPr>
              <a:t> </a:t>
            </a:r>
            <a:r>
              <a:rPr lang="nb-NO" sz="2000" dirty="0" err="1" smtClean="0">
                <a:solidFill>
                  <a:schemeClr val="bg1"/>
                </a:solidFill>
              </a:rPr>
              <a:t>intsitutions</a:t>
            </a:r>
            <a:r>
              <a:rPr lang="nb-NO" sz="2000" dirty="0" smtClean="0">
                <a:solidFill>
                  <a:schemeClr val="bg1"/>
                </a:solidFill>
              </a:rPr>
              <a:t> and </a:t>
            </a:r>
            <a:r>
              <a:rPr lang="nb-NO" sz="2000" dirty="0" err="1" smtClean="0">
                <a:solidFill>
                  <a:schemeClr val="bg1"/>
                </a:solidFill>
              </a:rPr>
              <a:t>operational</a:t>
            </a:r>
            <a:r>
              <a:rPr lang="nb-NO" sz="2000" dirty="0" smtClean="0">
                <a:solidFill>
                  <a:schemeClr val="bg1"/>
                </a:solidFill>
              </a:rPr>
              <a:t> </a:t>
            </a:r>
            <a:r>
              <a:rPr lang="nb-NO" sz="2000" dirty="0" err="1" smtClean="0">
                <a:solidFill>
                  <a:schemeClr val="bg1"/>
                </a:solidFill>
              </a:rPr>
              <a:t>agencies</a:t>
            </a:r>
            <a:endParaRPr lang="nb-NO" sz="2000" dirty="0">
              <a:solidFill>
                <a:schemeClr val="bg1"/>
              </a:solidFill>
            </a:endParaRPr>
          </a:p>
        </p:txBody>
      </p:sp>
      <p:sp>
        <p:nvSpPr>
          <p:cNvPr id="30" name="Up-Down Arrow 29"/>
          <p:cNvSpPr/>
          <p:nvPr/>
        </p:nvSpPr>
        <p:spPr>
          <a:xfrm>
            <a:off x="940172" y="3084657"/>
            <a:ext cx="362873" cy="1402116"/>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1" name="Up-Down Arrow 30"/>
          <p:cNvSpPr/>
          <p:nvPr/>
        </p:nvSpPr>
        <p:spPr>
          <a:xfrm>
            <a:off x="3964840" y="3014831"/>
            <a:ext cx="362873" cy="1402116"/>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2" name="Up-Down Arrow 31"/>
          <p:cNvSpPr/>
          <p:nvPr/>
        </p:nvSpPr>
        <p:spPr>
          <a:xfrm>
            <a:off x="7036627" y="3014831"/>
            <a:ext cx="362873" cy="1402116"/>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3" name="TextBox 32"/>
          <p:cNvSpPr txBox="1"/>
          <p:nvPr/>
        </p:nvSpPr>
        <p:spPr>
          <a:xfrm>
            <a:off x="653643" y="160695"/>
            <a:ext cx="1376121" cy="707886"/>
          </a:xfrm>
          <a:prstGeom prst="rect">
            <a:avLst/>
          </a:prstGeom>
          <a:noFill/>
        </p:spPr>
        <p:txBody>
          <a:bodyPr wrap="square" rtlCol="0">
            <a:spAutoFit/>
          </a:bodyPr>
          <a:lstStyle/>
          <a:p>
            <a:pPr algn="ctr"/>
            <a:r>
              <a:rPr lang="nb-NO" sz="2000" b="1" dirty="0" smtClean="0">
                <a:solidFill>
                  <a:srgbClr val="FF0000"/>
                </a:solidFill>
              </a:rPr>
              <a:t>This workshop</a:t>
            </a:r>
            <a:endParaRPr lang="nb-NO" sz="2000" b="1" dirty="0">
              <a:solidFill>
                <a:srgbClr val="FF0000"/>
              </a:solidFill>
            </a:endParaRPr>
          </a:p>
        </p:txBody>
      </p:sp>
      <p:sp>
        <p:nvSpPr>
          <p:cNvPr id="34" name="Down Arrow 33"/>
          <p:cNvSpPr/>
          <p:nvPr/>
        </p:nvSpPr>
        <p:spPr>
          <a:xfrm>
            <a:off x="1213911" y="930135"/>
            <a:ext cx="228233" cy="556780"/>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86237135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2425" y="4114799"/>
            <a:ext cx="8528050" cy="1569660"/>
          </a:xfrm>
          <a:prstGeom prst="rect">
            <a:avLst/>
          </a:prstGeom>
          <a:solidFill>
            <a:schemeClr val="accent2">
              <a:lumMod val="40000"/>
              <a:lumOff val="60000"/>
            </a:schemeClr>
          </a:solidFill>
        </p:spPr>
        <p:txBody>
          <a:bodyPr wrap="square" rtlCol="0">
            <a:spAutoFit/>
          </a:bodyPr>
          <a:lstStyle/>
          <a:p>
            <a:pPr algn="ctr"/>
            <a:r>
              <a:rPr lang="en-US" sz="2400" dirty="0" smtClean="0"/>
              <a:t>Data processing and management steps</a:t>
            </a:r>
          </a:p>
          <a:p>
            <a:endParaRPr lang="en-US" dirty="0"/>
          </a:p>
          <a:p>
            <a:endParaRPr lang="en-US" dirty="0" smtClean="0"/>
          </a:p>
          <a:p>
            <a:endParaRPr lang="en-US" dirty="0"/>
          </a:p>
          <a:p>
            <a:endParaRPr lang="en-US" dirty="0"/>
          </a:p>
        </p:txBody>
      </p:sp>
      <p:sp>
        <p:nvSpPr>
          <p:cNvPr id="8" name="Chevron 7"/>
          <p:cNvSpPr/>
          <p:nvPr/>
        </p:nvSpPr>
        <p:spPr>
          <a:xfrm>
            <a:off x="432809" y="4647515"/>
            <a:ext cx="1596955" cy="552660"/>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latin typeface="+mj-lt"/>
                <a:ea typeface="Palatino Linotype" pitchFamily="18" charset="0"/>
                <a:cs typeface="Palatino Linotype" pitchFamily="18" charset="0"/>
                <a:sym typeface="Palatino Linotype" pitchFamily="18" charset="0"/>
              </a:rPr>
              <a:t>Collect</a:t>
            </a:r>
            <a:endParaRPr lang="nb-NO" dirty="0">
              <a:solidFill>
                <a:schemeClr val="tx1"/>
              </a:solidFill>
              <a:latin typeface="+mj-lt"/>
            </a:endParaRPr>
          </a:p>
        </p:txBody>
      </p:sp>
      <p:sp>
        <p:nvSpPr>
          <p:cNvPr id="9" name="Chevron 8"/>
          <p:cNvSpPr/>
          <p:nvPr/>
        </p:nvSpPr>
        <p:spPr>
          <a:xfrm>
            <a:off x="1680479" y="4647515"/>
            <a:ext cx="1596955" cy="55266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latin typeface="+mj-lt"/>
                <a:sym typeface="Palatino Linotype" pitchFamily="18" charset="0"/>
              </a:rPr>
              <a:t>Ingest</a:t>
            </a:r>
            <a:endParaRPr lang="nb-NO" dirty="0">
              <a:solidFill>
                <a:schemeClr val="tx1"/>
              </a:solidFill>
              <a:latin typeface="+mj-lt"/>
            </a:endParaRPr>
          </a:p>
        </p:txBody>
      </p:sp>
      <p:sp>
        <p:nvSpPr>
          <p:cNvPr id="10" name="Chevron 9"/>
          <p:cNvSpPr/>
          <p:nvPr/>
        </p:nvSpPr>
        <p:spPr>
          <a:xfrm>
            <a:off x="2968343" y="4647515"/>
            <a:ext cx="1596955" cy="55266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latin typeface="+mj-lt"/>
                <a:sym typeface="Palatino Linotype" pitchFamily="18" charset="0"/>
              </a:rPr>
              <a:t>Store</a:t>
            </a:r>
            <a:endParaRPr lang="nb-NO" dirty="0">
              <a:solidFill>
                <a:schemeClr val="tx1"/>
              </a:solidFill>
              <a:latin typeface="+mj-lt"/>
            </a:endParaRPr>
          </a:p>
        </p:txBody>
      </p:sp>
      <p:sp>
        <p:nvSpPr>
          <p:cNvPr id="11" name="Chevron 10"/>
          <p:cNvSpPr/>
          <p:nvPr/>
        </p:nvSpPr>
        <p:spPr>
          <a:xfrm>
            <a:off x="4294725" y="4647515"/>
            <a:ext cx="1596955" cy="55266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latin typeface="+mj-lt"/>
                <a:sym typeface="Palatino Linotype" pitchFamily="18" charset="0"/>
              </a:rPr>
              <a:t>Search -</a:t>
            </a:r>
          </a:p>
          <a:p>
            <a:pPr algn="ctr"/>
            <a:r>
              <a:rPr lang="en-US" dirty="0" smtClean="0">
                <a:solidFill>
                  <a:srgbClr val="FFFFFF"/>
                </a:solidFill>
                <a:latin typeface="+mj-lt"/>
                <a:sym typeface="Palatino Linotype" pitchFamily="18" charset="0"/>
              </a:rPr>
              <a:t>retrieve</a:t>
            </a:r>
            <a:endParaRPr lang="nb-NO" dirty="0">
              <a:solidFill>
                <a:schemeClr val="tx1"/>
              </a:solidFill>
              <a:latin typeface="+mj-lt"/>
            </a:endParaRPr>
          </a:p>
        </p:txBody>
      </p:sp>
      <p:sp>
        <p:nvSpPr>
          <p:cNvPr id="12" name="Chevron 11"/>
          <p:cNvSpPr/>
          <p:nvPr/>
        </p:nvSpPr>
        <p:spPr>
          <a:xfrm>
            <a:off x="5621109" y="4647515"/>
            <a:ext cx="1596955" cy="55266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FFFFFF"/>
                </a:solidFill>
                <a:sym typeface="Palatino Linotype" pitchFamily="18" charset="0"/>
              </a:rPr>
              <a:t>Analyse</a:t>
            </a:r>
            <a:endParaRPr lang="nb-NO" dirty="0">
              <a:solidFill>
                <a:schemeClr val="tx1"/>
              </a:solidFill>
            </a:endParaRPr>
          </a:p>
        </p:txBody>
      </p:sp>
      <p:sp>
        <p:nvSpPr>
          <p:cNvPr id="13" name="Chevron 12"/>
          <p:cNvSpPr/>
          <p:nvPr/>
        </p:nvSpPr>
        <p:spPr>
          <a:xfrm>
            <a:off x="6929070" y="4647515"/>
            <a:ext cx="1772793" cy="55266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FFFFFF"/>
                </a:solidFill>
                <a:latin typeface="+mj-lt"/>
                <a:sym typeface="Palatino Linotype" pitchFamily="18" charset="0"/>
              </a:rPr>
              <a:t>Visualise</a:t>
            </a:r>
            <a:r>
              <a:rPr lang="en-US" dirty="0" smtClean="0">
                <a:solidFill>
                  <a:srgbClr val="FFFFFF"/>
                </a:solidFill>
                <a:latin typeface="+mj-lt"/>
                <a:sym typeface="Palatino Linotype" pitchFamily="18" charset="0"/>
              </a:rPr>
              <a:t> +</a:t>
            </a:r>
            <a:endParaRPr lang="nb-NO" dirty="0">
              <a:solidFill>
                <a:schemeClr val="tx1"/>
              </a:solidFill>
              <a:latin typeface="+mj-lt"/>
            </a:endParaRPr>
          </a:p>
        </p:txBody>
      </p:sp>
      <p:cxnSp>
        <p:nvCxnSpPr>
          <p:cNvPr id="4" name="Elbow Connector 3"/>
          <p:cNvCxnSpPr/>
          <p:nvPr/>
        </p:nvCxnSpPr>
        <p:spPr>
          <a:xfrm rot="5400000" flipH="1" flipV="1">
            <a:off x="-369912" y="3109632"/>
            <a:ext cx="3105248" cy="446814"/>
          </a:xfrm>
          <a:prstGeom prst="bentConnector3">
            <a:avLst>
              <a:gd name="adj1" fmla="val 9930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1394779" y="1211036"/>
            <a:ext cx="7307084" cy="2246769"/>
          </a:xfrm>
          <a:prstGeom prst="rect">
            <a:avLst/>
          </a:prstGeom>
          <a:solidFill>
            <a:schemeClr val="accent1">
              <a:lumMod val="20000"/>
              <a:lumOff val="80000"/>
            </a:schemeClr>
          </a:solidFill>
        </p:spPr>
        <p:txBody>
          <a:bodyPr wrap="square" rtlCol="0">
            <a:spAutoFit/>
          </a:bodyPr>
          <a:lstStyle/>
          <a:p>
            <a:pPr marL="342900" indent="-342900">
              <a:buFont typeface="Arial"/>
              <a:buChar char="•"/>
            </a:pPr>
            <a:r>
              <a:rPr lang="nb-NO" sz="2000" dirty="0" smtClean="0">
                <a:solidFill>
                  <a:srgbClr val="FF0000"/>
                </a:solidFill>
              </a:rPr>
              <a:t>Sensors / Platforms</a:t>
            </a:r>
          </a:p>
          <a:p>
            <a:pPr marL="342900" indent="-342900">
              <a:buFont typeface="Arial"/>
              <a:buChar char="•"/>
            </a:pPr>
            <a:r>
              <a:rPr lang="nb-NO" sz="2000" dirty="0" err="1" smtClean="0">
                <a:solidFill>
                  <a:srgbClr val="FF0000"/>
                </a:solidFill>
              </a:rPr>
              <a:t>Observed</a:t>
            </a:r>
            <a:r>
              <a:rPr lang="nb-NO" sz="2000" dirty="0" smtClean="0">
                <a:solidFill>
                  <a:srgbClr val="FF0000"/>
                </a:solidFill>
              </a:rPr>
              <a:t> variables </a:t>
            </a:r>
          </a:p>
          <a:p>
            <a:pPr marL="342900" indent="-342900">
              <a:buFont typeface="Arial"/>
              <a:buChar char="•"/>
            </a:pPr>
            <a:r>
              <a:rPr lang="nb-NO" sz="2000" dirty="0" err="1" smtClean="0">
                <a:solidFill>
                  <a:srgbClr val="FF0000"/>
                </a:solidFill>
              </a:rPr>
              <a:t>Localisation</a:t>
            </a:r>
            <a:r>
              <a:rPr lang="nb-NO" sz="2000" dirty="0" smtClean="0">
                <a:solidFill>
                  <a:srgbClr val="FF0000"/>
                </a:solidFill>
              </a:rPr>
              <a:t> / </a:t>
            </a:r>
            <a:r>
              <a:rPr lang="nb-NO" sz="2000" dirty="0" err="1" smtClean="0">
                <a:solidFill>
                  <a:srgbClr val="FF0000"/>
                </a:solidFill>
              </a:rPr>
              <a:t>deployment</a:t>
            </a:r>
            <a:r>
              <a:rPr lang="nb-NO" sz="2000" dirty="0" smtClean="0">
                <a:solidFill>
                  <a:srgbClr val="FF0000"/>
                </a:solidFill>
              </a:rPr>
              <a:t> areas</a:t>
            </a:r>
          </a:p>
          <a:p>
            <a:pPr marL="342900" indent="-342900">
              <a:buFont typeface="Arial"/>
              <a:buChar char="•"/>
            </a:pPr>
            <a:r>
              <a:rPr lang="nb-NO" sz="2000" dirty="0" smtClean="0">
                <a:solidFill>
                  <a:srgbClr val="FF0000"/>
                </a:solidFill>
              </a:rPr>
              <a:t>Data </a:t>
            </a:r>
            <a:r>
              <a:rPr lang="nb-NO" sz="2000" dirty="0" err="1" smtClean="0">
                <a:solidFill>
                  <a:srgbClr val="FF0000"/>
                </a:solidFill>
              </a:rPr>
              <a:t>collection</a:t>
            </a:r>
            <a:r>
              <a:rPr lang="nb-NO" sz="2000" dirty="0" smtClean="0">
                <a:solidFill>
                  <a:srgbClr val="FF0000"/>
                </a:solidFill>
              </a:rPr>
              <a:t> </a:t>
            </a:r>
            <a:r>
              <a:rPr lang="nb-NO" sz="2000" dirty="0" err="1" smtClean="0">
                <a:solidFill>
                  <a:srgbClr val="FF0000"/>
                </a:solidFill>
              </a:rPr>
              <a:t>scheme</a:t>
            </a:r>
            <a:r>
              <a:rPr lang="nb-NO" sz="2000" dirty="0" smtClean="0">
                <a:solidFill>
                  <a:srgbClr val="FF0000"/>
                </a:solidFill>
              </a:rPr>
              <a:t> (</a:t>
            </a:r>
            <a:r>
              <a:rPr lang="nb-NO" sz="2000" dirty="0" err="1" smtClean="0">
                <a:solidFill>
                  <a:srgbClr val="FF0000"/>
                </a:solidFill>
              </a:rPr>
              <a:t>continuous</a:t>
            </a:r>
            <a:r>
              <a:rPr lang="nb-NO" sz="2000" dirty="0" smtClean="0">
                <a:solidFill>
                  <a:srgbClr val="FF0000"/>
                </a:solidFill>
              </a:rPr>
              <a:t>, </a:t>
            </a:r>
            <a:r>
              <a:rPr lang="nb-NO" sz="2000" dirty="0" err="1" smtClean="0">
                <a:solidFill>
                  <a:srgbClr val="FF0000"/>
                </a:solidFill>
              </a:rPr>
              <a:t>periodic</a:t>
            </a:r>
            <a:r>
              <a:rPr lang="nb-NO" sz="2000" dirty="0" smtClean="0">
                <a:solidFill>
                  <a:srgbClr val="FF0000"/>
                </a:solidFill>
              </a:rPr>
              <a:t>, </a:t>
            </a:r>
            <a:r>
              <a:rPr lang="nb-NO" sz="2000" dirty="0" err="1" smtClean="0">
                <a:solidFill>
                  <a:srgbClr val="FF0000"/>
                </a:solidFill>
              </a:rPr>
              <a:t>irregular</a:t>
            </a:r>
            <a:r>
              <a:rPr lang="nb-NO" sz="2000" dirty="0" smtClean="0">
                <a:solidFill>
                  <a:srgbClr val="FF0000"/>
                </a:solidFill>
              </a:rPr>
              <a:t>, etc.)</a:t>
            </a:r>
          </a:p>
          <a:p>
            <a:pPr marL="342900" indent="-342900">
              <a:buFont typeface="Arial"/>
              <a:buChar char="•"/>
            </a:pPr>
            <a:r>
              <a:rPr lang="nb-NO" sz="2000" dirty="0" smtClean="0">
                <a:solidFill>
                  <a:srgbClr val="FF0000"/>
                </a:solidFill>
              </a:rPr>
              <a:t>Data </a:t>
            </a:r>
            <a:r>
              <a:rPr lang="nb-NO" sz="2000" dirty="0" err="1" smtClean="0">
                <a:solidFill>
                  <a:srgbClr val="FF0000"/>
                </a:solidFill>
              </a:rPr>
              <a:t>storage</a:t>
            </a:r>
            <a:r>
              <a:rPr lang="nb-NO" sz="2000" dirty="0" smtClean="0">
                <a:solidFill>
                  <a:srgbClr val="FF0000"/>
                </a:solidFill>
              </a:rPr>
              <a:t> in </a:t>
            </a:r>
            <a:r>
              <a:rPr lang="nb-NO" sz="2000" dirty="0" err="1" smtClean="0">
                <a:solidFill>
                  <a:srgbClr val="FF0000"/>
                </a:solidFill>
              </a:rPr>
              <a:t>platform</a:t>
            </a:r>
            <a:r>
              <a:rPr lang="nb-NO" sz="2000" dirty="0" smtClean="0">
                <a:solidFill>
                  <a:srgbClr val="FF0000"/>
                </a:solidFill>
              </a:rPr>
              <a:t> and/or </a:t>
            </a:r>
            <a:r>
              <a:rPr lang="nb-NO" sz="2000" dirty="0" err="1" smtClean="0">
                <a:solidFill>
                  <a:srgbClr val="FF0000"/>
                </a:solidFill>
              </a:rPr>
              <a:t>transmission</a:t>
            </a:r>
            <a:r>
              <a:rPr lang="nb-NO" sz="2000" dirty="0" smtClean="0">
                <a:solidFill>
                  <a:srgbClr val="FF0000"/>
                </a:solidFill>
              </a:rPr>
              <a:t> to </a:t>
            </a:r>
            <a:r>
              <a:rPr lang="nb-NO" sz="2000" dirty="0" err="1" smtClean="0">
                <a:solidFill>
                  <a:srgbClr val="FF0000"/>
                </a:solidFill>
              </a:rPr>
              <a:t>repositories</a:t>
            </a:r>
            <a:endParaRPr lang="nb-NO" sz="2000" dirty="0" smtClean="0">
              <a:solidFill>
                <a:srgbClr val="FF0000"/>
              </a:solidFill>
            </a:endParaRPr>
          </a:p>
          <a:p>
            <a:pPr marL="342900" indent="-342900">
              <a:buFont typeface="Arial"/>
              <a:buChar char="•"/>
            </a:pPr>
            <a:r>
              <a:rPr lang="nb-NO" sz="2000" dirty="0" err="1" smtClean="0">
                <a:solidFill>
                  <a:srgbClr val="FF0000"/>
                </a:solidFill>
              </a:rPr>
              <a:t>Retrieval</a:t>
            </a:r>
            <a:r>
              <a:rPr lang="nb-NO" sz="2000" dirty="0" smtClean="0">
                <a:solidFill>
                  <a:srgbClr val="FF0000"/>
                </a:solidFill>
              </a:rPr>
              <a:t> </a:t>
            </a:r>
            <a:r>
              <a:rPr lang="nb-NO" sz="2000" dirty="0" err="1" smtClean="0">
                <a:solidFill>
                  <a:srgbClr val="FF0000"/>
                </a:solidFill>
              </a:rPr>
              <a:t>of</a:t>
            </a:r>
            <a:r>
              <a:rPr lang="nb-NO" sz="2000" dirty="0" smtClean="0">
                <a:solidFill>
                  <a:srgbClr val="FF0000"/>
                </a:solidFill>
              </a:rPr>
              <a:t> </a:t>
            </a:r>
            <a:r>
              <a:rPr lang="nb-NO" sz="2000" dirty="0" err="1" smtClean="0">
                <a:solidFill>
                  <a:srgbClr val="FF0000"/>
                </a:solidFill>
              </a:rPr>
              <a:t>physical</a:t>
            </a:r>
            <a:r>
              <a:rPr lang="nb-NO" sz="2000" dirty="0" smtClean="0">
                <a:solidFill>
                  <a:srgbClr val="FF0000"/>
                </a:solidFill>
              </a:rPr>
              <a:t>/</a:t>
            </a:r>
            <a:r>
              <a:rPr lang="nb-NO" sz="2000" dirty="0" err="1" smtClean="0">
                <a:solidFill>
                  <a:srgbClr val="FF0000"/>
                </a:solidFill>
              </a:rPr>
              <a:t>biogeochem</a:t>
            </a:r>
            <a:r>
              <a:rPr lang="nb-NO" sz="2000" dirty="0" smtClean="0">
                <a:solidFill>
                  <a:srgbClr val="FF0000"/>
                </a:solidFill>
              </a:rPr>
              <a:t>. variables (</a:t>
            </a:r>
            <a:r>
              <a:rPr lang="nb-NO" sz="2000" dirty="0" err="1" smtClean="0">
                <a:solidFill>
                  <a:srgbClr val="FF0000"/>
                </a:solidFill>
              </a:rPr>
              <a:t>processing</a:t>
            </a:r>
            <a:r>
              <a:rPr lang="nb-NO" sz="2000" dirty="0" smtClean="0">
                <a:solidFill>
                  <a:srgbClr val="FF0000"/>
                </a:solidFill>
              </a:rPr>
              <a:t> </a:t>
            </a:r>
            <a:r>
              <a:rPr lang="nb-NO" sz="2000" dirty="0" err="1" smtClean="0">
                <a:solidFill>
                  <a:srgbClr val="FF0000"/>
                </a:solidFill>
              </a:rPr>
              <a:t>facilities</a:t>
            </a:r>
            <a:r>
              <a:rPr lang="nb-NO" sz="2000" dirty="0" smtClean="0">
                <a:solidFill>
                  <a:srgbClr val="FF0000"/>
                </a:solidFill>
              </a:rPr>
              <a:t>)</a:t>
            </a:r>
          </a:p>
          <a:p>
            <a:pPr marL="342900" indent="-342900">
              <a:buFont typeface="Arial"/>
              <a:buChar char="•"/>
            </a:pPr>
            <a:r>
              <a:rPr lang="nb-NO" sz="2000" dirty="0" err="1" smtClean="0">
                <a:solidFill>
                  <a:srgbClr val="FF0000"/>
                </a:solidFill>
              </a:rPr>
              <a:t>Responsible</a:t>
            </a:r>
            <a:r>
              <a:rPr lang="nb-NO" sz="2000" dirty="0" smtClean="0">
                <a:solidFill>
                  <a:srgbClr val="FF0000"/>
                </a:solidFill>
              </a:rPr>
              <a:t> </a:t>
            </a:r>
            <a:r>
              <a:rPr lang="nb-NO" sz="2000" dirty="0" err="1" smtClean="0">
                <a:solidFill>
                  <a:srgbClr val="FF0000"/>
                </a:solidFill>
              </a:rPr>
              <a:t>institution</a:t>
            </a:r>
            <a:r>
              <a:rPr lang="nb-NO" sz="2000" dirty="0" smtClean="0">
                <a:solidFill>
                  <a:srgbClr val="FF0000"/>
                </a:solidFill>
              </a:rPr>
              <a:t>(s)</a:t>
            </a:r>
            <a:endParaRPr lang="nb-NO" sz="2000" dirty="0">
              <a:solidFill>
                <a:srgbClr val="FF0000"/>
              </a:solidFill>
            </a:endParaRPr>
          </a:p>
        </p:txBody>
      </p:sp>
      <p:sp>
        <p:nvSpPr>
          <p:cNvPr id="26" name="TextBox 25"/>
          <p:cNvSpPr txBox="1"/>
          <p:nvPr/>
        </p:nvSpPr>
        <p:spPr>
          <a:xfrm>
            <a:off x="2029764" y="222250"/>
            <a:ext cx="4899306" cy="646331"/>
          </a:xfrm>
          <a:prstGeom prst="rect">
            <a:avLst/>
          </a:prstGeom>
          <a:noFill/>
        </p:spPr>
        <p:txBody>
          <a:bodyPr wrap="square" rtlCol="0">
            <a:spAutoFit/>
          </a:bodyPr>
          <a:lstStyle/>
          <a:p>
            <a:pPr algn="ctr"/>
            <a:r>
              <a:rPr lang="nb-NO" sz="3600" dirty="0" smtClean="0"/>
              <a:t>Data </a:t>
            </a:r>
            <a:r>
              <a:rPr lang="nb-NO" sz="3600" dirty="0" err="1" smtClean="0"/>
              <a:t>production</a:t>
            </a:r>
            <a:endParaRPr lang="nb-NO" sz="3600" dirty="0"/>
          </a:p>
        </p:txBody>
      </p:sp>
    </p:spTree>
    <p:extLst>
      <p:ext uri="{BB962C8B-B14F-4D97-AF65-F5344CB8AC3E}">
        <p14:creationId xmlns:p14="http://schemas.microsoft.com/office/powerpoint/2010/main" val="319076481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9251" y="176966"/>
            <a:ext cx="8493124" cy="646331"/>
          </a:xfrm>
          <a:prstGeom prst="rect">
            <a:avLst/>
          </a:prstGeom>
          <a:noFill/>
        </p:spPr>
        <p:txBody>
          <a:bodyPr wrap="square" rtlCol="0">
            <a:spAutoFit/>
          </a:bodyPr>
          <a:lstStyle/>
          <a:p>
            <a:pPr algn="ctr"/>
            <a:r>
              <a:rPr lang="nb-NO" sz="3600" dirty="0" smtClean="0"/>
              <a:t>The landscape </a:t>
            </a:r>
            <a:r>
              <a:rPr lang="nb-NO" sz="3600" dirty="0" err="1" smtClean="0"/>
              <a:t>of</a:t>
            </a:r>
            <a:r>
              <a:rPr lang="nb-NO" sz="3600" dirty="0" smtClean="0"/>
              <a:t> Arctic </a:t>
            </a:r>
            <a:r>
              <a:rPr lang="nb-NO" sz="3600" dirty="0" err="1" smtClean="0"/>
              <a:t>observing</a:t>
            </a:r>
            <a:r>
              <a:rPr lang="nb-NO" sz="3600" dirty="0" smtClean="0"/>
              <a:t> </a:t>
            </a:r>
            <a:r>
              <a:rPr lang="nb-NO" sz="3600" dirty="0" err="1" smtClean="0"/>
              <a:t>networks</a:t>
            </a:r>
            <a:endParaRPr lang="nb-NO" sz="3600" dirty="0"/>
          </a:p>
        </p:txBody>
      </p:sp>
      <p:sp>
        <p:nvSpPr>
          <p:cNvPr id="3" name="TextBox 2"/>
          <p:cNvSpPr txBox="1"/>
          <p:nvPr/>
        </p:nvSpPr>
        <p:spPr>
          <a:xfrm>
            <a:off x="470330" y="886017"/>
            <a:ext cx="8372045" cy="4462760"/>
          </a:xfrm>
          <a:prstGeom prst="rect">
            <a:avLst/>
          </a:prstGeom>
          <a:noFill/>
        </p:spPr>
        <p:txBody>
          <a:bodyPr wrap="square" rtlCol="0">
            <a:spAutoFit/>
          </a:bodyPr>
          <a:lstStyle/>
          <a:p>
            <a:pPr marL="266700" indent="-266700">
              <a:spcAft>
                <a:spcPts val="600"/>
              </a:spcAft>
            </a:pPr>
            <a:r>
              <a:rPr lang="nb-NO" sz="2400" dirty="0"/>
              <a:t>1. </a:t>
            </a:r>
            <a:r>
              <a:rPr lang="nb-NO" sz="2400" dirty="0" err="1">
                <a:solidFill>
                  <a:srgbClr val="FF0000"/>
                </a:solidFill>
              </a:rPr>
              <a:t>Broad</a:t>
            </a:r>
            <a:r>
              <a:rPr lang="nb-NO" sz="2400" dirty="0">
                <a:solidFill>
                  <a:srgbClr val="FF0000"/>
                </a:solidFill>
              </a:rPr>
              <a:t> </a:t>
            </a:r>
            <a:r>
              <a:rPr lang="nb-NO" sz="2400" dirty="0" err="1">
                <a:solidFill>
                  <a:srgbClr val="FF0000"/>
                </a:solidFill>
              </a:rPr>
              <a:t>networks</a:t>
            </a:r>
            <a:r>
              <a:rPr lang="nb-NO" sz="2400" dirty="0"/>
              <a:t> </a:t>
            </a:r>
            <a:r>
              <a:rPr lang="nb-NO" sz="2400" dirty="0" err="1"/>
              <a:t>such</a:t>
            </a:r>
            <a:r>
              <a:rPr lang="nb-NO" sz="2400" dirty="0"/>
              <a:t> as </a:t>
            </a:r>
            <a:r>
              <a:rPr lang="nb-NO" sz="2400" dirty="0" err="1"/>
              <a:t>the</a:t>
            </a:r>
            <a:r>
              <a:rPr lang="nb-NO" sz="2400" dirty="0"/>
              <a:t> U.S. NSF AON and Arctic</a:t>
            </a:r>
            <a:r>
              <a:rPr lang="nb-NO" sz="2400" dirty="0" smtClean="0"/>
              <a:t>- Net </a:t>
            </a:r>
            <a:r>
              <a:rPr lang="nb-NO" sz="2400" dirty="0"/>
              <a:t>in Canada </a:t>
            </a:r>
            <a:r>
              <a:rPr lang="nb-NO" sz="2400" dirty="0" err="1"/>
              <a:t>that</a:t>
            </a:r>
            <a:r>
              <a:rPr lang="nb-NO" sz="2400" dirty="0"/>
              <a:t> </a:t>
            </a:r>
            <a:r>
              <a:rPr lang="nb-NO" sz="2400" dirty="0" err="1"/>
              <a:t>include</a:t>
            </a:r>
            <a:r>
              <a:rPr lang="nb-NO" sz="2400" dirty="0"/>
              <a:t> a </a:t>
            </a:r>
            <a:r>
              <a:rPr lang="nb-NO" sz="2400" dirty="0" err="1"/>
              <a:t>broad</a:t>
            </a:r>
            <a:r>
              <a:rPr lang="nb-NO" sz="2400" dirty="0"/>
              <a:t> range </a:t>
            </a:r>
            <a:r>
              <a:rPr lang="nb-NO" sz="2400" dirty="0" err="1"/>
              <a:t>of</a:t>
            </a:r>
            <a:r>
              <a:rPr lang="nb-NO" sz="2400" dirty="0"/>
              <a:t> </a:t>
            </a:r>
            <a:r>
              <a:rPr lang="nb-NO" sz="2400" dirty="0" err="1" smtClean="0"/>
              <a:t>interdisciplinary</a:t>
            </a:r>
            <a:r>
              <a:rPr lang="nb-NO" sz="2400" dirty="0"/>
              <a:t> </a:t>
            </a:r>
            <a:r>
              <a:rPr lang="nb-NO" sz="2400" dirty="0" err="1" smtClean="0"/>
              <a:t>observations</a:t>
            </a:r>
            <a:r>
              <a:rPr lang="nb-NO" sz="2400" dirty="0" smtClean="0"/>
              <a:t> </a:t>
            </a:r>
            <a:r>
              <a:rPr lang="nb-NO" sz="2400" dirty="0"/>
              <a:t>and </a:t>
            </a:r>
            <a:r>
              <a:rPr lang="nb-NO" sz="2400" dirty="0" err="1"/>
              <a:t>projects</a:t>
            </a:r>
            <a:r>
              <a:rPr lang="nb-NO" sz="2400" dirty="0" smtClean="0"/>
              <a:t>;</a:t>
            </a:r>
          </a:p>
          <a:p>
            <a:pPr marL="266700" indent="-266700">
              <a:spcAft>
                <a:spcPts val="600"/>
              </a:spcAft>
            </a:pPr>
            <a:r>
              <a:rPr lang="nb-NO" sz="2400" dirty="0" smtClean="0"/>
              <a:t>2. </a:t>
            </a:r>
            <a:r>
              <a:rPr lang="nb-NO" sz="2400" dirty="0" err="1" smtClean="0">
                <a:solidFill>
                  <a:srgbClr val="FF0000"/>
                </a:solidFill>
              </a:rPr>
              <a:t>Focused</a:t>
            </a:r>
            <a:r>
              <a:rPr lang="nb-NO" sz="2400" dirty="0" smtClean="0">
                <a:solidFill>
                  <a:srgbClr val="FF0000"/>
                </a:solidFill>
              </a:rPr>
              <a:t> </a:t>
            </a:r>
            <a:r>
              <a:rPr lang="nb-NO" sz="2400" dirty="0" err="1" smtClean="0">
                <a:solidFill>
                  <a:srgbClr val="FF0000"/>
                </a:solidFill>
              </a:rPr>
              <a:t>networks</a:t>
            </a:r>
            <a:r>
              <a:rPr lang="nb-NO" sz="2400" dirty="0" smtClean="0">
                <a:solidFill>
                  <a:srgbClr val="FF0000"/>
                </a:solidFill>
              </a:rPr>
              <a:t> </a:t>
            </a:r>
            <a:r>
              <a:rPr lang="nb-NO" sz="2400" dirty="0" err="1" smtClean="0"/>
              <a:t>that</a:t>
            </a:r>
            <a:r>
              <a:rPr lang="nb-NO" sz="2400" dirty="0" smtClean="0"/>
              <a:t> </a:t>
            </a:r>
            <a:r>
              <a:rPr lang="nb-NO" sz="2400" dirty="0" err="1" smtClean="0"/>
              <a:t>are</a:t>
            </a:r>
            <a:r>
              <a:rPr lang="nb-NO" sz="2400" dirty="0" smtClean="0"/>
              <a:t> </a:t>
            </a:r>
            <a:r>
              <a:rPr lang="nb-NO" sz="2400" dirty="0" err="1" smtClean="0"/>
              <a:t>confined</a:t>
            </a:r>
            <a:r>
              <a:rPr lang="nb-NO" sz="2400" dirty="0" smtClean="0"/>
              <a:t> to </a:t>
            </a:r>
            <a:r>
              <a:rPr lang="nb-NO" sz="2400" dirty="0" err="1" smtClean="0"/>
              <a:t>specific</a:t>
            </a:r>
            <a:r>
              <a:rPr lang="nb-NO" sz="2400" dirty="0" smtClean="0"/>
              <a:t> </a:t>
            </a:r>
            <a:r>
              <a:rPr lang="nb-NO" sz="2400" dirty="0" err="1" smtClean="0"/>
              <a:t>themes</a:t>
            </a:r>
            <a:r>
              <a:rPr lang="nb-NO" sz="2400" dirty="0" smtClean="0"/>
              <a:t> or </a:t>
            </a:r>
            <a:r>
              <a:rPr lang="nb-NO" sz="2400" dirty="0" err="1" smtClean="0"/>
              <a:t>disciplines</a:t>
            </a:r>
            <a:r>
              <a:rPr lang="nb-NO" sz="2400" dirty="0"/>
              <a:t> </a:t>
            </a:r>
            <a:r>
              <a:rPr lang="nb-NO" sz="2400" dirty="0" err="1" smtClean="0"/>
              <a:t>such</a:t>
            </a:r>
            <a:r>
              <a:rPr lang="nb-NO" sz="2400" dirty="0" smtClean="0"/>
              <a:t> </a:t>
            </a:r>
            <a:r>
              <a:rPr lang="nb-NO" sz="2400" dirty="0"/>
              <a:t>as marine </a:t>
            </a:r>
            <a:r>
              <a:rPr lang="nb-NO" sz="2400" dirty="0" err="1"/>
              <a:t>ecological</a:t>
            </a:r>
            <a:r>
              <a:rPr lang="nb-NO" sz="2400" dirty="0"/>
              <a:t> </a:t>
            </a:r>
            <a:r>
              <a:rPr lang="nb-NO" sz="2400" dirty="0" err="1"/>
              <a:t>monitoring</a:t>
            </a:r>
            <a:r>
              <a:rPr lang="nb-NO" sz="2400" dirty="0"/>
              <a:t>;</a:t>
            </a:r>
          </a:p>
          <a:p>
            <a:pPr marL="266700" indent="-266700">
              <a:spcAft>
                <a:spcPts val="600"/>
              </a:spcAft>
            </a:pPr>
            <a:r>
              <a:rPr lang="nb-NO" sz="2400" dirty="0"/>
              <a:t>3. </a:t>
            </a:r>
            <a:r>
              <a:rPr lang="nb-NO" sz="2400" dirty="0">
                <a:solidFill>
                  <a:srgbClr val="FF0000"/>
                </a:solidFill>
              </a:rPr>
              <a:t>Commercial </a:t>
            </a:r>
            <a:r>
              <a:rPr lang="nb-NO" sz="2400" dirty="0" err="1">
                <a:solidFill>
                  <a:srgbClr val="FF0000"/>
                </a:solidFill>
              </a:rPr>
              <a:t>networks</a:t>
            </a:r>
            <a:r>
              <a:rPr lang="nb-NO" sz="2400" dirty="0">
                <a:solidFill>
                  <a:srgbClr val="FF0000"/>
                </a:solidFill>
              </a:rPr>
              <a:t> </a:t>
            </a:r>
            <a:r>
              <a:rPr lang="nb-NO" sz="2400" dirty="0" err="1"/>
              <a:t>that</a:t>
            </a:r>
            <a:r>
              <a:rPr lang="nb-NO" sz="2400" dirty="0"/>
              <a:t> </a:t>
            </a:r>
            <a:r>
              <a:rPr lang="nb-NO" sz="2400" dirty="0" err="1"/>
              <a:t>provide</a:t>
            </a:r>
            <a:r>
              <a:rPr lang="nb-NO" sz="2400" dirty="0"/>
              <a:t> </a:t>
            </a:r>
            <a:r>
              <a:rPr lang="nb-NO" sz="2400" dirty="0" err="1"/>
              <a:t>observational</a:t>
            </a:r>
            <a:r>
              <a:rPr lang="nb-NO" sz="2400" dirty="0"/>
              <a:t> </a:t>
            </a:r>
            <a:r>
              <a:rPr lang="nb-NO" sz="2400" dirty="0" smtClean="0"/>
              <a:t>data for </a:t>
            </a:r>
            <a:r>
              <a:rPr lang="nb-NO" sz="2400" dirty="0" err="1" smtClean="0"/>
              <a:t>profit</a:t>
            </a:r>
            <a:endParaRPr lang="nb-NO" sz="2400" dirty="0"/>
          </a:p>
          <a:p>
            <a:pPr marL="266700" indent="-266700">
              <a:spcAft>
                <a:spcPts val="600"/>
              </a:spcAft>
            </a:pPr>
            <a:r>
              <a:rPr lang="nb-NO" sz="2400" dirty="0" smtClean="0"/>
              <a:t>4</a:t>
            </a:r>
            <a:r>
              <a:rPr lang="nb-NO" sz="2400" dirty="0"/>
              <a:t>. </a:t>
            </a:r>
            <a:r>
              <a:rPr lang="nb-NO" sz="2400" dirty="0">
                <a:solidFill>
                  <a:srgbClr val="FF0000"/>
                </a:solidFill>
              </a:rPr>
              <a:t>Operations or service-</a:t>
            </a:r>
            <a:r>
              <a:rPr lang="nb-NO" sz="2400" dirty="0" err="1">
                <a:solidFill>
                  <a:srgbClr val="FF0000"/>
                </a:solidFill>
              </a:rPr>
              <a:t>oriented</a:t>
            </a:r>
            <a:r>
              <a:rPr lang="nb-NO" sz="2400" dirty="0">
                <a:solidFill>
                  <a:srgbClr val="FF0000"/>
                </a:solidFill>
              </a:rPr>
              <a:t> </a:t>
            </a:r>
            <a:r>
              <a:rPr lang="nb-NO" sz="2400" dirty="0" err="1">
                <a:solidFill>
                  <a:srgbClr val="FF0000"/>
                </a:solidFill>
              </a:rPr>
              <a:t>networks</a:t>
            </a:r>
            <a:r>
              <a:rPr lang="nb-NO" sz="2400" dirty="0">
                <a:solidFill>
                  <a:srgbClr val="FF0000"/>
                </a:solidFill>
              </a:rPr>
              <a:t> </a:t>
            </a:r>
            <a:r>
              <a:rPr lang="nb-NO" sz="2400" dirty="0" err="1"/>
              <a:t>such</a:t>
            </a:r>
            <a:r>
              <a:rPr lang="nb-NO" sz="2400" dirty="0"/>
              <a:t> as </a:t>
            </a:r>
            <a:r>
              <a:rPr lang="nb-NO" sz="2400" dirty="0" err="1" smtClean="0"/>
              <a:t>the</a:t>
            </a:r>
            <a:r>
              <a:rPr lang="nb-NO" sz="2400" dirty="0"/>
              <a:t> </a:t>
            </a:r>
            <a:r>
              <a:rPr lang="nb-NO" sz="2400" dirty="0" smtClean="0"/>
              <a:t>Global </a:t>
            </a:r>
            <a:r>
              <a:rPr lang="nb-NO" sz="2400" dirty="0" err="1"/>
              <a:t>Atmosphere</a:t>
            </a:r>
            <a:r>
              <a:rPr lang="nb-NO" sz="2400" dirty="0"/>
              <a:t> Watch (GAW) </a:t>
            </a:r>
            <a:r>
              <a:rPr lang="nb-NO" sz="2400" dirty="0" err="1"/>
              <a:t>feeding</a:t>
            </a:r>
            <a:r>
              <a:rPr lang="nb-NO" sz="2400" dirty="0"/>
              <a:t> data </a:t>
            </a:r>
            <a:r>
              <a:rPr lang="nb-NO" sz="2400" dirty="0" smtClean="0"/>
              <a:t>to </a:t>
            </a:r>
            <a:r>
              <a:rPr lang="nb-NO" sz="2400" dirty="0" err="1" smtClean="0"/>
              <a:t>weather</a:t>
            </a:r>
            <a:r>
              <a:rPr lang="nb-NO" sz="2400" dirty="0" smtClean="0"/>
              <a:t> </a:t>
            </a:r>
            <a:r>
              <a:rPr lang="nb-NO" sz="2400" dirty="0"/>
              <a:t>service and </a:t>
            </a:r>
            <a:r>
              <a:rPr lang="nb-NO" sz="2400" dirty="0" err="1"/>
              <a:t>forecasting</a:t>
            </a:r>
            <a:r>
              <a:rPr lang="nb-NO" sz="2400" dirty="0"/>
              <a:t> </a:t>
            </a:r>
            <a:r>
              <a:rPr lang="nb-NO" sz="2400" dirty="0" err="1"/>
              <a:t>entities</a:t>
            </a:r>
            <a:r>
              <a:rPr lang="nb-NO" sz="2400" dirty="0"/>
              <a:t>; and</a:t>
            </a:r>
          </a:p>
          <a:p>
            <a:pPr marL="266700" indent="-266700">
              <a:spcAft>
                <a:spcPts val="600"/>
              </a:spcAft>
            </a:pPr>
            <a:r>
              <a:rPr lang="nb-NO" sz="2400" dirty="0"/>
              <a:t>5. </a:t>
            </a:r>
            <a:r>
              <a:rPr lang="nb-NO" sz="2400" dirty="0">
                <a:solidFill>
                  <a:srgbClr val="FF0000"/>
                </a:solidFill>
              </a:rPr>
              <a:t>Resource-</a:t>
            </a:r>
            <a:r>
              <a:rPr lang="nb-NO" sz="2400" dirty="0" err="1">
                <a:solidFill>
                  <a:srgbClr val="FF0000"/>
                </a:solidFill>
              </a:rPr>
              <a:t>extraction</a:t>
            </a:r>
            <a:r>
              <a:rPr lang="nb-NO" sz="2400" dirty="0">
                <a:solidFill>
                  <a:srgbClr val="FF0000"/>
                </a:solidFill>
              </a:rPr>
              <a:t> </a:t>
            </a:r>
            <a:r>
              <a:rPr lang="nb-NO" sz="2400" dirty="0" err="1">
                <a:solidFill>
                  <a:srgbClr val="FF0000"/>
                </a:solidFill>
              </a:rPr>
              <a:t>networks</a:t>
            </a:r>
            <a:r>
              <a:rPr lang="nb-NO" sz="2400" dirty="0">
                <a:solidFill>
                  <a:srgbClr val="FF0000"/>
                </a:solidFill>
              </a:rPr>
              <a:t> </a:t>
            </a:r>
            <a:r>
              <a:rPr lang="nb-NO" sz="2400" dirty="0" err="1"/>
              <a:t>that</a:t>
            </a:r>
            <a:r>
              <a:rPr lang="nb-NO" sz="2400" dirty="0"/>
              <a:t> </a:t>
            </a:r>
            <a:r>
              <a:rPr lang="nb-NO" sz="2400" dirty="0" err="1"/>
              <a:t>conduct</a:t>
            </a:r>
            <a:r>
              <a:rPr lang="nb-NO" sz="2400" dirty="0"/>
              <a:t> </a:t>
            </a:r>
            <a:r>
              <a:rPr lang="nb-NO" sz="2400" dirty="0" err="1" smtClean="0"/>
              <a:t>monitoring</a:t>
            </a:r>
            <a:r>
              <a:rPr lang="nb-NO" sz="2400" dirty="0" smtClean="0"/>
              <a:t> or baseline </a:t>
            </a:r>
            <a:r>
              <a:rPr lang="nb-NO" sz="2400" dirty="0" err="1" smtClean="0"/>
              <a:t>observations</a:t>
            </a:r>
            <a:r>
              <a:rPr lang="nb-NO" sz="2400" dirty="0" smtClean="0"/>
              <a:t> to support </a:t>
            </a:r>
            <a:r>
              <a:rPr lang="nb-NO" sz="2400" dirty="0" err="1" smtClean="0"/>
              <a:t>resource</a:t>
            </a:r>
            <a:r>
              <a:rPr lang="nb-NO" sz="2400" dirty="0" smtClean="0"/>
              <a:t> </a:t>
            </a:r>
            <a:r>
              <a:rPr lang="nb-NO" sz="2400" dirty="0" err="1"/>
              <a:t>extraction</a:t>
            </a:r>
            <a:r>
              <a:rPr lang="nb-NO" sz="2400" dirty="0"/>
              <a:t> </a:t>
            </a:r>
            <a:r>
              <a:rPr lang="nb-NO" sz="2400" dirty="0" err="1"/>
              <a:t>activities</a:t>
            </a:r>
            <a:r>
              <a:rPr lang="nb-NO" sz="2400" dirty="0"/>
              <a:t>.</a:t>
            </a:r>
          </a:p>
        </p:txBody>
      </p:sp>
      <p:sp>
        <p:nvSpPr>
          <p:cNvPr id="4" name="TextBox 3"/>
          <p:cNvSpPr txBox="1"/>
          <p:nvPr/>
        </p:nvSpPr>
        <p:spPr>
          <a:xfrm>
            <a:off x="752535" y="5352633"/>
            <a:ext cx="7243083" cy="369332"/>
          </a:xfrm>
          <a:prstGeom prst="rect">
            <a:avLst/>
          </a:prstGeom>
          <a:noFill/>
        </p:spPr>
        <p:txBody>
          <a:bodyPr wrap="square" rtlCol="0">
            <a:spAutoFit/>
          </a:bodyPr>
          <a:lstStyle/>
          <a:p>
            <a:r>
              <a:rPr lang="nb-NO" i="1" dirty="0" smtClean="0"/>
              <a:t>Ref. Lee et al., 2015 (</a:t>
            </a:r>
            <a:r>
              <a:rPr lang="ro-RO" i="1" dirty="0" smtClean="0"/>
              <a:t>http</a:t>
            </a:r>
            <a:r>
              <a:rPr lang="ro-RO" i="1" dirty="0"/>
              <a:t>://dx.doi.org/10.14430/</a:t>
            </a:r>
            <a:r>
              <a:rPr lang="ro-RO" i="1" dirty="0" smtClean="0"/>
              <a:t>arctic4450</a:t>
            </a:r>
            <a:r>
              <a:rPr lang="ro-RO" dirty="0" smtClean="0"/>
              <a:t>)</a:t>
            </a:r>
            <a:endParaRPr lang="nb-NO" dirty="0"/>
          </a:p>
        </p:txBody>
      </p:sp>
      <p:sp>
        <p:nvSpPr>
          <p:cNvPr id="5" name="TextBox 4"/>
          <p:cNvSpPr txBox="1"/>
          <p:nvPr/>
        </p:nvSpPr>
        <p:spPr>
          <a:xfrm>
            <a:off x="2226229" y="6081345"/>
            <a:ext cx="6302423" cy="707886"/>
          </a:xfrm>
          <a:prstGeom prst="rect">
            <a:avLst/>
          </a:prstGeom>
          <a:noFill/>
        </p:spPr>
        <p:txBody>
          <a:bodyPr wrap="square" rtlCol="0">
            <a:spAutoFit/>
          </a:bodyPr>
          <a:lstStyle/>
          <a:p>
            <a:r>
              <a:rPr lang="nb-NO" sz="2000" dirty="0" smtClean="0"/>
              <a:t>SAON </a:t>
            </a:r>
            <a:r>
              <a:rPr lang="nb-NO" sz="2000" dirty="0" err="1" smtClean="0"/>
              <a:t>developes</a:t>
            </a:r>
            <a:r>
              <a:rPr lang="nb-NO" sz="2000" dirty="0" smtClean="0"/>
              <a:t> </a:t>
            </a:r>
            <a:r>
              <a:rPr lang="nb-NO" sz="2000" dirty="0" err="1" smtClean="0"/>
              <a:t>inventories</a:t>
            </a:r>
            <a:r>
              <a:rPr lang="nb-NO" sz="2000" dirty="0" smtClean="0"/>
              <a:t> </a:t>
            </a:r>
            <a:r>
              <a:rPr lang="nb-NO" sz="2000" dirty="0" err="1" smtClean="0"/>
              <a:t>of</a:t>
            </a:r>
            <a:r>
              <a:rPr lang="nb-NO" sz="2000" dirty="0" smtClean="0"/>
              <a:t> programs and </a:t>
            </a:r>
            <a:r>
              <a:rPr lang="nb-NO" sz="2000" dirty="0" err="1" smtClean="0"/>
              <a:t>networks</a:t>
            </a:r>
            <a:r>
              <a:rPr lang="nb-NO" sz="2000" dirty="0"/>
              <a:t>: </a:t>
            </a:r>
            <a:r>
              <a:rPr lang="nb-NO" sz="2000" dirty="0" err="1"/>
              <a:t>https</a:t>
            </a:r>
            <a:r>
              <a:rPr lang="nb-NO" sz="2000" dirty="0"/>
              <a:t>://</a:t>
            </a:r>
            <a:r>
              <a:rPr lang="nb-NO" sz="2000" dirty="0" err="1"/>
              <a:t>www.arcticobserving.org</a:t>
            </a:r>
            <a:r>
              <a:rPr lang="nb-NO" sz="2000" dirty="0"/>
              <a:t>/</a:t>
            </a:r>
            <a:r>
              <a:rPr lang="nb-NO" sz="2000" dirty="0" err="1"/>
              <a:t>inventories</a:t>
            </a:r>
            <a:r>
              <a:rPr lang="nb-NO" sz="2000" dirty="0"/>
              <a:t> </a:t>
            </a:r>
          </a:p>
        </p:txBody>
      </p:sp>
    </p:spTree>
    <p:extLst>
      <p:ext uri="{BB962C8B-B14F-4D97-AF65-F5344CB8AC3E}">
        <p14:creationId xmlns:p14="http://schemas.microsoft.com/office/powerpoint/2010/main" val="2009038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352425" y="7938"/>
            <a:ext cx="8528050" cy="523220"/>
          </a:xfrm>
          <a:prstGeom prst="rect">
            <a:avLst/>
          </a:prstGeom>
          <a:noFill/>
          <a:ln w="9525">
            <a:noFill/>
            <a:miter lim="800000"/>
            <a:headEnd/>
            <a:tailEnd/>
          </a:ln>
        </p:spPr>
        <p:txBody>
          <a:bodyPr>
            <a:spAutoFit/>
          </a:bodyPr>
          <a:lstStyle/>
          <a:p>
            <a:pPr marL="19050" algn="ctr">
              <a:spcBef>
                <a:spcPts val="600"/>
              </a:spcBef>
            </a:pPr>
            <a:r>
              <a:rPr lang="en-US" sz="2800" dirty="0" smtClean="0">
                <a:solidFill>
                  <a:srgbClr val="FFFFFF"/>
                </a:solidFill>
                <a:latin typeface="Arial"/>
                <a:ea typeface="Palatino Linotype" pitchFamily="18" charset="0"/>
                <a:cs typeface="Arial"/>
                <a:sym typeface="Palatino Linotype" pitchFamily="18" charset="0"/>
              </a:rPr>
              <a:t> Arctic data directories and initiatives</a:t>
            </a:r>
          </a:p>
        </p:txBody>
      </p:sp>
      <p:sp>
        <p:nvSpPr>
          <p:cNvPr id="3" name="TextBox 2"/>
          <p:cNvSpPr txBox="1"/>
          <p:nvPr/>
        </p:nvSpPr>
        <p:spPr>
          <a:xfrm>
            <a:off x="352425" y="701543"/>
            <a:ext cx="8686800" cy="5909311"/>
          </a:xfrm>
          <a:prstGeom prst="rect">
            <a:avLst/>
          </a:prstGeom>
          <a:noFill/>
        </p:spPr>
        <p:txBody>
          <a:bodyPr wrap="square" rtlCol="0">
            <a:spAutoFit/>
          </a:bodyPr>
          <a:lstStyle/>
          <a:p>
            <a:r>
              <a:rPr lang="nb-NO" dirty="0" smtClean="0">
                <a:solidFill>
                  <a:srgbClr val="3366FF"/>
                </a:solidFill>
                <a:latin typeface="Arial"/>
                <a:cs typeface="Arial"/>
              </a:rPr>
              <a:t>General</a:t>
            </a:r>
            <a:r>
              <a:rPr lang="nb-NO" dirty="0" smtClean="0">
                <a:latin typeface="Arial"/>
                <a:cs typeface="Arial"/>
              </a:rPr>
              <a:t>:</a:t>
            </a:r>
          </a:p>
          <a:p>
            <a:r>
              <a:rPr lang="nb-NO" dirty="0">
                <a:latin typeface="Arial"/>
                <a:cs typeface="Arial"/>
              </a:rPr>
              <a:t>	</a:t>
            </a:r>
            <a:r>
              <a:rPr lang="nb-NO" dirty="0" smtClean="0">
                <a:latin typeface="Arial"/>
                <a:cs typeface="Arial"/>
              </a:rPr>
              <a:t>	Level 1:  General International (GEOSS, GCMD)</a:t>
            </a:r>
          </a:p>
          <a:p>
            <a:r>
              <a:rPr lang="nb-NO" dirty="0" smtClean="0">
                <a:latin typeface="Arial"/>
                <a:cs typeface="Arial"/>
              </a:rPr>
              <a:t>		Level 2:  General Polar  (Arctic Portal, Polar Data </a:t>
            </a:r>
            <a:r>
              <a:rPr lang="nb-NO" dirty="0" err="1" smtClean="0">
                <a:latin typeface="Arial"/>
                <a:cs typeface="Arial"/>
              </a:rPr>
              <a:t>Catalogue</a:t>
            </a:r>
            <a:r>
              <a:rPr lang="nb-NO" dirty="0" smtClean="0">
                <a:latin typeface="Arial"/>
                <a:cs typeface="Arial"/>
              </a:rPr>
              <a:t>, WMO GCW)</a:t>
            </a:r>
          </a:p>
          <a:p>
            <a:r>
              <a:rPr lang="nb-NO" dirty="0" smtClean="0">
                <a:latin typeface="Arial"/>
                <a:cs typeface="Arial"/>
              </a:rPr>
              <a:t>		Level 3:  National Polar  (Polar Knowledge Canada)</a:t>
            </a:r>
          </a:p>
          <a:p>
            <a:r>
              <a:rPr lang="nb-NO" dirty="0" smtClean="0">
                <a:solidFill>
                  <a:srgbClr val="3366FF"/>
                </a:solidFill>
                <a:latin typeface="Arial"/>
                <a:cs typeface="Arial"/>
              </a:rPr>
              <a:t>Arctic Region: </a:t>
            </a:r>
          </a:p>
          <a:p>
            <a:r>
              <a:rPr lang="nb-NO" dirty="0" smtClean="0">
                <a:latin typeface="Arial"/>
                <a:cs typeface="Arial"/>
              </a:rPr>
              <a:t>	International: </a:t>
            </a:r>
          </a:p>
          <a:p>
            <a:r>
              <a:rPr lang="nb-NO" dirty="0">
                <a:latin typeface="Arial"/>
                <a:cs typeface="Arial"/>
              </a:rPr>
              <a:t>	</a:t>
            </a:r>
            <a:r>
              <a:rPr lang="nb-NO" dirty="0" smtClean="0">
                <a:latin typeface="Arial"/>
                <a:cs typeface="Arial"/>
              </a:rPr>
              <a:t>	Arctic Data Centre (WMO IPY </a:t>
            </a:r>
            <a:r>
              <a:rPr lang="nb-NO" dirty="0" err="1" smtClean="0">
                <a:latin typeface="Arial"/>
                <a:cs typeface="Arial"/>
              </a:rPr>
              <a:t>legacy</a:t>
            </a:r>
            <a:r>
              <a:rPr lang="nb-NO" dirty="0" smtClean="0">
                <a:latin typeface="Arial"/>
                <a:cs typeface="Arial"/>
              </a:rPr>
              <a:t>)</a:t>
            </a:r>
          </a:p>
          <a:p>
            <a:r>
              <a:rPr lang="nb-NO" dirty="0">
                <a:latin typeface="Arial"/>
                <a:cs typeface="Arial"/>
              </a:rPr>
              <a:t>	</a:t>
            </a:r>
            <a:r>
              <a:rPr lang="nb-NO" dirty="0" smtClean="0">
                <a:latin typeface="Arial"/>
                <a:cs typeface="Arial"/>
              </a:rPr>
              <a:t>	Arctic Data Explorer (cross-</a:t>
            </a:r>
            <a:r>
              <a:rPr lang="nb-NO" dirty="0" err="1" smtClean="0">
                <a:latin typeface="Arial"/>
                <a:cs typeface="Arial"/>
              </a:rPr>
              <a:t>domain</a:t>
            </a:r>
            <a:r>
              <a:rPr lang="nb-NO" dirty="0" smtClean="0">
                <a:latin typeface="Arial"/>
                <a:cs typeface="Arial"/>
              </a:rPr>
              <a:t> </a:t>
            </a:r>
            <a:r>
              <a:rPr lang="nb-NO" dirty="0" err="1" smtClean="0">
                <a:latin typeface="Arial"/>
                <a:cs typeface="Arial"/>
              </a:rPr>
              <a:t>discovery</a:t>
            </a:r>
            <a:r>
              <a:rPr lang="nb-NO" dirty="0" smtClean="0">
                <a:latin typeface="Arial"/>
                <a:cs typeface="Arial"/>
              </a:rPr>
              <a:t> </a:t>
            </a:r>
            <a:r>
              <a:rPr lang="nb-NO" dirty="0" err="1" smtClean="0">
                <a:latin typeface="Arial"/>
                <a:cs typeface="Arial"/>
              </a:rPr>
              <a:t>tool</a:t>
            </a:r>
            <a:r>
              <a:rPr lang="nb-NO" dirty="0" smtClean="0">
                <a:latin typeface="Arial"/>
                <a:cs typeface="Arial"/>
              </a:rPr>
              <a:t>)</a:t>
            </a:r>
          </a:p>
          <a:p>
            <a:r>
              <a:rPr lang="nb-NO" dirty="0">
                <a:latin typeface="Arial"/>
                <a:cs typeface="Arial"/>
              </a:rPr>
              <a:t>	</a:t>
            </a:r>
            <a:r>
              <a:rPr lang="nb-NO" dirty="0" smtClean="0">
                <a:latin typeface="Arial"/>
                <a:cs typeface="Arial"/>
              </a:rPr>
              <a:t>	Arctic </a:t>
            </a:r>
            <a:r>
              <a:rPr lang="nb-NO" dirty="0" err="1" smtClean="0">
                <a:latin typeface="Arial"/>
                <a:cs typeface="Arial"/>
              </a:rPr>
              <a:t>Observing</a:t>
            </a:r>
            <a:r>
              <a:rPr lang="nb-NO" dirty="0" smtClean="0">
                <a:latin typeface="Arial"/>
                <a:cs typeface="Arial"/>
              </a:rPr>
              <a:t> Viewer</a:t>
            </a:r>
          </a:p>
          <a:p>
            <a:r>
              <a:rPr lang="nb-NO" dirty="0">
                <a:latin typeface="Arial"/>
                <a:cs typeface="Arial"/>
              </a:rPr>
              <a:t>	</a:t>
            </a:r>
            <a:r>
              <a:rPr lang="nb-NO" dirty="0" smtClean="0">
                <a:latin typeface="Arial"/>
                <a:cs typeface="Arial"/>
              </a:rPr>
              <a:t>	Arctic Research </a:t>
            </a:r>
            <a:r>
              <a:rPr lang="nb-NO" dirty="0" err="1">
                <a:latin typeface="Arial"/>
                <a:cs typeface="Arial"/>
              </a:rPr>
              <a:t>M</a:t>
            </a:r>
            <a:r>
              <a:rPr lang="nb-NO" dirty="0" err="1" smtClean="0">
                <a:latin typeface="Arial"/>
                <a:cs typeface="Arial"/>
              </a:rPr>
              <a:t>apping</a:t>
            </a:r>
            <a:r>
              <a:rPr lang="nb-NO" dirty="0" smtClean="0">
                <a:latin typeface="Arial"/>
                <a:cs typeface="Arial"/>
              </a:rPr>
              <a:t> Application</a:t>
            </a:r>
          </a:p>
          <a:p>
            <a:r>
              <a:rPr lang="nb-NO" dirty="0" smtClean="0">
                <a:latin typeface="Arial"/>
                <a:cs typeface="Arial"/>
              </a:rPr>
              <a:t>		International Arctic </a:t>
            </a:r>
            <a:r>
              <a:rPr lang="nb-NO" dirty="0" err="1" smtClean="0">
                <a:latin typeface="Arial"/>
                <a:cs typeface="Arial"/>
              </a:rPr>
              <a:t>Systemes</a:t>
            </a:r>
            <a:r>
              <a:rPr lang="nb-NO" dirty="0" smtClean="0">
                <a:latin typeface="Arial"/>
                <a:cs typeface="Arial"/>
              </a:rPr>
              <a:t> for </a:t>
            </a:r>
            <a:r>
              <a:rPr lang="nb-NO" dirty="0" err="1" smtClean="0">
                <a:latin typeface="Arial"/>
                <a:cs typeface="Arial"/>
              </a:rPr>
              <a:t>Observing</a:t>
            </a:r>
            <a:r>
              <a:rPr lang="nb-NO" dirty="0" smtClean="0">
                <a:latin typeface="Arial"/>
                <a:cs typeface="Arial"/>
              </a:rPr>
              <a:t> </a:t>
            </a:r>
            <a:r>
              <a:rPr lang="nb-NO" dirty="0" err="1" smtClean="0">
                <a:latin typeface="Arial"/>
                <a:cs typeface="Arial"/>
              </a:rPr>
              <a:t>the</a:t>
            </a:r>
            <a:r>
              <a:rPr lang="nb-NO" dirty="0" smtClean="0">
                <a:latin typeface="Arial"/>
                <a:cs typeface="Arial"/>
              </a:rPr>
              <a:t> </a:t>
            </a:r>
            <a:r>
              <a:rPr lang="nb-NO" dirty="0" err="1" smtClean="0">
                <a:latin typeface="Arial"/>
                <a:cs typeface="Arial"/>
              </a:rPr>
              <a:t>Atmosphere</a:t>
            </a:r>
            <a:r>
              <a:rPr lang="nb-NO" dirty="0" smtClean="0">
                <a:latin typeface="Arial"/>
                <a:cs typeface="Arial"/>
              </a:rPr>
              <a:t> (IASOA)</a:t>
            </a:r>
          </a:p>
          <a:p>
            <a:r>
              <a:rPr lang="nb-NO" dirty="0">
                <a:latin typeface="Arial"/>
                <a:cs typeface="Arial"/>
              </a:rPr>
              <a:t>	</a:t>
            </a:r>
            <a:r>
              <a:rPr lang="nb-NO" dirty="0" smtClean="0">
                <a:latin typeface="Arial"/>
                <a:cs typeface="Arial"/>
              </a:rPr>
              <a:t>	</a:t>
            </a:r>
            <a:r>
              <a:rPr lang="nb-NO" dirty="0" err="1" smtClean="0">
                <a:latin typeface="Arial"/>
                <a:cs typeface="Arial"/>
              </a:rPr>
              <a:t>Sustaining</a:t>
            </a:r>
            <a:r>
              <a:rPr lang="nb-NO" dirty="0" smtClean="0">
                <a:latin typeface="Arial"/>
                <a:cs typeface="Arial"/>
              </a:rPr>
              <a:t> Arctic </a:t>
            </a:r>
            <a:r>
              <a:rPr lang="nb-NO" dirty="0" err="1" smtClean="0">
                <a:latin typeface="Arial"/>
                <a:cs typeface="Arial"/>
              </a:rPr>
              <a:t>Observing</a:t>
            </a:r>
            <a:r>
              <a:rPr lang="nb-NO" dirty="0" smtClean="0">
                <a:latin typeface="Arial"/>
                <a:cs typeface="Arial"/>
              </a:rPr>
              <a:t> Networks (SAON)</a:t>
            </a:r>
          </a:p>
          <a:p>
            <a:r>
              <a:rPr lang="nb-NO" dirty="0" smtClean="0">
                <a:latin typeface="Arial"/>
                <a:cs typeface="Arial"/>
              </a:rPr>
              <a:t>	National:</a:t>
            </a:r>
          </a:p>
          <a:p>
            <a:r>
              <a:rPr lang="nb-NO" dirty="0">
                <a:latin typeface="Arial"/>
                <a:cs typeface="Arial"/>
              </a:rPr>
              <a:t>	</a:t>
            </a:r>
            <a:r>
              <a:rPr lang="nb-NO" dirty="0" smtClean="0">
                <a:latin typeface="Arial"/>
                <a:cs typeface="Arial"/>
              </a:rPr>
              <a:t>	Arctic Data </a:t>
            </a:r>
            <a:r>
              <a:rPr lang="nb-NO" dirty="0" err="1" smtClean="0">
                <a:latin typeface="Arial"/>
                <a:cs typeface="Arial"/>
              </a:rPr>
              <a:t>archive</a:t>
            </a:r>
            <a:r>
              <a:rPr lang="nb-NO" dirty="0" smtClean="0">
                <a:latin typeface="Arial"/>
                <a:cs typeface="Arial"/>
              </a:rPr>
              <a:t> Systems, Japan (ADS)</a:t>
            </a:r>
          </a:p>
          <a:p>
            <a:r>
              <a:rPr lang="nb-NO" dirty="0">
                <a:latin typeface="Arial"/>
                <a:cs typeface="Arial"/>
              </a:rPr>
              <a:t>	</a:t>
            </a:r>
            <a:r>
              <a:rPr lang="nb-NO" dirty="0" smtClean="0">
                <a:latin typeface="Arial"/>
                <a:cs typeface="Arial"/>
              </a:rPr>
              <a:t>	National Environment Research Council Arctic Office, UK</a:t>
            </a:r>
          </a:p>
          <a:p>
            <a:r>
              <a:rPr lang="nb-NO" dirty="0">
                <a:latin typeface="Arial"/>
                <a:cs typeface="Arial"/>
              </a:rPr>
              <a:t>		</a:t>
            </a:r>
            <a:r>
              <a:rPr lang="nb-NO" dirty="0" smtClean="0">
                <a:latin typeface="Arial"/>
                <a:cs typeface="Arial"/>
              </a:rPr>
              <a:t>Norwegian Polar Data Centre, NPI, Norway</a:t>
            </a:r>
          </a:p>
          <a:p>
            <a:r>
              <a:rPr lang="nb-NO" dirty="0">
                <a:latin typeface="Arial"/>
                <a:cs typeface="Arial"/>
              </a:rPr>
              <a:t>	</a:t>
            </a:r>
            <a:r>
              <a:rPr lang="nb-NO" dirty="0" smtClean="0">
                <a:latin typeface="Arial"/>
                <a:cs typeface="Arial"/>
              </a:rPr>
              <a:t>	Svalbard Integrated Arctic </a:t>
            </a:r>
            <a:r>
              <a:rPr lang="nb-NO" dirty="0" err="1" smtClean="0">
                <a:latin typeface="Arial"/>
                <a:cs typeface="Arial"/>
              </a:rPr>
              <a:t>Observing</a:t>
            </a:r>
            <a:r>
              <a:rPr lang="nb-NO" dirty="0" smtClean="0">
                <a:latin typeface="Arial"/>
                <a:cs typeface="Arial"/>
              </a:rPr>
              <a:t> Systems (SIOS)</a:t>
            </a:r>
          </a:p>
          <a:p>
            <a:r>
              <a:rPr lang="nb-NO" dirty="0" err="1" smtClean="0">
                <a:solidFill>
                  <a:srgbClr val="3366FF"/>
                </a:solidFill>
                <a:latin typeface="Arial"/>
                <a:cs typeface="Arial"/>
              </a:rPr>
              <a:t>Disciplinary</a:t>
            </a:r>
            <a:r>
              <a:rPr lang="nb-NO" dirty="0" smtClean="0">
                <a:solidFill>
                  <a:srgbClr val="3366FF"/>
                </a:solidFill>
                <a:latin typeface="Arial"/>
                <a:cs typeface="Arial"/>
              </a:rPr>
              <a:t>: </a:t>
            </a:r>
          </a:p>
          <a:p>
            <a:r>
              <a:rPr lang="nb-NO" dirty="0">
                <a:latin typeface="Arial"/>
                <a:cs typeface="Arial"/>
              </a:rPr>
              <a:t>	</a:t>
            </a:r>
            <a:r>
              <a:rPr lang="nb-NO" dirty="0" smtClean="0">
                <a:latin typeface="Arial"/>
                <a:cs typeface="Arial"/>
              </a:rPr>
              <a:t>	</a:t>
            </a:r>
            <a:r>
              <a:rPr lang="nb-NO" dirty="0" err="1" smtClean="0">
                <a:latin typeface="Arial"/>
                <a:cs typeface="Arial"/>
              </a:rPr>
              <a:t>Atmospheric</a:t>
            </a:r>
            <a:r>
              <a:rPr lang="nb-NO" dirty="0" smtClean="0">
                <a:latin typeface="Arial"/>
                <a:cs typeface="Arial"/>
              </a:rPr>
              <a:t>, </a:t>
            </a:r>
            <a:r>
              <a:rPr lang="nb-NO" dirty="0" err="1" smtClean="0">
                <a:latin typeface="Arial"/>
                <a:cs typeface="Arial"/>
              </a:rPr>
              <a:t>cryospheric</a:t>
            </a:r>
            <a:r>
              <a:rPr lang="nb-NO" dirty="0" smtClean="0">
                <a:latin typeface="Arial"/>
                <a:cs typeface="Arial"/>
              </a:rPr>
              <a:t>, </a:t>
            </a:r>
            <a:r>
              <a:rPr lang="nb-NO" dirty="0" err="1" smtClean="0">
                <a:latin typeface="Arial"/>
                <a:cs typeface="Arial"/>
              </a:rPr>
              <a:t>oceanographic</a:t>
            </a:r>
            <a:r>
              <a:rPr lang="nb-NO" dirty="0" smtClean="0">
                <a:latin typeface="Arial"/>
                <a:cs typeface="Arial"/>
              </a:rPr>
              <a:t>, </a:t>
            </a:r>
            <a:r>
              <a:rPr lang="nb-NO" dirty="0" err="1" smtClean="0">
                <a:latin typeface="Arial"/>
                <a:cs typeface="Arial"/>
              </a:rPr>
              <a:t>biodiversity</a:t>
            </a:r>
            <a:r>
              <a:rPr lang="nb-NO" dirty="0" smtClean="0">
                <a:latin typeface="Arial"/>
                <a:cs typeface="Arial"/>
              </a:rPr>
              <a:t>, </a:t>
            </a:r>
            <a:r>
              <a:rPr lang="nb-NO" dirty="0" err="1" smtClean="0">
                <a:latin typeface="Arial"/>
                <a:cs typeface="Arial"/>
              </a:rPr>
              <a:t>terrestrial</a:t>
            </a:r>
            <a:r>
              <a:rPr lang="nb-NO" dirty="0" smtClean="0">
                <a:latin typeface="Arial"/>
                <a:cs typeface="Arial"/>
              </a:rPr>
              <a:t>, </a:t>
            </a:r>
            <a:r>
              <a:rPr lang="nb-NO" dirty="0" err="1" smtClean="0">
                <a:latin typeface="Arial"/>
                <a:cs typeface="Arial"/>
              </a:rPr>
              <a:t>social</a:t>
            </a:r>
            <a:r>
              <a:rPr lang="nb-NO" dirty="0" smtClean="0">
                <a:latin typeface="Arial"/>
                <a:cs typeface="Arial"/>
              </a:rPr>
              <a:t> 			</a:t>
            </a:r>
            <a:r>
              <a:rPr lang="nb-NO" dirty="0" err="1" smtClean="0">
                <a:latin typeface="Arial"/>
                <a:cs typeface="Arial"/>
              </a:rPr>
              <a:t>science</a:t>
            </a:r>
            <a:r>
              <a:rPr lang="nb-NO" dirty="0" smtClean="0">
                <a:latin typeface="Arial"/>
                <a:cs typeface="Arial"/>
              </a:rPr>
              <a:t> </a:t>
            </a:r>
          </a:p>
          <a:p>
            <a:r>
              <a:rPr lang="nb-NO" dirty="0" smtClean="0">
                <a:latin typeface="Arial"/>
                <a:cs typeface="Arial"/>
              </a:rPr>
              <a:t> </a:t>
            </a:r>
            <a:endParaRPr lang="nb-NO" dirty="0">
              <a:latin typeface="Arial"/>
              <a:cs typeface="Arial"/>
            </a:endParaRPr>
          </a:p>
        </p:txBody>
      </p:sp>
      <p:sp>
        <p:nvSpPr>
          <p:cNvPr id="4" name="TextBox 3"/>
          <p:cNvSpPr txBox="1"/>
          <p:nvPr/>
        </p:nvSpPr>
        <p:spPr>
          <a:xfrm>
            <a:off x="1760137" y="6456965"/>
            <a:ext cx="7272738" cy="307777"/>
          </a:xfrm>
          <a:prstGeom prst="rect">
            <a:avLst/>
          </a:prstGeom>
          <a:noFill/>
        </p:spPr>
        <p:txBody>
          <a:bodyPr wrap="square" rtlCol="0">
            <a:spAutoFit/>
          </a:bodyPr>
          <a:lstStyle/>
          <a:p>
            <a:r>
              <a:rPr lang="en-US" altLang="en-US" sz="1400" dirty="0">
                <a:solidFill>
                  <a:srgbClr val="0000FF"/>
                </a:solidFill>
                <a:latin typeface="Arial"/>
                <a:ea typeface="Palatino Linotype" pitchFamily="18" charset="0"/>
                <a:cs typeface="Arial"/>
                <a:sym typeface="Palatino Linotype" pitchFamily="18" charset="0"/>
              </a:rPr>
              <a:t>(from Arctic Data Committee: https://</a:t>
            </a:r>
            <a:r>
              <a:rPr lang="en-US" altLang="en-US" sz="1400" dirty="0" err="1">
                <a:solidFill>
                  <a:srgbClr val="0000FF"/>
                </a:solidFill>
                <a:latin typeface="Arial"/>
                <a:ea typeface="Palatino Linotype" pitchFamily="18" charset="0"/>
                <a:cs typeface="Arial"/>
                <a:sym typeface="Palatino Linotype" pitchFamily="18" charset="0"/>
              </a:rPr>
              <a:t>arcticdc.org</a:t>
            </a:r>
            <a:r>
              <a:rPr lang="en-US" altLang="en-US" sz="1400" dirty="0">
                <a:solidFill>
                  <a:srgbClr val="0000FF"/>
                </a:solidFill>
                <a:latin typeface="Arial"/>
                <a:ea typeface="Palatino Linotype" pitchFamily="18" charset="0"/>
                <a:cs typeface="Arial"/>
                <a:sym typeface="Palatino Linotype" pitchFamily="18" charset="0"/>
              </a:rPr>
              <a:t>/products/partner-data-</a:t>
            </a:r>
            <a:r>
              <a:rPr lang="en-US" altLang="en-US" sz="1400" dirty="0" smtClean="0">
                <a:solidFill>
                  <a:srgbClr val="0000FF"/>
                </a:solidFill>
                <a:latin typeface="Arial"/>
                <a:ea typeface="Palatino Linotype" pitchFamily="18" charset="0"/>
                <a:cs typeface="Arial"/>
                <a:sym typeface="Palatino Linotype" pitchFamily="18" charset="0"/>
              </a:rPr>
              <a:t>products</a:t>
            </a:r>
            <a:r>
              <a:rPr lang="nb-NO" altLang="en-US" sz="1400" dirty="0" smtClean="0">
                <a:sym typeface="Palatino Linotype" pitchFamily="18" charset="0"/>
              </a:rPr>
              <a:t>)</a:t>
            </a:r>
            <a:endParaRPr lang="nb-NO" altLang="en-US" sz="1400" dirty="0">
              <a:solidFill>
                <a:srgbClr val="FFFFFF"/>
              </a:solidFill>
              <a:latin typeface="Arial"/>
              <a:ea typeface="Palatino Linotype" pitchFamily="18" charset="0"/>
              <a:cs typeface="Arial"/>
              <a:sym typeface="Palatino Linotype" pitchFamily="18" charset="0"/>
            </a:endParaRPr>
          </a:p>
        </p:txBody>
      </p:sp>
      <p:sp>
        <p:nvSpPr>
          <p:cNvPr id="5" name="Rectangle 4"/>
          <p:cNvSpPr>
            <a:spLocks noChangeArrowheads="1"/>
          </p:cNvSpPr>
          <p:nvPr/>
        </p:nvSpPr>
        <p:spPr bwMode="auto">
          <a:xfrm>
            <a:off x="504825" y="160338"/>
            <a:ext cx="8528050" cy="523220"/>
          </a:xfrm>
          <a:prstGeom prst="rect">
            <a:avLst/>
          </a:prstGeom>
          <a:noFill/>
          <a:ln w="9525">
            <a:noFill/>
            <a:miter lim="800000"/>
            <a:headEnd/>
            <a:tailEnd/>
          </a:ln>
        </p:spPr>
        <p:txBody>
          <a:bodyPr>
            <a:spAutoFit/>
          </a:bodyPr>
          <a:lstStyle/>
          <a:p>
            <a:pPr marL="19050" algn="ctr">
              <a:spcBef>
                <a:spcPts val="600"/>
              </a:spcBef>
            </a:pPr>
            <a:r>
              <a:rPr lang="en-US" sz="2800" dirty="0" smtClean="0">
                <a:solidFill>
                  <a:srgbClr val="FFFFFF"/>
                </a:solidFill>
                <a:latin typeface="Arial"/>
                <a:ea typeface="Palatino Linotype" pitchFamily="18" charset="0"/>
                <a:cs typeface="Arial"/>
                <a:sym typeface="Palatino Linotype" pitchFamily="18" charset="0"/>
              </a:rPr>
              <a:t> Arctic data directories and initiatives</a:t>
            </a:r>
          </a:p>
        </p:txBody>
      </p:sp>
      <p:sp>
        <p:nvSpPr>
          <p:cNvPr id="6" name="Rectangle 4"/>
          <p:cNvSpPr>
            <a:spLocks noChangeArrowheads="1"/>
          </p:cNvSpPr>
          <p:nvPr/>
        </p:nvSpPr>
        <p:spPr bwMode="auto">
          <a:xfrm>
            <a:off x="352425" y="160338"/>
            <a:ext cx="8528050" cy="523220"/>
          </a:xfrm>
          <a:prstGeom prst="rect">
            <a:avLst/>
          </a:prstGeom>
          <a:noFill/>
          <a:ln w="9525">
            <a:noFill/>
            <a:miter lim="800000"/>
            <a:headEnd/>
            <a:tailEnd/>
          </a:ln>
        </p:spPr>
        <p:txBody>
          <a:bodyPr>
            <a:spAutoFit/>
          </a:bodyPr>
          <a:lstStyle/>
          <a:p>
            <a:pPr marL="19050" algn="ctr">
              <a:spcBef>
                <a:spcPts val="600"/>
              </a:spcBef>
            </a:pPr>
            <a:r>
              <a:rPr lang="en-US" sz="2800" dirty="0" smtClean="0">
                <a:latin typeface="Arial"/>
                <a:ea typeface="Palatino Linotype" pitchFamily="18" charset="0"/>
                <a:cs typeface="Arial"/>
                <a:sym typeface="Palatino Linotype" pitchFamily="18" charset="0"/>
              </a:rPr>
              <a:t> Arctic data directories and initiatives (from SAON) </a:t>
            </a:r>
          </a:p>
        </p:txBody>
      </p:sp>
    </p:spTree>
    <p:extLst>
      <p:ext uri="{BB962C8B-B14F-4D97-AF65-F5344CB8AC3E}">
        <p14:creationId xmlns:p14="http://schemas.microsoft.com/office/powerpoint/2010/main" val="3449579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659771" y="2441333"/>
            <a:ext cx="7422412" cy="2556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extBox 1"/>
          <p:cNvSpPr txBox="1"/>
          <p:nvPr/>
        </p:nvSpPr>
        <p:spPr>
          <a:xfrm>
            <a:off x="1607289" y="3063526"/>
            <a:ext cx="5311148" cy="1138773"/>
          </a:xfrm>
          <a:prstGeom prst="rect">
            <a:avLst/>
          </a:prstGeom>
          <a:solidFill>
            <a:schemeClr val="bg1"/>
          </a:solidFill>
          <a:ln w="28575" cmpd="sng">
            <a:solidFill>
              <a:srgbClr val="000000"/>
            </a:solidFill>
          </a:ln>
        </p:spPr>
        <p:txBody>
          <a:bodyPr wrap="square" rtlCol="0">
            <a:spAutoFit/>
          </a:bodyPr>
          <a:lstStyle/>
          <a:p>
            <a:pPr algn="ctr"/>
            <a:r>
              <a:rPr lang="nb-NO" sz="2800" dirty="0" err="1" smtClean="0"/>
              <a:t>Observing</a:t>
            </a:r>
            <a:r>
              <a:rPr lang="nb-NO" sz="2800" dirty="0" smtClean="0"/>
              <a:t> systems:</a:t>
            </a:r>
          </a:p>
          <a:p>
            <a:pPr algn="ctr"/>
            <a:r>
              <a:rPr lang="nb-NO" sz="2000" dirty="0" err="1" smtClean="0"/>
              <a:t>operational</a:t>
            </a:r>
            <a:r>
              <a:rPr lang="nb-NO" sz="2000" dirty="0" smtClean="0"/>
              <a:t>, </a:t>
            </a:r>
            <a:r>
              <a:rPr lang="nb-NO" sz="2000" dirty="0" err="1" smtClean="0"/>
              <a:t>semi-operational</a:t>
            </a:r>
            <a:r>
              <a:rPr lang="nb-NO" sz="2000" dirty="0" smtClean="0"/>
              <a:t>, ad hoc, research-</a:t>
            </a:r>
            <a:r>
              <a:rPr lang="nb-NO" sz="2000" dirty="0" err="1" smtClean="0"/>
              <a:t>funded</a:t>
            </a:r>
            <a:r>
              <a:rPr lang="nb-NO" sz="2000" dirty="0" smtClean="0"/>
              <a:t>, </a:t>
            </a:r>
            <a:r>
              <a:rPr lang="nb-NO" sz="2000" dirty="0" err="1" smtClean="0"/>
              <a:t>community-based</a:t>
            </a:r>
            <a:r>
              <a:rPr lang="nb-NO" sz="2000" dirty="0" smtClean="0"/>
              <a:t> </a:t>
            </a:r>
            <a:r>
              <a:rPr lang="nb-NO" sz="2000" dirty="0" err="1" smtClean="0"/>
              <a:t>observing</a:t>
            </a:r>
            <a:r>
              <a:rPr lang="nb-NO" sz="2000" dirty="0" smtClean="0"/>
              <a:t>, etc.</a:t>
            </a:r>
            <a:endParaRPr lang="nb-NO" sz="2000" dirty="0"/>
          </a:p>
        </p:txBody>
      </p:sp>
      <p:sp>
        <p:nvSpPr>
          <p:cNvPr id="3" name="TextBox 2"/>
          <p:cNvSpPr txBox="1"/>
          <p:nvPr/>
        </p:nvSpPr>
        <p:spPr>
          <a:xfrm>
            <a:off x="2358679" y="5201147"/>
            <a:ext cx="3958620" cy="707886"/>
          </a:xfrm>
          <a:prstGeom prst="rect">
            <a:avLst/>
          </a:prstGeom>
          <a:noFill/>
          <a:ln>
            <a:solidFill>
              <a:srgbClr val="000000"/>
            </a:solidFill>
          </a:ln>
        </p:spPr>
        <p:txBody>
          <a:bodyPr wrap="square" rtlCol="0">
            <a:spAutoFit/>
          </a:bodyPr>
          <a:lstStyle/>
          <a:p>
            <a:pPr algn="ctr"/>
            <a:r>
              <a:rPr lang="nb-NO" sz="2000" dirty="0" smtClean="0"/>
              <a:t>Technology </a:t>
            </a:r>
            <a:r>
              <a:rPr lang="nb-NO" sz="2000" dirty="0" err="1" smtClean="0"/>
              <a:t>development</a:t>
            </a:r>
            <a:r>
              <a:rPr lang="nb-NO" sz="2000" dirty="0" smtClean="0"/>
              <a:t>, </a:t>
            </a:r>
            <a:r>
              <a:rPr lang="nb-NO" sz="2000" dirty="0" err="1" smtClean="0"/>
              <a:t>research</a:t>
            </a:r>
            <a:r>
              <a:rPr lang="nb-NO" sz="2000" dirty="0" smtClean="0"/>
              <a:t> </a:t>
            </a:r>
            <a:r>
              <a:rPr lang="nb-NO" sz="2000" dirty="0" err="1" smtClean="0"/>
              <a:t>projects</a:t>
            </a:r>
            <a:r>
              <a:rPr lang="nb-NO" sz="2000" dirty="0" smtClean="0"/>
              <a:t>, pilot systems</a:t>
            </a:r>
          </a:p>
        </p:txBody>
      </p:sp>
      <p:sp>
        <p:nvSpPr>
          <p:cNvPr id="4" name="TextBox 3"/>
          <p:cNvSpPr txBox="1"/>
          <p:nvPr/>
        </p:nvSpPr>
        <p:spPr>
          <a:xfrm>
            <a:off x="432809" y="222250"/>
            <a:ext cx="8280392" cy="646331"/>
          </a:xfrm>
          <a:prstGeom prst="rect">
            <a:avLst/>
          </a:prstGeom>
          <a:noFill/>
        </p:spPr>
        <p:txBody>
          <a:bodyPr wrap="square" rtlCol="0">
            <a:spAutoFit/>
          </a:bodyPr>
          <a:lstStyle/>
          <a:p>
            <a:pPr algn="ctr"/>
            <a:r>
              <a:rPr lang="nb-NO" sz="3600" dirty="0" err="1" smtClean="0"/>
              <a:t>What</a:t>
            </a:r>
            <a:r>
              <a:rPr lang="nb-NO" sz="3600" dirty="0" smtClean="0"/>
              <a:t> is INTAROS </a:t>
            </a:r>
            <a:r>
              <a:rPr lang="nb-NO" sz="3600" dirty="0" err="1" smtClean="0"/>
              <a:t>doing</a:t>
            </a:r>
            <a:r>
              <a:rPr lang="nb-NO" sz="3600" dirty="0" smtClean="0"/>
              <a:t> ?</a:t>
            </a:r>
            <a:endParaRPr lang="nb-NO" sz="3600" dirty="0"/>
          </a:p>
        </p:txBody>
      </p:sp>
      <p:sp>
        <p:nvSpPr>
          <p:cNvPr id="5" name="TextBox 4"/>
          <p:cNvSpPr txBox="1"/>
          <p:nvPr/>
        </p:nvSpPr>
        <p:spPr>
          <a:xfrm>
            <a:off x="2358679" y="1235392"/>
            <a:ext cx="3958620" cy="1015663"/>
          </a:xfrm>
          <a:prstGeom prst="rect">
            <a:avLst/>
          </a:prstGeom>
          <a:noFill/>
          <a:ln>
            <a:solidFill>
              <a:srgbClr val="000000"/>
            </a:solidFill>
          </a:ln>
        </p:spPr>
        <p:txBody>
          <a:bodyPr wrap="square" rtlCol="0">
            <a:spAutoFit/>
          </a:bodyPr>
          <a:lstStyle/>
          <a:p>
            <a:pPr algn="ctr"/>
            <a:r>
              <a:rPr lang="nb-NO" sz="2000" dirty="0" err="1" smtClean="0"/>
              <a:t>Monitoring</a:t>
            </a:r>
            <a:r>
              <a:rPr lang="nb-NO" sz="2000" dirty="0" smtClean="0"/>
              <a:t> </a:t>
            </a:r>
            <a:r>
              <a:rPr lang="nb-NO" sz="2000" dirty="0" err="1" smtClean="0"/>
              <a:t>programmes</a:t>
            </a:r>
            <a:r>
              <a:rPr lang="nb-NO" sz="2000" dirty="0" smtClean="0"/>
              <a:t>, </a:t>
            </a:r>
            <a:r>
              <a:rPr lang="nb-NO" sz="2000" dirty="0" err="1" smtClean="0"/>
              <a:t>science</a:t>
            </a:r>
            <a:r>
              <a:rPr lang="nb-NO" sz="2000" dirty="0" smtClean="0"/>
              <a:t> </a:t>
            </a:r>
            <a:r>
              <a:rPr lang="nb-NO" sz="2000" dirty="0" err="1" smtClean="0"/>
              <a:t>programmes</a:t>
            </a:r>
            <a:r>
              <a:rPr lang="nb-NO" sz="2000" dirty="0" smtClean="0"/>
              <a:t>, global and regional </a:t>
            </a:r>
            <a:r>
              <a:rPr lang="nb-NO" sz="2000" dirty="0" err="1" smtClean="0"/>
              <a:t>networks</a:t>
            </a:r>
            <a:r>
              <a:rPr lang="nb-NO" sz="2000" dirty="0" smtClean="0"/>
              <a:t>, SAON,  etc.</a:t>
            </a:r>
          </a:p>
        </p:txBody>
      </p:sp>
      <p:sp>
        <p:nvSpPr>
          <p:cNvPr id="7" name="Up-Down Arrow 6"/>
          <p:cNvSpPr/>
          <p:nvPr/>
        </p:nvSpPr>
        <p:spPr>
          <a:xfrm>
            <a:off x="4140054" y="2251055"/>
            <a:ext cx="362873" cy="833602"/>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8" name="Up-Down Arrow 7"/>
          <p:cNvSpPr/>
          <p:nvPr/>
        </p:nvSpPr>
        <p:spPr>
          <a:xfrm>
            <a:off x="4107066" y="4222847"/>
            <a:ext cx="362873" cy="912320"/>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9" name="TextBox 8"/>
          <p:cNvSpPr txBox="1"/>
          <p:nvPr/>
        </p:nvSpPr>
        <p:spPr>
          <a:xfrm>
            <a:off x="7131725" y="2599357"/>
            <a:ext cx="1900916" cy="2308324"/>
          </a:xfrm>
          <a:prstGeom prst="rect">
            <a:avLst/>
          </a:prstGeom>
          <a:solidFill>
            <a:schemeClr val="accent1">
              <a:lumMod val="40000"/>
              <a:lumOff val="60000"/>
            </a:schemeClr>
          </a:solidFill>
        </p:spPr>
        <p:txBody>
          <a:bodyPr wrap="square" rtlCol="0">
            <a:spAutoFit/>
          </a:bodyPr>
          <a:lstStyle/>
          <a:p>
            <a:r>
              <a:rPr lang="en-US" sz="1600" i="1" dirty="0"/>
              <a:t>atmosphere</a:t>
            </a:r>
            <a:r>
              <a:rPr lang="en-US" sz="1600" i="1" dirty="0" smtClean="0"/>
              <a:t>,</a:t>
            </a:r>
          </a:p>
          <a:p>
            <a:r>
              <a:rPr lang="en-US" sz="1600" i="1" dirty="0" smtClean="0"/>
              <a:t> </a:t>
            </a:r>
            <a:r>
              <a:rPr lang="en-US" sz="1600" i="1" dirty="0"/>
              <a:t>ocean </a:t>
            </a:r>
            <a:r>
              <a:rPr lang="en-US" sz="1600" i="1" dirty="0" smtClean="0"/>
              <a:t>&amp; seafloor</a:t>
            </a:r>
            <a:r>
              <a:rPr lang="en-US" sz="1600" i="1" dirty="0"/>
              <a:t>, sea ice</a:t>
            </a:r>
            <a:r>
              <a:rPr lang="en-US" sz="1600" i="1" dirty="0" smtClean="0"/>
              <a:t>,</a:t>
            </a:r>
          </a:p>
          <a:p>
            <a:r>
              <a:rPr lang="en-US" sz="1600" i="1" dirty="0" smtClean="0"/>
              <a:t>marine </a:t>
            </a:r>
            <a:r>
              <a:rPr lang="en-US" sz="1600" i="1" dirty="0"/>
              <a:t>ecosystem, glaciology, </a:t>
            </a:r>
            <a:r>
              <a:rPr lang="en-US" sz="1600" i="1" dirty="0" smtClean="0"/>
              <a:t>terrestrial </a:t>
            </a:r>
            <a:r>
              <a:rPr lang="en-US" sz="1600" i="1" dirty="0"/>
              <a:t>themes</a:t>
            </a:r>
            <a:r>
              <a:rPr lang="en-US" sz="1600" dirty="0"/>
              <a:t>, </a:t>
            </a:r>
            <a:r>
              <a:rPr lang="en-US" sz="1600" i="1" dirty="0" smtClean="0"/>
              <a:t>natural hazards, </a:t>
            </a:r>
            <a:r>
              <a:rPr lang="en-US" sz="1600" i="1" dirty="0"/>
              <a:t>and community-based monitoring</a:t>
            </a:r>
            <a:r>
              <a:rPr lang="en-US" sz="1600" dirty="0"/>
              <a:t> </a:t>
            </a:r>
            <a:endParaRPr lang="nb-NO" sz="1600" dirty="0"/>
          </a:p>
        </p:txBody>
      </p:sp>
      <p:sp>
        <p:nvSpPr>
          <p:cNvPr id="10" name="TextBox 9"/>
          <p:cNvSpPr txBox="1"/>
          <p:nvPr/>
        </p:nvSpPr>
        <p:spPr>
          <a:xfrm rot="2856049">
            <a:off x="246477" y="1383726"/>
            <a:ext cx="1385454" cy="461665"/>
          </a:xfrm>
          <a:prstGeom prst="rect">
            <a:avLst/>
          </a:prstGeom>
          <a:solidFill>
            <a:srgbClr val="B1EAFF"/>
          </a:solidFill>
        </p:spPr>
        <p:txBody>
          <a:bodyPr wrap="square" rtlCol="0">
            <a:spAutoFit/>
          </a:bodyPr>
          <a:lstStyle/>
          <a:p>
            <a:r>
              <a:rPr lang="nb-NO" sz="2400" b="1" dirty="0" smtClean="0"/>
              <a:t>INTAROS</a:t>
            </a:r>
            <a:endParaRPr lang="nb-NO" sz="2400" b="1" dirty="0"/>
          </a:p>
        </p:txBody>
      </p:sp>
      <p:sp>
        <p:nvSpPr>
          <p:cNvPr id="11" name="Right Arrow 10"/>
          <p:cNvSpPr/>
          <p:nvPr/>
        </p:nvSpPr>
        <p:spPr>
          <a:xfrm rot="2750299">
            <a:off x="1245604" y="2282855"/>
            <a:ext cx="886618" cy="293694"/>
          </a:xfrm>
          <a:prstGeom prst="rightArrow">
            <a:avLst/>
          </a:prstGeom>
          <a:solidFill>
            <a:srgbClr val="B1EA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45757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481</TotalTime>
  <Words>1835</Words>
  <Application>Microsoft Macintosh PowerPoint</Application>
  <PresentationFormat>On-screen Show (4:3)</PresentationFormat>
  <Paragraphs>210</Paragraphs>
  <Slides>25</Slides>
  <Notes>5</Notes>
  <HiddenSlides>2</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Office Theme</vt:lpstr>
      <vt:lpstr>Microsoft Word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INTAROS – Integrated Arctic Observation System</vt:lpstr>
      <vt:lpstr>INTAROS overall objective</vt:lpstr>
      <vt:lpstr>Workpackage structure</vt:lpstr>
      <vt:lpstr>EU’s Arctic project cluster 2017-2021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Guidelines for the presentations at the INTAROS workshop 09 November 2017 </vt:lpstr>
      <vt:lpstr>Challenges in building Arctic observing systems</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Hanne Sagen</dc:creator>
  <cp:lastModifiedBy>Hanne Sagen</cp:lastModifiedBy>
  <cp:revision>91</cp:revision>
  <cp:lastPrinted>2017-10-18T13:23:08Z</cp:lastPrinted>
  <dcterms:created xsi:type="dcterms:W3CDTF">2017-10-13T13:51:14Z</dcterms:created>
  <dcterms:modified xsi:type="dcterms:W3CDTF">2017-11-09T07:42:42Z</dcterms:modified>
</cp:coreProperties>
</file>