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Lst>
  <p:notesMasterIdLst>
    <p:notesMasterId r:id="rId20"/>
  </p:notesMasterIdLst>
  <p:handoutMasterIdLst>
    <p:handoutMasterId r:id="rId21"/>
  </p:handoutMasterIdLst>
  <p:sldIdLst>
    <p:sldId id="256" r:id="rId6"/>
    <p:sldId id="351" r:id="rId7"/>
    <p:sldId id="352" r:id="rId8"/>
    <p:sldId id="353" r:id="rId9"/>
    <p:sldId id="355" r:id="rId10"/>
    <p:sldId id="360" r:id="rId11"/>
    <p:sldId id="361" r:id="rId12"/>
    <p:sldId id="365" r:id="rId13"/>
    <p:sldId id="359" r:id="rId14"/>
    <p:sldId id="366" r:id="rId15"/>
    <p:sldId id="367" r:id="rId16"/>
    <p:sldId id="350" r:id="rId17"/>
    <p:sldId id="348" r:id="rId18"/>
    <p:sldId id="344" r:id="rId19"/>
  </p:sldIdLst>
  <p:sldSz cx="9144000" cy="6858000" type="screen4x3"/>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FF00"/>
    <a:srgbClr val="FF3300"/>
    <a:srgbClr val="000000"/>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289" autoAdjust="0"/>
  </p:normalViewPr>
  <p:slideViewPr>
    <p:cSldViewPr snapToGrid="0" snapToObjects="1">
      <p:cViewPr>
        <p:scale>
          <a:sx n="47" d="100"/>
          <a:sy n="47" d="100"/>
        </p:scale>
        <p:origin x="-1349" y="-230"/>
      </p:cViewPr>
      <p:guideLst>
        <p:guide orient="horz" pos="2328"/>
        <p:guide pos="2880"/>
      </p:guideLst>
    </p:cSldViewPr>
  </p:slid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413" cy="493713"/>
          </a:xfrm>
          <a:prstGeom prst="rect">
            <a:avLst/>
          </a:prstGeom>
        </p:spPr>
        <p:txBody>
          <a:bodyPr vert="horz" lIns="91427" tIns="45714" rIns="91427"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1"/>
            <a:ext cx="2919412" cy="493713"/>
          </a:xfrm>
          <a:prstGeom prst="rect">
            <a:avLst/>
          </a:prstGeom>
        </p:spPr>
        <p:txBody>
          <a:bodyPr vert="horz" lIns="91427" tIns="45714" rIns="91427" bIns="45714" rtlCol="0"/>
          <a:lstStyle>
            <a:lvl1pPr algn="r">
              <a:defRPr sz="1200"/>
            </a:lvl1pPr>
          </a:lstStyle>
          <a:p>
            <a:fld id="{59B2AB09-CB14-478C-95E9-E528BD5021FD}" type="datetimeFigureOut">
              <a:rPr kumimoji="1" lang="ja-JP" altLang="en-US" smtClean="0"/>
              <a:pPr/>
              <a:t>2017/1/11</a:t>
            </a:fld>
            <a:endParaRPr kumimoji="1" lang="ja-JP" altLang="en-US"/>
          </a:p>
        </p:txBody>
      </p:sp>
      <p:sp>
        <p:nvSpPr>
          <p:cNvPr id="4" name="フッター プレースホルダー 3"/>
          <p:cNvSpPr>
            <a:spLocks noGrp="1"/>
          </p:cNvSpPr>
          <p:nvPr>
            <p:ph type="ftr" sz="quarter" idx="2"/>
          </p:nvPr>
        </p:nvSpPr>
        <p:spPr>
          <a:xfrm>
            <a:off x="1" y="9371013"/>
            <a:ext cx="2919413" cy="493712"/>
          </a:xfrm>
          <a:prstGeom prst="rect">
            <a:avLst/>
          </a:prstGeom>
        </p:spPr>
        <p:txBody>
          <a:bodyPr vert="horz" lIns="91427" tIns="45714" rIns="91427"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27" tIns="45714" rIns="91427" bIns="45714" rtlCol="0" anchor="b"/>
          <a:lstStyle>
            <a:lvl1pPr algn="r">
              <a:defRPr sz="1200"/>
            </a:lvl1pPr>
          </a:lstStyle>
          <a:p>
            <a:fld id="{71329D41-B42A-4BC0-AE28-26F391028611}" type="slidenum">
              <a:rPr kumimoji="1" lang="ja-JP" altLang="en-US" smtClean="0"/>
              <a:pPr/>
              <a:t>‹#›</a:t>
            </a:fld>
            <a:endParaRPr kumimoji="1" lang="ja-JP" altLang="en-US"/>
          </a:p>
        </p:txBody>
      </p:sp>
    </p:spTree>
    <p:extLst>
      <p:ext uri="{BB962C8B-B14F-4D97-AF65-F5344CB8AC3E}">
        <p14:creationId xmlns:p14="http://schemas.microsoft.com/office/powerpoint/2010/main" val="1337890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413" cy="495300"/>
          </a:xfrm>
          <a:prstGeom prst="rect">
            <a:avLst/>
          </a:prstGeom>
        </p:spPr>
        <p:txBody>
          <a:bodyPr vert="horz" lIns="91427" tIns="45714" rIns="91427"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27" tIns="45714" rIns="91427" bIns="45714" rtlCol="0"/>
          <a:lstStyle>
            <a:lvl1pPr algn="r">
              <a:defRPr sz="1200"/>
            </a:lvl1pPr>
          </a:lstStyle>
          <a:p>
            <a:fld id="{8259F3E3-79F3-4EAA-BBC5-9A4EA58CE331}" type="datetimeFigureOut">
              <a:rPr kumimoji="1" lang="ja-JP" altLang="en-US" smtClean="0"/>
              <a:pPr/>
              <a:t>2017/1/11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27" tIns="45714" rIns="91427" bIns="45714" rtlCol="0" anchor="ctr"/>
          <a:lstStyle/>
          <a:p>
            <a:endParaRPr lang="ja-JP" altLang="en-US"/>
          </a:p>
        </p:txBody>
      </p:sp>
      <p:sp>
        <p:nvSpPr>
          <p:cNvPr id="5" name="ノート プレースホルダー 4"/>
          <p:cNvSpPr>
            <a:spLocks noGrp="1"/>
          </p:cNvSpPr>
          <p:nvPr>
            <p:ph type="body" sz="quarter" idx="3"/>
          </p:nvPr>
        </p:nvSpPr>
        <p:spPr>
          <a:xfrm>
            <a:off x="673101" y="4748213"/>
            <a:ext cx="5389563" cy="3884612"/>
          </a:xfrm>
          <a:prstGeom prst="rect">
            <a:avLst/>
          </a:prstGeom>
        </p:spPr>
        <p:txBody>
          <a:bodyPr vert="horz" lIns="91427" tIns="45714" rIns="91427"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013"/>
            <a:ext cx="2919413" cy="495300"/>
          </a:xfrm>
          <a:prstGeom prst="rect">
            <a:avLst/>
          </a:prstGeom>
        </p:spPr>
        <p:txBody>
          <a:bodyPr vert="horz" lIns="91427" tIns="45714" rIns="91427"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27" tIns="45714" rIns="91427" bIns="45714" rtlCol="0" anchor="b"/>
          <a:lstStyle>
            <a:lvl1pPr algn="r">
              <a:defRPr sz="1200"/>
            </a:lvl1pPr>
          </a:lstStyle>
          <a:p>
            <a:fld id="{9B14A65D-800A-4432-B4F1-54545C48AE7F}" type="slidenum">
              <a:rPr kumimoji="1" lang="ja-JP" altLang="en-US" smtClean="0"/>
              <a:pPr/>
              <a:t>‹#›</a:t>
            </a:fld>
            <a:endParaRPr kumimoji="1" lang="ja-JP" altLang="en-US"/>
          </a:p>
        </p:txBody>
      </p:sp>
    </p:spTree>
    <p:extLst>
      <p:ext uri="{BB962C8B-B14F-4D97-AF65-F5344CB8AC3E}">
        <p14:creationId xmlns:p14="http://schemas.microsoft.com/office/powerpoint/2010/main" val="8097589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B14A65D-800A-4432-B4F1-54545C48AE7F}" type="slidenum">
              <a:rPr kumimoji="1" lang="ja-JP" altLang="en-US" smtClean="0"/>
              <a:pPr/>
              <a:t>1</a:t>
            </a:fld>
            <a:endParaRPr kumimoji="1" lang="ja-JP" altLang="en-US"/>
          </a:p>
        </p:txBody>
      </p:sp>
    </p:spTree>
    <p:extLst>
      <p:ext uri="{BB962C8B-B14F-4D97-AF65-F5344CB8AC3E}">
        <p14:creationId xmlns:p14="http://schemas.microsoft.com/office/powerpoint/2010/main" val="306458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Under the third group, there are six research themes from natural science. </a:t>
            </a:r>
            <a:r>
              <a:rPr lang="en-US" altLang="ja-JP" sz="1400"/>
              <a:t>And two </a:t>
            </a:r>
            <a:r>
              <a:rPr lang="en-US" altLang="ja-JP" sz="1400" dirty="0"/>
              <a:t>themes are located between the natural science and society.</a:t>
            </a:r>
          </a:p>
          <a:p>
            <a:r>
              <a:rPr lang="en-US" altLang="ja-JP" sz="1400" dirty="0"/>
              <a:t> Social and Human science theme work to form a information for society from scientific knowledge. Also possible impacts of Arctic environmental changes on society and socio-economy are tackled mainly by this themes.  </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11</a:t>
            </a:fld>
            <a:endParaRPr lang="ja-JP"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07633">
              <a:defRPr/>
            </a:pPr>
            <a:r>
              <a:rPr lang="en-US" altLang="ja-JP" sz="1400" dirty="0"/>
              <a:t>As for data management, </a:t>
            </a:r>
            <a:r>
              <a:rPr lang="en-US" altLang="ja-JP" sz="1400" dirty="0" err="1"/>
              <a:t>ArCS</a:t>
            </a:r>
            <a:r>
              <a:rPr lang="en-US" altLang="ja-JP" sz="1400" dirty="0"/>
              <a:t> has the  data center called ADS. Action plans of other themes, observed data, assimilated data and results from prediction models are gathered and archived by this theme. Some of data, namely data without any regal constraint, are processed into so called “easy to understand” information for society.  ADS is registered to GCI last year and started its work toward interoperability of Arctic research.</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12</a:t>
            </a:fld>
            <a:endParaRPr lang="ja-JP"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It’s time to close my talk.</a:t>
            </a:r>
            <a:endParaRPr lang="ja-JP" altLang="ja-JP" sz="1400" dirty="0"/>
          </a:p>
          <a:p>
            <a:r>
              <a:rPr lang="en-US" altLang="ja-JP" sz="1400" dirty="0"/>
              <a:t> </a:t>
            </a:r>
            <a:endParaRPr lang="ja-JP" altLang="ja-JP" sz="1400" dirty="0"/>
          </a:p>
          <a:p>
            <a:r>
              <a:rPr lang="en-US" altLang="ja-JP" sz="1400" dirty="0"/>
              <a:t> </a:t>
            </a:r>
            <a:endParaRPr lang="ja-JP" altLang="ja-JP" sz="1400" dirty="0"/>
          </a:p>
          <a:p>
            <a:r>
              <a:rPr lang="en-US" altLang="ja-JP" sz="1400" dirty="0"/>
              <a:t>This time, I confined my talk to </a:t>
            </a:r>
            <a:r>
              <a:rPr lang="en-US" altLang="ja-JP" sz="1400" dirty="0" err="1"/>
              <a:t>ArCS</a:t>
            </a:r>
            <a:r>
              <a:rPr lang="en-US" altLang="ja-JP" sz="1400" dirty="0"/>
              <a:t>, which does not include geophysical themes. However, I heartily hope collaboration between Norway and Japan will be extended much wider in near future.</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13</a:t>
            </a:fld>
            <a:endParaRPr lang="ja-JP"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B14A65D-800A-4432-B4F1-54545C48AE7F}" type="slidenum">
              <a:rPr kumimoji="1" lang="ja-JP" altLang="en-US" smtClean="0"/>
              <a:pPr/>
              <a:t>14</a:t>
            </a:fld>
            <a:endParaRPr kumimoji="1" lang="ja-JP" altLang="en-US"/>
          </a:p>
        </p:txBody>
      </p:sp>
    </p:spTree>
    <p:extLst>
      <p:ext uri="{BB962C8B-B14F-4D97-AF65-F5344CB8AC3E}">
        <p14:creationId xmlns:p14="http://schemas.microsoft.com/office/powerpoint/2010/main" val="306458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Japan has been engaged in Arctic research, using bi-lateral collaborations with arctic countries. Some of these actions have continued linger than 30 years. Also Japan scientific community dispatched science experts to frameworks under Arctic Council and IASC.  So Japanese scientific community has quite a few relationships with Arctic countries and frameworks. However, these activities were carried out by individual institute university and individual scientist. </a:t>
            </a:r>
            <a:endParaRPr lang="ja-JP" altLang="ja-JP" sz="1400" dirty="0"/>
          </a:p>
          <a:p>
            <a:r>
              <a:rPr lang="en-US" altLang="ja-JP" sz="1400" dirty="0"/>
              <a:t>THE Arctic Project of GRENE started to coordinate these activities so that we could  pursue new scientific knowledge. In fact many new and important scientific results came out from GRENE Arctic project, for example the physical mechanism of polar amplification, method for summer sea ice condition and relationship between changes in Arctic climate and mid-latitude climate.</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2</a:t>
            </a:fld>
            <a:endParaRPr lang="ja-JP"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On the other hand, in 2013 Japan participated in AC as an observer state to be expected more contribution to the Arctic and in 2015, Japan adopted its arctic Policy in which Japan’s scientific contribution to the Arctic is the main assertion. </a:t>
            </a:r>
          </a:p>
          <a:p>
            <a:r>
              <a:rPr lang="en-US" altLang="ja-JP" sz="1400" dirty="0"/>
              <a:t>In the policy, seven basic perspective are stated. They are summarized in a short story that scientific knowledge and technology development are expected to ensure the Arctic resilience, give basis of rule of law, keep human security of indigenous people, asses economic compatibility with climate change including the usage of the Arctic Sea Route and resources.</a:t>
            </a:r>
          </a:p>
          <a:p>
            <a:r>
              <a:rPr lang="en-US" altLang="ja-JP" sz="1400" dirty="0"/>
              <a:t>These perspective lead to following three initiatives of Research and Development, International cooperation and Sustainable use.  Nine effective actions are listed under initiative, and </a:t>
            </a:r>
            <a:r>
              <a:rPr lang="en-US" altLang="ja-JP" sz="1400" dirty="0" err="1"/>
              <a:t>ArCS</a:t>
            </a:r>
            <a:r>
              <a:rPr lang="en-US" altLang="ja-JP" sz="1400" dirty="0"/>
              <a:t> was expected to implement  eight of these nine actions from the start of  the project. So, it can be said that </a:t>
            </a:r>
            <a:r>
              <a:rPr lang="en-US" altLang="ja-JP" sz="1400" dirty="0" err="1"/>
              <a:t>ArCS</a:t>
            </a:r>
            <a:r>
              <a:rPr lang="en-US" altLang="ja-JP" sz="1400" dirty="0"/>
              <a:t> is one of embodiments of Japan’s Arctic Policy itself (though I am not sure all researchers are aware of this fact or not</a:t>
            </a:r>
            <a:r>
              <a:rPr lang="is-IS" altLang="ja-JP" sz="1400" dirty="0"/>
              <a:t>…. )</a:t>
            </a:r>
            <a:r>
              <a:rPr lang="en-US" altLang="ja-JP" sz="1400" dirty="0"/>
              <a:t> </a:t>
            </a:r>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3</a:t>
            </a:fld>
            <a:endParaRPr lang="ja-JP"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Now I would like to step forward the inside of </a:t>
            </a:r>
            <a:r>
              <a:rPr lang="en-US" altLang="ja-JP" sz="1400" dirty="0" err="1"/>
              <a:t>ArCS</a:t>
            </a:r>
            <a:r>
              <a:rPr lang="en-US" altLang="ja-JP" sz="1400" dirty="0" smtClean="0"/>
              <a:t>.  2.6</a:t>
            </a:r>
            <a:r>
              <a:rPr lang="en-US" altLang="ja-JP" sz="1400" baseline="0" dirty="0" smtClean="0"/>
              <a:t>   7.6</a:t>
            </a:r>
            <a:r>
              <a:rPr lang="ja-JP" altLang="en-US" sz="1400" baseline="0" smtClean="0"/>
              <a:t>　８ｘ３　＝</a:t>
            </a:r>
            <a:r>
              <a:rPr lang="en-US" altLang="ja-JP" sz="1400" baseline="0" dirty="0" smtClean="0"/>
              <a:t>34</a:t>
            </a:r>
            <a:endParaRPr lang="en-US" altLang="ja-JP" sz="1400" dirty="0"/>
          </a:p>
          <a:p>
            <a:r>
              <a:rPr lang="en-US" altLang="ja-JP" sz="1400" dirty="0"/>
              <a:t>The arctic research project “Arctic Challenge for Sustainability; </a:t>
            </a:r>
            <a:r>
              <a:rPr lang="en-US" altLang="ja-JP" sz="1400" dirty="0" err="1"/>
              <a:t>ArCS</a:t>
            </a:r>
            <a:r>
              <a:rPr lang="en-US" altLang="ja-JP" sz="1400" dirty="0"/>
              <a:t>” started in 2015. </a:t>
            </a:r>
            <a:r>
              <a:rPr lang="en-US" altLang="ja-JP" sz="1400" dirty="0" err="1"/>
              <a:t>ArCS</a:t>
            </a:r>
            <a:r>
              <a:rPr lang="en-US" altLang="ja-JP" sz="1400" dirty="0"/>
              <a:t> is 5 years project. Expected budget is 7.5 M</a:t>
            </a:r>
            <a:r>
              <a:rPr lang="ja-JP" altLang="en-US" sz="1400" dirty="0"/>
              <a:t>ＥＵ</a:t>
            </a:r>
            <a:r>
              <a:rPr lang="en-US" altLang="ja-JP" sz="1400" dirty="0"/>
              <a:t> per year. 17 institutes and universities join in </a:t>
            </a:r>
            <a:r>
              <a:rPr lang="en-US" altLang="ja-JP" sz="1400" dirty="0" err="1"/>
              <a:t>ArCS</a:t>
            </a:r>
            <a:r>
              <a:rPr lang="en-US" altLang="ja-JP" sz="1400" dirty="0"/>
              <a:t>. And three main institutes drive the project jointly, namely </a:t>
            </a:r>
            <a:r>
              <a:rPr lang="en-US" altLang="ja-JP" sz="1400" dirty="0" err="1"/>
              <a:t>NiPR</a:t>
            </a:r>
            <a:r>
              <a:rPr lang="en-US" altLang="ja-JP" sz="1400" dirty="0"/>
              <a:t>, JAMSTEC and </a:t>
            </a:r>
            <a:r>
              <a:rPr lang="en-US" altLang="ja-JP" sz="1400" dirty="0" err="1"/>
              <a:t>Hokaido</a:t>
            </a:r>
            <a:r>
              <a:rPr lang="en-US" altLang="ja-JP" sz="1400" dirty="0"/>
              <a:t> university, respectively. Aims of </a:t>
            </a:r>
            <a:r>
              <a:rPr lang="ja-JP" altLang="en-US" sz="1400" dirty="0"/>
              <a:t>Ａ</a:t>
            </a:r>
            <a:r>
              <a:rPr lang="en-US" altLang="ja-JP" sz="1400" dirty="0"/>
              <a:t>r</a:t>
            </a:r>
            <a:r>
              <a:rPr lang="ja-JP" altLang="en-US" sz="1400" dirty="0"/>
              <a:t>ＣＳ</a:t>
            </a:r>
            <a:r>
              <a:rPr lang="en-US" altLang="ja-JP" sz="1400" dirty="0"/>
              <a:t>s are , of course, to pursue newest scientific knowledge,  and at the same time, to deliver robust scientific information to wider society, decision and policy makers, private sector and indigenous people.</a:t>
            </a:r>
            <a:endParaRPr lang="ja-JP" altLang="ja-JP" sz="1400" dirty="0"/>
          </a:p>
          <a:p>
            <a:r>
              <a:rPr lang="en-US" altLang="ja-JP" sz="1400" dirty="0"/>
              <a:t>Also </a:t>
            </a:r>
            <a:r>
              <a:rPr lang="en-US" altLang="ja-JP" sz="1400" dirty="0" err="1"/>
              <a:t>ArCS</a:t>
            </a:r>
            <a:r>
              <a:rPr lang="en-US" altLang="ja-JP" sz="1400" dirty="0"/>
              <a:t> is requested strongly from MEXT to promote cooperation especially in the science field of the Arctic with not only AC countries but also with non-arctic countries for possible sustainability of the Arctic. These aims and requests seems rather difficult for scientists to realize for themselves, however, they characterize </a:t>
            </a:r>
            <a:r>
              <a:rPr lang="en-US" altLang="ja-JP" sz="1400" dirty="0" err="1"/>
              <a:t>ArCS</a:t>
            </a:r>
            <a:r>
              <a:rPr lang="en-US" altLang="ja-JP" sz="1400" dirty="0"/>
              <a:t> well as an embodiment of Japan’s Arctic policy. </a:t>
            </a:r>
            <a:endParaRPr lang="ja-JP" altLang="ja-JP" sz="1400" dirty="0"/>
          </a:p>
          <a:p>
            <a:r>
              <a:rPr lang="en-US" altLang="ja-JP" sz="1400" dirty="0"/>
              <a:t> </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4</a:t>
            </a:fld>
            <a:endParaRPr lang="ja-JP"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35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C4974CC7-0323-466F-9EED-158EE953B23B}" type="slidenum">
              <a:rPr lang="ja-JP" altLang="en-US">
                <a:solidFill>
                  <a:srgbClr val="000000"/>
                </a:solidFill>
              </a:rPr>
              <a:pPr eaLnBrk="1" hangingPunct="1">
                <a:spcBef>
                  <a:spcPct val="0"/>
                </a:spcBef>
              </a:pPr>
              <a:t>6</a:t>
            </a:fld>
            <a:endParaRPr lang="ja-JP"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45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5B35427F-E76F-4080-B5C9-CC27562D6C0D}" type="slidenum">
              <a:rPr lang="ja-JP" altLang="en-US">
                <a:solidFill>
                  <a:prstClr val="black"/>
                </a:solidFill>
              </a:rPr>
              <a:pPr eaLnBrk="1" hangingPunct="1">
                <a:spcBef>
                  <a:spcPct val="0"/>
                </a:spcBef>
              </a:pPr>
              <a:t>7</a:t>
            </a:fld>
            <a:endParaRPr lang="ja-JP"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Under the third group, there are six research themes from natural science. </a:t>
            </a:r>
            <a:r>
              <a:rPr lang="en-US" altLang="ja-JP" sz="1400"/>
              <a:t>And two </a:t>
            </a:r>
            <a:r>
              <a:rPr lang="en-US" altLang="ja-JP" sz="1400" dirty="0"/>
              <a:t>themes are located between the natural science and society.</a:t>
            </a:r>
          </a:p>
          <a:p>
            <a:r>
              <a:rPr lang="en-US" altLang="ja-JP" sz="1400" dirty="0"/>
              <a:t> Social and Human science theme work to form a information for society from scientific knowledge. Also possible impacts of Arctic environmental changes on society and socio-economy are tackled mainly by this themes.  </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8</a:t>
            </a:fld>
            <a:endParaRPr lang="ja-JP"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Under the third group, there are six research themes from natural science. </a:t>
            </a:r>
            <a:r>
              <a:rPr lang="en-US" altLang="ja-JP" sz="1400"/>
              <a:t>And two </a:t>
            </a:r>
            <a:r>
              <a:rPr lang="en-US" altLang="ja-JP" sz="1400" dirty="0"/>
              <a:t>themes are located between the natural science and society.</a:t>
            </a:r>
          </a:p>
          <a:p>
            <a:r>
              <a:rPr lang="en-US" altLang="ja-JP" sz="1400" dirty="0"/>
              <a:t> Social and Human science theme work to form a information for society from scientific knowledge. Also possible impacts of Arctic environmental changes on society and socio-economy are tackled mainly by this themes.  </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9</a:t>
            </a:fld>
            <a:endParaRPr lang="ja-JP"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sz="1400" dirty="0"/>
              <a:t>Under the third group, there are six research themes from natural science. </a:t>
            </a:r>
            <a:r>
              <a:rPr lang="en-US" altLang="ja-JP" sz="1400"/>
              <a:t>And two </a:t>
            </a:r>
            <a:r>
              <a:rPr lang="en-US" altLang="ja-JP" sz="1400" dirty="0"/>
              <a:t>themes are located between the natural science and society.</a:t>
            </a:r>
          </a:p>
          <a:p>
            <a:r>
              <a:rPr lang="en-US" altLang="ja-JP" sz="1400" dirty="0"/>
              <a:t> Social and Human science theme work to form a information for society from scientific knowledge. Also possible impacts of Arctic environmental changes on society and socio-economy are tackled mainly by this themes.  </a:t>
            </a:r>
            <a:endParaRPr lang="ja-JP" altLang="ja-JP" sz="1400" dirty="0"/>
          </a:p>
        </p:txBody>
      </p:sp>
      <p:sp>
        <p:nvSpPr>
          <p:cNvPr id="4" name="スライド番号プレースホルダ 3"/>
          <p:cNvSpPr>
            <a:spLocks noGrp="1"/>
          </p:cNvSpPr>
          <p:nvPr>
            <p:ph type="sldNum" sz="quarter" idx="10"/>
          </p:nvPr>
        </p:nvSpPr>
        <p:spPr/>
        <p:txBody>
          <a:bodyPr/>
          <a:lstStyle/>
          <a:p>
            <a:fld id="{283AC88B-8E6F-454F-A305-7EB455716BC6}" type="slidenum">
              <a:rPr lang="ja-JP" altLang="en-US" smtClean="0">
                <a:solidFill>
                  <a:prstClr val="black"/>
                </a:solidFill>
              </a:rPr>
              <a:pPr/>
              <a:t>10</a:t>
            </a:fld>
            <a:endParaRPr lang="ja-JP"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57C0222-54A0-4C84-B81C-82D2FD59C22D}" type="datetime8">
              <a:rPr kumimoji="1" lang="ja-JP" altLang="en-US" smtClean="0"/>
              <a:pPr/>
              <a:t>17/1/11 16時43分</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199008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3C5C39-0660-41A2-A10B-BCA6BB0BAEE9}" type="datetime8">
              <a:rPr kumimoji="1" lang="ja-JP" altLang="en-US" smtClean="0"/>
              <a:pPr/>
              <a:t>17/1/11 16時43分</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272457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A7412A-AB9A-407A-AA30-B8DC22FFDC2F}" type="datetime8">
              <a:rPr kumimoji="1" lang="ja-JP" altLang="en-US" smtClean="0"/>
              <a:pPr/>
              <a:t>17/1/11 16時43分</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234949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996589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2556527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1891140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6" name="フッター プレースホルダ 5"/>
          <p:cNvSpPr>
            <a:spLocks noGrp="1"/>
          </p:cNvSpPr>
          <p:nvPr>
            <p:ph type="ftr" sz="quarter" idx="11"/>
          </p:nvPr>
        </p:nvSpPr>
        <p:spPr/>
        <p:txBody>
          <a:bodyPr/>
          <a:lstStyle/>
          <a:p>
            <a:endParaRPr lang="ja-JP" altLang="en-US">
              <a:solidFill>
                <a:srgbClr val="FFFFFF">
                  <a:tint val="75000"/>
                </a:srgbClr>
              </a:solidFill>
            </a:endParaRPr>
          </a:p>
        </p:txBody>
      </p:sp>
      <p:sp>
        <p:nvSpPr>
          <p:cNvPr id="7" name="スライド番号プレースホルダ 6"/>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404213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8" name="フッター プレースホルダ 7"/>
          <p:cNvSpPr>
            <a:spLocks noGrp="1"/>
          </p:cNvSpPr>
          <p:nvPr>
            <p:ph type="ftr" sz="quarter" idx="11"/>
          </p:nvPr>
        </p:nvSpPr>
        <p:spPr/>
        <p:txBody>
          <a:bodyPr/>
          <a:lstStyle/>
          <a:p>
            <a:endParaRPr lang="ja-JP" altLang="en-US">
              <a:solidFill>
                <a:srgbClr val="FFFFFF">
                  <a:tint val="75000"/>
                </a:srgbClr>
              </a:solidFill>
            </a:endParaRPr>
          </a:p>
        </p:txBody>
      </p:sp>
      <p:sp>
        <p:nvSpPr>
          <p:cNvPr id="9" name="スライド番号プレースホルダ 8"/>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54479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4" name="フッター プレースホルダ 3"/>
          <p:cNvSpPr>
            <a:spLocks noGrp="1"/>
          </p:cNvSpPr>
          <p:nvPr>
            <p:ph type="ftr" sz="quarter" idx="11"/>
          </p:nvPr>
        </p:nvSpPr>
        <p:spPr/>
        <p:txBody>
          <a:bodyPr/>
          <a:lstStyle/>
          <a:p>
            <a:endParaRPr lang="ja-JP" altLang="en-US">
              <a:solidFill>
                <a:srgbClr val="FFFFFF">
                  <a:tint val="75000"/>
                </a:srgbClr>
              </a:solidFill>
            </a:endParaRPr>
          </a:p>
        </p:txBody>
      </p:sp>
      <p:sp>
        <p:nvSpPr>
          <p:cNvPr id="5" name="スライド番号プレースホルダ 4"/>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14393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3" name="フッター プレースホルダ 2"/>
          <p:cNvSpPr>
            <a:spLocks noGrp="1"/>
          </p:cNvSpPr>
          <p:nvPr>
            <p:ph type="ftr" sz="quarter" idx="11"/>
          </p:nvPr>
        </p:nvSpPr>
        <p:spPr/>
        <p:txBody>
          <a:bodyPr/>
          <a:lstStyle/>
          <a:p>
            <a:endParaRPr lang="ja-JP" altLang="en-US">
              <a:solidFill>
                <a:srgbClr val="FFFFFF">
                  <a:tint val="75000"/>
                </a:srgbClr>
              </a:solidFill>
            </a:endParaRPr>
          </a:p>
        </p:txBody>
      </p:sp>
      <p:sp>
        <p:nvSpPr>
          <p:cNvPr id="4" name="スライド番号プレースホルダ 3"/>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025762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6" name="フッター プレースホルダ 5"/>
          <p:cNvSpPr>
            <a:spLocks noGrp="1"/>
          </p:cNvSpPr>
          <p:nvPr>
            <p:ph type="ftr" sz="quarter" idx="11"/>
          </p:nvPr>
        </p:nvSpPr>
        <p:spPr/>
        <p:txBody>
          <a:bodyPr/>
          <a:lstStyle/>
          <a:p>
            <a:endParaRPr lang="ja-JP" altLang="en-US">
              <a:solidFill>
                <a:srgbClr val="FFFFFF">
                  <a:tint val="75000"/>
                </a:srgbClr>
              </a:solidFill>
            </a:endParaRPr>
          </a:p>
        </p:txBody>
      </p:sp>
      <p:sp>
        <p:nvSpPr>
          <p:cNvPr id="7" name="スライド番号プレースホルダ 6"/>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0233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24D2B09-03F8-4468-AB69-6765496B7AB6}" type="datetime8">
              <a:rPr kumimoji="1" lang="ja-JP" altLang="en-US" smtClean="0"/>
              <a:pPr/>
              <a:t>17/1/11 16時43分</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3706240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6" name="フッター プレースホルダ 5"/>
          <p:cNvSpPr>
            <a:spLocks noGrp="1"/>
          </p:cNvSpPr>
          <p:nvPr>
            <p:ph type="ftr" sz="quarter" idx="11"/>
          </p:nvPr>
        </p:nvSpPr>
        <p:spPr/>
        <p:txBody>
          <a:bodyPr/>
          <a:lstStyle/>
          <a:p>
            <a:endParaRPr lang="ja-JP" altLang="en-US">
              <a:solidFill>
                <a:srgbClr val="FFFFFF">
                  <a:tint val="75000"/>
                </a:srgbClr>
              </a:solidFill>
            </a:endParaRPr>
          </a:p>
        </p:txBody>
      </p:sp>
      <p:sp>
        <p:nvSpPr>
          <p:cNvPr id="7" name="スライド番号プレースホルダ 6"/>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2714130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642871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726847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273024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2644081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1024106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6" name="フッター プレースホルダ 5"/>
          <p:cNvSpPr>
            <a:spLocks noGrp="1"/>
          </p:cNvSpPr>
          <p:nvPr>
            <p:ph type="ftr" sz="quarter" idx="11"/>
          </p:nvPr>
        </p:nvSpPr>
        <p:spPr/>
        <p:txBody>
          <a:bodyPr/>
          <a:lstStyle/>
          <a:p>
            <a:endParaRPr lang="ja-JP" altLang="en-US">
              <a:solidFill>
                <a:srgbClr val="FFFFFF">
                  <a:tint val="75000"/>
                </a:srgbClr>
              </a:solidFill>
            </a:endParaRPr>
          </a:p>
        </p:txBody>
      </p:sp>
      <p:sp>
        <p:nvSpPr>
          <p:cNvPr id="7" name="スライド番号プレースホルダ 6"/>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2147457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8" name="フッター プレースホルダ 7"/>
          <p:cNvSpPr>
            <a:spLocks noGrp="1"/>
          </p:cNvSpPr>
          <p:nvPr>
            <p:ph type="ftr" sz="quarter" idx="11"/>
          </p:nvPr>
        </p:nvSpPr>
        <p:spPr/>
        <p:txBody>
          <a:bodyPr/>
          <a:lstStyle/>
          <a:p>
            <a:endParaRPr lang="ja-JP" altLang="en-US">
              <a:solidFill>
                <a:srgbClr val="FFFFFF">
                  <a:tint val="75000"/>
                </a:srgbClr>
              </a:solidFill>
            </a:endParaRPr>
          </a:p>
        </p:txBody>
      </p:sp>
      <p:sp>
        <p:nvSpPr>
          <p:cNvPr id="9" name="スライド番号プレースホルダ 8"/>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98295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4" name="フッター プレースホルダ 3"/>
          <p:cNvSpPr>
            <a:spLocks noGrp="1"/>
          </p:cNvSpPr>
          <p:nvPr>
            <p:ph type="ftr" sz="quarter" idx="11"/>
          </p:nvPr>
        </p:nvSpPr>
        <p:spPr/>
        <p:txBody>
          <a:bodyPr/>
          <a:lstStyle/>
          <a:p>
            <a:endParaRPr lang="ja-JP" altLang="en-US">
              <a:solidFill>
                <a:srgbClr val="FFFFFF">
                  <a:tint val="75000"/>
                </a:srgbClr>
              </a:solidFill>
            </a:endParaRPr>
          </a:p>
        </p:txBody>
      </p:sp>
      <p:sp>
        <p:nvSpPr>
          <p:cNvPr id="5" name="スライド番号プレースホルダ 4"/>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1058830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3" name="フッター プレースホルダ 2"/>
          <p:cNvSpPr>
            <a:spLocks noGrp="1"/>
          </p:cNvSpPr>
          <p:nvPr>
            <p:ph type="ftr" sz="quarter" idx="11"/>
          </p:nvPr>
        </p:nvSpPr>
        <p:spPr/>
        <p:txBody>
          <a:bodyPr/>
          <a:lstStyle/>
          <a:p>
            <a:endParaRPr lang="ja-JP" altLang="en-US">
              <a:solidFill>
                <a:srgbClr val="FFFFFF">
                  <a:tint val="75000"/>
                </a:srgbClr>
              </a:solidFill>
            </a:endParaRPr>
          </a:p>
        </p:txBody>
      </p:sp>
      <p:sp>
        <p:nvSpPr>
          <p:cNvPr id="4" name="スライド番号プレースホルダ 3"/>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49127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E7B3EE0-3BBF-4B0B-96A7-9EF19CB5586B}" type="datetime8">
              <a:rPr kumimoji="1" lang="ja-JP" altLang="en-US" smtClean="0"/>
              <a:pPr/>
              <a:t>17/1/11 16時43分</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2219892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6" name="フッター プレースホルダ 5"/>
          <p:cNvSpPr>
            <a:spLocks noGrp="1"/>
          </p:cNvSpPr>
          <p:nvPr>
            <p:ph type="ftr" sz="quarter" idx="11"/>
          </p:nvPr>
        </p:nvSpPr>
        <p:spPr/>
        <p:txBody>
          <a:bodyPr/>
          <a:lstStyle/>
          <a:p>
            <a:endParaRPr lang="ja-JP" altLang="en-US">
              <a:solidFill>
                <a:srgbClr val="FFFFFF">
                  <a:tint val="75000"/>
                </a:srgbClr>
              </a:solidFill>
            </a:endParaRPr>
          </a:p>
        </p:txBody>
      </p:sp>
      <p:sp>
        <p:nvSpPr>
          <p:cNvPr id="7" name="スライド番号プレースホルダ 6"/>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1503895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6" name="フッター プレースホルダ 5"/>
          <p:cNvSpPr>
            <a:spLocks noGrp="1"/>
          </p:cNvSpPr>
          <p:nvPr>
            <p:ph type="ftr" sz="quarter" idx="11"/>
          </p:nvPr>
        </p:nvSpPr>
        <p:spPr/>
        <p:txBody>
          <a:bodyPr/>
          <a:lstStyle/>
          <a:p>
            <a:endParaRPr lang="ja-JP" altLang="en-US">
              <a:solidFill>
                <a:srgbClr val="FFFFFF">
                  <a:tint val="75000"/>
                </a:srgbClr>
              </a:solidFill>
            </a:endParaRPr>
          </a:p>
        </p:txBody>
      </p:sp>
      <p:sp>
        <p:nvSpPr>
          <p:cNvPr id="7" name="スライド番号プレースホルダ 6"/>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1848274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3734222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07C3F1E-F284-4026-B54A-133A9CED6571}" type="datetimeFigureOut">
              <a:rPr lang="ja-JP" altLang="en-US" smtClean="0">
                <a:solidFill>
                  <a:srgbClr val="FFFFFF">
                    <a:tint val="75000"/>
                  </a:srgbClr>
                </a:solidFill>
              </a:rPr>
              <a:pPr/>
              <a:t>2017/1/11</a:t>
            </a:fld>
            <a:endParaRPr lang="ja-JP" altLang="en-US">
              <a:solidFill>
                <a:srgbClr val="FFFFFF">
                  <a:tint val="75000"/>
                </a:srgbClr>
              </a:solidFill>
            </a:endParaRPr>
          </a:p>
        </p:txBody>
      </p:sp>
      <p:sp>
        <p:nvSpPr>
          <p:cNvPr id="5" name="フッター プレースホルダ 4"/>
          <p:cNvSpPr>
            <a:spLocks noGrp="1"/>
          </p:cNvSpPr>
          <p:nvPr>
            <p:ph type="ftr" sz="quarter" idx="11"/>
          </p:nvPr>
        </p:nvSpPr>
        <p:spPr/>
        <p:txBody>
          <a:bodyPr/>
          <a:lstStyle/>
          <a:p>
            <a:endParaRPr lang="ja-JP" altLang="en-US">
              <a:solidFill>
                <a:srgbClr val="FFFFFF">
                  <a:tint val="75000"/>
                </a:srgbClr>
              </a:solidFill>
            </a:endParaRPr>
          </a:p>
        </p:txBody>
      </p:sp>
      <p:sp>
        <p:nvSpPr>
          <p:cNvPr id="6" name="スライド番号プレースホルダ 5"/>
          <p:cNvSpPr>
            <a:spLocks noGrp="1"/>
          </p:cNvSpPr>
          <p:nvPr>
            <p:ph type="sldNum" sz="quarter" idx="12"/>
          </p:nvPr>
        </p:nvSpPr>
        <p:spPr/>
        <p:txBody>
          <a:bodyPr/>
          <a:lstStyle/>
          <a:p>
            <a:fld id="{26E72D36-1569-45F4-A5C1-130943D0A682}" type="slidenum">
              <a:rPr lang="ja-JP" altLang="en-US" smtClean="0">
                <a:solidFill>
                  <a:srgbClr val="FFFFFF">
                    <a:tint val="75000"/>
                  </a:srgbClr>
                </a:solidFill>
              </a:rPr>
              <a:pPr/>
              <a:t>‹#›</a:t>
            </a:fld>
            <a:endParaRPr lang="ja-JP" altLang="en-US">
              <a:solidFill>
                <a:srgbClr val="FFFFFF">
                  <a:tint val="75000"/>
                </a:srgbClr>
              </a:solidFill>
            </a:endParaRPr>
          </a:p>
        </p:txBody>
      </p:sp>
    </p:spTree>
    <p:extLst>
      <p:ext uri="{BB962C8B-B14F-4D97-AF65-F5344CB8AC3E}">
        <p14:creationId xmlns:p14="http://schemas.microsoft.com/office/powerpoint/2010/main" val="4043728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57C0222-54A0-4C84-B81C-82D2FD59C22D}"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9632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24D2B09-03F8-4468-AB69-6765496B7AB6}"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2533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E7B3EE0-3BBF-4B0B-96A7-9EF19CB5586B}"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43065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3D59E53-B762-43A2-ADFE-E6D1BCB0946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2561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FA2FFFE-8634-42F0-B955-33CE55856D18}"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35666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E0965C7-402E-41F1-AC25-A390B9234BB1}"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949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3D59E53-B762-43A2-ADFE-E6D1BCB0946C}" type="datetime8">
              <a:rPr kumimoji="1" lang="ja-JP" altLang="en-US" smtClean="0"/>
              <a:pPr/>
              <a:t>17/1/11 16時43分</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1014779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FE530-A7EA-48FF-86E3-AF9F2E0AA7C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6836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9E8D01-67EE-49E6-A5B7-7283796FB0D8}"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4515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2C2FF58-90FC-4709-896E-34F98236A45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43434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3C5C39-0660-41A2-A10B-BCA6BB0BAEE9}"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714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A7412A-AB9A-407A-AA30-B8DC22FFDC2F}"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2098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57C0222-54A0-4C84-B81C-82D2FD59C22D}"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3805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24D2B09-03F8-4468-AB69-6765496B7AB6}"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9728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E7B3EE0-3BBF-4B0B-96A7-9EF19CB5586B}"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15976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3D59E53-B762-43A2-ADFE-E6D1BCB0946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83360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FA2FFFE-8634-42F0-B955-33CE55856D18}"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858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FA2FFFE-8634-42F0-B955-33CE55856D18}" type="datetime8">
              <a:rPr kumimoji="1" lang="ja-JP" altLang="en-US" smtClean="0"/>
              <a:pPr/>
              <a:t>17/1/11 16時43分</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4186605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E0965C7-402E-41F1-AC25-A390B9234BB1}"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6464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FE530-A7EA-48FF-86E3-AF9F2E0AA7C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67354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9E8D01-67EE-49E6-A5B7-7283796FB0D8}"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406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2C2FF58-90FC-4709-896E-34F98236A45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4228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3C5C39-0660-41A2-A10B-BCA6BB0BAEE9}"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24243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A7412A-AB9A-407A-AA30-B8DC22FFDC2F}"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3782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E0965C7-402E-41F1-AC25-A390B9234BB1}" type="datetime8">
              <a:rPr kumimoji="1" lang="ja-JP" altLang="en-US" smtClean="0"/>
              <a:pPr/>
              <a:t>17/1/11 16時43分</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140318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FE530-A7EA-48FF-86E3-AF9F2E0AA7CC}" type="datetime8">
              <a:rPr kumimoji="1" lang="ja-JP" altLang="en-US" smtClean="0"/>
              <a:pPr/>
              <a:t>17/1/11 16時43分</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202748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9E8D01-67EE-49E6-A5B7-7283796FB0D8}" type="datetime8">
              <a:rPr kumimoji="1" lang="ja-JP" altLang="en-US" smtClean="0"/>
              <a:pPr/>
              <a:t>17/1/11 16時43分</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16473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2C2FF58-90FC-4709-896E-34F98236A45C}" type="datetime8">
              <a:rPr kumimoji="1" lang="ja-JP" altLang="en-US" smtClean="0"/>
              <a:pPr/>
              <a:t>17/1/11 16時43分</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1865273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67706-E170-494A-A7DD-FB0F7179D1FC}" type="datetime8">
              <a:rPr kumimoji="1" lang="ja-JP" altLang="en-US" smtClean="0"/>
              <a:pPr/>
              <a:t>17/1/11 16時43分</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36B27-F0A8-6D4A-A56C-046504B68E59}" type="slidenum">
              <a:rPr kumimoji="1" lang="ja-JP" altLang="en-US" smtClean="0"/>
              <a:pPr/>
              <a:t>‹#›</a:t>
            </a:fld>
            <a:endParaRPr kumimoji="1" lang="ja-JP" altLang="en-US"/>
          </a:p>
        </p:txBody>
      </p:sp>
    </p:spTree>
    <p:extLst>
      <p:ext uri="{BB962C8B-B14F-4D97-AF65-F5344CB8AC3E}">
        <p14:creationId xmlns:p14="http://schemas.microsoft.com/office/powerpoint/2010/main" val="2058397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07C3F1E-F284-4026-B54A-133A9CED6571}" type="datetimeFigureOut">
              <a:rPr lang="ja-JP" altLang="en-US" smtClean="0">
                <a:solidFill>
                  <a:srgbClr val="FFFFFF">
                    <a:tint val="75000"/>
                  </a:srgbClr>
                </a:solidFill>
              </a:rPr>
              <a:pPr defTabSz="914400"/>
              <a:t>2017/1/11</a:t>
            </a:fld>
            <a:endParaRPr lang="ja-JP" altLang="en-US">
              <a:solidFill>
                <a:srgbClr val="FFFFFF">
                  <a:tint val="75000"/>
                </a:srgb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srgbClr val="FFFFFF">
                  <a:tint val="75000"/>
                </a:srgb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6E72D36-1569-45F4-A5C1-130943D0A682}" type="slidenum">
              <a:rPr lang="ja-JP" altLang="en-US" smtClean="0">
                <a:solidFill>
                  <a:srgbClr val="FFFFFF">
                    <a:tint val="75000"/>
                  </a:srgbClr>
                </a:solidFill>
              </a:rPr>
              <a:pPr defTabSz="914400"/>
              <a:t>‹#›</a:t>
            </a:fld>
            <a:endParaRPr lang="ja-JP" altLang="en-US">
              <a:solidFill>
                <a:srgbClr val="FFFFFF">
                  <a:tint val="75000"/>
                </a:srgbClr>
              </a:solidFill>
            </a:endParaRPr>
          </a:p>
        </p:txBody>
      </p:sp>
    </p:spTree>
    <p:extLst>
      <p:ext uri="{BB962C8B-B14F-4D97-AF65-F5344CB8AC3E}">
        <p14:creationId xmlns:p14="http://schemas.microsoft.com/office/powerpoint/2010/main" val="1418190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07C3F1E-F284-4026-B54A-133A9CED6571}" type="datetimeFigureOut">
              <a:rPr lang="ja-JP" altLang="en-US" smtClean="0">
                <a:solidFill>
                  <a:srgbClr val="FFFFFF">
                    <a:tint val="75000"/>
                  </a:srgbClr>
                </a:solidFill>
              </a:rPr>
              <a:pPr defTabSz="914400"/>
              <a:t>2017/1/11</a:t>
            </a:fld>
            <a:endParaRPr lang="ja-JP" altLang="en-US">
              <a:solidFill>
                <a:srgbClr val="FFFFFF">
                  <a:tint val="75000"/>
                </a:srgb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srgbClr val="FFFFFF">
                  <a:tint val="75000"/>
                </a:srgb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6E72D36-1569-45F4-A5C1-130943D0A682}" type="slidenum">
              <a:rPr lang="ja-JP" altLang="en-US" smtClean="0">
                <a:solidFill>
                  <a:srgbClr val="FFFFFF">
                    <a:tint val="75000"/>
                  </a:srgbClr>
                </a:solidFill>
              </a:rPr>
              <a:pPr defTabSz="914400"/>
              <a:t>‹#›</a:t>
            </a:fld>
            <a:endParaRPr lang="ja-JP" altLang="en-US">
              <a:solidFill>
                <a:srgbClr val="FFFFFF">
                  <a:tint val="75000"/>
                </a:srgbClr>
              </a:solidFill>
            </a:endParaRPr>
          </a:p>
        </p:txBody>
      </p:sp>
    </p:spTree>
    <p:extLst>
      <p:ext uri="{BB962C8B-B14F-4D97-AF65-F5344CB8AC3E}">
        <p14:creationId xmlns:p14="http://schemas.microsoft.com/office/powerpoint/2010/main" val="26873146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67706-E170-494A-A7DD-FB0F7179D1F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6564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67706-E170-494A-A7DD-FB0F7179D1FC}" type="datetime8">
              <a:rPr lang="ja-JP" altLang="en-US" smtClean="0">
                <a:solidFill>
                  <a:prstClr val="black">
                    <a:tint val="75000"/>
                  </a:prstClr>
                </a:solidFill>
              </a:rPr>
              <a:pPr/>
              <a:t>17/1/11 16時43分</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36B27-F0A8-6D4A-A56C-046504B68E5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09933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arcs-pro.jp/en/index.htm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www.arcs-pro.jp/en/index.html" TargetMode="External"/><Relationship Id="rId18" Type="http://schemas.openxmlformats.org/officeDocument/2006/relationships/image" Target="../media/image49.png"/><Relationship Id="rId3" Type="http://schemas.openxmlformats.org/officeDocument/2006/relationships/image" Target="../media/image1.jp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6.png"/><Relationship Id="rId10" Type="http://schemas.openxmlformats.org/officeDocument/2006/relationships/image" Target="../media/image36.jpeg"/><Relationship Id="rId19" Type="http://schemas.openxmlformats.org/officeDocument/2006/relationships/image" Target="../media/image50.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www.arcs-pro.jp/en/index.html" TargetMode="External"/><Relationship Id="rId3" Type="http://schemas.openxmlformats.org/officeDocument/2006/relationships/image" Target="../media/image1.jp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g"/><Relationship Id="rId7" Type="http://schemas.openxmlformats.org/officeDocument/2006/relationships/image" Target="../media/image54.png"/><Relationship Id="rId12"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3.png"/><Relationship Id="rId11" Type="http://schemas.openxmlformats.org/officeDocument/2006/relationships/hyperlink" Target="http://www.arcs-pro.jp/en/index.html" TargetMode="External"/><Relationship Id="rId5" Type="http://schemas.openxmlformats.org/officeDocument/2006/relationships/image" Target="../media/image52.png"/><Relationship Id="rId10" Type="http://schemas.openxmlformats.org/officeDocument/2006/relationships/image" Target="../media/image57.emf"/><Relationship Id="rId4" Type="http://schemas.openxmlformats.org/officeDocument/2006/relationships/image" Target="../media/image51.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www.arcs-pro.jp/en/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g"/><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hyperlink" Target="http://www.arcs-pro.jp/en/index.html" TargetMode="External"/><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www.arcs-pro.jp/en/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www.arcs-pro.jp/en/index.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arcs-pro.jp/en/index.htm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hyperlink" Target="http://www.arcs-pro.jp/en/index.html" TargetMode="External"/><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hyperlink" Target="http://www.arcs-pro.jp/en/index.html" TargetMode="External"/><Relationship Id="rId3" Type="http://schemas.openxmlformats.org/officeDocument/2006/relationships/image" Target="../media/image28.gif"/><Relationship Id="rId21"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9.jpeg"/><Relationship Id="rId2" Type="http://schemas.openxmlformats.org/officeDocument/2006/relationships/notesSlide" Target="../notesSlides/notesSlide6.xml"/><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6.png"/><Relationship Id="rId10" Type="http://schemas.openxmlformats.org/officeDocument/2006/relationships/image" Target="../media/image20.png"/><Relationship Id="rId19"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www.arcs-pro.jp/en/index.html" TargetMode="External"/><Relationship Id="rId3" Type="http://schemas.openxmlformats.org/officeDocument/2006/relationships/image" Target="../media/image1.jp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hyperlink" Target="http://www.arcs-pro.jp/en/index.html" TargetMode="Externa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0620" b="30902"/>
          <a:stretch/>
        </p:blipFill>
        <p:spPr>
          <a:xfrm>
            <a:off x="-207969" y="0"/>
            <a:ext cx="9351969" cy="7693572"/>
          </a:xfrm>
          <a:prstGeom prst="rect">
            <a:avLst/>
          </a:prstGeom>
        </p:spPr>
      </p:pic>
      <p:sp>
        <p:nvSpPr>
          <p:cNvPr id="2" name="タイトル 1"/>
          <p:cNvSpPr>
            <a:spLocks noGrp="1"/>
          </p:cNvSpPr>
          <p:nvPr>
            <p:ph type="ctrTitle"/>
          </p:nvPr>
        </p:nvSpPr>
        <p:spPr>
          <a:xfrm>
            <a:off x="60325" y="2130425"/>
            <a:ext cx="8666169" cy="1470025"/>
          </a:xfrm>
        </p:spPr>
        <p:txBody>
          <a:bodyPr>
            <a:noAutofit/>
          </a:bodyPr>
          <a:lstStyle/>
          <a:p>
            <a:r>
              <a:rPr kumimoji="1" lang="en-US" altLang="ja-JP" dirty="0" smtClean="0"/>
              <a:t>ArCS </a:t>
            </a:r>
            <a:br>
              <a:rPr kumimoji="1" lang="en-US" altLang="ja-JP" dirty="0" smtClean="0"/>
            </a:br>
            <a:r>
              <a:rPr kumimoji="1" lang="en-US" altLang="ja-JP" dirty="0" smtClean="0"/>
              <a:t>Arctic Challenge for Sustainability</a:t>
            </a:r>
            <a:endParaRPr kumimoji="1" lang="ja-JP" altLang="en-US" dirty="0"/>
          </a:p>
        </p:txBody>
      </p:sp>
      <p:sp>
        <p:nvSpPr>
          <p:cNvPr id="3" name="サブタイトル 2"/>
          <p:cNvSpPr>
            <a:spLocks noGrp="1"/>
          </p:cNvSpPr>
          <p:nvPr>
            <p:ph type="subTitle" idx="1"/>
          </p:nvPr>
        </p:nvSpPr>
        <p:spPr>
          <a:xfrm>
            <a:off x="927608" y="4754836"/>
            <a:ext cx="7489583" cy="2103163"/>
          </a:xfrm>
        </p:spPr>
        <p:txBody>
          <a:bodyPr>
            <a:noAutofit/>
          </a:bodyPr>
          <a:lstStyle/>
          <a:p>
            <a:r>
              <a:rPr lang="en-US" altLang="ja-JP" dirty="0" smtClean="0">
                <a:solidFill>
                  <a:schemeClr val="bg1"/>
                </a:solidFill>
              </a:rPr>
              <a:t>Hiroyuki </a:t>
            </a:r>
            <a:r>
              <a:rPr lang="en-US" altLang="ja-JP" dirty="0" err="1" smtClean="0">
                <a:solidFill>
                  <a:schemeClr val="bg1"/>
                </a:solidFill>
              </a:rPr>
              <a:t>Enomoto</a:t>
            </a:r>
            <a:endParaRPr lang="en-US" altLang="ja-JP" dirty="0" smtClean="0">
              <a:solidFill>
                <a:schemeClr val="bg1"/>
              </a:solidFill>
            </a:endParaRPr>
          </a:p>
          <a:p>
            <a:r>
              <a:rPr lang="en-US" altLang="ja-JP" dirty="0" smtClean="0">
                <a:solidFill>
                  <a:schemeClr val="bg1"/>
                </a:solidFill>
              </a:rPr>
              <a:t>National </a:t>
            </a:r>
            <a:r>
              <a:rPr lang="en-US" altLang="ja-JP" dirty="0" smtClean="0">
                <a:solidFill>
                  <a:schemeClr val="bg1"/>
                </a:solidFill>
              </a:rPr>
              <a:t>Institute of Polar </a:t>
            </a:r>
            <a:r>
              <a:rPr lang="en-US" altLang="ja-JP" dirty="0" smtClean="0">
                <a:solidFill>
                  <a:schemeClr val="bg1"/>
                </a:solidFill>
              </a:rPr>
              <a:t>Research</a:t>
            </a:r>
          </a:p>
          <a:p>
            <a:r>
              <a:rPr lang="en-US" altLang="ja-JP" sz="2400" dirty="0" smtClean="0">
                <a:solidFill>
                  <a:schemeClr val="bg1"/>
                </a:solidFill>
              </a:rPr>
              <a:t>Research Organization of Information and Systems </a:t>
            </a:r>
            <a:r>
              <a:rPr lang="en-US" altLang="ja-JP" sz="2400" dirty="0" smtClean="0">
                <a:solidFill>
                  <a:schemeClr val="bg1"/>
                </a:solidFill>
              </a:rPr>
              <a:t>                          </a:t>
            </a:r>
            <a:r>
              <a:rPr lang="en-US" altLang="ja-JP" dirty="0">
                <a:solidFill>
                  <a:schemeClr val="bg1"/>
                </a:solidFill>
              </a:rPr>
              <a:t>	</a:t>
            </a:r>
            <a:r>
              <a:rPr lang="ja-JP" altLang="en-US" dirty="0">
                <a:solidFill>
                  <a:schemeClr val="bg1"/>
                </a:solidFill>
              </a:rPr>
              <a:t>　</a:t>
            </a:r>
            <a:endParaRPr lang="en-US" altLang="ja-JP" dirty="0">
              <a:solidFill>
                <a:schemeClr val="bg1"/>
              </a:solidFill>
            </a:endParaRPr>
          </a:p>
        </p:txBody>
      </p:sp>
      <p:sp>
        <p:nvSpPr>
          <p:cNvPr id="12" name="スライド番号プレースホルダー 11"/>
          <p:cNvSpPr>
            <a:spLocks noGrp="1"/>
          </p:cNvSpPr>
          <p:nvPr>
            <p:ph type="sldNum" sz="quarter" idx="12"/>
          </p:nvPr>
        </p:nvSpPr>
        <p:spPr>
          <a:xfrm>
            <a:off x="7010400" y="6492492"/>
            <a:ext cx="2133600" cy="365125"/>
          </a:xfrm>
        </p:spPr>
        <p:txBody>
          <a:bodyPr/>
          <a:lstStyle/>
          <a:p>
            <a:r>
              <a:rPr lang="en-US" altLang="ja-JP" dirty="0" smtClean="0"/>
              <a:t>1</a:t>
            </a:r>
            <a:endParaRPr kumimoji="1" lang="ja-JP" altLang="en-US" dirty="0"/>
          </a:p>
        </p:txBody>
      </p:sp>
      <p:cxnSp>
        <p:nvCxnSpPr>
          <p:cNvPr id="5" name="直線コネクタ 4"/>
          <p:cNvCxnSpPr/>
          <p:nvPr/>
        </p:nvCxnSpPr>
        <p:spPr>
          <a:xfrm>
            <a:off x="0" y="661423"/>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2" descr="ArCS Arctic Challenge for Sustainability Projec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44450"/>
            <a:ext cx="5038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935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図 109"/>
          <p:cNvPicPr>
            <a:picLocks noChangeAspect="1"/>
          </p:cNvPicPr>
          <p:nvPr/>
        </p:nvPicPr>
        <p:blipFill rotWithShape="1">
          <a:blip r:embed="rId3">
            <a:extLst>
              <a:ext uri="{28A0092B-C50C-407E-A947-70E740481C1C}">
                <a14:useLocalDpi xmlns:a14="http://schemas.microsoft.com/office/drawing/2010/main" val="0"/>
              </a:ext>
            </a:extLst>
          </a:blip>
          <a:srcRect l="40620" t="7040" b="30902"/>
          <a:stretch/>
        </p:blipFill>
        <p:spPr>
          <a:xfrm>
            <a:off x="-207969" y="783866"/>
            <a:ext cx="9351969" cy="6909705"/>
          </a:xfrm>
          <a:prstGeom prst="rect">
            <a:avLst/>
          </a:prstGeom>
          <a:solidFill>
            <a:schemeClr val="bg1"/>
          </a:solidFill>
          <a:ln>
            <a:noFill/>
          </a:ln>
        </p:spPr>
      </p:pic>
      <p:sp>
        <p:nvSpPr>
          <p:cNvPr id="109" name="正方形/長方形 108"/>
          <p:cNvSpPr/>
          <p:nvPr/>
        </p:nvSpPr>
        <p:spPr>
          <a:xfrm>
            <a:off x="-207969" y="1610560"/>
            <a:ext cx="9351969" cy="6083011"/>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203250" y="6304534"/>
            <a:ext cx="4860032" cy="3326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grpSp>
        <p:nvGrpSpPr>
          <p:cNvPr id="106" name="グループ化 105"/>
          <p:cNvGrpSpPr/>
          <p:nvPr/>
        </p:nvGrpSpPr>
        <p:grpSpPr>
          <a:xfrm>
            <a:off x="203250" y="734927"/>
            <a:ext cx="8301482" cy="4541466"/>
            <a:chOff x="965335" y="1650221"/>
            <a:chExt cx="6848003" cy="3433700"/>
          </a:xfrm>
        </p:grpSpPr>
        <p:sp>
          <p:nvSpPr>
            <p:cNvPr id="57" name="フレーム 56"/>
            <p:cNvSpPr/>
            <p:nvPr/>
          </p:nvSpPr>
          <p:spPr>
            <a:xfrm>
              <a:off x="1261980" y="2438098"/>
              <a:ext cx="2445406" cy="1697105"/>
            </a:xfrm>
            <a:prstGeom prst="frame">
              <a:avLst>
                <a:gd name="adj1" fmla="val 7201"/>
              </a:avLst>
            </a:prstGeom>
            <a:solidFill>
              <a:srgbClr val="5B45E7"/>
            </a:solidFill>
            <a:ln w="28575" cap="rnd">
              <a:solidFill>
                <a:srgbClr val="5B45E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58" name="図 57"/>
            <p:cNvPicPr>
              <a:picLocks noChangeAspect="1"/>
            </p:cNvPicPr>
            <p:nvPr/>
          </p:nvPicPr>
          <p:blipFill rotWithShape="1">
            <a:blip r:embed="rId4" cstate="print">
              <a:extLst>
                <a:ext uri="{28A0092B-C50C-407E-A947-70E740481C1C}">
                  <a14:useLocalDpi xmlns:a14="http://schemas.microsoft.com/office/drawing/2010/main" val="0"/>
                </a:ext>
              </a:extLst>
            </a:blip>
            <a:srcRect l="911" r="3522"/>
            <a:stretch/>
          </p:blipFill>
          <p:spPr>
            <a:xfrm>
              <a:off x="5748060" y="1983465"/>
              <a:ext cx="2065278" cy="2065109"/>
            </a:xfrm>
            <a:prstGeom prst="rect">
              <a:avLst/>
            </a:prstGeom>
            <a:ln>
              <a:solidFill>
                <a:srgbClr val="FFFF00"/>
              </a:solidFill>
            </a:ln>
          </p:spPr>
        </p:pic>
        <p:sp>
          <p:nvSpPr>
            <p:cNvPr id="59" name="角丸四角形 58"/>
            <p:cNvSpPr/>
            <p:nvPr/>
          </p:nvSpPr>
          <p:spPr>
            <a:xfrm>
              <a:off x="965683" y="1928286"/>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60" name="図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441" y="1951868"/>
              <a:ext cx="904107" cy="900000"/>
            </a:xfrm>
            <a:prstGeom prst="rect">
              <a:avLst/>
            </a:prstGeom>
            <a:ln w="19050">
              <a:noFill/>
            </a:ln>
          </p:spPr>
        </p:pic>
        <p:sp>
          <p:nvSpPr>
            <p:cNvPr id="61" name="テキスト ボックス 60"/>
            <p:cNvSpPr txBox="1"/>
            <p:nvPr/>
          </p:nvSpPr>
          <p:spPr>
            <a:xfrm>
              <a:off x="970633" y="2947838"/>
              <a:ext cx="965818" cy="210651"/>
            </a:xfrm>
            <a:prstGeom prst="rect">
              <a:avLst/>
            </a:prstGeom>
            <a:noFill/>
            <a:ln>
              <a:noFill/>
            </a:ln>
          </p:spPr>
          <p:txBody>
            <a:bodyPr wrap="square" lIns="0" tIns="0" rIns="0" bIns="0" rtlCol="0">
              <a:spAutoFit/>
            </a:bodyPr>
            <a:lstStyle/>
            <a:p>
              <a:pPr algn="ctr" defTabSz="914400">
                <a:lnSpc>
                  <a:spcPts val="1000"/>
                </a:lnSpc>
              </a:pPr>
              <a:r>
                <a:rPr lang="en-US" altLang="ja-JP" sz="1400" b="1" dirty="0">
                  <a:solidFill>
                    <a:srgbClr val="FFFFFF"/>
                  </a:solidFill>
                  <a:ea typeface="Meiryo UI" panose="020B0604030504040204" pitchFamily="50" charset="-128"/>
                </a:rPr>
                <a:t>Prediction &amp; Navigation</a:t>
              </a:r>
              <a:endParaRPr lang="ja-JP" altLang="en-US" sz="1400" b="1" dirty="0">
                <a:solidFill>
                  <a:srgbClr val="FFFFFF"/>
                </a:solidFill>
                <a:ea typeface="Meiryo UI" panose="020B0604030504040204" pitchFamily="50" charset="-128"/>
              </a:endParaRPr>
            </a:p>
          </p:txBody>
        </p:sp>
        <p:sp>
          <p:nvSpPr>
            <p:cNvPr id="62" name="角丸四角形 61"/>
            <p:cNvSpPr/>
            <p:nvPr/>
          </p:nvSpPr>
          <p:spPr>
            <a:xfrm>
              <a:off x="2007150" y="1918855"/>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3" name="テキスト ボックス 62"/>
            <p:cNvSpPr txBox="1"/>
            <p:nvPr/>
          </p:nvSpPr>
          <p:spPr>
            <a:xfrm>
              <a:off x="2005866" y="2892593"/>
              <a:ext cx="965818" cy="406790"/>
            </a:xfrm>
            <a:prstGeom prst="rect">
              <a:avLst/>
            </a:prstGeom>
            <a:noFill/>
            <a:ln>
              <a:noFill/>
            </a:ln>
          </p:spPr>
          <p:txBody>
            <a:bodyPr wrap="square" lIns="0" tIns="0" rIns="0" bIns="0" rtlCol="0">
              <a:spAutoFit/>
            </a:bodyPr>
            <a:lstStyle/>
            <a:p>
              <a:pPr algn="ctr" defTabSz="914400">
                <a:lnSpc>
                  <a:spcPts val="1000"/>
                </a:lnSpc>
              </a:pPr>
              <a:r>
                <a:rPr lang="en-US" altLang="zh-TW" sz="1300" b="1" dirty="0">
                  <a:solidFill>
                    <a:srgbClr val="FFFFFF"/>
                  </a:solidFill>
                  <a:ea typeface="Meiryo UI" panose="020B0604030504040204" pitchFamily="50" charset="-128"/>
                </a:rPr>
                <a:t>Ice sheet/glacier and environment changes</a:t>
              </a:r>
              <a:endParaRPr lang="ja-JP" altLang="en-US" sz="1300" b="1" dirty="0">
                <a:solidFill>
                  <a:srgbClr val="FFFFFF"/>
                </a:solidFill>
                <a:ea typeface="Meiryo UI" panose="020B0604030504040204" pitchFamily="50" charset="-128"/>
              </a:endParaRPr>
            </a:p>
          </p:txBody>
        </p:sp>
        <p:pic>
          <p:nvPicPr>
            <p:cNvPr id="64" name="図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22" y="1951868"/>
              <a:ext cx="904107" cy="900000"/>
            </a:xfrm>
            <a:prstGeom prst="rect">
              <a:avLst/>
            </a:prstGeom>
          </p:spPr>
        </p:pic>
        <p:sp>
          <p:nvSpPr>
            <p:cNvPr id="65" name="角丸四角形 64"/>
            <p:cNvSpPr/>
            <p:nvPr/>
          </p:nvSpPr>
          <p:spPr>
            <a:xfrm>
              <a:off x="965683"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6" name="テキスト ボックス 65"/>
            <p:cNvSpPr txBox="1"/>
            <p:nvPr/>
          </p:nvSpPr>
          <p:spPr>
            <a:xfrm>
              <a:off x="965335" y="4327004"/>
              <a:ext cx="965818" cy="310037"/>
            </a:xfrm>
            <a:prstGeom prst="rect">
              <a:avLst/>
            </a:prstGeom>
            <a:noFill/>
            <a:ln>
              <a:noFill/>
            </a:ln>
          </p:spPr>
          <p:txBody>
            <a:bodyPr wrap="square" lIns="0" tIns="0" rIns="0" bIns="0" rtlCol="0">
              <a:spAutoFit/>
            </a:bodyPr>
            <a:lstStyle/>
            <a:p>
              <a:pPr algn="ctr" defTabSz="914400">
                <a:lnSpc>
                  <a:spcPts val="1000"/>
                </a:lnSpc>
              </a:pPr>
              <a:r>
                <a:rPr lang="en-US" altLang="zh-TW" sz="1400" b="1" dirty="0">
                  <a:solidFill>
                    <a:srgbClr val="FFFFFF"/>
                  </a:solidFill>
                  <a:ea typeface="Meiryo UI" panose="020B0604030504040204" pitchFamily="50" charset="-128"/>
                </a:rPr>
                <a:t>Arctic Ocean observational research</a:t>
              </a:r>
              <a:endParaRPr lang="ja-JP" altLang="en-US" sz="1400" b="1" dirty="0">
                <a:solidFill>
                  <a:srgbClr val="FFFFFF"/>
                </a:solidFill>
                <a:ea typeface="Meiryo UI" panose="020B0604030504040204" pitchFamily="50" charset="-128"/>
              </a:endParaRPr>
            </a:p>
          </p:txBody>
        </p:sp>
        <p:sp>
          <p:nvSpPr>
            <p:cNvPr id="67" name="角丸四角形 66"/>
            <p:cNvSpPr/>
            <p:nvPr/>
          </p:nvSpPr>
          <p:spPr>
            <a:xfrm>
              <a:off x="2007150"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8" name="テキスト ボックス 67"/>
            <p:cNvSpPr txBox="1"/>
            <p:nvPr/>
          </p:nvSpPr>
          <p:spPr>
            <a:xfrm>
              <a:off x="1978179" y="4354688"/>
              <a:ext cx="965818" cy="210651"/>
            </a:xfrm>
            <a:prstGeom prst="rect">
              <a:avLst/>
            </a:prstGeom>
            <a:noFill/>
            <a:ln>
              <a:noFill/>
            </a:ln>
          </p:spPr>
          <p:txBody>
            <a:bodyPr wrap="square" lIns="0" tIns="0" rIns="0" bIns="0" rtlCol="0">
              <a:spAutoFit/>
            </a:bodyPr>
            <a:lstStyle/>
            <a:p>
              <a:pPr algn="ctr" defTabSz="914400">
                <a:lnSpc>
                  <a:spcPts val="1000"/>
                </a:lnSpc>
              </a:pPr>
              <a:r>
                <a:rPr lang="en-US" altLang="zh-TW" sz="1400" b="1" dirty="0">
                  <a:solidFill>
                    <a:srgbClr val="FFFFFF"/>
                  </a:solidFill>
                  <a:ea typeface="Meiryo UI" panose="020B0604030504040204" pitchFamily="50" charset="-128"/>
                </a:rPr>
                <a:t>Climate predictability</a:t>
              </a:r>
              <a:endParaRPr lang="ja-JP" altLang="en-US" sz="1400" b="1" dirty="0">
                <a:solidFill>
                  <a:srgbClr val="FFFFFF"/>
                </a:solidFill>
                <a:ea typeface="Meiryo UI" panose="020B0604030504040204" pitchFamily="50" charset="-128"/>
              </a:endParaRPr>
            </a:p>
          </p:txBody>
        </p:sp>
        <p:pic>
          <p:nvPicPr>
            <p:cNvPr id="69" name="図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441" y="3395376"/>
              <a:ext cx="904106" cy="900000"/>
            </a:xfrm>
            <a:prstGeom prst="rect">
              <a:avLst/>
            </a:prstGeom>
          </p:spPr>
        </p:pic>
        <p:pic>
          <p:nvPicPr>
            <p:cNvPr id="70" name="図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22" y="3395376"/>
              <a:ext cx="904106" cy="900000"/>
            </a:xfrm>
            <a:prstGeom prst="rect">
              <a:avLst/>
            </a:prstGeom>
          </p:spPr>
        </p:pic>
        <p:cxnSp>
          <p:nvCxnSpPr>
            <p:cNvPr id="71" name="直線コネクタ 70"/>
            <p:cNvCxnSpPr/>
            <p:nvPr/>
          </p:nvCxnSpPr>
          <p:spPr>
            <a:xfrm>
              <a:off x="982390" y="4780049"/>
              <a:ext cx="3024000" cy="0"/>
            </a:xfrm>
            <a:prstGeom prst="line">
              <a:avLst/>
            </a:prstGeom>
            <a:ln w="47625" cap="rnd">
              <a:solidFill>
                <a:srgbClr val="5B45E7"/>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412302" y="4797687"/>
              <a:ext cx="2256207" cy="286234"/>
            </a:xfrm>
            <a:prstGeom prst="rect">
              <a:avLst/>
            </a:prstGeom>
            <a:noFill/>
            <a:ln>
              <a:noFill/>
            </a:ln>
          </p:spPr>
          <p:txBody>
            <a:bodyPr wrap="square" rtlCol="0">
              <a:spAutoFit/>
            </a:bodyPr>
            <a:lstStyle/>
            <a:p>
              <a:pPr algn="ctr" defTabSz="914400"/>
              <a:r>
                <a:rPr lang="en-US" altLang="ja-JP" b="1" dirty="0" smtClean="0">
                  <a:solidFill>
                    <a:srgbClr val="FFFFFF"/>
                  </a:solidFill>
                  <a:ea typeface="Meiryo UI" panose="020B0604030504040204" pitchFamily="50" charset="-128"/>
                </a:rPr>
                <a:t>Data Management</a:t>
              </a:r>
              <a:endParaRPr lang="ja-JP" altLang="en-US" b="1" dirty="0">
                <a:solidFill>
                  <a:srgbClr val="FFFFFF"/>
                </a:solidFill>
                <a:ea typeface="Meiryo UI" panose="020B0604030504040204" pitchFamily="50" charset="-128"/>
              </a:endParaRPr>
            </a:p>
          </p:txBody>
        </p:sp>
        <p:sp>
          <p:nvSpPr>
            <p:cNvPr id="73" name="テキスト ボックス 72"/>
            <p:cNvSpPr txBox="1"/>
            <p:nvPr/>
          </p:nvSpPr>
          <p:spPr>
            <a:xfrm>
              <a:off x="1587079" y="1650221"/>
              <a:ext cx="1692125" cy="302514"/>
            </a:xfrm>
            <a:prstGeom prst="rect">
              <a:avLst/>
            </a:prstGeom>
            <a:noFill/>
            <a:ln>
              <a:noFill/>
            </a:ln>
          </p:spPr>
          <p:txBody>
            <a:bodyPr wrap="square" rtlCol="0">
              <a:spAutoFit/>
            </a:bodyPr>
            <a:lstStyle/>
            <a:p>
              <a:pPr algn="ctr" defTabSz="914400"/>
              <a:r>
                <a:rPr lang="en-US" altLang="ja-JP" sz="2000" b="1" dirty="0" smtClean="0">
                  <a:solidFill>
                    <a:srgbClr val="0070C0"/>
                  </a:solidFill>
                  <a:ea typeface="Meiryo UI" panose="020B0604030504040204" pitchFamily="50" charset="-128"/>
                </a:rPr>
                <a:t>Natural Sciences</a:t>
              </a:r>
              <a:endParaRPr lang="ja-JP" altLang="en-US" sz="2000" b="1" dirty="0">
                <a:solidFill>
                  <a:srgbClr val="0070C0"/>
                </a:solidFill>
                <a:ea typeface="Meiryo UI" panose="020B0604030504040204" pitchFamily="50" charset="-128"/>
              </a:endParaRPr>
            </a:p>
          </p:txBody>
        </p:sp>
        <p:sp>
          <p:nvSpPr>
            <p:cNvPr id="74" name="テキスト ボックス 73"/>
            <p:cNvSpPr txBox="1"/>
            <p:nvPr/>
          </p:nvSpPr>
          <p:spPr>
            <a:xfrm>
              <a:off x="3542495" y="1655573"/>
              <a:ext cx="2817587" cy="302514"/>
            </a:xfrm>
            <a:prstGeom prst="rect">
              <a:avLst/>
            </a:prstGeom>
            <a:noFill/>
            <a:ln>
              <a:noFill/>
            </a:ln>
          </p:spPr>
          <p:txBody>
            <a:bodyPr wrap="square" rtlCol="0">
              <a:spAutoFit/>
            </a:bodyPr>
            <a:lstStyle/>
            <a:p>
              <a:pPr algn="ctr" defTabSz="914400"/>
              <a:r>
                <a:rPr lang="en-US" altLang="ja-JP" sz="2000" b="1" dirty="0">
                  <a:solidFill>
                    <a:srgbClr val="FF0000"/>
                  </a:solidFill>
                  <a:ea typeface="Meiryo UI" panose="020B0604030504040204" pitchFamily="50" charset="-128"/>
                </a:rPr>
                <a:t>Social and Human Sciences</a:t>
              </a:r>
              <a:endParaRPr lang="ja-JP" altLang="en-US" sz="2000" b="1" dirty="0">
                <a:solidFill>
                  <a:srgbClr val="FF0000"/>
                </a:solidFill>
                <a:ea typeface="Meiryo UI" panose="020B0604030504040204" pitchFamily="50" charset="-128"/>
              </a:endParaRPr>
            </a:p>
          </p:txBody>
        </p:sp>
        <p:sp>
          <p:nvSpPr>
            <p:cNvPr id="75" name="テキスト ボックス 74"/>
            <p:cNvSpPr txBox="1"/>
            <p:nvPr/>
          </p:nvSpPr>
          <p:spPr>
            <a:xfrm>
              <a:off x="5748060" y="2787634"/>
              <a:ext cx="2065278" cy="1803448"/>
            </a:xfrm>
            <a:prstGeom prst="rect">
              <a:avLst/>
            </a:prstGeom>
            <a:solidFill>
              <a:schemeClr val="bg1"/>
            </a:solidFill>
          </p:spPr>
          <p:txBody>
            <a:bodyPr wrap="square" lIns="0" tIns="0" rIns="0" bIns="0" rtlCol="0">
              <a:spAutoFit/>
            </a:bodyPr>
            <a:lstStyle/>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Government</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Private Sectors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Indigenous Peoples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International frameworks (e.g. WMO)</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Arctic Council-related Organizations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Scientists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Society</a:t>
              </a:r>
            </a:p>
            <a:p>
              <a:pPr marL="144000" indent="-144000" defTabSz="914400">
                <a:buFont typeface="Arial" panose="020B0604020202020204" pitchFamily="34" charset="0"/>
                <a:buChar char="•"/>
              </a:pPr>
              <a:endParaRPr lang="en-US" altLang="ja-JP" sz="800" b="1" dirty="0">
                <a:solidFill>
                  <a:srgbClr val="000000"/>
                </a:solidFill>
                <a:ea typeface="Meiryo UI" panose="020B0604030504040204" pitchFamily="50" charset="-128"/>
              </a:endParaRPr>
            </a:p>
          </p:txBody>
        </p:sp>
        <p:sp>
          <p:nvSpPr>
            <p:cNvPr id="76" name="角丸四角形 75"/>
            <p:cNvSpPr/>
            <p:nvPr/>
          </p:nvSpPr>
          <p:spPr>
            <a:xfrm>
              <a:off x="5728668" y="1951740"/>
              <a:ext cx="2084669" cy="2657133"/>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nvGrpSpPr>
            <p:cNvPr id="77" name="グループ化 76"/>
            <p:cNvGrpSpPr/>
            <p:nvPr/>
          </p:nvGrpSpPr>
          <p:grpSpPr>
            <a:xfrm>
              <a:off x="2490058" y="4631501"/>
              <a:ext cx="4411112" cy="203369"/>
              <a:chOff x="2490058" y="4725168"/>
              <a:chExt cx="4411112" cy="203369"/>
            </a:xfrm>
          </p:grpSpPr>
          <p:cxnSp>
            <p:nvCxnSpPr>
              <p:cNvPr id="78" name="カギ線コネクタ 77"/>
              <p:cNvCxnSpPr/>
              <p:nvPr/>
            </p:nvCxnSpPr>
            <p:spPr>
              <a:xfrm rot="5400000" flipH="1" flipV="1">
                <a:off x="4641086" y="2681798"/>
                <a:ext cx="30262" cy="4332317"/>
              </a:xfrm>
              <a:prstGeom prst="bentConnector3">
                <a:avLst>
                  <a:gd name="adj1" fmla="val -941270"/>
                </a:avLst>
              </a:prstGeom>
              <a:ln w="101600">
                <a:solidFill>
                  <a:srgbClr val="5B45E7"/>
                </a:solidFill>
                <a:tailEnd type="none"/>
              </a:ln>
            </p:spPr>
            <p:style>
              <a:lnRef idx="1">
                <a:schemeClr val="accent1"/>
              </a:lnRef>
              <a:fillRef idx="0">
                <a:schemeClr val="accent1"/>
              </a:fillRef>
              <a:effectRef idx="0">
                <a:schemeClr val="accent1"/>
              </a:effectRef>
              <a:fontRef idx="minor">
                <a:schemeClr val="tx1"/>
              </a:fontRef>
            </p:style>
          </p:cxnSp>
          <p:sp>
            <p:nvSpPr>
              <p:cNvPr id="79" name="二等辺三角形 78"/>
              <p:cNvSpPr/>
              <p:nvPr/>
            </p:nvSpPr>
            <p:spPr>
              <a:xfrm>
                <a:off x="6735286" y="4725168"/>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80" name="グループ化 79"/>
            <p:cNvGrpSpPr/>
            <p:nvPr/>
          </p:nvGrpSpPr>
          <p:grpSpPr>
            <a:xfrm>
              <a:off x="5116757" y="2412861"/>
              <a:ext cx="698591" cy="180000"/>
              <a:chOff x="3632029" y="1612199"/>
              <a:chExt cx="698591" cy="410827"/>
            </a:xfrm>
            <a:solidFill>
              <a:srgbClr val="FF2144"/>
            </a:solidFill>
          </p:grpSpPr>
          <p:sp>
            <p:nvSpPr>
              <p:cNvPr id="81" name="正方形/長方形 80"/>
              <p:cNvSpPr/>
              <p:nvPr/>
            </p:nvSpPr>
            <p:spPr>
              <a:xfrm>
                <a:off x="3632029" y="1663035"/>
                <a:ext cx="530317" cy="343882"/>
              </a:xfrm>
              <a:prstGeom prst="rect">
                <a:avLst/>
              </a:prstGeom>
              <a:grpFill/>
              <a:ln>
                <a:solidFill>
                  <a:srgbClr val="FF2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2" name="二等辺三角形 81"/>
              <p:cNvSpPr/>
              <p:nvPr/>
            </p:nvSpPr>
            <p:spPr>
              <a:xfrm rot="5400000">
                <a:off x="4023522" y="1715928"/>
                <a:ext cx="410827" cy="203369"/>
              </a:xfrm>
              <a:prstGeom prst="triangle">
                <a:avLst/>
              </a:prstGeom>
              <a:grpFill/>
              <a:ln cap="rnd">
                <a:solidFill>
                  <a:srgbClr val="FF2144"/>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83" name="グループ化 82"/>
            <p:cNvGrpSpPr/>
            <p:nvPr/>
          </p:nvGrpSpPr>
          <p:grpSpPr>
            <a:xfrm>
              <a:off x="5093153" y="4009720"/>
              <a:ext cx="654910" cy="148459"/>
              <a:chOff x="3632029" y="1612201"/>
              <a:chExt cx="635436" cy="338838"/>
            </a:xfrm>
            <a:solidFill>
              <a:srgbClr val="3DCB0B"/>
            </a:solidFill>
          </p:grpSpPr>
          <p:sp>
            <p:nvSpPr>
              <p:cNvPr id="84" name="正方形/長方形 83"/>
              <p:cNvSpPr/>
              <p:nvPr/>
            </p:nvSpPr>
            <p:spPr>
              <a:xfrm>
                <a:off x="3632029" y="1663037"/>
                <a:ext cx="530317" cy="288000"/>
              </a:xfrm>
              <a:prstGeom prst="rect">
                <a:avLst/>
              </a:prstGeom>
              <a:grpFill/>
              <a:ln>
                <a:solidFill>
                  <a:srgbClr val="3D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5" name="二等辺三角形 84"/>
              <p:cNvSpPr/>
              <p:nvPr/>
            </p:nvSpPr>
            <p:spPr>
              <a:xfrm rot="5400000">
                <a:off x="4027939" y="1711512"/>
                <a:ext cx="338838" cy="140215"/>
              </a:xfrm>
              <a:prstGeom prst="triangle">
                <a:avLst/>
              </a:prstGeom>
              <a:grpFill/>
              <a:ln cap="rnd">
                <a:solidFill>
                  <a:srgbClr val="3DCB0B"/>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sp>
          <p:nvSpPr>
            <p:cNvPr id="86" name="テキスト ボックス 85"/>
            <p:cNvSpPr txBox="1"/>
            <p:nvPr/>
          </p:nvSpPr>
          <p:spPr>
            <a:xfrm>
              <a:off x="4442929" y="3972752"/>
              <a:ext cx="465645" cy="230832"/>
            </a:xfrm>
            <a:prstGeom prst="rect">
              <a:avLst/>
            </a:prstGeom>
            <a:noFill/>
            <a:ln>
              <a:noFill/>
            </a:ln>
          </p:spPr>
          <p:txBody>
            <a:bodyPr wrap="square" rtlCol="0">
              <a:spAutoFit/>
            </a:bodyPr>
            <a:lstStyle/>
            <a:p>
              <a:pPr defTabSz="914400"/>
              <a:r>
                <a:rPr lang="ja-JP" altLang="en-US" sz="900" dirty="0">
                  <a:solidFill>
                    <a:srgbClr val="FFFFFF"/>
                  </a:solidFill>
                  <a:ea typeface="Meiryo UI" panose="020B0604030504040204" pitchFamily="50" charset="-128"/>
                </a:rPr>
                <a:t>テーマ</a:t>
              </a:r>
            </a:p>
          </p:txBody>
        </p:sp>
        <p:sp>
          <p:nvSpPr>
            <p:cNvPr id="87" name="角丸四角形 86"/>
            <p:cNvSpPr/>
            <p:nvPr/>
          </p:nvSpPr>
          <p:spPr>
            <a:xfrm>
              <a:off x="4352498" y="3369749"/>
              <a:ext cx="965818" cy="1348721"/>
            </a:xfrm>
            <a:prstGeom prst="roundRect">
              <a:avLst>
                <a:gd name="adj" fmla="val 3996"/>
              </a:avLst>
            </a:prstGeom>
            <a:solidFill>
              <a:srgbClr val="3DCB0B"/>
            </a:solidFill>
            <a:ln>
              <a:solidFill>
                <a:srgbClr val="3D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8" name="テキスト ボックス 87"/>
            <p:cNvSpPr txBox="1"/>
            <p:nvPr/>
          </p:nvSpPr>
          <p:spPr>
            <a:xfrm>
              <a:off x="4349711" y="4340116"/>
              <a:ext cx="974626" cy="333939"/>
            </a:xfrm>
            <a:prstGeom prst="rect">
              <a:avLst/>
            </a:prstGeom>
            <a:noFill/>
            <a:ln>
              <a:noFill/>
            </a:ln>
          </p:spPr>
          <p:txBody>
            <a:bodyPr wrap="square" lIns="0" tIns="0" rIns="0" bIns="0" rtlCol="0">
              <a:spAutoFit/>
            </a:bodyPr>
            <a:lstStyle/>
            <a:p>
              <a:pPr algn="ctr" defTabSz="914400"/>
              <a:r>
                <a:rPr lang="en-US" altLang="ja-JP" sz="1400" b="1" dirty="0">
                  <a:solidFill>
                    <a:prstClr val="black"/>
                  </a:solidFill>
                  <a:ea typeface="Meiryo UI" panose="020B0604030504040204" pitchFamily="50" charset="-128"/>
                </a:rPr>
                <a:t>Data Management</a:t>
              </a:r>
              <a:endParaRPr lang="ja-JP" altLang="en-US" sz="1400" b="1" dirty="0">
                <a:solidFill>
                  <a:prstClr val="black"/>
                </a:solidFill>
                <a:ea typeface="Meiryo UI" panose="020B0604030504040204" pitchFamily="50" charset="-128"/>
              </a:endParaRPr>
            </a:p>
          </p:txBody>
        </p:sp>
        <p:pic>
          <p:nvPicPr>
            <p:cNvPr id="89" name="図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326" y="3395376"/>
              <a:ext cx="904106" cy="900000"/>
            </a:xfrm>
            <a:prstGeom prst="rect">
              <a:avLst/>
            </a:prstGeom>
          </p:spPr>
        </p:pic>
        <p:sp>
          <p:nvSpPr>
            <p:cNvPr id="90" name="角丸四角形 89"/>
            <p:cNvSpPr/>
            <p:nvPr/>
          </p:nvSpPr>
          <p:spPr>
            <a:xfrm>
              <a:off x="4358323" y="1928286"/>
              <a:ext cx="965818" cy="1348721"/>
            </a:xfrm>
            <a:prstGeom prst="roundRect">
              <a:avLst>
                <a:gd name="adj" fmla="val 3996"/>
              </a:avLst>
            </a:prstGeom>
            <a:solidFill>
              <a:srgbClr val="FF2144"/>
            </a:solidFill>
            <a:ln>
              <a:solidFill>
                <a:srgbClr val="FF2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1" name="テキスト ボックス 90"/>
            <p:cNvSpPr txBox="1"/>
            <p:nvPr/>
          </p:nvSpPr>
          <p:spPr>
            <a:xfrm>
              <a:off x="4371369" y="2908158"/>
              <a:ext cx="974626" cy="310037"/>
            </a:xfrm>
            <a:prstGeom prst="rect">
              <a:avLst/>
            </a:prstGeom>
            <a:noFill/>
            <a:ln>
              <a:noFill/>
            </a:ln>
          </p:spPr>
          <p:txBody>
            <a:bodyPr wrap="square" lIns="0" tIns="0" rIns="0" bIns="0" rtlCol="0">
              <a:spAutoFit/>
            </a:bodyPr>
            <a:lstStyle/>
            <a:p>
              <a:pPr algn="ctr" defTabSz="914400">
                <a:lnSpc>
                  <a:spcPts val="1000"/>
                </a:lnSpc>
              </a:pPr>
              <a:r>
                <a:rPr lang="en-US" altLang="ja-JP" sz="1300" b="1" dirty="0">
                  <a:solidFill>
                    <a:srgbClr val="FFFFFF"/>
                  </a:solidFill>
                  <a:ea typeface="Meiryo UI" panose="020B0604030504040204" pitchFamily="50" charset="-128"/>
                </a:rPr>
                <a:t>People and Community </a:t>
              </a:r>
              <a:endParaRPr lang="en-US" altLang="ja-JP" sz="1300" b="1" dirty="0" smtClean="0">
                <a:solidFill>
                  <a:srgbClr val="FFFFFF"/>
                </a:solidFill>
                <a:ea typeface="Meiryo UI" panose="020B0604030504040204" pitchFamily="50" charset="-128"/>
              </a:endParaRPr>
            </a:p>
            <a:p>
              <a:pPr algn="ctr" defTabSz="914400">
                <a:lnSpc>
                  <a:spcPts val="1000"/>
                </a:lnSpc>
              </a:pPr>
              <a:r>
                <a:rPr lang="en-US" altLang="ja-JP" sz="1300" b="1" dirty="0" smtClean="0">
                  <a:solidFill>
                    <a:srgbClr val="FFFFFF"/>
                  </a:solidFill>
                  <a:ea typeface="Meiryo UI" panose="020B0604030504040204" pitchFamily="50" charset="-128"/>
                </a:rPr>
                <a:t>in </a:t>
              </a:r>
              <a:r>
                <a:rPr lang="en-US" altLang="ja-JP" sz="1300" b="1" dirty="0">
                  <a:solidFill>
                    <a:srgbClr val="FFFFFF"/>
                  </a:solidFill>
                  <a:ea typeface="Meiryo UI" panose="020B0604030504040204" pitchFamily="50" charset="-128"/>
                </a:rPr>
                <a:t>the Arctic</a:t>
              </a:r>
              <a:endParaRPr lang="ja-JP" altLang="en-US" sz="1300" b="1" dirty="0">
                <a:solidFill>
                  <a:srgbClr val="FFFFFF"/>
                </a:solidFill>
                <a:ea typeface="Meiryo UI" panose="020B0604030504040204" pitchFamily="50" charset="-128"/>
              </a:endParaRPr>
            </a:p>
          </p:txBody>
        </p:sp>
        <p:pic>
          <p:nvPicPr>
            <p:cNvPr id="92" name="図 9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5173" y="1951868"/>
              <a:ext cx="904106" cy="900000"/>
            </a:xfrm>
            <a:prstGeom prst="rect">
              <a:avLst/>
            </a:prstGeom>
          </p:spPr>
        </p:pic>
        <p:sp>
          <p:nvSpPr>
            <p:cNvPr id="93" name="角丸四角形 92"/>
            <p:cNvSpPr/>
            <p:nvPr/>
          </p:nvSpPr>
          <p:spPr>
            <a:xfrm>
              <a:off x="3050956"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4" name="テキスト ボックス 93"/>
            <p:cNvSpPr txBox="1"/>
            <p:nvPr/>
          </p:nvSpPr>
          <p:spPr>
            <a:xfrm>
              <a:off x="3050606" y="4285394"/>
              <a:ext cx="965818" cy="333939"/>
            </a:xfrm>
            <a:prstGeom prst="rect">
              <a:avLst/>
            </a:prstGeom>
            <a:noFill/>
            <a:ln>
              <a:noFill/>
            </a:ln>
          </p:spPr>
          <p:txBody>
            <a:bodyPr wrap="square" lIns="0" tIns="0" rIns="0" bIns="0" rtlCol="0">
              <a:spAutoFit/>
            </a:bodyPr>
            <a:lstStyle/>
            <a:p>
              <a:pPr algn="ctr" defTabSz="914400"/>
              <a:r>
                <a:rPr lang="en-US" altLang="zh-TW" sz="1400" b="1" dirty="0">
                  <a:solidFill>
                    <a:srgbClr val="FFFFFF"/>
                  </a:solidFill>
                  <a:ea typeface="Meiryo UI" panose="020B0604030504040204" pitchFamily="50" charset="-128"/>
                </a:rPr>
                <a:t>Arctic ecosystems</a:t>
              </a:r>
              <a:endParaRPr lang="en-US" altLang="ja-JP" sz="1400" b="1" dirty="0">
                <a:solidFill>
                  <a:srgbClr val="FFFFFF"/>
                </a:solidFill>
                <a:ea typeface="Meiryo UI" panose="020B0604030504040204" pitchFamily="50" charset="-128"/>
              </a:endParaRPr>
            </a:p>
          </p:txBody>
        </p:sp>
        <p:pic>
          <p:nvPicPr>
            <p:cNvPr id="95" name="図 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932" y="3395376"/>
              <a:ext cx="904106" cy="900000"/>
            </a:xfrm>
            <a:prstGeom prst="rect">
              <a:avLst/>
            </a:prstGeom>
          </p:spPr>
        </p:pic>
        <p:sp>
          <p:nvSpPr>
            <p:cNvPr id="96" name="角丸四角形 95"/>
            <p:cNvSpPr/>
            <p:nvPr/>
          </p:nvSpPr>
          <p:spPr>
            <a:xfrm>
              <a:off x="3050956" y="1928286"/>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7" name="テキスト ボックス 96"/>
            <p:cNvSpPr txBox="1"/>
            <p:nvPr/>
          </p:nvSpPr>
          <p:spPr>
            <a:xfrm>
              <a:off x="3057885" y="2974079"/>
              <a:ext cx="965818" cy="166970"/>
            </a:xfrm>
            <a:prstGeom prst="rect">
              <a:avLst/>
            </a:prstGeom>
            <a:noFill/>
            <a:ln>
              <a:noFill/>
            </a:ln>
          </p:spPr>
          <p:txBody>
            <a:bodyPr wrap="square" lIns="0" tIns="0" rIns="0" bIns="0" rtlCol="0">
              <a:spAutoFit/>
            </a:bodyPr>
            <a:lstStyle/>
            <a:p>
              <a:pPr algn="ctr" defTabSz="914400"/>
              <a:r>
                <a:rPr lang="en-US" altLang="ja-JP" sz="1400" b="1" dirty="0">
                  <a:solidFill>
                    <a:srgbClr val="FFFFFF"/>
                  </a:solidFill>
                  <a:ea typeface="Meiryo UI" panose="020B0604030504040204" pitchFamily="50" charset="-128"/>
                </a:rPr>
                <a:t>Climate forcer</a:t>
              </a:r>
              <a:endParaRPr lang="ja-JP" altLang="en-US" sz="1400" b="1" dirty="0">
                <a:solidFill>
                  <a:srgbClr val="FFFFFF"/>
                </a:solidFill>
                <a:ea typeface="Meiryo UI" panose="020B0604030504040204" pitchFamily="50" charset="-128"/>
              </a:endParaRPr>
            </a:p>
          </p:txBody>
        </p:sp>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85932" y="1951868"/>
              <a:ext cx="904106" cy="900000"/>
            </a:xfrm>
            <a:prstGeom prst="rect">
              <a:avLst/>
            </a:prstGeom>
          </p:spPr>
        </p:pic>
        <p:cxnSp>
          <p:nvCxnSpPr>
            <p:cNvPr id="99" name="直線コネクタ 98"/>
            <p:cNvCxnSpPr/>
            <p:nvPr/>
          </p:nvCxnSpPr>
          <p:spPr>
            <a:xfrm rot="5400000">
              <a:off x="2692399" y="3333337"/>
              <a:ext cx="2772000" cy="0"/>
            </a:xfrm>
            <a:prstGeom prst="line">
              <a:avLst/>
            </a:prstGeom>
            <a:ln w="47625" cap="rnd">
              <a:solidFill>
                <a:srgbClr val="5B45E7"/>
              </a:solidFill>
            </a:ln>
          </p:spPr>
          <p:style>
            <a:lnRef idx="1">
              <a:schemeClr val="accent1"/>
            </a:lnRef>
            <a:fillRef idx="0">
              <a:schemeClr val="accent1"/>
            </a:fillRef>
            <a:effectRef idx="0">
              <a:schemeClr val="accent1"/>
            </a:effectRef>
            <a:fontRef idx="minor">
              <a:schemeClr val="tx1"/>
            </a:fontRef>
          </p:style>
        </p:cxnSp>
        <p:grpSp>
          <p:nvGrpSpPr>
            <p:cNvPr id="100" name="グループ化 99"/>
            <p:cNvGrpSpPr/>
            <p:nvPr/>
          </p:nvGrpSpPr>
          <p:grpSpPr>
            <a:xfrm>
              <a:off x="4067960" y="2419920"/>
              <a:ext cx="338535" cy="165884"/>
              <a:chOff x="4067960" y="2419920"/>
              <a:chExt cx="338535" cy="165884"/>
            </a:xfrm>
          </p:grpSpPr>
          <p:sp>
            <p:nvSpPr>
              <p:cNvPr id="101" name="正方形/長方形 100"/>
              <p:cNvSpPr/>
              <p:nvPr/>
            </p:nvSpPr>
            <p:spPr>
              <a:xfrm>
                <a:off x="4067960" y="2438098"/>
                <a:ext cx="144000" cy="116289"/>
              </a:xfrm>
              <a:prstGeom prst="rect">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02" name="二等辺三角形 101"/>
              <p:cNvSpPr/>
              <p:nvPr/>
            </p:nvSpPr>
            <p:spPr>
              <a:xfrm rot="5400000">
                <a:off x="4221869" y="2401177"/>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103" name="グループ化 102"/>
            <p:cNvGrpSpPr/>
            <p:nvPr/>
          </p:nvGrpSpPr>
          <p:grpSpPr>
            <a:xfrm>
              <a:off x="4066420" y="3982728"/>
              <a:ext cx="338535" cy="165884"/>
              <a:chOff x="4067960" y="2419920"/>
              <a:chExt cx="338535" cy="165884"/>
            </a:xfrm>
          </p:grpSpPr>
          <p:sp>
            <p:nvSpPr>
              <p:cNvPr id="104" name="正方形/長方形 103"/>
              <p:cNvSpPr/>
              <p:nvPr/>
            </p:nvSpPr>
            <p:spPr>
              <a:xfrm>
                <a:off x="4067960" y="2438098"/>
                <a:ext cx="144000" cy="116289"/>
              </a:xfrm>
              <a:prstGeom prst="rect">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05" name="二等辺三角形 104"/>
              <p:cNvSpPr/>
              <p:nvPr/>
            </p:nvSpPr>
            <p:spPr>
              <a:xfrm rot="5400000">
                <a:off x="4221869" y="2401177"/>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sp>
        <p:nvSpPr>
          <p:cNvPr id="2" name="テキスト ボックス 1"/>
          <p:cNvSpPr txBox="1"/>
          <p:nvPr/>
        </p:nvSpPr>
        <p:spPr>
          <a:xfrm>
            <a:off x="95250" y="5188394"/>
            <a:ext cx="9001000" cy="1569660"/>
          </a:xfrm>
          <a:prstGeom prst="rect">
            <a:avLst/>
          </a:prstGeom>
          <a:noFill/>
        </p:spPr>
        <p:txBody>
          <a:bodyPr wrap="square" rtlCol="0">
            <a:spAutoFit/>
          </a:bodyPr>
          <a:lstStyle/>
          <a:p>
            <a:pPr defTabSz="914400"/>
            <a:r>
              <a:rPr lang="en-US" altLang="ja-JP" sz="1600" b="1" dirty="0" smtClean="0">
                <a:solidFill>
                  <a:srgbClr val="FFFF00"/>
                </a:solidFill>
              </a:rPr>
              <a:t>Natural scientific</a:t>
            </a:r>
            <a:r>
              <a:rPr lang="ja-JP" altLang="en-US" sz="1600" b="1" dirty="0" smtClean="0">
                <a:solidFill>
                  <a:srgbClr val="FFFF00"/>
                </a:solidFill>
              </a:rPr>
              <a:t> </a:t>
            </a:r>
            <a:r>
              <a:rPr lang="en-US" altLang="ja-JP" sz="1600" b="1" dirty="0" smtClean="0">
                <a:solidFill>
                  <a:srgbClr val="FFFF00"/>
                </a:solidFill>
              </a:rPr>
              <a:t>data</a:t>
            </a:r>
            <a:r>
              <a:rPr lang="ja-JP" altLang="en-US" sz="1600" b="1" dirty="0" smtClean="0">
                <a:solidFill>
                  <a:srgbClr val="FFFF00"/>
                </a:solidFill>
              </a:rPr>
              <a:t>, </a:t>
            </a:r>
            <a:r>
              <a:rPr lang="en-US" altLang="ja-JP" sz="1600" b="1" dirty="0" smtClean="0">
                <a:solidFill>
                  <a:srgbClr val="FFFF00"/>
                </a:solidFill>
              </a:rPr>
              <a:t>result</a:t>
            </a:r>
            <a:r>
              <a:rPr lang="ja-JP" altLang="en-US" sz="1600" b="1" dirty="0" smtClean="0">
                <a:solidFill>
                  <a:srgbClr val="FFFF00"/>
                </a:solidFill>
              </a:rPr>
              <a:t> </a:t>
            </a:r>
            <a:r>
              <a:rPr lang="en-US" altLang="ja-JP" sz="1600" b="1" dirty="0" smtClean="0">
                <a:solidFill>
                  <a:srgbClr val="FFFF00"/>
                </a:solidFill>
              </a:rPr>
              <a:t>and</a:t>
            </a:r>
            <a:r>
              <a:rPr lang="ja-JP" altLang="en-US" sz="1600" b="1" dirty="0" smtClean="0">
                <a:solidFill>
                  <a:srgbClr val="FFFF00"/>
                </a:solidFill>
              </a:rPr>
              <a:t> </a:t>
            </a:r>
            <a:r>
              <a:rPr lang="en-US" altLang="ja-JP" sz="1600" b="1" dirty="0" smtClean="0">
                <a:solidFill>
                  <a:srgbClr val="FFFF00"/>
                </a:solidFill>
              </a:rPr>
              <a:t>other</a:t>
            </a:r>
            <a:r>
              <a:rPr lang="ja-JP" altLang="en-US" sz="1600" b="1" dirty="0" smtClean="0">
                <a:solidFill>
                  <a:srgbClr val="FFFF00"/>
                </a:solidFill>
              </a:rPr>
              <a:t> </a:t>
            </a:r>
            <a:r>
              <a:rPr lang="en-US" altLang="ja-JP" sz="1600" b="1" dirty="0" smtClean="0">
                <a:solidFill>
                  <a:srgbClr val="FFFF00"/>
                </a:solidFill>
              </a:rPr>
              <a:t>outputs</a:t>
            </a:r>
            <a:r>
              <a:rPr lang="ja-JP" altLang="en-US" sz="1600" b="1" dirty="0" smtClean="0">
                <a:solidFill>
                  <a:srgbClr val="FFFF00"/>
                </a:solidFill>
              </a:rPr>
              <a:t> </a:t>
            </a:r>
            <a:r>
              <a:rPr lang="en-US" altLang="ja-JP" sz="1600" b="1" dirty="0" smtClean="0">
                <a:solidFill>
                  <a:srgbClr val="FFFF00"/>
                </a:solidFill>
              </a:rPr>
              <a:t>are</a:t>
            </a:r>
            <a:r>
              <a:rPr lang="ja-JP" altLang="en-US" sz="1600" b="1" dirty="0" smtClean="0">
                <a:solidFill>
                  <a:srgbClr val="FFFF00"/>
                </a:solidFill>
              </a:rPr>
              <a:t> </a:t>
            </a:r>
            <a:r>
              <a:rPr lang="en-US" altLang="ja-JP" sz="1600" b="1" dirty="0" smtClean="0">
                <a:solidFill>
                  <a:srgbClr val="FFFF00"/>
                </a:solidFill>
              </a:rPr>
              <a:t>supplied</a:t>
            </a:r>
            <a:r>
              <a:rPr lang="ja-JP" altLang="en-US" sz="1600" b="1" dirty="0" smtClean="0">
                <a:solidFill>
                  <a:srgbClr val="FFFF00"/>
                </a:solidFill>
              </a:rPr>
              <a:t> </a:t>
            </a:r>
            <a:r>
              <a:rPr lang="en-US" altLang="ja-JP" sz="1600" b="1" dirty="0" smtClean="0">
                <a:solidFill>
                  <a:srgbClr val="FFFF00"/>
                </a:solidFill>
              </a:rPr>
              <a:t>to</a:t>
            </a:r>
            <a:r>
              <a:rPr lang="ja-JP" altLang="en-US" sz="1600" b="1" dirty="0" smtClean="0">
                <a:solidFill>
                  <a:srgbClr val="FFFF00"/>
                </a:solidFill>
              </a:rPr>
              <a:t> </a:t>
            </a:r>
            <a:r>
              <a:rPr lang="en-US" altLang="ja-JP" sz="1600" b="1" dirty="0" smtClean="0">
                <a:solidFill>
                  <a:srgbClr val="FFFF00"/>
                </a:solidFill>
              </a:rPr>
              <a:t>social</a:t>
            </a:r>
            <a:r>
              <a:rPr lang="ja-JP" altLang="en-US" sz="1600" b="1" dirty="0" smtClean="0">
                <a:solidFill>
                  <a:srgbClr val="FFFF00"/>
                </a:solidFill>
              </a:rPr>
              <a:t> </a:t>
            </a:r>
            <a:r>
              <a:rPr lang="en-US" altLang="ja-JP" sz="1600" b="1" dirty="0" smtClean="0">
                <a:solidFill>
                  <a:srgbClr val="FFFF00"/>
                </a:solidFill>
              </a:rPr>
              <a:t>and</a:t>
            </a:r>
            <a:r>
              <a:rPr lang="ja-JP" altLang="en-US" sz="1600" b="1" dirty="0" smtClean="0">
                <a:solidFill>
                  <a:srgbClr val="FFFF00"/>
                </a:solidFill>
              </a:rPr>
              <a:t> </a:t>
            </a:r>
            <a:r>
              <a:rPr lang="en-US" altLang="ja-JP" sz="1600" b="1" dirty="0" smtClean="0">
                <a:solidFill>
                  <a:srgbClr val="FFFF00"/>
                </a:solidFill>
              </a:rPr>
              <a:t>human</a:t>
            </a:r>
            <a:r>
              <a:rPr lang="ja-JP" altLang="en-US" sz="1600" b="1" dirty="0" smtClean="0">
                <a:solidFill>
                  <a:srgbClr val="FFFF00"/>
                </a:solidFill>
              </a:rPr>
              <a:t> </a:t>
            </a:r>
            <a:r>
              <a:rPr lang="en-US" altLang="ja-JP" sz="1600" b="1" dirty="0" smtClean="0">
                <a:solidFill>
                  <a:srgbClr val="FFFF00"/>
                </a:solidFill>
              </a:rPr>
              <a:t>science theme. (Also, human science theme requests natural science themes for specific data and knowledge.) </a:t>
            </a:r>
          </a:p>
          <a:p>
            <a:pPr defTabSz="914400"/>
            <a:r>
              <a:rPr lang="en-US" altLang="ja-JP" sz="1600" b="1" dirty="0" smtClean="0">
                <a:solidFill>
                  <a:srgbClr val="FFFFFF"/>
                </a:solidFill>
              </a:rPr>
              <a:t>       </a:t>
            </a:r>
            <a:r>
              <a:rPr lang="en-US" altLang="ja-JP" sz="1600" b="1" dirty="0" smtClean="0">
                <a:solidFill>
                  <a:srgbClr val="FFAC6F"/>
                </a:solidFill>
              </a:rPr>
              <a:t>At the same time, scientific data and results are archived and disseminated by Data Management          </a:t>
            </a:r>
          </a:p>
          <a:p>
            <a:pPr defTabSz="914400"/>
            <a:r>
              <a:rPr lang="en-US" altLang="ja-JP" sz="1600" b="1" dirty="0">
                <a:solidFill>
                  <a:srgbClr val="FFAC6F"/>
                </a:solidFill>
              </a:rPr>
              <a:t> </a:t>
            </a:r>
            <a:r>
              <a:rPr lang="en-US" altLang="ja-JP" sz="1600" b="1" dirty="0" smtClean="0">
                <a:solidFill>
                  <a:srgbClr val="FFAC6F"/>
                </a:solidFill>
              </a:rPr>
              <a:t>      theme  aiming to help the establishment of Interoperability of Arctic data. </a:t>
            </a:r>
          </a:p>
          <a:p>
            <a:pPr defTabSz="914400"/>
            <a:r>
              <a:rPr lang="en-US" altLang="ja-JP" sz="1600" b="1" dirty="0" smtClean="0">
                <a:solidFill>
                  <a:srgbClr val="FFCCFF"/>
                </a:solidFill>
              </a:rPr>
              <a:t>                All of these knowledge and information are prepared to be accessible freely through web, mail </a:t>
            </a:r>
            <a:r>
              <a:rPr lang="ja-JP" altLang="en-US" sz="1600" b="1" dirty="0" smtClean="0">
                <a:solidFill>
                  <a:srgbClr val="FFCCFF"/>
                </a:solidFill>
              </a:rPr>
              <a:t>  </a:t>
            </a:r>
            <a:endParaRPr lang="en-US" altLang="ja-JP" sz="1600" b="1" dirty="0" smtClean="0">
              <a:solidFill>
                <a:srgbClr val="FFCCFF"/>
              </a:solidFill>
            </a:endParaRPr>
          </a:p>
          <a:p>
            <a:pPr defTabSz="914400"/>
            <a:r>
              <a:rPr lang="en-US" altLang="ja-JP" sz="1600" b="1" dirty="0">
                <a:solidFill>
                  <a:srgbClr val="FFCCFF"/>
                </a:solidFill>
              </a:rPr>
              <a:t> </a:t>
            </a:r>
            <a:r>
              <a:rPr lang="en-US" altLang="ja-JP" sz="1600" b="1" dirty="0" smtClean="0">
                <a:solidFill>
                  <a:srgbClr val="FFCCFF"/>
                </a:solidFill>
              </a:rPr>
              <a:t>               lectures and conferences.  </a:t>
            </a:r>
            <a:endParaRPr lang="ja-JP" altLang="en-US" sz="1600" b="1" dirty="0">
              <a:solidFill>
                <a:srgbClr val="FFCCFF"/>
              </a:solidFill>
            </a:endParaRPr>
          </a:p>
        </p:txBody>
      </p:sp>
      <p:pic>
        <p:nvPicPr>
          <p:cNvPr id="111" name="Picture 12" descr="ArCS Arctic Challenge for Sustainability Projec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19" y="177887"/>
            <a:ext cx="5038725" cy="561975"/>
          </a:xfrm>
          <a:prstGeom prst="rect">
            <a:avLst/>
          </a:prstGeom>
          <a:solidFill>
            <a:schemeClr val="bg1"/>
          </a:solidFill>
          <a:ln>
            <a:noFill/>
          </a:ln>
          <a:extLst/>
        </p:spPr>
      </p:pic>
      <p:sp>
        <p:nvSpPr>
          <p:cNvPr id="107" name="テキスト ボックス 106"/>
          <p:cNvSpPr txBox="1"/>
          <p:nvPr/>
        </p:nvSpPr>
        <p:spPr>
          <a:xfrm>
            <a:off x="1327682" y="92119"/>
            <a:ext cx="8414739" cy="584775"/>
          </a:xfrm>
          <a:prstGeom prst="rect">
            <a:avLst/>
          </a:prstGeom>
          <a:solidFill>
            <a:schemeClr val="bg1"/>
          </a:solidFill>
        </p:spPr>
        <p:txBody>
          <a:bodyPr wrap="none" rtlCol="0">
            <a:spAutoFit/>
          </a:bodyPr>
          <a:lstStyle>
            <a:defPPr>
              <a:defRPr lang="ja-JP"/>
            </a:defPPr>
            <a:lvl1pPr defTabSz="914400">
              <a:defRPr sz="3600" b="1">
                <a:solidFill>
                  <a:srgbClr val="0070C0"/>
                </a:solidFill>
                <a:latin typeface="Calibri"/>
                <a:ea typeface="ＭＳ Ｐゴシック" panose="020B0600070205080204" pitchFamily="50" charset="-128"/>
              </a:defRPr>
            </a:lvl1pPr>
          </a:lstStyle>
          <a:p>
            <a:r>
              <a:rPr lang="en-US" altLang="ja-JP" sz="3200" dirty="0" smtClean="0"/>
              <a:t>Promoting </a:t>
            </a:r>
            <a:r>
              <a:rPr lang="en-US" altLang="ja-JP" sz="3200" dirty="0"/>
              <a:t>international cooperated research   </a:t>
            </a:r>
            <a:endParaRPr lang="ja-JP" altLang="en-US" sz="3200" dirty="0"/>
          </a:p>
        </p:txBody>
      </p:sp>
      <p:sp>
        <p:nvSpPr>
          <p:cNvPr id="112" name="角丸四角形 111"/>
          <p:cNvSpPr/>
          <p:nvPr/>
        </p:nvSpPr>
        <p:spPr>
          <a:xfrm>
            <a:off x="4312083" y="1090227"/>
            <a:ext cx="1156559" cy="1756795"/>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
        <p:nvSpPr>
          <p:cNvPr id="113" name="角丸四角形 112"/>
          <p:cNvSpPr/>
          <p:nvPr/>
        </p:nvSpPr>
        <p:spPr>
          <a:xfrm>
            <a:off x="1431069" y="1165801"/>
            <a:ext cx="1207145" cy="1750333"/>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
        <p:nvSpPr>
          <p:cNvPr id="4" name="正方形/長方形 3"/>
          <p:cNvSpPr/>
          <p:nvPr/>
        </p:nvSpPr>
        <p:spPr>
          <a:xfrm>
            <a:off x="-185204" y="3068129"/>
            <a:ext cx="9253291" cy="3848797"/>
          </a:xfrm>
          <a:prstGeom prst="rect">
            <a:avLst/>
          </a:prstGeom>
          <a:solidFill>
            <a:schemeClr val="accent1">
              <a:alpha val="63000"/>
            </a:schemeClr>
          </a:solidFill>
          <a:ln>
            <a:noFill/>
          </a:ln>
          <a:effectLst>
            <a:glow rad="1016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108000" y="5979366"/>
            <a:ext cx="4860032" cy="3326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125"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l="12429" t="7992" r="13668" b="4520"/>
          <a:stretch/>
        </p:blipFill>
        <p:spPr bwMode="auto">
          <a:xfrm>
            <a:off x="202595" y="3277695"/>
            <a:ext cx="4797542" cy="319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グループ化 4"/>
          <p:cNvGrpSpPr/>
          <p:nvPr/>
        </p:nvGrpSpPr>
        <p:grpSpPr>
          <a:xfrm>
            <a:off x="5121244" y="3119155"/>
            <a:ext cx="3924079" cy="2869262"/>
            <a:chOff x="5121244" y="3119155"/>
            <a:chExt cx="3924079" cy="2869262"/>
          </a:xfrm>
        </p:grpSpPr>
        <p:grpSp>
          <p:nvGrpSpPr>
            <p:cNvPr id="126" name="グループ化 125"/>
            <p:cNvGrpSpPr/>
            <p:nvPr/>
          </p:nvGrpSpPr>
          <p:grpSpPr>
            <a:xfrm>
              <a:off x="5121244" y="3119155"/>
              <a:ext cx="3924079" cy="2869262"/>
              <a:chOff x="5121244" y="3630589"/>
              <a:chExt cx="3924079" cy="2869262"/>
            </a:xfrm>
          </p:grpSpPr>
          <p:grpSp>
            <p:nvGrpSpPr>
              <p:cNvPr id="127" name="グループ化 126"/>
              <p:cNvGrpSpPr/>
              <p:nvPr/>
            </p:nvGrpSpPr>
            <p:grpSpPr>
              <a:xfrm>
                <a:off x="5121244" y="3630589"/>
                <a:ext cx="3924079" cy="2553648"/>
                <a:chOff x="5101999" y="4801247"/>
                <a:chExt cx="3924079" cy="2553648"/>
              </a:xfrm>
            </p:grpSpPr>
            <p:pic>
              <p:nvPicPr>
                <p:cNvPr id="129"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10645" y="5317893"/>
                  <a:ext cx="2115433" cy="1410288"/>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pic>
              <p:nvPicPr>
                <p:cNvPr id="13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01999" y="4801247"/>
                  <a:ext cx="2798512" cy="1865674"/>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pic>
              <p:nvPicPr>
                <p:cNvPr id="131"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01375" y="6447579"/>
                  <a:ext cx="1360974" cy="907316"/>
                </a:xfrm>
                <a:prstGeom prst="rect">
                  <a:avLst/>
                </a:prstGeom>
                <a:noFill/>
                <a:ln w="19050">
                  <a:solidFill>
                    <a:srgbClr val="0066CC"/>
                  </a:solidFill>
                  <a:miter lim="800000"/>
                  <a:headEnd/>
                  <a:tailEnd/>
                </a:ln>
                <a:extLst>
                  <a:ext uri="{909E8E84-426E-40DD-AFC4-6F175D3DCCD1}">
                    <a14:hiddenFill xmlns:a14="http://schemas.microsoft.com/office/drawing/2010/main">
                      <a:solidFill>
                        <a:schemeClr val="accent1"/>
                      </a:solidFill>
                    </a14:hiddenFill>
                  </a:ext>
                </a:extLst>
              </p:spPr>
            </p:pic>
          </p:grpSp>
          <p:sp>
            <p:nvSpPr>
              <p:cNvPr id="128" name="テキスト ボックス 127"/>
              <p:cNvSpPr txBox="1"/>
              <p:nvPr/>
            </p:nvSpPr>
            <p:spPr>
              <a:xfrm>
                <a:off x="5207192" y="3852973"/>
                <a:ext cx="3458745" cy="2646878"/>
              </a:xfrm>
              <a:prstGeom prst="rect">
                <a:avLst/>
              </a:prstGeom>
              <a:noFill/>
            </p:spPr>
            <p:txBody>
              <a:bodyPr wrap="square" rtlCol="0">
                <a:spAutoFit/>
              </a:bodyPr>
              <a:lstStyle/>
              <a:p>
                <a:r>
                  <a:rPr lang="en-US" altLang="ja-JP" b="1" dirty="0" smtClean="0">
                    <a:solidFill>
                      <a:srgbClr val="FFFF00"/>
                    </a:solidFill>
                  </a:rPr>
                  <a:t>Discussion with </a:t>
                </a:r>
              </a:p>
              <a:p>
                <a:r>
                  <a:rPr lang="en-US" altLang="ja-JP" b="1" dirty="0" smtClean="0">
                    <a:solidFill>
                      <a:srgbClr val="FFFF00"/>
                    </a:solidFill>
                  </a:rPr>
                  <a:t>community</a:t>
                </a:r>
              </a:p>
              <a:p>
                <a:endParaRPr kumimoji="1" lang="en-US" altLang="ja-JP" sz="2400" b="1" dirty="0" smtClean="0">
                  <a:solidFill>
                    <a:srgbClr val="FFFF00"/>
                  </a:solidFill>
                </a:endParaRPr>
              </a:p>
              <a:p>
                <a:endParaRPr kumimoji="1" lang="en-US" altLang="ja-JP" sz="2400" b="1" dirty="0">
                  <a:solidFill>
                    <a:srgbClr val="FFFF00"/>
                  </a:solidFill>
                </a:endParaRPr>
              </a:p>
              <a:p>
                <a:endParaRPr lang="en-US" altLang="ja-JP" sz="2400" b="1" dirty="0" smtClean="0">
                  <a:solidFill>
                    <a:srgbClr val="FFFF00"/>
                  </a:solidFill>
                </a:endParaRPr>
              </a:p>
              <a:p>
                <a:endParaRPr lang="en-US" altLang="ja-JP" sz="2400" b="1" dirty="0">
                  <a:solidFill>
                    <a:srgbClr val="FFFF00"/>
                  </a:solidFill>
                </a:endParaRPr>
              </a:p>
              <a:p>
                <a:endParaRPr lang="en-US" altLang="ja-JP" sz="800" b="1" dirty="0" smtClean="0">
                  <a:solidFill>
                    <a:srgbClr val="FFFF00"/>
                  </a:solidFill>
                </a:endParaRPr>
              </a:p>
              <a:p>
                <a:endParaRPr lang="en-US" altLang="ja-JP" sz="800" b="1" dirty="0" smtClean="0">
                  <a:solidFill>
                    <a:srgbClr val="FFFF00"/>
                  </a:solidFill>
                </a:endParaRPr>
              </a:p>
              <a:p>
                <a:r>
                  <a:rPr lang="en-US" altLang="ja-JP" b="1" dirty="0" smtClean="0">
                    <a:solidFill>
                      <a:srgbClr val="FFFF00"/>
                    </a:solidFill>
                  </a:rPr>
                  <a:t>Qaanaaq,  Greenland  Sept.  2016</a:t>
                </a:r>
                <a:endParaRPr kumimoji="1" lang="ja-JP" altLang="en-US" b="1" dirty="0">
                  <a:solidFill>
                    <a:srgbClr val="FFFF00"/>
                  </a:solidFill>
                </a:endParaRPr>
              </a:p>
            </p:txBody>
          </p:sp>
        </p:grpSp>
        <p:pic>
          <p:nvPicPr>
            <p:cNvPr id="1026" name="Picture 2" descr="http://blog.arcs-pro.jp/.assets/thumbnail/workshop_2-300wi.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11772" y="4311898"/>
              <a:ext cx="1958838" cy="13058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358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図 109"/>
          <p:cNvPicPr>
            <a:picLocks noChangeAspect="1"/>
          </p:cNvPicPr>
          <p:nvPr/>
        </p:nvPicPr>
        <p:blipFill rotWithShape="1">
          <a:blip r:embed="rId3">
            <a:extLst>
              <a:ext uri="{28A0092B-C50C-407E-A947-70E740481C1C}">
                <a14:useLocalDpi xmlns:a14="http://schemas.microsoft.com/office/drawing/2010/main" val="0"/>
              </a:ext>
            </a:extLst>
          </a:blip>
          <a:srcRect l="40620" t="7040" b="30902"/>
          <a:stretch/>
        </p:blipFill>
        <p:spPr>
          <a:xfrm>
            <a:off x="-207969" y="783866"/>
            <a:ext cx="9351969" cy="6909705"/>
          </a:xfrm>
          <a:prstGeom prst="rect">
            <a:avLst/>
          </a:prstGeom>
          <a:solidFill>
            <a:schemeClr val="bg1"/>
          </a:solidFill>
          <a:ln>
            <a:noFill/>
          </a:ln>
        </p:spPr>
      </p:pic>
      <p:sp>
        <p:nvSpPr>
          <p:cNvPr id="109" name="正方形/長方形 108"/>
          <p:cNvSpPr/>
          <p:nvPr/>
        </p:nvSpPr>
        <p:spPr>
          <a:xfrm>
            <a:off x="-156937" y="1610560"/>
            <a:ext cx="11391784" cy="7305055"/>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203250" y="6304534"/>
            <a:ext cx="4860032" cy="3326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grpSp>
        <p:nvGrpSpPr>
          <p:cNvPr id="106" name="グループ化 105"/>
          <p:cNvGrpSpPr/>
          <p:nvPr/>
        </p:nvGrpSpPr>
        <p:grpSpPr>
          <a:xfrm>
            <a:off x="203250" y="734927"/>
            <a:ext cx="8301482" cy="4541466"/>
            <a:chOff x="965335" y="1650221"/>
            <a:chExt cx="6848003" cy="3433700"/>
          </a:xfrm>
        </p:grpSpPr>
        <p:sp>
          <p:nvSpPr>
            <p:cNvPr id="57" name="フレーム 56"/>
            <p:cNvSpPr/>
            <p:nvPr/>
          </p:nvSpPr>
          <p:spPr>
            <a:xfrm>
              <a:off x="1261980" y="2438098"/>
              <a:ext cx="2445406" cy="1697105"/>
            </a:xfrm>
            <a:prstGeom prst="frame">
              <a:avLst>
                <a:gd name="adj1" fmla="val 7201"/>
              </a:avLst>
            </a:prstGeom>
            <a:solidFill>
              <a:srgbClr val="5B45E7"/>
            </a:solidFill>
            <a:ln w="28575" cap="rnd">
              <a:solidFill>
                <a:srgbClr val="5B45E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58" name="図 57"/>
            <p:cNvPicPr>
              <a:picLocks noChangeAspect="1"/>
            </p:cNvPicPr>
            <p:nvPr/>
          </p:nvPicPr>
          <p:blipFill rotWithShape="1">
            <a:blip r:embed="rId4" cstate="print">
              <a:extLst>
                <a:ext uri="{28A0092B-C50C-407E-A947-70E740481C1C}">
                  <a14:useLocalDpi xmlns:a14="http://schemas.microsoft.com/office/drawing/2010/main" val="0"/>
                </a:ext>
              </a:extLst>
            </a:blip>
            <a:srcRect l="911" r="3522"/>
            <a:stretch/>
          </p:blipFill>
          <p:spPr>
            <a:xfrm>
              <a:off x="5748060" y="1983465"/>
              <a:ext cx="2065278" cy="2065109"/>
            </a:xfrm>
            <a:prstGeom prst="rect">
              <a:avLst/>
            </a:prstGeom>
            <a:ln>
              <a:solidFill>
                <a:srgbClr val="FFFF00"/>
              </a:solidFill>
            </a:ln>
          </p:spPr>
        </p:pic>
        <p:sp>
          <p:nvSpPr>
            <p:cNvPr id="59" name="角丸四角形 58"/>
            <p:cNvSpPr/>
            <p:nvPr/>
          </p:nvSpPr>
          <p:spPr>
            <a:xfrm>
              <a:off x="965683" y="1928286"/>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60" name="図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441" y="1951868"/>
              <a:ext cx="904107" cy="900000"/>
            </a:xfrm>
            <a:prstGeom prst="rect">
              <a:avLst/>
            </a:prstGeom>
            <a:ln w="19050">
              <a:noFill/>
            </a:ln>
          </p:spPr>
        </p:pic>
        <p:sp>
          <p:nvSpPr>
            <p:cNvPr id="61" name="テキスト ボックス 60"/>
            <p:cNvSpPr txBox="1"/>
            <p:nvPr/>
          </p:nvSpPr>
          <p:spPr>
            <a:xfrm>
              <a:off x="970633" y="2947838"/>
              <a:ext cx="965818" cy="210651"/>
            </a:xfrm>
            <a:prstGeom prst="rect">
              <a:avLst/>
            </a:prstGeom>
            <a:noFill/>
            <a:ln>
              <a:noFill/>
            </a:ln>
          </p:spPr>
          <p:txBody>
            <a:bodyPr wrap="square" lIns="0" tIns="0" rIns="0" bIns="0" rtlCol="0">
              <a:spAutoFit/>
            </a:bodyPr>
            <a:lstStyle/>
            <a:p>
              <a:pPr algn="ctr" defTabSz="914400">
                <a:lnSpc>
                  <a:spcPts val="1000"/>
                </a:lnSpc>
              </a:pPr>
              <a:r>
                <a:rPr lang="en-US" altLang="ja-JP" sz="1400" b="1" dirty="0">
                  <a:solidFill>
                    <a:srgbClr val="FFFFFF"/>
                  </a:solidFill>
                  <a:ea typeface="Meiryo UI" panose="020B0604030504040204" pitchFamily="50" charset="-128"/>
                </a:rPr>
                <a:t>Prediction &amp; Navigation</a:t>
              </a:r>
              <a:endParaRPr lang="ja-JP" altLang="en-US" sz="1400" b="1" dirty="0">
                <a:solidFill>
                  <a:srgbClr val="FFFFFF"/>
                </a:solidFill>
                <a:ea typeface="Meiryo UI" panose="020B0604030504040204" pitchFamily="50" charset="-128"/>
              </a:endParaRPr>
            </a:p>
          </p:txBody>
        </p:sp>
        <p:sp>
          <p:nvSpPr>
            <p:cNvPr id="62" name="角丸四角形 61"/>
            <p:cNvSpPr/>
            <p:nvPr/>
          </p:nvSpPr>
          <p:spPr>
            <a:xfrm>
              <a:off x="2007150" y="1918855"/>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3" name="テキスト ボックス 62"/>
            <p:cNvSpPr txBox="1"/>
            <p:nvPr/>
          </p:nvSpPr>
          <p:spPr>
            <a:xfrm>
              <a:off x="2005866" y="2892593"/>
              <a:ext cx="965818" cy="406790"/>
            </a:xfrm>
            <a:prstGeom prst="rect">
              <a:avLst/>
            </a:prstGeom>
            <a:noFill/>
            <a:ln>
              <a:noFill/>
            </a:ln>
          </p:spPr>
          <p:txBody>
            <a:bodyPr wrap="square" lIns="0" tIns="0" rIns="0" bIns="0" rtlCol="0">
              <a:spAutoFit/>
            </a:bodyPr>
            <a:lstStyle/>
            <a:p>
              <a:pPr algn="ctr" defTabSz="914400">
                <a:lnSpc>
                  <a:spcPts val="1000"/>
                </a:lnSpc>
              </a:pPr>
              <a:r>
                <a:rPr lang="en-US" altLang="zh-TW" sz="1300" b="1" dirty="0">
                  <a:solidFill>
                    <a:srgbClr val="FFFFFF"/>
                  </a:solidFill>
                  <a:ea typeface="Meiryo UI" panose="020B0604030504040204" pitchFamily="50" charset="-128"/>
                </a:rPr>
                <a:t>Ice sheet/glacier and environment changes</a:t>
              </a:r>
              <a:endParaRPr lang="ja-JP" altLang="en-US" sz="1300" b="1" dirty="0">
                <a:solidFill>
                  <a:srgbClr val="FFFFFF"/>
                </a:solidFill>
                <a:ea typeface="Meiryo UI" panose="020B0604030504040204" pitchFamily="50" charset="-128"/>
              </a:endParaRPr>
            </a:p>
          </p:txBody>
        </p:sp>
        <p:pic>
          <p:nvPicPr>
            <p:cNvPr id="64" name="図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22" y="1951868"/>
              <a:ext cx="904107" cy="900000"/>
            </a:xfrm>
            <a:prstGeom prst="rect">
              <a:avLst/>
            </a:prstGeom>
          </p:spPr>
        </p:pic>
        <p:sp>
          <p:nvSpPr>
            <p:cNvPr id="65" name="角丸四角形 64"/>
            <p:cNvSpPr/>
            <p:nvPr/>
          </p:nvSpPr>
          <p:spPr>
            <a:xfrm>
              <a:off x="965683"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6" name="テキスト ボックス 65"/>
            <p:cNvSpPr txBox="1"/>
            <p:nvPr/>
          </p:nvSpPr>
          <p:spPr>
            <a:xfrm>
              <a:off x="965335" y="4327004"/>
              <a:ext cx="965818" cy="310037"/>
            </a:xfrm>
            <a:prstGeom prst="rect">
              <a:avLst/>
            </a:prstGeom>
            <a:noFill/>
            <a:ln>
              <a:noFill/>
            </a:ln>
          </p:spPr>
          <p:txBody>
            <a:bodyPr wrap="square" lIns="0" tIns="0" rIns="0" bIns="0" rtlCol="0">
              <a:spAutoFit/>
            </a:bodyPr>
            <a:lstStyle/>
            <a:p>
              <a:pPr algn="ctr" defTabSz="914400">
                <a:lnSpc>
                  <a:spcPts val="1000"/>
                </a:lnSpc>
              </a:pPr>
              <a:r>
                <a:rPr lang="en-US" altLang="zh-TW" sz="1400" b="1" dirty="0">
                  <a:solidFill>
                    <a:srgbClr val="FFFFFF"/>
                  </a:solidFill>
                  <a:ea typeface="Meiryo UI" panose="020B0604030504040204" pitchFamily="50" charset="-128"/>
                </a:rPr>
                <a:t>Arctic Ocean observational research</a:t>
              </a:r>
              <a:endParaRPr lang="ja-JP" altLang="en-US" sz="1400" b="1" dirty="0">
                <a:solidFill>
                  <a:srgbClr val="FFFFFF"/>
                </a:solidFill>
                <a:ea typeface="Meiryo UI" panose="020B0604030504040204" pitchFamily="50" charset="-128"/>
              </a:endParaRPr>
            </a:p>
          </p:txBody>
        </p:sp>
        <p:sp>
          <p:nvSpPr>
            <p:cNvPr id="67" name="角丸四角形 66"/>
            <p:cNvSpPr/>
            <p:nvPr/>
          </p:nvSpPr>
          <p:spPr>
            <a:xfrm>
              <a:off x="2007150"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8" name="テキスト ボックス 67"/>
            <p:cNvSpPr txBox="1"/>
            <p:nvPr/>
          </p:nvSpPr>
          <p:spPr>
            <a:xfrm>
              <a:off x="1978179" y="4354688"/>
              <a:ext cx="965818" cy="210651"/>
            </a:xfrm>
            <a:prstGeom prst="rect">
              <a:avLst/>
            </a:prstGeom>
            <a:noFill/>
            <a:ln>
              <a:noFill/>
            </a:ln>
          </p:spPr>
          <p:txBody>
            <a:bodyPr wrap="square" lIns="0" tIns="0" rIns="0" bIns="0" rtlCol="0">
              <a:spAutoFit/>
            </a:bodyPr>
            <a:lstStyle/>
            <a:p>
              <a:pPr algn="ctr" defTabSz="914400">
                <a:lnSpc>
                  <a:spcPts val="1000"/>
                </a:lnSpc>
              </a:pPr>
              <a:r>
                <a:rPr lang="en-US" altLang="zh-TW" sz="1400" b="1" dirty="0">
                  <a:solidFill>
                    <a:srgbClr val="FFFFFF"/>
                  </a:solidFill>
                  <a:ea typeface="Meiryo UI" panose="020B0604030504040204" pitchFamily="50" charset="-128"/>
                </a:rPr>
                <a:t>Climate predictability</a:t>
              </a:r>
              <a:endParaRPr lang="ja-JP" altLang="en-US" sz="1400" b="1" dirty="0">
                <a:solidFill>
                  <a:srgbClr val="FFFFFF"/>
                </a:solidFill>
                <a:ea typeface="Meiryo UI" panose="020B0604030504040204" pitchFamily="50" charset="-128"/>
              </a:endParaRPr>
            </a:p>
          </p:txBody>
        </p:sp>
        <p:pic>
          <p:nvPicPr>
            <p:cNvPr id="69" name="図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441" y="3395376"/>
              <a:ext cx="904106" cy="900000"/>
            </a:xfrm>
            <a:prstGeom prst="rect">
              <a:avLst/>
            </a:prstGeom>
          </p:spPr>
        </p:pic>
        <p:pic>
          <p:nvPicPr>
            <p:cNvPr id="70" name="図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22" y="3395376"/>
              <a:ext cx="904106" cy="900000"/>
            </a:xfrm>
            <a:prstGeom prst="rect">
              <a:avLst/>
            </a:prstGeom>
          </p:spPr>
        </p:pic>
        <p:cxnSp>
          <p:nvCxnSpPr>
            <p:cNvPr id="71" name="直線コネクタ 70"/>
            <p:cNvCxnSpPr/>
            <p:nvPr/>
          </p:nvCxnSpPr>
          <p:spPr>
            <a:xfrm>
              <a:off x="982390" y="4780049"/>
              <a:ext cx="3024000" cy="0"/>
            </a:xfrm>
            <a:prstGeom prst="line">
              <a:avLst/>
            </a:prstGeom>
            <a:ln w="47625" cap="rnd">
              <a:solidFill>
                <a:srgbClr val="5B45E7"/>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412302" y="4797687"/>
              <a:ext cx="2256207" cy="286234"/>
            </a:xfrm>
            <a:prstGeom prst="rect">
              <a:avLst/>
            </a:prstGeom>
            <a:noFill/>
            <a:ln>
              <a:noFill/>
            </a:ln>
          </p:spPr>
          <p:txBody>
            <a:bodyPr wrap="square" rtlCol="0">
              <a:spAutoFit/>
            </a:bodyPr>
            <a:lstStyle/>
            <a:p>
              <a:pPr algn="ctr" defTabSz="914400"/>
              <a:r>
                <a:rPr lang="en-US" altLang="ja-JP" b="1" dirty="0" smtClean="0">
                  <a:solidFill>
                    <a:srgbClr val="FFFFFF"/>
                  </a:solidFill>
                  <a:ea typeface="Meiryo UI" panose="020B0604030504040204" pitchFamily="50" charset="-128"/>
                </a:rPr>
                <a:t>Data Management</a:t>
              </a:r>
              <a:endParaRPr lang="ja-JP" altLang="en-US" b="1" dirty="0">
                <a:solidFill>
                  <a:srgbClr val="FFFFFF"/>
                </a:solidFill>
                <a:ea typeface="Meiryo UI" panose="020B0604030504040204" pitchFamily="50" charset="-128"/>
              </a:endParaRPr>
            </a:p>
          </p:txBody>
        </p:sp>
        <p:sp>
          <p:nvSpPr>
            <p:cNvPr id="73" name="テキスト ボックス 72"/>
            <p:cNvSpPr txBox="1"/>
            <p:nvPr/>
          </p:nvSpPr>
          <p:spPr>
            <a:xfrm>
              <a:off x="1587079" y="1650221"/>
              <a:ext cx="1692125" cy="302514"/>
            </a:xfrm>
            <a:prstGeom prst="rect">
              <a:avLst/>
            </a:prstGeom>
            <a:noFill/>
            <a:ln>
              <a:noFill/>
            </a:ln>
          </p:spPr>
          <p:txBody>
            <a:bodyPr wrap="square" rtlCol="0">
              <a:spAutoFit/>
            </a:bodyPr>
            <a:lstStyle/>
            <a:p>
              <a:pPr algn="ctr" defTabSz="914400"/>
              <a:r>
                <a:rPr lang="en-US" altLang="ja-JP" sz="2000" b="1" dirty="0" smtClean="0">
                  <a:solidFill>
                    <a:srgbClr val="0070C0"/>
                  </a:solidFill>
                  <a:ea typeface="Meiryo UI" panose="020B0604030504040204" pitchFamily="50" charset="-128"/>
                </a:rPr>
                <a:t>Natural Sciences</a:t>
              </a:r>
              <a:endParaRPr lang="ja-JP" altLang="en-US" sz="2000" b="1" dirty="0">
                <a:solidFill>
                  <a:srgbClr val="0070C0"/>
                </a:solidFill>
                <a:ea typeface="Meiryo UI" panose="020B0604030504040204" pitchFamily="50" charset="-128"/>
              </a:endParaRPr>
            </a:p>
          </p:txBody>
        </p:sp>
        <p:sp>
          <p:nvSpPr>
            <p:cNvPr id="74" name="テキスト ボックス 73"/>
            <p:cNvSpPr txBox="1"/>
            <p:nvPr/>
          </p:nvSpPr>
          <p:spPr>
            <a:xfrm>
              <a:off x="3542495" y="1655573"/>
              <a:ext cx="2817587" cy="302514"/>
            </a:xfrm>
            <a:prstGeom prst="rect">
              <a:avLst/>
            </a:prstGeom>
            <a:noFill/>
            <a:ln>
              <a:noFill/>
            </a:ln>
          </p:spPr>
          <p:txBody>
            <a:bodyPr wrap="square" rtlCol="0">
              <a:spAutoFit/>
            </a:bodyPr>
            <a:lstStyle/>
            <a:p>
              <a:pPr algn="ctr" defTabSz="914400"/>
              <a:r>
                <a:rPr lang="en-US" altLang="ja-JP" sz="2000" b="1" dirty="0">
                  <a:solidFill>
                    <a:srgbClr val="FF0000"/>
                  </a:solidFill>
                  <a:ea typeface="Meiryo UI" panose="020B0604030504040204" pitchFamily="50" charset="-128"/>
                </a:rPr>
                <a:t>Social and Human Sciences</a:t>
              </a:r>
              <a:endParaRPr lang="ja-JP" altLang="en-US" sz="2000" b="1" dirty="0">
                <a:solidFill>
                  <a:srgbClr val="FF0000"/>
                </a:solidFill>
                <a:ea typeface="Meiryo UI" panose="020B0604030504040204" pitchFamily="50" charset="-128"/>
              </a:endParaRPr>
            </a:p>
          </p:txBody>
        </p:sp>
        <p:sp>
          <p:nvSpPr>
            <p:cNvPr id="75" name="テキスト ボックス 74"/>
            <p:cNvSpPr txBox="1"/>
            <p:nvPr/>
          </p:nvSpPr>
          <p:spPr>
            <a:xfrm>
              <a:off x="5748060" y="2787634"/>
              <a:ext cx="2065278" cy="1803448"/>
            </a:xfrm>
            <a:prstGeom prst="rect">
              <a:avLst/>
            </a:prstGeom>
            <a:solidFill>
              <a:schemeClr val="bg1"/>
            </a:solidFill>
          </p:spPr>
          <p:txBody>
            <a:bodyPr wrap="square" lIns="0" tIns="0" rIns="0" bIns="0" rtlCol="0">
              <a:spAutoFit/>
            </a:bodyPr>
            <a:lstStyle/>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Government</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Private Sectors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Indigenous Peoples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International frameworks (e.g. WMO)</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Arctic Council-related Organizations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Scientists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Society</a:t>
              </a:r>
            </a:p>
            <a:p>
              <a:pPr marL="144000" indent="-144000" defTabSz="914400">
                <a:buFont typeface="Arial" panose="020B0604020202020204" pitchFamily="34" charset="0"/>
                <a:buChar char="•"/>
              </a:pPr>
              <a:endParaRPr lang="en-US" altLang="ja-JP" sz="800" b="1" dirty="0">
                <a:solidFill>
                  <a:srgbClr val="000000"/>
                </a:solidFill>
                <a:ea typeface="Meiryo UI" panose="020B0604030504040204" pitchFamily="50" charset="-128"/>
              </a:endParaRPr>
            </a:p>
          </p:txBody>
        </p:sp>
        <p:sp>
          <p:nvSpPr>
            <p:cNvPr id="76" name="角丸四角形 75"/>
            <p:cNvSpPr/>
            <p:nvPr/>
          </p:nvSpPr>
          <p:spPr>
            <a:xfrm>
              <a:off x="5728668" y="1951740"/>
              <a:ext cx="2084669" cy="2657133"/>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nvGrpSpPr>
            <p:cNvPr id="77" name="グループ化 76"/>
            <p:cNvGrpSpPr/>
            <p:nvPr/>
          </p:nvGrpSpPr>
          <p:grpSpPr>
            <a:xfrm>
              <a:off x="2490058" y="4631501"/>
              <a:ext cx="4411112" cy="203369"/>
              <a:chOff x="2490058" y="4725168"/>
              <a:chExt cx="4411112" cy="203369"/>
            </a:xfrm>
          </p:grpSpPr>
          <p:cxnSp>
            <p:nvCxnSpPr>
              <p:cNvPr id="78" name="カギ線コネクタ 77"/>
              <p:cNvCxnSpPr/>
              <p:nvPr/>
            </p:nvCxnSpPr>
            <p:spPr>
              <a:xfrm rot="5400000" flipH="1" flipV="1">
                <a:off x="4641086" y="2681798"/>
                <a:ext cx="30262" cy="4332317"/>
              </a:xfrm>
              <a:prstGeom prst="bentConnector3">
                <a:avLst>
                  <a:gd name="adj1" fmla="val -941270"/>
                </a:avLst>
              </a:prstGeom>
              <a:ln w="101600">
                <a:solidFill>
                  <a:srgbClr val="5B45E7"/>
                </a:solidFill>
                <a:tailEnd type="none"/>
              </a:ln>
            </p:spPr>
            <p:style>
              <a:lnRef idx="1">
                <a:schemeClr val="accent1"/>
              </a:lnRef>
              <a:fillRef idx="0">
                <a:schemeClr val="accent1"/>
              </a:fillRef>
              <a:effectRef idx="0">
                <a:schemeClr val="accent1"/>
              </a:effectRef>
              <a:fontRef idx="minor">
                <a:schemeClr val="tx1"/>
              </a:fontRef>
            </p:style>
          </p:cxnSp>
          <p:sp>
            <p:nvSpPr>
              <p:cNvPr id="79" name="二等辺三角形 78"/>
              <p:cNvSpPr/>
              <p:nvPr/>
            </p:nvSpPr>
            <p:spPr>
              <a:xfrm>
                <a:off x="6735286" y="4725168"/>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80" name="グループ化 79"/>
            <p:cNvGrpSpPr/>
            <p:nvPr/>
          </p:nvGrpSpPr>
          <p:grpSpPr>
            <a:xfrm>
              <a:off x="5116757" y="2412861"/>
              <a:ext cx="698591" cy="180000"/>
              <a:chOff x="3632029" y="1612199"/>
              <a:chExt cx="698591" cy="410827"/>
            </a:xfrm>
            <a:solidFill>
              <a:srgbClr val="FF2144"/>
            </a:solidFill>
          </p:grpSpPr>
          <p:sp>
            <p:nvSpPr>
              <p:cNvPr id="81" name="正方形/長方形 80"/>
              <p:cNvSpPr/>
              <p:nvPr/>
            </p:nvSpPr>
            <p:spPr>
              <a:xfrm>
                <a:off x="3632029" y="1663035"/>
                <a:ext cx="530317" cy="343882"/>
              </a:xfrm>
              <a:prstGeom prst="rect">
                <a:avLst/>
              </a:prstGeom>
              <a:grpFill/>
              <a:ln>
                <a:solidFill>
                  <a:srgbClr val="FF2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2" name="二等辺三角形 81"/>
              <p:cNvSpPr/>
              <p:nvPr/>
            </p:nvSpPr>
            <p:spPr>
              <a:xfrm rot="5400000">
                <a:off x="4023522" y="1715928"/>
                <a:ext cx="410827" cy="203369"/>
              </a:xfrm>
              <a:prstGeom prst="triangle">
                <a:avLst/>
              </a:prstGeom>
              <a:grpFill/>
              <a:ln cap="rnd">
                <a:solidFill>
                  <a:srgbClr val="FF2144"/>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83" name="グループ化 82"/>
            <p:cNvGrpSpPr/>
            <p:nvPr/>
          </p:nvGrpSpPr>
          <p:grpSpPr>
            <a:xfrm>
              <a:off x="5093153" y="4009720"/>
              <a:ext cx="654910" cy="148459"/>
              <a:chOff x="3632029" y="1612201"/>
              <a:chExt cx="635436" cy="338838"/>
            </a:xfrm>
            <a:solidFill>
              <a:srgbClr val="3DCB0B"/>
            </a:solidFill>
          </p:grpSpPr>
          <p:sp>
            <p:nvSpPr>
              <p:cNvPr id="84" name="正方形/長方形 83"/>
              <p:cNvSpPr/>
              <p:nvPr/>
            </p:nvSpPr>
            <p:spPr>
              <a:xfrm>
                <a:off x="3632029" y="1663037"/>
                <a:ext cx="530317" cy="288000"/>
              </a:xfrm>
              <a:prstGeom prst="rect">
                <a:avLst/>
              </a:prstGeom>
              <a:grpFill/>
              <a:ln>
                <a:solidFill>
                  <a:srgbClr val="3D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5" name="二等辺三角形 84"/>
              <p:cNvSpPr/>
              <p:nvPr/>
            </p:nvSpPr>
            <p:spPr>
              <a:xfrm rot="5400000">
                <a:off x="4027939" y="1711512"/>
                <a:ext cx="338838" cy="140215"/>
              </a:xfrm>
              <a:prstGeom prst="triangle">
                <a:avLst/>
              </a:prstGeom>
              <a:grpFill/>
              <a:ln cap="rnd">
                <a:solidFill>
                  <a:srgbClr val="3DCB0B"/>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sp>
          <p:nvSpPr>
            <p:cNvPr id="86" name="テキスト ボックス 85"/>
            <p:cNvSpPr txBox="1"/>
            <p:nvPr/>
          </p:nvSpPr>
          <p:spPr>
            <a:xfrm>
              <a:off x="4442929" y="3972752"/>
              <a:ext cx="465645" cy="230832"/>
            </a:xfrm>
            <a:prstGeom prst="rect">
              <a:avLst/>
            </a:prstGeom>
            <a:noFill/>
            <a:ln>
              <a:noFill/>
            </a:ln>
          </p:spPr>
          <p:txBody>
            <a:bodyPr wrap="square" rtlCol="0">
              <a:spAutoFit/>
            </a:bodyPr>
            <a:lstStyle/>
            <a:p>
              <a:pPr defTabSz="914400"/>
              <a:r>
                <a:rPr lang="ja-JP" altLang="en-US" sz="900" dirty="0">
                  <a:solidFill>
                    <a:srgbClr val="FFFFFF"/>
                  </a:solidFill>
                  <a:ea typeface="Meiryo UI" panose="020B0604030504040204" pitchFamily="50" charset="-128"/>
                </a:rPr>
                <a:t>テーマ</a:t>
              </a:r>
            </a:p>
          </p:txBody>
        </p:sp>
        <p:sp>
          <p:nvSpPr>
            <p:cNvPr id="87" name="角丸四角形 86"/>
            <p:cNvSpPr/>
            <p:nvPr/>
          </p:nvSpPr>
          <p:spPr>
            <a:xfrm>
              <a:off x="4352498" y="3369749"/>
              <a:ext cx="965818" cy="1348721"/>
            </a:xfrm>
            <a:prstGeom prst="roundRect">
              <a:avLst>
                <a:gd name="adj" fmla="val 3996"/>
              </a:avLst>
            </a:prstGeom>
            <a:solidFill>
              <a:srgbClr val="3DCB0B"/>
            </a:solidFill>
            <a:ln>
              <a:solidFill>
                <a:srgbClr val="3D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8" name="テキスト ボックス 87"/>
            <p:cNvSpPr txBox="1"/>
            <p:nvPr/>
          </p:nvSpPr>
          <p:spPr>
            <a:xfrm>
              <a:off x="4349711" y="4340116"/>
              <a:ext cx="974626" cy="333939"/>
            </a:xfrm>
            <a:prstGeom prst="rect">
              <a:avLst/>
            </a:prstGeom>
            <a:noFill/>
            <a:ln>
              <a:noFill/>
            </a:ln>
          </p:spPr>
          <p:txBody>
            <a:bodyPr wrap="square" lIns="0" tIns="0" rIns="0" bIns="0" rtlCol="0">
              <a:spAutoFit/>
            </a:bodyPr>
            <a:lstStyle/>
            <a:p>
              <a:pPr algn="ctr" defTabSz="914400"/>
              <a:r>
                <a:rPr lang="en-US" altLang="ja-JP" sz="1400" b="1" dirty="0">
                  <a:solidFill>
                    <a:prstClr val="black"/>
                  </a:solidFill>
                  <a:ea typeface="Meiryo UI" panose="020B0604030504040204" pitchFamily="50" charset="-128"/>
                </a:rPr>
                <a:t>Data Management</a:t>
              </a:r>
              <a:endParaRPr lang="ja-JP" altLang="en-US" sz="1400" b="1" dirty="0">
                <a:solidFill>
                  <a:prstClr val="black"/>
                </a:solidFill>
                <a:ea typeface="Meiryo UI" panose="020B0604030504040204" pitchFamily="50" charset="-128"/>
              </a:endParaRPr>
            </a:p>
          </p:txBody>
        </p:sp>
        <p:pic>
          <p:nvPicPr>
            <p:cNvPr id="89" name="図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326" y="3395376"/>
              <a:ext cx="904106" cy="900000"/>
            </a:xfrm>
            <a:prstGeom prst="rect">
              <a:avLst/>
            </a:prstGeom>
          </p:spPr>
        </p:pic>
        <p:sp>
          <p:nvSpPr>
            <p:cNvPr id="90" name="角丸四角形 89"/>
            <p:cNvSpPr/>
            <p:nvPr/>
          </p:nvSpPr>
          <p:spPr>
            <a:xfrm>
              <a:off x="4358323" y="1928286"/>
              <a:ext cx="965818" cy="1348721"/>
            </a:xfrm>
            <a:prstGeom prst="roundRect">
              <a:avLst>
                <a:gd name="adj" fmla="val 3996"/>
              </a:avLst>
            </a:prstGeom>
            <a:solidFill>
              <a:srgbClr val="FF2144"/>
            </a:solidFill>
            <a:ln>
              <a:solidFill>
                <a:srgbClr val="FF2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1" name="テキスト ボックス 90"/>
            <p:cNvSpPr txBox="1"/>
            <p:nvPr/>
          </p:nvSpPr>
          <p:spPr>
            <a:xfrm>
              <a:off x="4371369" y="2908158"/>
              <a:ext cx="974626" cy="310037"/>
            </a:xfrm>
            <a:prstGeom prst="rect">
              <a:avLst/>
            </a:prstGeom>
            <a:noFill/>
            <a:ln>
              <a:noFill/>
            </a:ln>
          </p:spPr>
          <p:txBody>
            <a:bodyPr wrap="square" lIns="0" tIns="0" rIns="0" bIns="0" rtlCol="0">
              <a:spAutoFit/>
            </a:bodyPr>
            <a:lstStyle/>
            <a:p>
              <a:pPr algn="ctr" defTabSz="914400">
                <a:lnSpc>
                  <a:spcPts val="1000"/>
                </a:lnSpc>
              </a:pPr>
              <a:r>
                <a:rPr lang="en-US" altLang="ja-JP" sz="1300" b="1" dirty="0">
                  <a:solidFill>
                    <a:srgbClr val="FFFFFF"/>
                  </a:solidFill>
                  <a:ea typeface="Meiryo UI" panose="020B0604030504040204" pitchFamily="50" charset="-128"/>
                </a:rPr>
                <a:t>People and Community </a:t>
              </a:r>
              <a:endParaRPr lang="en-US" altLang="ja-JP" sz="1300" b="1" dirty="0" smtClean="0">
                <a:solidFill>
                  <a:srgbClr val="FFFFFF"/>
                </a:solidFill>
                <a:ea typeface="Meiryo UI" panose="020B0604030504040204" pitchFamily="50" charset="-128"/>
              </a:endParaRPr>
            </a:p>
            <a:p>
              <a:pPr algn="ctr" defTabSz="914400">
                <a:lnSpc>
                  <a:spcPts val="1000"/>
                </a:lnSpc>
              </a:pPr>
              <a:r>
                <a:rPr lang="en-US" altLang="ja-JP" sz="1300" b="1" dirty="0" smtClean="0">
                  <a:solidFill>
                    <a:srgbClr val="FFFFFF"/>
                  </a:solidFill>
                  <a:ea typeface="Meiryo UI" panose="020B0604030504040204" pitchFamily="50" charset="-128"/>
                </a:rPr>
                <a:t>in </a:t>
              </a:r>
              <a:r>
                <a:rPr lang="en-US" altLang="ja-JP" sz="1300" b="1" dirty="0">
                  <a:solidFill>
                    <a:srgbClr val="FFFFFF"/>
                  </a:solidFill>
                  <a:ea typeface="Meiryo UI" panose="020B0604030504040204" pitchFamily="50" charset="-128"/>
                </a:rPr>
                <a:t>the Arctic</a:t>
              </a:r>
              <a:endParaRPr lang="ja-JP" altLang="en-US" sz="1300" b="1" dirty="0">
                <a:solidFill>
                  <a:srgbClr val="FFFFFF"/>
                </a:solidFill>
                <a:ea typeface="Meiryo UI" panose="020B0604030504040204" pitchFamily="50" charset="-128"/>
              </a:endParaRPr>
            </a:p>
          </p:txBody>
        </p:sp>
        <p:pic>
          <p:nvPicPr>
            <p:cNvPr id="92" name="図 9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5173" y="1951868"/>
              <a:ext cx="904106" cy="900000"/>
            </a:xfrm>
            <a:prstGeom prst="rect">
              <a:avLst/>
            </a:prstGeom>
          </p:spPr>
        </p:pic>
        <p:sp>
          <p:nvSpPr>
            <p:cNvPr id="93" name="角丸四角形 92"/>
            <p:cNvSpPr/>
            <p:nvPr/>
          </p:nvSpPr>
          <p:spPr>
            <a:xfrm>
              <a:off x="3050956"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4" name="テキスト ボックス 93"/>
            <p:cNvSpPr txBox="1"/>
            <p:nvPr/>
          </p:nvSpPr>
          <p:spPr>
            <a:xfrm>
              <a:off x="3050606" y="4285394"/>
              <a:ext cx="965818" cy="333939"/>
            </a:xfrm>
            <a:prstGeom prst="rect">
              <a:avLst/>
            </a:prstGeom>
            <a:noFill/>
            <a:ln>
              <a:noFill/>
            </a:ln>
          </p:spPr>
          <p:txBody>
            <a:bodyPr wrap="square" lIns="0" tIns="0" rIns="0" bIns="0" rtlCol="0">
              <a:spAutoFit/>
            </a:bodyPr>
            <a:lstStyle/>
            <a:p>
              <a:pPr algn="ctr" defTabSz="914400"/>
              <a:r>
                <a:rPr lang="en-US" altLang="zh-TW" sz="1400" b="1" dirty="0">
                  <a:solidFill>
                    <a:srgbClr val="FFFFFF"/>
                  </a:solidFill>
                  <a:ea typeface="Meiryo UI" panose="020B0604030504040204" pitchFamily="50" charset="-128"/>
                </a:rPr>
                <a:t>Arctic ecosystems</a:t>
              </a:r>
              <a:endParaRPr lang="en-US" altLang="ja-JP" sz="1400" b="1" dirty="0">
                <a:solidFill>
                  <a:srgbClr val="FFFFFF"/>
                </a:solidFill>
                <a:ea typeface="Meiryo UI" panose="020B0604030504040204" pitchFamily="50" charset="-128"/>
              </a:endParaRPr>
            </a:p>
          </p:txBody>
        </p:sp>
        <p:pic>
          <p:nvPicPr>
            <p:cNvPr id="95" name="図 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932" y="3395376"/>
              <a:ext cx="904106" cy="900000"/>
            </a:xfrm>
            <a:prstGeom prst="rect">
              <a:avLst/>
            </a:prstGeom>
          </p:spPr>
        </p:pic>
        <p:sp>
          <p:nvSpPr>
            <p:cNvPr id="96" name="角丸四角形 95"/>
            <p:cNvSpPr/>
            <p:nvPr/>
          </p:nvSpPr>
          <p:spPr>
            <a:xfrm>
              <a:off x="3050956" y="1928286"/>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7" name="テキスト ボックス 96"/>
            <p:cNvSpPr txBox="1"/>
            <p:nvPr/>
          </p:nvSpPr>
          <p:spPr>
            <a:xfrm>
              <a:off x="3057885" y="2974079"/>
              <a:ext cx="965818" cy="166970"/>
            </a:xfrm>
            <a:prstGeom prst="rect">
              <a:avLst/>
            </a:prstGeom>
            <a:noFill/>
            <a:ln>
              <a:noFill/>
            </a:ln>
          </p:spPr>
          <p:txBody>
            <a:bodyPr wrap="square" lIns="0" tIns="0" rIns="0" bIns="0" rtlCol="0">
              <a:spAutoFit/>
            </a:bodyPr>
            <a:lstStyle/>
            <a:p>
              <a:pPr algn="ctr" defTabSz="914400"/>
              <a:r>
                <a:rPr lang="en-US" altLang="ja-JP" sz="1400" b="1" dirty="0">
                  <a:solidFill>
                    <a:srgbClr val="FFFFFF"/>
                  </a:solidFill>
                  <a:ea typeface="Meiryo UI" panose="020B0604030504040204" pitchFamily="50" charset="-128"/>
                </a:rPr>
                <a:t>Climate forcer</a:t>
              </a:r>
              <a:endParaRPr lang="ja-JP" altLang="en-US" sz="1400" b="1" dirty="0">
                <a:solidFill>
                  <a:srgbClr val="FFFFFF"/>
                </a:solidFill>
                <a:ea typeface="Meiryo UI" panose="020B0604030504040204" pitchFamily="50" charset="-128"/>
              </a:endParaRPr>
            </a:p>
          </p:txBody>
        </p:sp>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85932" y="1951868"/>
              <a:ext cx="904106" cy="900000"/>
            </a:xfrm>
            <a:prstGeom prst="rect">
              <a:avLst/>
            </a:prstGeom>
          </p:spPr>
        </p:pic>
        <p:cxnSp>
          <p:nvCxnSpPr>
            <p:cNvPr id="99" name="直線コネクタ 98"/>
            <p:cNvCxnSpPr/>
            <p:nvPr/>
          </p:nvCxnSpPr>
          <p:spPr>
            <a:xfrm rot="5400000">
              <a:off x="2692399" y="3333337"/>
              <a:ext cx="2772000" cy="0"/>
            </a:xfrm>
            <a:prstGeom prst="line">
              <a:avLst/>
            </a:prstGeom>
            <a:ln w="47625" cap="rnd">
              <a:solidFill>
                <a:srgbClr val="5B45E7"/>
              </a:solidFill>
            </a:ln>
          </p:spPr>
          <p:style>
            <a:lnRef idx="1">
              <a:schemeClr val="accent1"/>
            </a:lnRef>
            <a:fillRef idx="0">
              <a:schemeClr val="accent1"/>
            </a:fillRef>
            <a:effectRef idx="0">
              <a:schemeClr val="accent1"/>
            </a:effectRef>
            <a:fontRef idx="minor">
              <a:schemeClr val="tx1"/>
            </a:fontRef>
          </p:style>
        </p:cxnSp>
        <p:grpSp>
          <p:nvGrpSpPr>
            <p:cNvPr id="100" name="グループ化 99"/>
            <p:cNvGrpSpPr/>
            <p:nvPr/>
          </p:nvGrpSpPr>
          <p:grpSpPr>
            <a:xfrm>
              <a:off x="4067960" y="2419920"/>
              <a:ext cx="338535" cy="165884"/>
              <a:chOff x="4067960" y="2419920"/>
              <a:chExt cx="338535" cy="165884"/>
            </a:xfrm>
          </p:grpSpPr>
          <p:sp>
            <p:nvSpPr>
              <p:cNvPr id="101" name="正方形/長方形 100"/>
              <p:cNvSpPr/>
              <p:nvPr/>
            </p:nvSpPr>
            <p:spPr>
              <a:xfrm>
                <a:off x="4067960" y="2438098"/>
                <a:ext cx="144000" cy="116289"/>
              </a:xfrm>
              <a:prstGeom prst="rect">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02" name="二等辺三角形 101"/>
              <p:cNvSpPr/>
              <p:nvPr/>
            </p:nvSpPr>
            <p:spPr>
              <a:xfrm rot="5400000">
                <a:off x="4221869" y="2401177"/>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103" name="グループ化 102"/>
            <p:cNvGrpSpPr/>
            <p:nvPr/>
          </p:nvGrpSpPr>
          <p:grpSpPr>
            <a:xfrm>
              <a:off x="4066420" y="3982728"/>
              <a:ext cx="338535" cy="165884"/>
              <a:chOff x="4067960" y="2419920"/>
              <a:chExt cx="338535" cy="165884"/>
            </a:xfrm>
          </p:grpSpPr>
          <p:sp>
            <p:nvSpPr>
              <p:cNvPr id="104" name="正方形/長方形 103"/>
              <p:cNvSpPr/>
              <p:nvPr/>
            </p:nvSpPr>
            <p:spPr>
              <a:xfrm>
                <a:off x="4067960" y="2438098"/>
                <a:ext cx="144000" cy="116289"/>
              </a:xfrm>
              <a:prstGeom prst="rect">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05" name="二等辺三角形 104"/>
              <p:cNvSpPr/>
              <p:nvPr/>
            </p:nvSpPr>
            <p:spPr>
              <a:xfrm rot="5400000">
                <a:off x="4221869" y="2401177"/>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sp>
        <p:nvSpPr>
          <p:cNvPr id="2" name="テキスト ボックス 1"/>
          <p:cNvSpPr txBox="1"/>
          <p:nvPr/>
        </p:nvSpPr>
        <p:spPr>
          <a:xfrm>
            <a:off x="95250" y="5264594"/>
            <a:ext cx="9001000" cy="1569660"/>
          </a:xfrm>
          <a:prstGeom prst="rect">
            <a:avLst/>
          </a:prstGeom>
          <a:noFill/>
        </p:spPr>
        <p:txBody>
          <a:bodyPr wrap="square" rtlCol="0">
            <a:spAutoFit/>
          </a:bodyPr>
          <a:lstStyle/>
          <a:p>
            <a:pPr defTabSz="914400"/>
            <a:r>
              <a:rPr lang="en-US" altLang="ja-JP" sz="1600" b="1" dirty="0" smtClean="0">
                <a:solidFill>
                  <a:srgbClr val="FFFF00"/>
                </a:solidFill>
              </a:rPr>
              <a:t>Natural scientific</a:t>
            </a:r>
            <a:r>
              <a:rPr lang="ja-JP" altLang="en-US" sz="1600" b="1" dirty="0" smtClean="0">
                <a:solidFill>
                  <a:srgbClr val="FFFF00"/>
                </a:solidFill>
              </a:rPr>
              <a:t> </a:t>
            </a:r>
            <a:r>
              <a:rPr lang="en-US" altLang="ja-JP" sz="1600" b="1" dirty="0" smtClean="0">
                <a:solidFill>
                  <a:srgbClr val="FFFF00"/>
                </a:solidFill>
              </a:rPr>
              <a:t>data</a:t>
            </a:r>
            <a:r>
              <a:rPr lang="ja-JP" altLang="en-US" sz="1600" b="1" dirty="0" smtClean="0">
                <a:solidFill>
                  <a:srgbClr val="FFFF00"/>
                </a:solidFill>
              </a:rPr>
              <a:t>, </a:t>
            </a:r>
            <a:r>
              <a:rPr lang="en-US" altLang="ja-JP" sz="1600" b="1" dirty="0" smtClean="0">
                <a:solidFill>
                  <a:srgbClr val="FFFF00"/>
                </a:solidFill>
              </a:rPr>
              <a:t>result</a:t>
            </a:r>
            <a:r>
              <a:rPr lang="ja-JP" altLang="en-US" sz="1600" b="1" dirty="0" smtClean="0">
                <a:solidFill>
                  <a:srgbClr val="FFFF00"/>
                </a:solidFill>
              </a:rPr>
              <a:t> </a:t>
            </a:r>
            <a:r>
              <a:rPr lang="en-US" altLang="ja-JP" sz="1600" b="1" dirty="0" smtClean="0">
                <a:solidFill>
                  <a:srgbClr val="FFFF00"/>
                </a:solidFill>
              </a:rPr>
              <a:t>and</a:t>
            </a:r>
            <a:r>
              <a:rPr lang="ja-JP" altLang="en-US" sz="1600" b="1" dirty="0" smtClean="0">
                <a:solidFill>
                  <a:srgbClr val="FFFF00"/>
                </a:solidFill>
              </a:rPr>
              <a:t> </a:t>
            </a:r>
            <a:r>
              <a:rPr lang="en-US" altLang="ja-JP" sz="1600" b="1" dirty="0" smtClean="0">
                <a:solidFill>
                  <a:srgbClr val="FFFF00"/>
                </a:solidFill>
              </a:rPr>
              <a:t>other</a:t>
            </a:r>
            <a:r>
              <a:rPr lang="ja-JP" altLang="en-US" sz="1600" b="1" dirty="0" smtClean="0">
                <a:solidFill>
                  <a:srgbClr val="FFFF00"/>
                </a:solidFill>
              </a:rPr>
              <a:t> </a:t>
            </a:r>
            <a:r>
              <a:rPr lang="en-US" altLang="ja-JP" sz="1600" b="1" dirty="0" smtClean="0">
                <a:solidFill>
                  <a:srgbClr val="FFFF00"/>
                </a:solidFill>
              </a:rPr>
              <a:t>outputs</a:t>
            </a:r>
            <a:r>
              <a:rPr lang="ja-JP" altLang="en-US" sz="1600" b="1" dirty="0" smtClean="0">
                <a:solidFill>
                  <a:srgbClr val="FFFF00"/>
                </a:solidFill>
              </a:rPr>
              <a:t> </a:t>
            </a:r>
            <a:r>
              <a:rPr lang="en-US" altLang="ja-JP" sz="1600" b="1" dirty="0" smtClean="0">
                <a:solidFill>
                  <a:srgbClr val="FFFF00"/>
                </a:solidFill>
              </a:rPr>
              <a:t>are</a:t>
            </a:r>
            <a:r>
              <a:rPr lang="ja-JP" altLang="en-US" sz="1600" b="1" dirty="0" smtClean="0">
                <a:solidFill>
                  <a:srgbClr val="FFFF00"/>
                </a:solidFill>
              </a:rPr>
              <a:t> </a:t>
            </a:r>
            <a:r>
              <a:rPr lang="en-US" altLang="ja-JP" sz="1600" b="1" dirty="0" smtClean="0">
                <a:solidFill>
                  <a:srgbClr val="FFFF00"/>
                </a:solidFill>
              </a:rPr>
              <a:t>supplied</a:t>
            </a:r>
            <a:r>
              <a:rPr lang="ja-JP" altLang="en-US" sz="1600" b="1" dirty="0" smtClean="0">
                <a:solidFill>
                  <a:srgbClr val="FFFF00"/>
                </a:solidFill>
              </a:rPr>
              <a:t> </a:t>
            </a:r>
            <a:r>
              <a:rPr lang="en-US" altLang="ja-JP" sz="1600" b="1" dirty="0" smtClean="0">
                <a:solidFill>
                  <a:srgbClr val="FFFF00"/>
                </a:solidFill>
              </a:rPr>
              <a:t>to</a:t>
            </a:r>
            <a:r>
              <a:rPr lang="ja-JP" altLang="en-US" sz="1600" b="1" dirty="0" smtClean="0">
                <a:solidFill>
                  <a:srgbClr val="FFFF00"/>
                </a:solidFill>
              </a:rPr>
              <a:t> </a:t>
            </a:r>
            <a:r>
              <a:rPr lang="en-US" altLang="ja-JP" sz="1600" b="1" dirty="0" smtClean="0">
                <a:solidFill>
                  <a:srgbClr val="FFFF00"/>
                </a:solidFill>
              </a:rPr>
              <a:t>social</a:t>
            </a:r>
            <a:r>
              <a:rPr lang="ja-JP" altLang="en-US" sz="1600" b="1" dirty="0" smtClean="0">
                <a:solidFill>
                  <a:srgbClr val="FFFF00"/>
                </a:solidFill>
              </a:rPr>
              <a:t> </a:t>
            </a:r>
            <a:r>
              <a:rPr lang="en-US" altLang="ja-JP" sz="1600" b="1" dirty="0" smtClean="0">
                <a:solidFill>
                  <a:srgbClr val="FFFF00"/>
                </a:solidFill>
              </a:rPr>
              <a:t>and</a:t>
            </a:r>
            <a:r>
              <a:rPr lang="ja-JP" altLang="en-US" sz="1600" b="1" dirty="0" smtClean="0">
                <a:solidFill>
                  <a:srgbClr val="FFFF00"/>
                </a:solidFill>
              </a:rPr>
              <a:t> </a:t>
            </a:r>
            <a:r>
              <a:rPr lang="en-US" altLang="ja-JP" sz="1600" b="1" dirty="0" smtClean="0">
                <a:solidFill>
                  <a:srgbClr val="FFFF00"/>
                </a:solidFill>
              </a:rPr>
              <a:t>human</a:t>
            </a:r>
            <a:r>
              <a:rPr lang="ja-JP" altLang="en-US" sz="1600" b="1" dirty="0" smtClean="0">
                <a:solidFill>
                  <a:srgbClr val="FFFF00"/>
                </a:solidFill>
              </a:rPr>
              <a:t> </a:t>
            </a:r>
            <a:r>
              <a:rPr lang="en-US" altLang="ja-JP" sz="1600" b="1" dirty="0" smtClean="0">
                <a:solidFill>
                  <a:srgbClr val="FFFF00"/>
                </a:solidFill>
              </a:rPr>
              <a:t>science theme. (Also, human science theme requests natural science themes for specific data and knowledge.) </a:t>
            </a:r>
          </a:p>
          <a:p>
            <a:pPr defTabSz="914400"/>
            <a:r>
              <a:rPr lang="en-US" altLang="ja-JP" sz="1600" b="1" dirty="0" smtClean="0">
                <a:solidFill>
                  <a:srgbClr val="FFFFFF"/>
                </a:solidFill>
              </a:rPr>
              <a:t>       </a:t>
            </a:r>
            <a:r>
              <a:rPr lang="en-US" altLang="ja-JP" sz="1600" b="1" dirty="0" smtClean="0">
                <a:solidFill>
                  <a:srgbClr val="FFAC6F"/>
                </a:solidFill>
              </a:rPr>
              <a:t>At the same time, scientific data and results are archived and disseminated by Data Management          </a:t>
            </a:r>
          </a:p>
          <a:p>
            <a:pPr defTabSz="914400"/>
            <a:r>
              <a:rPr lang="en-US" altLang="ja-JP" sz="1600" b="1" dirty="0">
                <a:solidFill>
                  <a:srgbClr val="FFAC6F"/>
                </a:solidFill>
              </a:rPr>
              <a:t> </a:t>
            </a:r>
            <a:r>
              <a:rPr lang="en-US" altLang="ja-JP" sz="1600" b="1" dirty="0" smtClean="0">
                <a:solidFill>
                  <a:srgbClr val="FFAC6F"/>
                </a:solidFill>
              </a:rPr>
              <a:t>      theme  aiming to help the establishment of Interoperability of Arctic data. </a:t>
            </a:r>
          </a:p>
          <a:p>
            <a:pPr defTabSz="914400"/>
            <a:r>
              <a:rPr lang="en-US" altLang="ja-JP" sz="1600" b="1" dirty="0" smtClean="0">
                <a:solidFill>
                  <a:srgbClr val="FFCCFF"/>
                </a:solidFill>
              </a:rPr>
              <a:t>                All of these knowledge and information are prepared to be accessible freely through web, mail </a:t>
            </a:r>
            <a:r>
              <a:rPr lang="ja-JP" altLang="en-US" sz="1600" b="1" dirty="0" smtClean="0">
                <a:solidFill>
                  <a:srgbClr val="FFCCFF"/>
                </a:solidFill>
              </a:rPr>
              <a:t>  </a:t>
            </a:r>
            <a:endParaRPr lang="en-US" altLang="ja-JP" sz="1600" b="1" dirty="0" smtClean="0">
              <a:solidFill>
                <a:srgbClr val="FFCCFF"/>
              </a:solidFill>
            </a:endParaRPr>
          </a:p>
          <a:p>
            <a:pPr defTabSz="914400"/>
            <a:r>
              <a:rPr lang="en-US" altLang="ja-JP" sz="1600" b="1" dirty="0">
                <a:solidFill>
                  <a:srgbClr val="FFCCFF"/>
                </a:solidFill>
              </a:rPr>
              <a:t> </a:t>
            </a:r>
            <a:r>
              <a:rPr lang="en-US" altLang="ja-JP" sz="1600" b="1" dirty="0" smtClean="0">
                <a:solidFill>
                  <a:srgbClr val="FFCCFF"/>
                </a:solidFill>
              </a:rPr>
              <a:t>               lectures and conferences.  </a:t>
            </a:r>
            <a:endParaRPr lang="ja-JP" altLang="en-US" sz="1600" b="1" dirty="0">
              <a:solidFill>
                <a:srgbClr val="FFCCFF"/>
              </a:solidFill>
            </a:endParaRPr>
          </a:p>
        </p:txBody>
      </p:sp>
      <p:pic>
        <p:nvPicPr>
          <p:cNvPr id="111" name="Picture 12" descr="ArCS Arctic Challenge for Sustainability Projec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19" y="177887"/>
            <a:ext cx="5038725" cy="561975"/>
          </a:xfrm>
          <a:prstGeom prst="rect">
            <a:avLst/>
          </a:prstGeom>
          <a:solidFill>
            <a:schemeClr val="bg1"/>
          </a:solidFill>
          <a:ln>
            <a:noFill/>
          </a:ln>
          <a:extLst/>
        </p:spPr>
      </p:pic>
      <p:sp>
        <p:nvSpPr>
          <p:cNvPr id="107" name="テキスト ボックス 106"/>
          <p:cNvSpPr txBox="1"/>
          <p:nvPr/>
        </p:nvSpPr>
        <p:spPr>
          <a:xfrm>
            <a:off x="1327682" y="92119"/>
            <a:ext cx="8414739" cy="584775"/>
          </a:xfrm>
          <a:prstGeom prst="rect">
            <a:avLst/>
          </a:prstGeom>
          <a:solidFill>
            <a:schemeClr val="bg1"/>
          </a:solidFill>
        </p:spPr>
        <p:txBody>
          <a:bodyPr wrap="none" rtlCol="0">
            <a:spAutoFit/>
          </a:bodyPr>
          <a:lstStyle>
            <a:defPPr>
              <a:defRPr lang="ja-JP"/>
            </a:defPPr>
            <a:lvl1pPr defTabSz="914400">
              <a:defRPr sz="3600" b="1">
                <a:solidFill>
                  <a:srgbClr val="0070C0"/>
                </a:solidFill>
                <a:latin typeface="Calibri"/>
                <a:ea typeface="ＭＳ Ｐゴシック" panose="020B0600070205080204" pitchFamily="50" charset="-128"/>
              </a:defRPr>
            </a:lvl1pPr>
          </a:lstStyle>
          <a:p>
            <a:r>
              <a:rPr lang="en-US" altLang="ja-JP" sz="3200" dirty="0" smtClean="0"/>
              <a:t>Promoting </a:t>
            </a:r>
            <a:r>
              <a:rPr lang="en-US" altLang="ja-JP" sz="3200" dirty="0"/>
              <a:t>international cooperated research   </a:t>
            </a:r>
            <a:endParaRPr lang="ja-JP" altLang="en-US" sz="3200" dirty="0"/>
          </a:p>
        </p:txBody>
      </p:sp>
      <p:sp>
        <p:nvSpPr>
          <p:cNvPr id="112" name="角丸四角形 111"/>
          <p:cNvSpPr/>
          <p:nvPr/>
        </p:nvSpPr>
        <p:spPr>
          <a:xfrm>
            <a:off x="4332209" y="2960460"/>
            <a:ext cx="1154997" cy="1859945"/>
          </a:xfrm>
          <a:prstGeom prst="roundRect">
            <a:avLst>
              <a:gd name="adj" fmla="val 8730"/>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
        <p:nvSpPr>
          <p:cNvPr id="113" name="角丸四角形 112"/>
          <p:cNvSpPr/>
          <p:nvPr/>
        </p:nvSpPr>
        <p:spPr>
          <a:xfrm>
            <a:off x="203249" y="1031615"/>
            <a:ext cx="3759287" cy="3866200"/>
          </a:xfrm>
          <a:prstGeom prst="roundRect">
            <a:avLst>
              <a:gd name="adj" fmla="val 8730"/>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Tree>
    <p:extLst>
      <p:ext uri="{BB962C8B-B14F-4D97-AF65-F5344CB8AC3E}">
        <p14:creationId xmlns:p14="http://schemas.microsoft.com/office/powerpoint/2010/main" val="1811615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l="40620" t="8213" b="30902"/>
          <a:stretch/>
        </p:blipFill>
        <p:spPr>
          <a:xfrm>
            <a:off x="-207969" y="914400"/>
            <a:ext cx="9351969" cy="6779172"/>
          </a:xfrm>
          <a:prstGeom prst="rect">
            <a:avLst/>
          </a:prstGeom>
        </p:spPr>
      </p:pic>
      <p:sp>
        <p:nvSpPr>
          <p:cNvPr id="28" name="正方形/長方形 27"/>
          <p:cNvSpPr/>
          <p:nvPr/>
        </p:nvSpPr>
        <p:spPr>
          <a:xfrm>
            <a:off x="-207969" y="731723"/>
            <a:ext cx="9475061" cy="6961849"/>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 name="Picture 2" descr="https://ads.nipr.ac.jp/kiwa/images/kiwa/VISION_LOGO_1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9880" y="2172369"/>
            <a:ext cx="1421517" cy="5671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work_kawamoto\サーバ\#クラフトワークNomadBetec\20120216_fromCW画面\ADS_Logo_20120311\png\AD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9365" y="955679"/>
            <a:ext cx="2144069" cy="820277"/>
          </a:xfrm>
          <a:prstGeom prst="rect">
            <a:avLst/>
          </a:prstGeom>
          <a:solidFill>
            <a:schemeClr val="tx1"/>
          </a:solidFill>
          <a:extLst/>
        </p:spPr>
      </p:pic>
      <p:pic>
        <p:nvPicPr>
          <p:cNvPr id="5" name="図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1672" y="2169046"/>
            <a:ext cx="1352341" cy="503882"/>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976" y="2241054"/>
            <a:ext cx="936104" cy="416892"/>
          </a:xfrm>
          <a:prstGeom prst="rect">
            <a:avLst/>
          </a:prstGeom>
          <a:solidFill>
            <a:schemeClr val="tx1"/>
          </a:solidFill>
        </p:spPr>
      </p:pic>
      <p:cxnSp>
        <p:nvCxnSpPr>
          <p:cNvPr id="7" name="直線矢印コネクタ 6"/>
          <p:cNvCxnSpPr/>
          <p:nvPr/>
        </p:nvCxnSpPr>
        <p:spPr>
          <a:xfrm>
            <a:off x="3998422" y="1775956"/>
            <a:ext cx="10998" cy="396417"/>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919023" y="1953022"/>
            <a:ext cx="6408713" cy="0"/>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6402121" y="1274675"/>
            <a:ext cx="2523345" cy="678348"/>
          </a:xfrm>
          <a:prstGeom prst="rect">
            <a:avLst/>
          </a:prstGeom>
          <a:noFill/>
        </p:spPr>
        <p:txBody>
          <a:bodyPr wrap="square" lIns="97637" tIns="48818" rIns="97637" bIns="48818" rtlCol="0">
            <a:spAutoFit/>
          </a:bodyPr>
          <a:lstStyle/>
          <a:p>
            <a:pPr defTabSz="488185"/>
            <a:r>
              <a:rPr lang="en-US" altLang="ja-JP" sz="1900" b="1" dirty="0">
                <a:solidFill>
                  <a:srgbClr val="FFFF00"/>
                </a:solidFill>
              </a:rPr>
              <a:t>(Visualization service to view satellite data)</a:t>
            </a:r>
            <a:endParaRPr lang="ja-JP" altLang="en-US" sz="1900" b="1" dirty="0">
              <a:solidFill>
                <a:srgbClr val="FFFF00"/>
              </a:solidFill>
            </a:endParaRPr>
          </a:p>
        </p:txBody>
      </p:sp>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952" y="2745110"/>
            <a:ext cx="2659214" cy="15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198944" y="4322430"/>
            <a:ext cx="2843808" cy="652587"/>
          </a:xfrm>
          <a:prstGeom prst="rect">
            <a:avLst/>
          </a:prstGeom>
        </p:spPr>
        <p:txBody>
          <a:bodyPr wrap="square" lIns="97637" tIns="48818" rIns="97637" bIns="48818">
            <a:spAutoFit/>
          </a:bodyPr>
          <a:lstStyle/>
          <a:p>
            <a:pPr defTabSz="488185"/>
            <a:r>
              <a:rPr lang="en-US" altLang="ja-JP" sz="1200" dirty="0" smtClean="0">
                <a:solidFill>
                  <a:srgbClr val="FFFFFF"/>
                </a:solidFill>
              </a:rPr>
              <a:t>Data and plans registration </a:t>
            </a:r>
            <a:r>
              <a:rPr lang="en-US" altLang="ja-JP" sz="1200" dirty="0">
                <a:solidFill>
                  <a:srgbClr val="FFFFFF"/>
                </a:solidFill>
              </a:rPr>
              <a:t>system </a:t>
            </a:r>
            <a:endParaRPr lang="en-US" altLang="ja-JP" sz="1200" dirty="0" smtClean="0">
              <a:solidFill>
                <a:srgbClr val="FFFFFF"/>
              </a:solidFill>
            </a:endParaRPr>
          </a:p>
          <a:p>
            <a:pPr defTabSz="488185"/>
            <a:r>
              <a:rPr lang="en-US" altLang="ja-JP" sz="1200" dirty="0" smtClean="0">
                <a:solidFill>
                  <a:srgbClr val="FFFFFF"/>
                </a:solidFill>
              </a:rPr>
              <a:t>and </a:t>
            </a:r>
            <a:r>
              <a:rPr lang="en-US" altLang="ja-JP" sz="1200" dirty="0">
                <a:solidFill>
                  <a:srgbClr val="FFFFFF"/>
                </a:solidFill>
              </a:rPr>
              <a:t>Metadata search service.</a:t>
            </a:r>
          </a:p>
          <a:p>
            <a:pPr defTabSz="488185"/>
            <a:r>
              <a:rPr lang="en-US" altLang="ja-JP" sz="1200" dirty="0">
                <a:solidFill>
                  <a:srgbClr val="FFFFFF"/>
                </a:solidFill>
              </a:rPr>
              <a:t>Registered more than 250 datasets </a:t>
            </a:r>
            <a:endParaRPr lang="ja-JP" altLang="en-US" sz="1200" dirty="0">
              <a:solidFill>
                <a:srgbClr val="FFFFFF"/>
              </a:solidFill>
            </a:endParaRPr>
          </a:p>
        </p:txBody>
      </p:sp>
      <p:pic>
        <p:nvPicPr>
          <p:cNvPr id="12" name="Picture 6"/>
          <p:cNvPicPr>
            <a:picLocks noChangeAspect="1" noChangeArrowheads="1"/>
          </p:cNvPicPr>
          <p:nvPr/>
        </p:nvPicPr>
        <p:blipFill rotWithShape="1">
          <a:blip r:embed="rId9" cstate="print"/>
          <a:srcRect t="2003" b="16885"/>
          <a:stretch/>
        </p:blipFill>
        <p:spPr bwMode="auto">
          <a:xfrm>
            <a:off x="3223280" y="2779350"/>
            <a:ext cx="2652254" cy="1579460"/>
          </a:xfrm>
          <a:prstGeom prst="rect">
            <a:avLst/>
          </a:prstGeom>
          <a:noFill/>
          <a:ln w="9525">
            <a:noFill/>
            <a:miter lim="800000"/>
            <a:headEnd/>
            <a:tailEnd/>
          </a:ln>
        </p:spPr>
      </p:pic>
      <p:sp>
        <p:nvSpPr>
          <p:cNvPr id="13" name="正方形/長方形 12"/>
          <p:cNvSpPr/>
          <p:nvPr/>
        </p:nvSpPr>
        <p:spPr>
          <a:xfrm>
            <a:off x="3079264" y="4322430"/>
            <a:ext cx="2543977" cy="467921"/>
          </a:xfrm>
          <a:prstGeom prst="rect">
            <a:avLst/>
          </a:prstGeom>
        </p:spPr>
        <p:txBody>
          <a:bodyPr wrap="none" lIns="97637" tIns="48818" rIns="97637" bIns="48818">
            <a:spAutoFit/>
          </a:bodyPr>
          <a:lstStyle/>
          <a:p>
            <a:pPr defTabSz="488185"/>
            <a:r>
              <a:rPr lang="en-US" altLang="ja-JP" sz="1200" dirty="0">
                <a:solidFill>
                  <a:srgbClr val="FFFFFF"/>
                </a:solidFill>
              </a:rPr>
              <a:t>Online visualization application for</a:t>
            </a:r>
          </a:p>
          <a:p>
            <a:pPr defTabSz="488185"/>
            <a:r>
              <a:rPr lang="en-US" altLang="ja-JP" sz="1200" dirty="0">
                <a:solidFill>
                  <a:srgbClr val="FFFFFF"/>
                </a:solidFill>
              </a:rPr>
              <a:t>Climate, Satellite and Simulation data</a:t>
            </a:r>
            <a:endParaRPr lang="ja-JP" altLang="en-US" sz="1200" dirty="0">
              <a:solidFill>
                <a:srgbClr val="FFFFFF"/>
              </a:solidFill>
            </a:endParaRPr>
          </a:p>
        </p:txBody>
      </p:sp>
      <p:pic>
        <p:nvPicPr>
          <p:cNvPr id="14" name="図 13" descr="VIsualization Service of Horizontal scale Observations at Polar region.pdf"/>
          <p:cNvPicPr>
            <a:picLocks noChangeAspect="1"/>
          </p:cNvPicPr>
          <p:nvPr/>
        </p:nvPicPr>
        <p:blipFill rotWithShape="1">
          <a:blip r:embed="rId10" cstate="print">
            <a:extLst>
              <a:ext uri="{28A0092B-C50C-407E-A947-70E740481C1C}">
                <a14:useLocalDpi xmlns:a14="http://schemas.microsoft.com/office/drawing/2010/main" val="0"/>
              </a:ext>
            </a:extLst>
          </a:blip>
          <a:srcRect l="4418" t="7744" r="3726" b="41887"/>
          <a:stretch/>
        </p:blipFill>
        <p:spPr>
          <a:xfrm>
            <a:off x="6212944" y="2790390"/>
            <a:ext cx="2358750" cy="1628840"/>
          </a:xfrm>
          <a:prstGeom prst="rect">
            <a:avLst/>
          </a:prstGeom>
        </p:spPr>
      </p:pic>
      <p:sp>
        <p:nvSpPr>
          <p:cNvPr id="15" name="正方形/長方形 14"/>
          <p:cNvSpPr/>
          <p:nvPr/>
        </p:nvSpPr>
        <p:spPr>
          <a:xfrm>
            <a:off x="6247616" y="4430573"/>
            <a:ext cx="2683475" cy="652587"/>
          </a:xfrm>
          <a:prstGeom prst="rect">
            <a:avLst/>
          </a:prstGeom>
        </p:spPr>
        <p:txBody>
          <a:bodyPr wrap="square" lIns="97637" tIns="48818" rIns="97637" bIns="48818">
            <a:spAutoFit/>
          </a:bodyPr>
          <a:lstStyle/>
          <a:p>
            <a:pPr defTabSz="488185"/>
            <a:r>
              <a:rPr lang="en-US" altLang="ja-JP" sz="1200" dirty="0">
                <a:solidFill>
                  <a:srgbClr val="FFFFFF"/>
                </a:solidFill>
              </a:rPr>
              <a:t>Semi-real-time polar environ. obs. Monitor and Sea Ice </a:t>
            </a:r>
            <a:r>
              <a:rPr lang="en-US" altLang="ja-JP" sz="1200" dirty="0" smtClean="0">
                <a:solidFill>
                  <a:srgbClr val="FFFFFF"/>
                </a:solidFill>
              </a:rPr>
              <a:t>prediction</a:t>
            </a:r>
          </a:p>
          <a:p>
            <a:pPr defTabSz="488185"/>
            <a:r>
              <a:rPr lang="en-US" altLang="ja-JP" sz="1200" dirty="0" smtClean="0">
                <a:solidFill>
                  <a:srgbClr val="FFFFFF"/>
                </a:solidFill>
              </a:rPr>
              <a:t>.</a:t>
            </a:r>
            <a:endParaRPr lang="ja-JP" altLang="en-US" sz="1200" dirty="0">
              <a:solidFill>
                <a:srgbClr val="FFFFFF"/>
              </a:solidFill>
            </a:endParaRPr>
          </a:p>
        </p:txBody>
      </p:sp>
      <p:cxnSp>
        <p:nvCxnSpPr>
          <p:cNvPr id="16" name="直線矢印コネクタ 15"/>
          <p:cNvCxnSpPr/>
          <p:nvPr/>
        </p:nvCxnSpPr>
        <p:spPr>
          <a:xfrm>
            <a:off x="919024" y="1953022"/>
            <a:ext cx="0" cy="282655"/>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a:off x="7327736" y="1953022"/>
            <a:ext cx="0" cy="219344"/>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正方形/長方形 18"/>
          <p:cNvSpPr/>
          <p:nvPr/>
        </p:nvSpPr>
        <p:spPr>
          <a:xfrm>
            <a:off x="775008" y="5453637"/>
            <a:ext cx="7632848" cy="1077218"/>
          </a:xfrm>
          <a:prstGeom prst="rect">
            <a:avLst/>
          </a:prstGeom>
        </p:spPr>
        <p:txBody>
          <a:bodyPr wrap="square">
            <a:spAutoFit/>
          </a:bodyPr>
          <a:lstStyle/>
          <a:p>
            <a:pPr marL="285750" indent="-285750" defTabSz="488185">
              <a:buFont typeface="Wingdings" charset="2"/>
              <a:buChar char="l"/>
            </a:pPr>
            <a:r>
              <a:rPr lang="en-US" altLang="ja-JP" sz="1600" b="1" dirty="0" smtClean="0">
                <a:solidFill>
                  <a:srgbClr val="FFFF00"/>
                </a:solidFill>
              </a:rPr>
              <a:t>Utilizing satellite data. Collaboration with JAXA   Request  &amp; report to JAXA.</a:t>
            </a:r>
          </a:p>
          <a:p>
            <a:pPr marL="285750" indent="-285750" defTabSz="488185">
              <a:buFont typeface="Wingdings" charset="2"/>
              <a:buChar char="l"/>
            </a:pPr>
            <a:r>
              <a:rPr lang="en-US" altLang="ja-JP" sz="1600" b="1" dirty="0">
                <a:solidFill>
                  <a:srgbClr val="FFFF00"/>
                </a:solidFill>
              </a:rPr>
              <a:t>Support for </a:t>
            </a:r>
            <a:r>
              <a:rPr lang="en-US" altLang="ja-JP" sz="1600" b="1" dirty="0" smtClean="0">
                <a:solidFill>
                  <a:srgbClr val="FFFF00"/>
                </a:solidFill>
              </a:rPr>
              <a:t>ship navigation, incl. R/V.   Interface btw field data - GTS.  </a:t>
            </a:r>
            <a:endParaRPr lang="en-US" altLang="ja-JP" sz="1600" b="1" dirty="0">
              <a:solidFill>
                <a:srgbClr val="FFFF00"/>
              </a:solidFill>
            </a:endParaRPr>
          </a:p>
          <a:p>
            <a:pPr marL="285750" indent="-285750" defTabSz="488185">
              <a:buFont typeface="Wingdings" charset="2"/>
              <a:buChar char="l"/>
            </a:pPr>
            <a:r>
              <a:rPr lang="en-US" altLang="ja-JP" sz="1600" b="1" dirty="0" smtClean="0">
                <a:solidFill>
                  <a:srgbClr val="FFFF00"/>
                </a:solidFill>
              </a:rPr>
              <a:t>Data from the previous projects are also archived (Data rescue).</a:t>
            </a:r>
          </a:p>
          <a:p>
            <a:pPr marL="285750" indent="-285750" defTabSz="488185">
              <a:buFont typeface="Wingdings" charset="2"/>
              <a:buChar char="l"/>
            </a:pPr>
            <a:r>
              <a:rPr lang="en-US" altLang="ja-JP" sz="1600" b="1" dirty="0" smtClean="0">
                <a:solidFill>
                  <a:srgbClr val="FFFF00"/>
                </a:solidFill>
                <a:ea typeface="HGS明朝E"/>
              </a:rPr>
              <a:t>The</a:t>
            </a:r>
            <a:r>
              <a:rPr lang="en-US" altLang="ja-JP" sz="1600" b="1" i="1" dirty="0" smtClean="0">
                <a:solidFill>
                  <a:srgbClr val="FFFF00"/>
                </a:solidFill>
                <a:latin typeface="HGS明朝E"/>
                <a:ea typeface="HGS明朝E"/>
              </a:rPr>
              <a:t> </a:t>
            </a:r>
            <a:r>
              <a:rPr lang="en-US" altLang="ja-JP" sz="1600" b="1" i="1" dirty="0" err="1" smtClean="0">
                <a:solidFill>
                  <a:srgbClr val="FFFF00"/>
                </a:solidFill>
                <a:latin typeface="HGS明朝E"/>
                <a:ea typeface="HGS明朝E"/>
              </a:rPr>
              <a:t>doi</a:t>
            </a:r>
            <a:r>
              <a:rPr lang="en-US" altLang="ja-JP" sz="1600" b="1" dirty="0" smtClean="0">
                <a:solidFill>
                  <a:srgbClr val="FFFF00"/>
                </a:solidFill>
              </a:rPr>
              <a:t>  number are prepared for each dataset.  NIPR Science Data Base  (2016 Oct-)</a:t>
            </a:r>
          </a:p>
        </p:txBody>
      </p:sp>
      <p:sp>
        <p:nvSpPr>
          <p:cNvPr id="2" name="テキスト ボックス 1"/>
          <p:cNvSpPr txBox="1"/>
          <p:nvPr/>
        </p:nvSpPr>
        <p:spPr>
          <a:xfrm>
            <a:off x="423832" y="834089"/>
            <a:ext cx="2161233" cy="1477328"/>
          </a:xfrm>
          <a:prstGeom prst="rect">
            <a:avLst/>
          </a:prstGeom>
          <a:noFill/>
        </p:spPr>
        <p:txBody>
          <a:bodyPr wrap="none" rtlCol="0">
            <a:spAutoFit/>
          </a:bodyPr>
          <a:lstStyle/>
          <a:p>
            <a:pPr defTabSz="914400"/>
            <a:r>
              <a:rPr lang="en-US" altLang="ja-JP" b="1" dirty="0" smtClean="0">
                <a:solidFill>
                  <a:srgbClr val="FFFFFF"/>
                </a:solidFill>
              </a:rPr>
              <a:t>All data and results</a:t>
            </a:r>
          </a:p>
          <a:p>
            <a:pPr defTabSz="914400"/>
            <a:r>
              <a:rPr lang="en-US" altLang="ja-JP" b="1" dirty="0" smtClean="0">
                <a:solidFill>
                  <a:srgbClr val="FFFFFF"/>
                </a:solidFill>
              </a:rPr>
              <a:t>from Arctic Research</a:t>
            </a:r>
          </a:p>
          <a:p>
            <a:pPr defTabSz="914400"/>
            <a:r>
              <a:rPr lang="en-US" altLang="ja-JP" b="1" dirty="0" smtClean="0">
                <a:solidFill>
                  <a:srgbClr val="FFFFFF"/>
                </a:solidFill>
              </a:rPr>
              <a:t>(at least of Japan)</a:t>
            </a:r>
          </a:p>
          <a:p>
            <a:pPr defTabSz="914400"/>
            <a:r>
              <a:rPr lang="en-US" altLang="ja-JP" b="1" dirty="0" smtClean="0">
                <a:solidFill>
                  <a:srgbClr val="FFFFFF"/>
                </a:solidFill>
              </a:rPr>
              <a:t> </a:t>
            </a:r>
          </a:p>
          <a:p>
            <a:pPr defTabSz="914400"/>
            <a:endParaRPr lang="ja-JP" altLang="en-US" b="1" dirty="0">
              <a:solidFill>
                <a:srgbClr val="FFFFFF"/>
              </a:solidFill>
            </a:endParaRPr>
          </a:p>
        </p:txBody>
      </p:sp>
      <p:cxnSp>
        <p:nvCxnSpPr>
          <p:cNvPr id="21" name="直線矢印コネクタ 20"/>
          <p:cNvCxnSpPr/>
          <p:nvPr/>
        </p:nvCxnSpPr>
        <p:spPr>
          <a:xfrm>
            <a:off x="2704091" y="1274675"/>
            <a:ext cx="159149" cy="0"/>
          </a:xfrm>
          <a:prstGeom prst="straightConnector1">
            <a:avLst/>
          </a:prstGeom>
          <a:ln w="28575">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90205" y="4986982"/>
            <a:ext cx="2712024" cy="400110"/>
          </a:xfrm>
          <a:prstGeom prst="rect">
            <a:avLst/>
          </a:prstGeom>
          <a:noFill/>
        </p:spPr>
        <p:txBody>
          <a:bodyPr wrap="none" rtlCol="0">
            <a:spAutoFit/>
          </a:bodyPr>
          <a:lstStyle/>
          <a:p>
            <a:pPr defTabSz="914400"/>
            <a:r>
              <a:rPr lang="en-US" altLang="ja-JP" sz="2000" dirty="0" smtClean="0">
                <a:solidFill>
                  <a:srgbClr val="FF0000"/>
                </a:solidFill>
                <a:effectLst>
                  <a:outerShdw blurRad="38100" dist="38100" dir="2700000" algn="tl">
                    <a:srgbClr val="000000">
                      <a:alpha val="43137"/>
                    </a:srgbClr>
                  </a:outerShdw>
                </a:effectLst>
              </a:rPr>
              <a:t>Collection</a:t>
            </a:r>
            <a:r>
              <a:rPr lang="ja-JP" altLang="en-US" sz="2000" dirty="0" smtClean="0">
                <a:solidFill>
                  <a:srgbClr val="FF0000"/>
                </a:solidFill>
                <a:effectLst>
                  <a:outerShdw blurRad="38100" dist="38100" dir="2700000" algn="tl">
                    <a:srgbClr val="000000">
                      <a:alpha val="43137"/>
                    </a:srgbClr>
                  </a:outerShdw>
                </a:effectLst>
              </a:rPr>
              <a:t> </a:t>
            </a:r>
            <a:r>
              <a:rPr lang="en-US" altLang="ja-JP" sz="2000" b="1" dirty="0" smtClean="0">
                <a:solidFill>
                  <a:srgbClr val="FF0000"/>
                </a:solidFill>
                <a:effectLst>
                  <a:outerShdw blurRad="38100" dist="38100" dir="2700000" algn="tl">
                    <a:srgbClr val="000000">
                      <a:alpha val="43137"/>
                    </a:srgbClr>
                  </a:outerShdw>
                </a:effectLst>
              </a:rPr>
              <a:t>and</a:t>
            </a:r>
            <a:r>
              <a:rPr lang="ja-JP" altLang="en-US" sz="2000" dirty="0" smtClean="0">
                <a:solidFill>
                  <a:srgbClr val="FF0000"/>
                </a:solidFill>
                <a:effectLst>
                  <a:outerShdw blurRad="38100" dist="38100" dir="2700000" algn="tl">
                    <a:srgbClr val="000000">
                      <a:alpha val="43137"/>
                    </a:srgbClr>
                  </a:outerShdw>
                </a:effectLst>
              </a:rPr>
              <a:t> </a:t>
            </a:r>
            <a:r>
              <a:rPr lang="en-US" altLang="ja-JP" sz="2000" dirty="0" smtClean="0">
                <a:solidFill>
                  <a:srgbClr val="FF0000"/>
                </a:solidFill>
                <a:effectLst>
                  <a:outerShdw blurRad="38100" dist="38100" dir="2700000" algn="tl">
                    <a:srgbClr val="000000">
                      <a:alpha val="43137"/>
                    </a:srgbClr>
                  </a:outerShdw>
                </a:effectLst>
              </a:rPr>
              <a:t>Archiving</a:t>
            </a:r>
            <a:endParaRPr lang="ja-JP" altLang="en-US" sz="2000" dirty="0">
              <a:solidFill>
                <a:srgbClr val="FF0000"/>
              </a:solidFill>
              <a:effectLst>
                <a:outerShdw blurRad="38100" dist="38100" dir="2700000" algn="tl">
                  <a:srgbClr val="000000">
                    <a:alpha val="43137"/>
                  </a:srgbClr>
                </a:outerShdw>
              </a:effectLst>
            </a:endParaRPr>
          </a:p>
        </p:txBody>
      </p:sp>
      <p:sp>
        <p:nvSpPr>
          <p:cNvPr id="22" name="テキスト ボックス 21"/>
          <p:cNvSpPr txBox="1"/>
          <p:nvPr/>
        </p:nvSpPr>
        <p:spPr>
          <a:xfrm>
            <a:off x="3425735" y="4986982"/>
            <a:ext cx="1790490" cy="400110"/>
          </a:xfrm>
          <a:prstGeom prst="rect">
            <a:avLst/>
          </a:prstGeom>
          <a:noFill/>
        </p:spPr>
        <p:txBody>
          <a:bodyPr wrap="none" rtlCol="0">
            <a:spAutoFit/>
          </a:bodyPr>
          <a:lstStyle/>
          <a:p>
            <a:pPr defTabSz="914400"/>
            <a:r>
              <a:rPr lang="en-US" altLang="ja-JP" sz="2000" b="1" dirty="0" smtClean="0">
                <a:solidFill>
                  <a:srgbClr val="FF0000"/>
                </a:solidFill>
                <a:effectLst>
                  <a:outerShdw blurRad="38100" dist="38100" dir="2700000" algn="tl">
                    <a:srgbClr val="000000">
                      <a:alpha val="43137"/>
                    </a:srgbClr>
                  </a:outerShdw>
                </a:effectLst>
              </a:rPr>
              <a:t>Working bench</a:t>
            </a:r>
            <a:endParaRPr lang="ja-JP" altLang="en-US" sz="2000" b="1" dirty="0">
              <a:solidFill>
                <a:srgbClr val="FF0000"/>
              </a:solidFill>
              <a:effectLst>
                <a:outerShdw blurRad="38100" dist="38100" dir="2700000" algn="tl">
                  <a:srgbClr val="000000">
                    <a:alpha val="43137"/>
                  </a:srgbClr>
                </a:outerShdw>
              </a:effectLst>
            </a:endParaRPr>
          </a:p>
        </p:txBody>
      </p:sp>
      <p:sp>
        <p:nvSpPr>
          <p:cNvPr id="23" name="テキスト ボックス 22"/>
          <p:cNvSpPr txBox="1"/>
          <p:nvPr/>
        </p:nvSpPr>
        <p:spPr>
          <a:xfrm>
            <a:off x="6482893" y="4986982"/>
            <a:ext cx="1761251" cy="400110"/>
          </a:xfrm>
          <a:prstGeom prst="rect">
            <a:avLst/>
          </a:prstGeom>
          <a:noFill/>
        </p:spPr>
        <p:txBody>
          <a:bodyPr wrap="none" rtlCol="0">
            <a:spAutoFit/>
          </a:bodyPr>
          <a:lstStyle/>
          <a:p>
            <a:pPr defTabSz="914400"/>
            <a:r>
              <a:rPr lang="en-US" altLang="ja-JP" sz="2000" b="1" dirty="0" smtClean="0">
                <a:solidFill>
                  <a:srgbClr val="FF0000"/>
                </a:solidFill>
                <a:effectLst>
                  <a:outerShdw blurRad="38100" dist="38100" dir="2700000" algn="tl">
                    <a:srgbClr val="000000">
                      <a:alpha val="43137"/>
                    </a:srgbClr>
                  </a:outerShdw>
                </a:effectLst>
              </a:rPr>
              <a:t>Dissemination </a:t>
            </a:r>
            <a:endParaRPr lang="ja-JP" altLang="en-US" sz="2000" b="1" dirty="0">
              <a:solidFill>
                <a:srgbClr val="FF0000"/>
              </a:solidFill>
              <a:effectLst>
                <a:outerShdw blurRad="38100" dist="38100" dir="2700000" algn="tl">
                  <a:srgbClr val="000000">
                    <a:alpha val="43137"/>
                  </a:srgbClr>
                </a:outerShdw>
              </a:effectLst>
            </a:endParaRPr>
          </a:p>
        </p:txBody>
      </p:sp>
      <p:sp>
        <p:nvSpPr>
          <p:cNvPr id="25" name="正方形/長方形 24"/>
          <p:cNvSpPr/>
          <p:nvPr/>
        </p:nvSpPr>
        <p:spPr>
          <a:xfrm>
            <a:off x="198944" y="6210150"/>
            <a:ext cx="4608512" cy="28803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30" name="Picture 12" descr="ArCS Arctic Challenge for Sustainability Project">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773" t="-16208" r="3773" b="16208"/>
          <a:stretch/>
        </p:blipFill>
        <p:spPr bwMode="auto">
          <a:xfrm>
            <a:off x="-107603" y="86801"/>
            <a:ext cx="5038725" cy="561975"/>
          </a:xfrm>
          <a:prstGeom prst="rect">
            <a:avLst/>
          </a:prstGeom>
          <a:solidFill>
            <a:schemeClr val="bg1"/>
          </a:solidFill>
          <a:ln>
            <a:noFill/>
          </a:ln>
          <a:extLst/>
        </p:spPr>
      </p:pic>
      <p:sp>
        <p:nvSpPr>
          <p:cNvPr id="18" name="テキスト ボックス 17"/>
          <p:cNvSpPr txBox="1"/>
          <p:nvPr/>
        </p:nvSpPr>
        <p:spPr>
          <a:xfrm>
            <a:off x="1344886" y="44624"/>
            <a:ext cx="6274842" cy="646331"/>
          </a:xfrm>
          <a:prstGeom prst="rect">
            <a:avLst/>
          </a:prstGeom>
          <a:solidFill>
            <a:schemeClr val="bg1"/>
          </a:solidFill>
        </p:spPr>
        <p:txBody>
          <a:bodyPr wrap="square" rtlCol="0">
            <a:spAutoFit/>
          </a:bodyPr>
          <a:lstStyle/>
          <a:p>
            <a:pPr defTabSz="914400"/>
            <a:r>
              <a:rPr lang="en-US" altLang="ja-JP" sz="3600" b="1" dirty="0" smtClean="0">
                <a:solidFill>
                  <a:srgbClr val="0070C0"/>
                </a:solidFill>
                <a:latin typeface="Calibri"/>
                <a:ea typeface="ＭＳ Ｐゴシック" panose="020B0600070205080204" pitchFamily="50" charset="-128"/>
              </a:rPr>
              <a:t>          Data Management</a:t>
            </a:r>
            <a:endParaRPr lang="en-US" altLang="ja-JP" sz="3600" b="1" dirty="0">
              <a:solidFill>
                <a:srgbClr val="0070C0"/>
              </a:solidFill>
              <a:latin typeface="Calibri"/>
              <a:ea typeface="ＭＳ Ｐゴシック" panose="020B0600070205080204" pitchFamily="50" charset="-128"/>
            </a:endParaRPr>
          </a:p>
        </p:txBody>
      </p:sp>
      <p:sp>
        <p:nvSpPr>
          <p:cNvPr id="24" name="正方形/長方形 23"/>
          <p:cNvSpPr/>
          <p:nvPr/>
        </p:nvSpPr>
        <p:spPr>
          <a:xfrm>
            <a:off x="5429369" y="867243"/>
            <a:ext cx="3176575" cy="307777"/>
          </a:xfrm>
          <a:prstGeom prst="rect">
            <a:avLst/>
          </a:prstGeom>
        </p:spPr>
        <p:txBody>
          <a:bodyPr wrap="none">
            <a:spAutoFit/>
          </a:bodyPr>
          <a:lstStyle/>
          <a:p>
            <a:r>
              <a:rPr lang="en-US" altLang="ja-JP" sz="1400" dirty="0"/>
              <a:t>https://ads.nipr.ac.jp/portal/index.action</a:t>
            </a:r>
            <a:endParaRPr lang="ja-JP" altLang="en-US" sz="1400" dirty="0"/>
          </a:p>
        </p:txBody>
      </p:sp>
    </p:spTree>
    <p:extLst>
      <p:ext uri="{BB962C8B-B14F-4D97-AF65-F5344CB8AC3E}">
        <p14:creationId xmlns:p14="http://schemas.microsoft.com/office/powerpoint/2010/main" val="1112561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図 15"/>
          <p:cNvPicPr>
            <a:picLocks noChangeAspect="1"/>
          </p:cNvPicPr>
          <p:nvPr/>
        </p:nvPicPr>
        <p:blipFill rotWithShape="1">
          <a:blip r:embed="rId3">
            <a:extLst>
              <a:ext uri="{28A0092B-C50C-407E-A947-70E740481C1C}">
                <a14:useLocalDpi xmlns:a14="http://schemas.microsoft.com/office/drawing/2010/main" val="0"/>
              </a:ext>
            </a:extLst>
          </a:blip>
          <a:srcRect l="40620" t="6627" b="30902"/>
          <a:stretch/>
        </p:blipFill>
        <p:spPr>
          <a:xfrm>
            <a:off x="-207969" y="737874"/>
            <a:ext cx="9351969" cy="6955698"/>
          </a:xfrm>
          <a:prstGeom prst="rect">
            <a:avLst/>
          </a:prstGeom>
        </p:spPr>
      </p:pic>
      <p:sp>
        <p:nvSpPr>
          <p:cNvPr id="15" name="正方形/長方形 14"/>
          <p:cNvSpPr/>
          <p:nvPr/>
        </p:nvSpPr>
        <p:spPr>
          <a:xfrm>
            <a:off x="-207969" y="562707"/>
            <a:ext cx="9536106" cy="6784566"/>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899591" y="737874"/>
            <a:ext cx="7434731" cy="830997"/>
          </a:xfrm>
          <a:prstGeom prst="rect">
            <a:avLst/>
          </a:prstGeom>
          <a:noFill/>
        </p:spPr>
        <p:txBody>
          <a:bodyPr wrap="square" rtlCol="0">
            <a:spAutoFit/>
          </a:bodyPr>
          <a:lstStyle/>
          <a:p>
            <a:pPr defTabSz="914400"/>
            <a:r>
              <a:rPr lang="ja-JP" altLang="en-US" sz="2400" b="1" dirty="0" smtClean="0">
                <a:solidFill>
                  <a:srgbClr val="FFFF00"/>
                </a:solidFill>
              </a:rPr>
              <a:t>“</a:t>
            </a:r>
            <a:r>
              <a:rPr lang="en-US" altLang="ja-JP" sz="2400" b="1" dirty="0" smtClean="0">
                <a:solidFill>
                  <a:srgbClr val="FFFF00"/>
                </a:solidFill>
              </a:rPr>
              <a:t>International collaboration</a:t>
            </a:r>
            <a:r>
              <a:rPr lang="en-US" altLang="en-US" sz="2400" b="1" dirty="0" smtClean="0">
                <a:solidFill>
                  <a:srgbClr val="FFFF00"/>
                </a:solidFill>
              </a:rPr>
              <a:t>  and </a:t>
            </a:r>
            <a:r>
              <a:rPr lang="ja-JP" altLang="en-US" sz="2400" b="1" dirty="0" smtClean="0">
                <a:solidFill>
                  <a:srgbClr val="FFFF00"/>
                </a:solidFill>
              </a:rPr>
              <a:t>“</a:t>
            </a:r>
            <a:r>
              <a:rPr lang="en-US" altLang="ja-JP" sz="2400" b="1" dirty="0" smtClean="0">
                <a:solidFill>
                  <a:srgbClr val="FFFF00"/>
                </a:solidFill>
              </a:rPr>
              <a:t>Linkage with society”</a:t>
            </a:r>
            <a:r>
              <a:rPr lang="ja-JP" altLang="en-US" sz="2400" b="1" dirty="0" smtClean="0">
                <a:solidFill>
                  <a:srgbClr val="FFFF00"/>
                </a:solidFill>
              </a:rPr>
              <a:t>　</a:t>
            </a:r>
            <a:endParaRPr lang="en-US" altLang="ja-JP" sz="2400" b="1" dirty="0" smtClean="0">
              <a:solidFill>
                <a:srgbClr val="FFFF00"/>
              </a:solidFill>
            </a:endParaRPr>
          </a:p>
          <a:p>
            <a:pPr defTabSz="914400"/>
            <a:r>
              <a:rPr lang="en-US" altLang="ja-JP" sz="2400" b="1" dirty="0">
                <a:solidFill>
                  <a:srgbClr val="FFFF00"/>
                </a:solidFill>
              </a:rPr>
              <a:t> </a:t>
            </a:r>
            <a:r>
              <a:rPr lang="en-US" altLang="ja-JP" sz="2400" b="1" dirty="0" smtClean="0">
                <a:solidFill>
                  <a:srgbClr val="FFFF00"/>
                </a:solidFill>
              </a:rPr>
              <a:t>     are</a:t>
            </a:r>
            <a:r>
              <a:rPr lang="en-US" altLang="en-US" sz="2400" b="1" dirty="0" smtClean="0">
                <a:solidFill>
                  <a:srgbClr val="FFFF00"/>
                </a:solidFill>
              </a:rPr>
              <a:t>  very important characteristics of </a:t>
            </a:r>
            <a:r>
              <a:rPr lang="en-US" altLang="en-US" sz="2400" b="1" dirty="0" err="1" smtClean="0">
                <a:solidFill>
                  <a:srgbClr val="FFFF00"/>
                </a:solidFill>
              </a:rPr>
              <a:t>ArCS</a:t>
            </a:r>
            <a:r>
              <a:rPr lang="en-US" altLang="en-US" sz="2400" b="1" dirty="0" smtClean="0">
                <a:solidFill>
                  <a:srgbClr val="FFFF00"/>
                </a:solidFill>
              </a:rPr>
              <a:t>.</a:t>
            </a:r>
          </a:p>
        </p:txBody>
      </p:sp>
      <p:sp>
        <p:nvSpPr>
          <p:cNvPr id="5" name="テキスト ボックス 4"/>
          <p:cNvSpPr txBox="1"/>
          <p:nvPr/>
        </p:nvSpPr>
        <p:spPr>
          <a:xfrm>
            <a:off x="683568" y="2034018"/>
            <a:ext cx="184666" cy="369332"/>
          </a:xfrm>
          <a:prstGeom prst="rect">
            <a:avLst/>
          </a:prstGeom>
          <a:noFill/>
        </p:spPr>
        <p:txBody>
          <a:bodyPr wrap="none" rtlCol="0">
            <a:spAutoFit/>
          </a:bodyPr>
          <a:lstStyle/>
          <a:p>
            <a:pPr defTabSz="914400"/>
            <a:r>
              <a:rPr lang="en-US" altLang="ja-JP" dirty="0" smtClean="0">
                <a:solidFill>
                  <a:srgbClr val="FFFFFF"/>
                </a:solidFill>
              </a:rPr>
              <a:t> </a:t>
            </a:r>
            <a:endParaRPr lang="ja-JP" altLang="en-US" dirty="0">
              <a:solidFill>
                <a:srgbClr val="FFFFFF"/>
              </a:solidFill>
            </a:endParaRPr>
          </a:p>
        </p:txBody>
      </p:sp>
      <p:sp>
        <p:nvSpPr>
          <p:cNvPr id="10" name="テキスト ボックス 9"/>
          <p:cNvSpPr txBox="1"/>
          <p:nvPr/>
        </p:nvSpPr>
        <p:spPr>
          <a:xfrm>
            <a:off x="683568" y="1486356"/>
            <a:ext cx="8064896" cy="5078313"/>
          </a:xfrm>
          <a:prstGeom prst="rect">
            <a:avLst/>
          </a:prstGeom>
          <a:noFill/>
        </p:spPr>
        <p:txBody>
          <a:bodyPr wrap="square" rtlCol="0">
            <a:spAutoFit/>
          </a:bodyPr>
          <a:lstStyle/>
          <a:p>
            <a:pPr defTabSz="914400"/>
            <a:r>
              <a:rPr lang="en-US" altLang="ja-JP" sz="2000" b="1" dirty="0" smtClean="0">
                <a:solidFill>
                  <a:srgbClr val="FFFFFF"/>
                </a:solidFill>
              </a:rPr>
              <a:t># Arctic research in Japan has developed through bi-lateral collaboration mostly by  Individual scientist and individual institutes.   </a:t>
            </a:r>
          </a:p>
          <a:p>
            <a:pPr defTabSz="914400"/>
            <a:endParaRPr lang="en-US" altLang="ja-JP" sz="1100" b="1" dirty="0" smtClean="0">
              <a:solidFill>
                <a:srgbClr val="FFFFFF"/>
              </a:solidFill>
            </a:endParaRPr>
          </a:p>
          <a:p>
            <a:pPr defTabSz="914400"/>
            <a:r>
              <a:rPr lang="en-US" altLang="ja-JP" sz="2000" b="1" dirty="0" smtClean="0">
                <a:solidFill>
                  <a:srgbClr val="FFFFFF"/>
                </a:solidFill>
              </a:rPr>
              <a:t># </a:t>
            </a:r>
            <a:r>
              <a:rPr lang="en-US" altLang="ja-JP" sz="2000" b="1" dirty="0" err="1" smtClean="0">
                <a:solidFill>
                  <a:srgbClr val="FFFFFF"/>
                </a:solidFill>
              </a:rPr>
              <a:t>ArCS</a:t>
            </a:r>
            <a:r>
              <a:rPr lang="en-US" altLang="ja-JP" sz="2000" b="1" dirty="0" smtClean="0">
                <a:solidFill>
                  <a:srgbClr val="FFFFFF"/>
                </a:solidFill>
              </a:rPr>
              <a:t> will try to promote Japan’s scientific activity</a:t>
            </a:r>
            <a:r>
              <a:rPr lang="ja-JP" altLang="en-US" sz="2000" b="1" dirty="0" smtClean="0">
                <a:solidFill>
                  <a:srgbClr val="FFFFFF"/>
                </a:solidFill>
              </a:rPr>
              <a:t> </a:t>
            </a:r>
            <a:r>
              <a:rPr lang="en-US" altLang="ja-JP" sz="2000" b="1" dirty="0" smtClean="0">
                <a:solidFill>
                  <a:srgbClr val="FFFFFF"/>
                </a:solidFill>
              </a:rPr>
              <a:t>more INTERNATIONALLY based on foregoing bi-lateral cooperation. </a:t>
            </a:r>
          </a:p>
          <a:p>
            <a:pPr defTabSz="914400"/>
            <a:endParaRPr lang="en-US" altLang="ja-JP" sz="1100" b="1" dirty="0" smtClean="0">
              <a:solidFill>
                <a:srgbClr val="FFFFFF"/>
              </a:solidFill>
            </a:endParaRPr>
          </a:p>
          <a:p>
            <a:pPr defTabSz="914400"/>
            <a:r>
              <a:rPr lang="en-US" altLang="ja-JP" sz="2000" b="1" dirty="0" smtClean="0">
                <a:solidFill>
                  <a:srgbClr val="FFFFFF"/>
                </a:solidFill>
              </a:rPr>
              <a:t># New Arctic Policy of EU is simple</a:t>
            </a:r>
            <a:r>
              <a:rPr lang="ja-JP" altLang="en-US" sz="2000" b="1" dirty="0" smtClean="0">
                <a:solidFill>
                  <a:srgbClr val="FFFFFF"/>
                </a:solidFill>
              </a:rPr>
              <a:t> </a:t>
            </a:r>
            <a:r>
              <a:rPr lang="en-US" altLang="ja-JP" sz="2000" b="1" dirty="0" smtClean="0">
                <a:solidFill>
                  <a:srgbClr val="FFFFFF"/>
                </a:solidFill>
              </a:rPr>
              <a:t>to</a:t>
            </a:r>
            <a:r>
              <a:rPr lang="ja-JP" altLang="en-US" sz="2000" b="1" dirty="0" smtClean="0">
                <a:solidFill>
                  <a:srgbClr val="FFFFFF"/>
                </a:solidFill>
              </a:rPr>
              <a:t> </a:t>
            </a:r>
            <a:r>
              <a:rPr lang="en-US" altLang="ja-JP" sz="2000" b="1" dirty="0" smtClean="0">
                <a:solidFill>
                  <a:srgbClr val="FFFFFF"/>
                </a:solidFill>
              </a:rPr>
              <a:t>be understood (three main policy objectives focused on three key areas: knowledge, responsibility and </a:t>
            </a:r>
            <a:r>
              <a:rPr lang="en-US" altLang="ja-JP" sz="2000" b="1" dirty="0" err="1" smtClean="0">
                <a:solidFill>
                  <a:srgbClr val="FFFFFF"/>
                </a:solidFill>
              </a:rPr>
              <a:t>engagiment</a:t>
            </a:r>
            <a:r>
              <a:rPr lang="en-US" altLang="ja-JP" sz="2000" b="1" dirty="0" smtClean="0">
                <a:solidFill>
                  <a:srgbClr val="FFFFFF"/>
                </a:solidFill>
              </a:rPr>
              <a:t>), nevertheless, it covers essential issues of  “Arctic Problem” for not only AC countries but also non-AC countries</a:t>
            </a:r>
            <a:r>
              <a:rPr lang="ja-JP" altLang="en-US" sz="2000" b="1" dirty="0" smtClean="0">
                <a:solidFill>
                  <a:srgbClr val="FFFFFF"/>
                </a:solidFill>
              </a:rPr>
              <a:t> </a:t>
            </a:r>
            <a:r>
              <a:rPr lang="en-US" altLang="ja-JP" sz="2000" b="1" dirty="0" smtClean="0">
                <a:solidFill>
                  <a:srgbClr val="FFFFFF"/>
                </a:solidFill>
              </a:rPr>
              <a:t>including the linkage of science/technology with society.   </a:t>
            </a:r>
          </a:p>
          <a:p>
            <a:pPr defTabSz="914400"/>
            <a:endParaRPr lang="en-US" altLang="ja-JP" sz="1100" b="1" dirty="0" smtClean="0">
              <a:solidFill>
                <a:srgbClr val="FFFFFF"/>
              </a:solidFill>
            </a:endParaRPr>
          </a:p>
          <a:p>
            <a:pPr defTabSz="914400"/>
            <a:r>
              <a:rPr lang="en-US" altLang="ja-JP" sz="2000" b="1" dirty="0" smtClean="0">
                <a:solidFill>
                  <a:srgbClr val="FFFFFF"/>
                </a:solidFill>
              </a:rPr>
              <a:t># Collaboration between EU and Japan should be enforced ever than before (especially from Japanese side). </a:t>
            </a:r>
            <a:r>
              <a:rPr lang="en-US" altLang="ja-JP" sz="2000" b="1" dirty="0" err="1" smtClean="0">
                <a:solidFill>
                  <a:srgbClr val="FFFFFF"/>
                </a:solidFill>
              </a:rPr>
              <a:t>ArCS</a:t>
            </a:r>
            <a:r>
              <a:rPr lang="en-US" altLang="ja-JP" sz="2000" b="1" dirty="0" smtClean="0">
                <a:solidFill>
                  <a:srgbClr val="FFFFFF"/>
                </a:solidFill>
              </a:rPr>
              <a:t> will be able to support and promote the collaboration.</a:t>
            </a:r>
          </a:p>
          <a:p>
            <a:pPr defTabSz="914400"/>
            <a:endParaRPr lang="en-US" altLang="ja-JP" sz="1100" b="1" dirty="0">
              <a:solidFill>
                <a:srgbClr val="FFFFFF"/>
              </a:solidFill>
            </a:endParaRPr>
          </a:p>
          <a:p>
            <a:pPr defTabSz="914400"/>
            <a:r>
              <a:rPr lang="en-US" altLang="ja-JP" sz="2000" b="1" dirty="0" smtClean="0">
                <a:solidFill>
                  <a:srgbClr val="FFFFFF"/>
                </a:solidFill>
              </a:rPr>
              <a:t># </a:t>
            </a:r>
            <a:r>
              <a:rPr lang="en-US" altLang="ja-JP" sz="2000" b="1" u="sng" dirty="0" smtClean="0">
                <a:solidFill>
                  <a:srgbClr val="FFFFFF"/>
                </a:solidFill>
              </a:rPr>
              <a:t>Collaboration with INTAROS </a:t>
            </a:r>
            <a:r>
              <a:rPr lang="en-US" altLang="ja-JP" sz="2000" b="1" dirty="0" smtClean="0">
                <a:solidFill>
                  <a:srgbClr val="FFFFFF"/>
                </a:solidFill>
              </a:rPr>
              <a:t>through exchange of knowledge, observation system and data, and experience of management system.  </a:t>
            </a:r>
          </a:p>
        </p:txBody>
      </p:sp>
      <p:pic>
        <p:nvPicPr>
          <p:cNvPr id="17" name="Picture 12" descr="ArCS Arctic Challenge for Sustainability Project">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73" t="-16208" r="3773" b="16208"/>
          <a:stretch/>
        </p:blipFill>
        <p:spPr bwMode="auto">
          <a:xfrm>
            <a:off x="-90018" y="86801"/>
            <a:ext cx="5038725" cy="561975"/>
          </a:xfrm>
          <a:prstGeom prst="rect">
            <a:avLst/>
          </a:prstGeom>
          <a:solidFill>
            <a:schemeClr val="bg1"/>
          </a:solidFill>
          <a:ln>
            <a:noFill/>
          </a:ln>
          <a:extLst/>
        </p:spPr>
      </p:pic>
      <p:sp>
        <p:nvSpPr>
          <p:cNvPr id="18" name="テキスト ボックス 17"/>
          <p:cNvSpPr txBox="1"/>
          <p:nvPr/>
        </p:nvSpPr>
        <p:spPr>
          <a:xfrm>
            <a:off x="1362471" y="11374"/>
            <a:ext cx="7965666" cy="646331"/>
          </a:xfrm>
          <a:prstGeom prst="rect">
            <a:avLst/>
          </a:prstGeom>
          <a:solidFill>
            <a:schemeClr val="bg1"/>
          </a:solidFill>
        </p:spPr>
        <p:txBody>
          <a:bodyPr wrap="square" rtlCol="0">
            <a:spAutoFit/>
          </a:bodyPr>
          <a:lstStyle/>
          <a:p>
            <a:pPr defTabSz="914400"/>
            <a:r>
              <a:rPr lang="en-US" altLang="ja-JP" sz="3600" b="1" dirty="0" smtClean="0">
                <a:solidFill>
                  <a:srgbClr val="0070C0"/>
                </a:solidFill>
                <a:latin typeface="Calibri"/>
                <a:ea typeface="ＭＳ Ｐゴシック" panose="020B0600070205080204" pitchFamily="50" charset="-128"/>
              </a:rPr>
              <a:t>      </a:t>
            </a:r>
            <a:r>
              <a:rPr lang="ja-JP" altLang="en-US" sz="3600" b="1" dirty="0" smtClean="0">
                <a:solidFill>
                  <a:srgbClr val="0070C0"/>
                </a:solidFill>
                <a:latin typeface="Calibri"/>
                <a:ea typeface="ＭＳ Ｐゴシック" panose="020B0600070205080204" pitchFamily="50" charset="-128"/>
              </a:rPr>
              <a:t>　</a:t>
            </a:r>
            <a:r>
              <a:rPr lang="en-US" altLang="ja-JP" sz="3600" b="1" dirty="0" err="1" smtClean="0">
                <a:solidFill>
                  <a:srgbClr val="0070C0"/>
                </a:solidFill>
                <a:latin typeface="Calibri"/>
                <a:ea typeface="ＭＳ Ｐゴシック" panose="020B0600070205080204" pitchFamily="50" charset="-128"/>
              </a:rPr>
              <a:t>ArCS</a:t>
            </a:r>
            <a:r>
              <a:rPr lang="en-US" altLang="ja-JP" sz="3600" b="1" dirty="0" smtClean="0">
                <a:solidFill>
                  <a:srgbClr val="0070C0"/>
                </a:solidFill>
                <a:latin typeface="Calibri"/>
                <a:ea typeface="ＭＳ Ｐゴシック" panose="020B0600070205080204" pitchFamily="50" charset="-128"/>
              </a:rPr>
              <a:t> and EU Project</a:t>
            </a:r>
            <a:endParaRPr lang="en-US" altLang="ja-JP" sz="3600" b="1" dirty="0">
              <a:solidFill>
                <a:srgbClr val="0070C0"/>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99360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0620" b="30902"/>
          <a:stretch/>
        </p:blipFill>
        <p:spPr>
          <a:xfrm>
            <a:off x="-15619" y="-118532"/>
            <a:ext cx="9159620" cy="7535333"/>
          </a:xfrm>
          <a:prstGeom prst="rect">
            <a:avLst/>
          </a:prstGeom>
        </p:spPr>
      </p:pic>
      <p:sp>
        <p:nvSpPr>
          <p:cNvPr id="12" name="スライド番号プレースホルダー 11"/>
          <p:cNvSpPr>
            <a:spLocks noGrp="1"/>
          </p:cNvSpPr>
          <p:nvPr>
            <p:ph type="sldNum" sz="quarter" idx="12"/>
          </p:nvPr>
        </p:nvSpPr>
        <p:spPr>
          <a:xfrm>
            <a:off x="7010400" y="6492492"/>
            <a:ext cx="2133600" cy="365125"/>
          </a:xfrm>
        </p:spPr>
        <p:txBody>
          <a:bodyPr/>
          <a:lstStyle/>
          <a:p>
            <a:r>
              <a:rPr lang="en-US" altLang="ja-JP" dirty="0" smtClean="0"/>
              <a:t>1</a:t>
            </a:r>
            <a:endParaRPr kumimoji="1" lang="ja-JP" altLang="en-US" dirty="0"/>
          </a:p>
        </p:txBody>
      </p:sp>
      <p:sp>
        <p:nvSpPr>
          <p:cNvPr id="8" name="タイトル 1"/>
          <p:cNvSpPr txBox="1">
            <a:spLocks/>
          </p:cNvSpPr>
          <p:nvPr/>
        </p:nvSpPr>
        <p:spPr>
          <a:xfrm>
            <a:off x="755650" y="249237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4100" dirty="0" smtClean="0">
                <a:solidFill>
                  <a:srgbClr val="002060"/>
                </a:solidFill>
              </a:rPr>
              <a:t>Thank you for your attention</a:t>
            </a:r>
            <a:endParaRPr lang="ja-JP" altLang="en-US" sz="4100" dirty="0">
              <a:solidFill>
                <a:srgbClr val="002060"/>
              </a:solidFill>
            </a:endParaRPr>
          </a:p>
        </p:txBody>
      </p:sp>
      <p:sp>
        <p:nvSpPr>
          <p:cNvPr id="2" name="正方形/長方形 1"/>
          <p:cNvSpPr/>
          <p:nvPr/>
        </p:nvSpPr>
        <p:spPr>
          <a:xfrm>
            <a:off x="1023029" y="4764216"/>
            <a:ext cx="6677854" cy="461665"/>
          </a:xfrm>
          <a:prstGeom prst="rect">
            <a:avLst/>
          </a:prstGeom>
        </p:spPr>
        <p:txBody>
          <a:bodyPr wrap="none">
            <a:spAutoFit/>
          </a:bodyPr>
          <a:lstStyle/>
          <a:p>
            <a:r>
              <a:rPr lang="en-US" altLang="ja-JP" sz="2400" dirty="0" smtClean="0">
                <a:solidFill>
                  <a:schemeClr val="bg1"/>
                </a:solidFill>
              </a:rPr>
              <a:t>Please visit     http</a:t>
            </a:r>
            <a:r>
              <a:rPr lang="en-US" altLang="ja-JP" sz="2400" dirty="0">
                <a:solidFill>
                  <a:schemeClr val="bg1"/>
                </a:solidFill>
              </a:rPr>
              <a:t>://www.arcs-pro.jp/en/index.html</a:t>
            </a:r>
            <a:endParaRPr lang="ja-JP" altLang="en-US" sz="2400" dirty="0">
              <a:solidFill>
                <a:schemeClr val="bg1"/>
              </a:solidFill>
            </a:endParaRPr>
          </a:p>
        </p:txBody>
      </p:sp>
    </p:spTree>
    <p:extLst>
      <p:ext uri="{BB962C8B-B14F-4D97-AF65-F5344CB8AC3E}">
        <p14:creationId xmlns:p14="http://schemas.microsoft.com/office/powerpoint/2010/main" val="2573151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rotWithShape="1">
          <a:blip r:embed="rId3">
            <a:extLst>
              <a:ext uri="{28A0092B-C50C-407E-A947-70E740481C1C}">
                <a14:useLocalDpi xmlns:a14="http://schemas.microsoft.com/office/drawing/2010/main" val="0"/>
              </a:ext>
            </a:extLst>
          </a:blip>
          <a:srcRect l="40620" t="6476" b="36940"/>
          <a:stretch/>
        </p:blipFill>
        <p:spPr>
          <a:xfrm>
            <a:off x="-207969" y="720969"/>
            <a:ext cx="9351969" cy="6300318"/>
          </a:xfrm>
          <a:prstGeom prst="rect">
            <a:avLst/>
          </a:prstGeom>
        </p:spPr>
      </p:pic>
      <p:sp>
        <p:nvSpPr>
          <p:cNvPr id="25" name="正方形/長方形 24"/>
          <p:cNvSpPr/>
          <p:nvPr/>
        </p:nvSpPr>
        <p:spPr>
          <a:xfrm>
            <a:off x="-161710" y="759630"/>
            <a:ext cx="9372047" cy="6261656"/>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4" cstate="print"/>
          <a:srcRect/>
          <a:stretch>
            <a:fillRect/>
          </a:stretch>
        </p:blipFill>
        <p:spPr bwMode="auto">
          <a:xfrm>
            <a:off x="6986684" y="1770540"/>
            <a:ext cx="1099759" cy="1008112"/>
          </a:xfrm>
          <a:prstGeom prst="rect">
            <a:avLst/>
          </a:prstGeom>
          <a:noFill/>
          <a:ln w="47625">
            <a:solidFill>
              <a:srgbClr val="0070C0"/>
            </a:solidFill>
            <a:miter lim="800000"/>
            <a:headEnd/>
            <a:tailEnd/>
          </a:ln>
        </p:spPr>
      </p:pic>
      <p:sp>
        <p:nvSpPr>
          <p:cNvPr id="3" name="正方形/長方形 2"/>
          <p:cNvSpPr/>
          <p:nvPr/>
        </p:nvSpPr>
        <p:spPr>
          <a:xfrm>
            <a:off x="-29828" y="908720"/>
            <a:ext cx="6779834" cy="1895391"/>
          </a:xfrm>
          <a:prstGeom prst="rect">
            <a:avLst/>
          </a:prstGeom>
        </p:spPr>
        <p:txBody>
          <a:bodyPr wrap="square">
            <a:spAutoFit/>
          </a:bodyPr>
          <a:lstStyle/>
          <a:p>
            <a:pPr defTabSz="914400">
              <a:spcBef>
                <a:spcPct val="20000"/>
              </a:spcBef>
              <a:defRPr/>
            </a:pPr>
            <a:r>
              <a:rPr lang="en-US" altLang="ja-JP" b="1" u="sng" dirty="0" smtClean="0">
                <a:solidFill>
                  <a:srgbClr val="FFFFFF"/>
                </a:solidFill>
              </a:rPr>
              <a:t>Arctic Research of </a:t>
            </a:r>
            <a:r>
              <a:rPr lang="en-US" altLang="ja-JP" b="1" u="sng" dirty="0">
                <a:solidFill>
                  <a:srgbClr val="FFFFFF"/>
                </a:solidFill>
              </a:rPr>
              <a:t>Japan (</a:t>
            </a:r>
            <a:r>
              <a:rPr lang="en-US" altLang="ja-JP" b="1" u="sng" dirty="0" smtClean="0">
                <a:solidFill>
                  <a:srgbClr val="FFFFFF"/>
                </a:solidFill>
              </a:rPr>
              <a:t>Bilateral or Internationally collaborated)</a:t>
            </a:r>
            <a:endParaRPr lang="en-US" altLang="ja-JP" b="1" dirty="0" smtClean="0">
              <a:solidFill>
                <a:srgbClr val="FFFFFF"/>
              </a:solidFill>
            </a:endParaRPr>
          </a:p>
          <a:p>
            <a:pPr marL="540000" indent="-187200" defTabSz="914400">
              <a:lnSpc>
                <a:spcPts val="1400"/>
              </a:lnSpc>
              <a:spcBef>
                <a:spcPts val="336"/>
              </a:spcBef>
              <a:buFont typeface="Arial"/>
              <a:buChar char="•"/>
              <a:defRPr/>
            </a:pPr>
            <a:r>
              <a:rPr lang="en-US" altLang="ja-JP" sz="1600" b="1" dirty="0" smtClean="0">
                <a:solidFill>
                  <a:srgbClr val="00FF00"/>
                </a:solidFill>
              </a:rPr>
              <a:t>Atmospheric and ecological studies in </a:t>
            </a:r>
            <a:r>
              <a:rPr lang="en-US" altLang="ja-JP" sz="1600" b="1" dirty="0" err="1" smtClean="0">
                <a:solidFill>
                  <a:srgbClr val="00FF00"/>
                </a:solidFill>
              </a:rPr>
              <a:t>Ny-Alesund</a:t>
            </a:r>
            <a:r>
              <a:rPr lang="en-US" altLang="ja-JP" sz="1600" b="1" dirty="0" smtClean="0">
                <a:solidFill>
                  <a:srgbClr val="00FF00"/>
                </a:solidFill>
              </a:rPr>
              <a:t> (25 years)</a:t>
            </a:r>
          </a:p>
          <a:p>
            <a:pPr marL="540000" lvl="2" indent="-185738" defTabSz="914400">
              <a:lnSpc>
                <a:spcPts val="1400"/>
              </a:lnSpc>
              <a:spcBef>
                <a:spcPts val="336"/>
              </a:spcBef>
              <a:buFont typeface="Arial"/>
              <a:buChar char="•"/>
              <a:defRPr/>
            </a:pPr>
            <a:r>
              <a:rPr lang="en-US" altLang="ja-JP" sz="1600" b="1" dirty="0" smtClean="0">
                <a:solidFill>
                  <a:srgbClr val="FFFFFF"/>
                </a:solidFill>
              </a:rPr>
              <a:t>Greenland Ice cores (NGRIP</a:t>
            </a:r>
            <a:r>
              <a:rPr lang="ja-JP" altLang="en-US" sz="1600" b="1" dirty="0" smtClean="0">
                <a:solidFill>
                  <a:srgbClr val="FFFFFF"/>
                </a:solidFill>
              </a:rPr>
              <a:t>，</a:t>
            </a:r>
            <a:r>
              <a:rPr lang="en-US" altLang="ja-JP" sz="1600" b="1" dirty="0" smtClean="0">
                <a:solidFill>
                  <a:srgbClr val="FFFFFF"/>
                </a:solidFill>
              </a:rPr>
              <a:t>NEEM)</a:t>
            </a:r>
          </a:p>
          <a:p>
            <a:pPr marL="540000" lvl="2" indent="-185738" defTabSz="914400">
              <a:lnSpc>
                <a:spcPts val="1400"/>
              </a:lnSpc>
              <a:spcBef>
                <a:spcPts val="336"/>
              </a:spcBef>
              <a:buFont typeface="Arial"/>
              <a:buChar char="•"/>
              <a:defRPr/>
            </a:pPr>
            <a:r>
              <a:rPr lang="en-US" altLang="ja-JP" sz="1600" b="1" dirty="0" smtClean="0">
                <a:solidFill>
                  <a:srgbClr val="FFFF00"/>
                </a:solidFill>
              </a:rPr>
              <a:t>Observation in the Arctic Ocean by R/V </a:t>
            </a:r>
            <a:r>
              <a:rPr lang="en-US" altLang="ja-JP" sz="1600" b="1" dirty="0" err="1" smtClean="0">
                <a:solidFill>
                  <a:srgbClr val="FFFF00"/>
                </a:solidFill>
              </a:rPr>
              <a:t>Mirai</a:t>
            </a:r>
            <a:r>
              <a:rPr lang="en-US" altLang="ja-JP" sz="1600" b="1" dirty="0" smtClean="0">
                <a:solidFill>
                  <a:srgbClr val="FFFF00"/>
                </a:solidFill>
              </a:rPr>
              <a:t> (20 years)</a:t>
            </a:r>
          </a:p>
          <a:p>
            <a:pPr marL="540000" lvl="2" indent="-185738" defTabSz="914400">
              <a:lnSpc>
                <a:spcPts val="1400"/>
              </a:lnSpc>
              <a:spcBef>
                <a:spcPts val="336"/>
              </a:spcBef>
              <a:buFont typeface="Arial"/>
              <a:buChar char="•"/>
              <a:defRPr/>
            </a:pPr>
            <a:r>
              <a:rPr lang="en-US" altLang="ja-JP" sz="1600" b="1" dirty="0" smtClean="0">
                <a:solidFill>
                  <a:srgbClr val="00B0F0"/>
                </a:solidFill>
              </a:rPr>
              <a:t>Climate and Ecosystem change modeling/projection</a:t>
            </a:r>
          </a:p>
          <a:p>
            <a:pPr marL="540000" lvl="2" indent="-185738" defTabSz="914400">
              <a:lnSpc>
                <a:spcPts val="1400"/>
              </a:lnSpc>
              <a:spcBef>
                <a:spcPts val="336"/>
              </a:spcBef>
              <a:buFont typeface="Arial"/>
              <a:buChar char="•"/>
              <a:defRPr/>
            </a:pPr>
            <a:r>
              <a:rPr lang="en-US" altLang="ja-JP" sz="1600" b="1" dirty="0" smtClean="0">
                <a:solidFill>
                  <a:srgbClr val="FFC000"/>
                </a:solidFill>
              </a:rPr>
              <a:t>Observational studies in eastern Siberia (Yakutsk region, 20 years)</a:t>
            </a:r>
          </a:p>
          <a:p>
            <a:pPr marL="540000" lvl="2" indent="-185738" defTabSz="914400">
              <a:lnSpc>
                <a:spcPts val="1400"/>
              </a:lnSpc>
              <a:spcBef>
                <a:spcPts val="336"/>
              </a:spcBef>
              <a:buFont typeface="Arial"/>
              <a:buChar char="•"/>
              <a:defRPr/>
            </a:pPr>
            <a:r>
              <a:rPr lang="en-US" altLang="ja-JP" sz="1600" b="1" dirty="0" smtClean="0">
                <a:solidFill>
                  <a:srgbClr val="FFC000"/>
                </a:solidFill>
              </a:rPr>
              <a:t>Vegetation and carbon budget studies in Alaskan boreal forests</a:t>
            </a:r>
          </a:p>
          <a:p>
            <a:pPr marL="540000" lvl="2" indent="-185738" defTabSz="914400">
              <a:lnSpc>
                <a:spcPts val="1400"/>
              </a:lnSpc>
              <a:spcBef>
                <a:spcPts val="336"/>
              </a:spcBef>
              <a:buFont typeface="Arial"/>
              <a:buChar char="•"/>
              <a:defRPr/>
            </a:pPr>
            <a:r>
              <a:rPr lang="en-US" altLang="ja-JP" sz="1600" b="1" dirty="0" smtClean="0">
                <a:solidFill>
                  <a:srgbClr val="FFFFFF"/>
                </a:solidFill>
              </a:rPr>
              <a:t>SIGMA Project (snow and albedo study) </a:t>
            </a:r>
            <a:r>
              <a:rPr lang="en-US" altLang="ja-JP" sz="1600" b="1" dirty="0" smtClean="0">
                <a:solidFill>
                  <a:srgbClr val="FFFFFF"/>
                </a:solidFill>
                <a:sym typeface="Wingdings"/>
              </a:rPr>
              <a:t> Contribution to GCW</a:t>
            </a:r>
            <a:endParaRPr lang="en-US" altLang="ja-JP" sz="1600" b="1" dirty="0" smtClean="0">
              <a:solidFill>
                <a:srgbClr val="FFFFFF"/>
              </a:solidFill>
            </a:endParaRPr>
          </a:p>
        </p:txBody>
      </p:sp>
      <p:pic>
        <p:nvPicPr>
          <p:cNvPr id="4" name="Picture 9" descr="C:\Users\aerc7816\Desktop\冊子パンフ作成関係\暫定パンフレット\写真素材たち\040918013矢吹祐伯（JAMSTE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123444" y="908720"/>
            <a:ext cx="883060" cy="1146663"/>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5651" y="870300"/>
            <a:ext cx="1224000" cy="814793"/>
          </a:xfrm>
          <a:prstGeom prst="rect">
            <a:avLst/>
          </a:prstGeom>
          <a:ln w="38100">
            <a:solidFill>
              <a:srgbClr val="92D050"/>
            </a:solidFill>
          </a:ln>
        </p:spPr>
      </p:pic>
      <p:pic>
        <p:nvPicPr>
          <p:cNvPr id="6" name="図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691396" y="2356777"/>
            <a:ext cx="1336828" cy="853175"/>
          </a:xfrm>
          <a:prstGeom prst="rect">
            <a:avLst/>
          </a:prstGeom>
          <a:ln w="38100">
            <a:solidFill>
              <a:srgbClr val="FFFF00"/>
            </a:solidFill>
          </a:ln>
        </p:spPr>
      </p:pic>
      <p:pic>
        <p:nvPicPr>
          <p:cNvPr id="7" name="図 6" descr="sigma-a_10.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76697" y="1909219"/>
            <a:ext cx="929154" cy="1134548"/>
          </a:xfrm>
          <a:prstGeom prst="rect">
            <a:avLst/>
          </a:prstGeom>
          <a:ln w="38100">
            <a:solidFill>
              <a:schemeClr val="bg1"/>
            </a:solidFill>
          </a:ln>
        </p:spPr>
      </p:pic>
      <p:sp>
        <p:nvSpPr>
          <p:cNvPr id="8" name="正方形/長方形 7"/>
          <p:cNvSpPr/>
          <p:nvPr/>
        </p:nvSpPr>
        <p:spPr>
          <a:xfrm>
            <a:off x="6819" y="2929776"/>
            <a:ext cx="8208912" cy="1269578"/>
          </a:xfrm>
          <a:prstGeom prst="rect">
            <a:avLst/>
          </a:prstGeom>
        </p:spPr>
        <p:txBody>
          <a:bodyPr wrap="square">
            <a:spAutoFit/>
          </a:bodyPr>
          <a:lstStyle/>
          <a:p>
            <a:pPr defTabSz="914400">
              <a:lnSpc>
                <a:spcPts val="900"/>
              </a:lnSpc>
              <a:spcAft>
                <a:spcPts val="600"/>
              </a:spcAft>
            </a:pPr>
            <a:r>
              <a:rPr lang="en-US" altLang="ja-JP" b="1" u="sng" dirty="0" smtClean="0">
                <a:solidFill>
                  <a:srgbClr val="FFFFFF"/>
                </a:solidFill>
              </a:rPr>
              <a:t>Experts contribution to AC Committees</a:t>
            </a:r>
          </a:p>
          <a:p>
            <a:pPr lvl="1" defTabSz="914400"/>
            <a:r>
              <a:rPr lang="en-US" altLang="ja-JP" sz="1600" dirty="0" smtClean="0">
                <a:solidFill>
                  <a:srgbClr val="FFFFFF"/>
                </a:solidFill>
              </a:rPr>
              <a:t>AMAP, SWIPA, AACA:	Sending experts to contribute to making reports</a:t>
            </a:r>
          </a:p>
          <a:p>
            <a:pPr lvl="1" defTabSz="914400"/>
            <a:r>
              <a:rPr lang="en-US" altLang="ja-JP" sz="1600" dirty="0" smtClean="0">
                <a:solidFill>
                  <a:srgbClr val="FFFFFF"/>
                </a:solidFill>
              </a:rPr>
              <a:t>CAFF, PAME, SCTF:	Participating as an observer</a:t>
            </a:r>
          </a:p>
          <a:p>
            <a:pPr lvl="1" defTabSz="914400"/>
            <a:r>
              <a:rPr lang="en-US" altLang="ja-JP" sz="1600" dirty="0" smtClean="0">
                <a:solidFill>
                  <a:srgbClr val="FFFFFF"/>
                </a:solidFill>
              </a:rPr>
              <a:t>IASC:		                    Participating as Council member and WG member </a:t>
            </a:r>
            <a:r>
              <a:rPr lang="en-US" altLang="ja-JP" sz="1600" dirty="0">
                <a:solidFill>
                  <a:srgbClr val="FFFFFF"/>
                </a:solidFill>
              </a:rPr>
              <a:t>(1991- </a:t>
            </a:r>
            <a:r>
              <a:rPr lang="en-US" altLang="ja-JP" sz="1600" dirty="0" smtClean="0">
                <a:solidFill>
                  <a:srgbClr val="FFFFFF"/>
                </a:solidFill>
              </a:rPr>
              <a:t>)</a:t>
            </a:r>
          </a:p>
          <a:p>
            <a:pPr lvl="1" defTabSz="914400"/>
            <a:r>
              <a:rPr lang="en-US" altLang="ja-JP" sz="1600" dirty="0" smtClean="0">
                <a:solidFill>
                  <a:srgbClr val="FFFFFF"/>
                </a:solidFill>
              </a:rPr>
              <a:t>PAG:		    	Working as the chair (2016-</a:t>
            </a:r>
            <a:r>
              <a:rPr lang="en-US" altLang="ja-JP" sz="1500" dirty="0" smtClean="0">
                <a:solidFill>
                  <a:srgbClr val="FFFFFF"/>
                </a:solidFill>
              </a:rPr>
              <a:t>) </a:t>
            </a:r>
          </a:p>
        </p:txBody>
      </p:sp>
      <p:grpSp>
        <p:nvGrpSpPr>
          <p:cNvPr id="11" name="グループ化 10"/>
          <p:cNvGrpSpPr/>
          <p:nvPr/>
        </p:nvGrpSpPr>
        <p:grpSpPr>
          <a:xfrm>
            <a:off x="-6060" y="4221088"/>
            <a:ext cx="8999186" cy="2281777"/>
            <a:chOff x="-6060" y="4221088"/>
            <a:chExt cx="8999186" cy="2281777"/>
          </a:xfrm>
        </p:grpSpPr>
        <p:sp>
          <p:nvSpPr>
            <p:cNvPr id="13" name="テキスト ボックス 12"/>
            <p:cNvSpPr txBox="1"/>
            <p:nvPr/>
          </p:nvSpPr>
          <p:spPr>
            <a:xfrm>
              <a:off x="5580112" y="6021288"/>
              <a:ext cx="2004075" cy="481577"/>
            </a:xfrm>
            <a:prstGeom prst="rect">
              <a:avLst/>
            </a:prstGeom>
            <a:noFill/>
          </p:spPr>
          <p:txBody>
            <a:bodyPr wrap="none" rtlCol="0">
              <a:spAutoFit/>
            </a:bodyPr>
            <a:lstStyle/>
            <a:p>
              <a:pPr algn="ctr" defTabSz="914400"/>
              <a:r>
                <a:rPr lang="en-US" altLang="ja-JP" sz="1000" dirty="0" smtClean="0">
                  <a:solidFill>
                    <a:srgbClr val="FFFFFF"/>
                  </a:solidFill>
                </a:rPr>
                <a:t>Feedback analysis of monthly heat </a:t>
              </a:r>
            </a:p>
            <a:p>
              <a:pPr defTabSz="914400"/>
              <a:r>
                <a:rPr lang="en-US" altLang="ja-JP" sz="1000" dirty="0" smtClean="0">
                  <a:solidFill>
                    <a:srgbClr val="FFFFFF"/>
                  </a:solidFill>
                </a:rPr>
                <a:t>source for the Arctic atmosphere </a:t>
              </a:r>
              <a:endParaRPr lang="ja-JP" altLang="en-US" sz="1000" dirty="0">
                <a:solidFill>
                  <a:srgbClr val="FFFFFF"/>
                </a:solidFill>
              </a:endParaRPr>
            </a:p>
          </p:txBody>
        </p:sp>
        <p:sp>
          <p:nvSpPr>
            <p:cNvPr id="14" name="テキスト ボックス 13"/>
            <p:cNvSpPr txBox="1"/>
            <p:nvPr/>
          </p:nvSpPr>
          <p:spPr>
            <a:xfrm>
              <a:off x="7452320" y="6021288"/>
              <a:ext cx="1540806" cy="481577"/>
            </a:xfrm>
            <a:prstGeom prst="rect">
              <a:avLst/>
            </a:prstGeom>
            <a:noFill/>
          </p:spPr>
          <p:txBody>
            <a:bodyPr wrap="none" rtlCol="0">
              <a:spAutoFit/>
            </a:bodyPr>
            <a:lstStyle/>
            <a:p>
              <a:pPr algn="ctr" defTabSz="914400"/>
              <a:r>
                <a:rPr lang="en-US" altLang="ja-JP" sz="1000" i="1" dirty="0" smtClean="0">
                  <a:solidFill>
                    <a:srgbClr val="FFFFFF"/>
                  </a:solidFill>
                </a:rPr>
                <a:t>Six-months </a:t>
              </a:r>
              <a:r>
                <a:rPr lang="en-US" altLang="ja-JP" sz="1000" dirty="0" err="1" smtClean="0">
                  <a:solidFill>
                    <a:srgbClr val="FFFFFF"/>
                  </a:solidFill>
                </a:rPr>
                <a:t>projrction</a:t>
              </a:r>
              <a:endParaRPr lang="en-US" altLang="ja-JP" sz="1000" dirty="0" smtClean="0">
                <a:solidFill>
                  <a:srgbClr val="FFFFFF"/>
                </a:solidFill>
              </a:endParaRPr>
            </a:p>
            <a:p>
              <a:pPr defTabSz="914400"/>
              <a:r>
                <a:rPr lang="en-US" altLang="ja-JP" sz="1000" dirty="0" smtClean="0">
                  <a:solidFill>
                    <a:srgbClr val="FFFFFF"/>
                  </a:solidFill>
                </a:rPr>
                <a:t>of sea ice in the Arctic Sea</a:t>
              </a:r>
              <a:endParaRPr lang="ja-JP" altLang="en-US" sz="1000" dirty="0">
                <a:solidFill>
                  <a:srgbClr val="FFFFFF"/>
                </a:solidFill>
              </a:endParaRPr>
            </a:p>
          </p:txBody>
        </p:sp>
        <p:grpSp>
          <p:nvGrpSpPr>
            <p:cNvPr id="20" name="図形グループ 19"/>
            <p:cNvGrpSpPr/>
            <p:nvPr/>
          </p:nvGrpSpPr>
          <p:grpSpPr>
            <a:xfrm>
              <a:off x="-6060" y="4221088"/>
              <a:ext cx="8898540" cy="1809323"/>
              <a:chOff x="-6060" y="4221088"/>
              <a:chExt cx="8898540" cy="1809323"/>
            </a:xfrm>
          </p:grpSpPr>
          <p:sp>
            <p:nvSpPr>
              <p:cNvPr id="10" name="正方形/長方形 9"/>
              <p:cNvSpPr/>
              <p:nvPr/>
            </p:nvSpPr>
            <p:spPr>
              <a:xfrm>
                <a:off x="-6060" y="4221088"/>
                <a:ext cx="6120680" cy="1579920"/>
              </a:xfrm>
              <a:prstGeom prst="rect">
                <a:avLst/>
              </a:prstGeom>
            </p:spPr>
            <p:txBody>
              <a:bodyPr wrap="square">
                <a:spAutoFit/>
              </a:bodyPr>
              <a:lstStyle/>
              <a:p>
                <a:pPr defTabSz="914400">
                  <a:spcBef>
                    <a:spcPct val="20000"/>
                  </a:spcBef>
                  <a:defRPr/>
                </a:pPr>
                <a:r>
                  <a:rPr kumimoji="0" lang="en-US" altLang="ja-JP" b="1" u="sng" kern="0" dirty="0" smtClean="0">
                    <a:solidFill>
                      <a:srgbClr val="FFFF00"/>
                    </a:solidFill>
                  </a:rPr>
                  <a:t>GRENE Arctic Project (2011-2015)  (35 inst.  4.9</a:t>
                </a:r>
                <a:r>
                  <a:rPr kumimoji="0" lang="ja-JP" altLang="en-US" b="1" u="sng" kern="0" dirty="0" smtClean="0">
                    <a:solidFill>
                      <a:srgbClr val="FFFF00"/>
                    </a:solidFill>
                  </a:rPr>
                  <a:t> </a:t>
                </a:r>
                <a:r>
                  <a:rPr kumimoji="0" lang="en-US" altLang="ja-JP" b="1" u="sng" kern="0" dirty="0" smtClean="0">
                    <a:solidFill>
                      <a:srgbClr val="FFFF00"/>
                    </a:solidFill>
                  </a:rPr>
                  <a:t>MUSD /year)</a:t>
                </a:r>
              </a:p>
              <a:p>
                <a:pPr defTabSz="914400">
                  <a:spcBef>
                    <a:spcPct val="20000"/>
                  </a:spcBef>
                  <a:defRPr/>
                </a:pPr>
                <a:r>
                  <a:rPr kumimoji="0" lang="en-US" altLang="ja-JP" sz="1600" b="1" kern="0" dirty="0" smtClean="0">
                    <a:solidFill>
                      <a:srgbClr val="FFFF00"/>
                    </a:solidFill>
                  </a:rPr>
                  <a:t>Coordinated activities  towards new scientific knowledge: </a:t>
                </a:r>
              </a:p>
              <a:p>
                <a:pPr marL="178650" defTabSz="914400">
                  <a:lnSpc>
                    <a:spcPts val="1380"/>
                  </a:lnSpc>
                  <a:spcBef>
                    <a:spcPct val="20000"/>
                  </a:spcBef>
                  <a:defRPr/>
                </a:pPr>
                <a:r>
                  <a:rPr kumimoji="0" lang="ja-JP" altLang="en-US" sz="1600" kern="0" dirty="0">
                    <a:solidFill>
                      <a:sysClr val="window" lastClr="FFFFFF"/>
                    </a:solidFill>
                  </a:rPr>
                  <a:t>・</a:t>
                </a:r>
                <a:r>
                  <a:rPr kumimoji="0" lang="en-US" altLang="ja-JP" sz="1600" kern="0" dirty="0" smtClean="0">
                    <a:solidFill>
                      <a:sysClr val="window" lastClr="FFFFFF"/>
                    </a:solidFill>
                  </a:rPr>
                  <a:t> Mechanism: polar </a:t>
                </a:r>
                <a:r>
                  <a:rPr kumimoji="0" lang="en-US" altLang="ja-JP" sz="1600" kern="0" dirty="0">
                    <a:solidFill>
                      <a:sysClr val="window" lastClr="FFFFFF"/>
                    </a:solidFill>
                  </a:rPr>
                  <a:t>amplification </a:t>
                </a:r>
                <a:r>
                  <a:rPr kumimoji="0" lang="en-US" altLang="ja-JP" sz="1600" kern="0" dirty="0" smtClean="0">
                    <a:solidFill>
                      <a:sysClr val="window" lastClr="FFFFFF"/>
                    </a:solidFill>
                  </a:rPr>
                  <a:t>(precise feedback analysis)</a:t>
                </a:r>
              </a:p>
              <a:p>
                <a:pPr marL="178650" defTabSz="914400">
                  <a:lnSpc>
                    <a:spcPts val="1380"/>
                  </a:lnSpc>
                  <a:spcBef>
                    <a:spcPct val="20000"/>
                  </a:spcBef>
                  <a:defRPr/>
                </a:pPr>
                <a:r>
                  <a:rPr kumimoji="0" lang="ja-JP" altLang="en-US" sz="1600" kern="0" dirty="0" smtClean="0">
                    <a:solidFill>
                      <a:sysClr val="window" lastClr="FFFFFF"/>
                    </a:solidFill>
                  </a:rPr>
                  <a:t>・</a:t>
                </a:r>
                <a:r>
                  <a:rPr kumimoji="0" lang="en-US" altLang="ja-JP" sz="1600" kern="0" dirty="0" smtClean="0">
                    <a:solidFill>
                      <a:sysClr val="window" lastClr="FFFFFF"/>
                    </a:solidFill>
                  </a:rPr>
                  <a:t> Projection: seasonal projection of summer sea ice condition</a:t>
                </a:r>
              </a:p>
              <a:p>
                <a:pPr marL="178650" defTabSz="914400">
                  <a:lnSpc>
                    <a:spcPts val="1380"/>
                  </a:lnSpc>
                  <a:spcBef>
                    <a:spcPct val="20000"/>
                  </a:spcBef>
                  <a:defRPr/>
                </a:pPr>
                <a:r>
                  <a:rPr kumimoji="0" lang="ja-JP" altLang="en-US" sz="1600" kern="0" dirty="0" smtClean="0">
                    <a:solidFill>
                      <a:sysClr val="window" lastClr="FFFFFF"/>
                    </a:solidFill>
                  </a:rPr>
                  <a:t>・</a:t>
                </a:r>
                <a:r>
                  <a:rPr kumimoji="0" lang="en-US" altLang="ja-JP" sz="1600" kern="0" dirty="0" smtClean="0">
                    <a:solidFill>
                      <a:sysClr val="window" lastClr="FFFFFF"/>
                    </a:solidFill>
                  </a:rPr>
                  <a:t> Mechanism</a:t>
                </a:r>
                <a:r>
                  <a:rPr kumimoji="0" lang="en-US" altLang="ja-JP" sz="1600" kern="0" dirty="0">
                    <a:solidFill>
                      <a:sysClr val="window" lastClr="FFFFFF"/>
                    </a:solidFill>
                  </a:rPr>
                  <a:t>: </a:t>
                </a:r>
                <a:r>
                  <a:rPr kumimoji="0" lang="en-US" altLang="ja-JP" sz="1600" kern="0" dirty="0" smtClean="0">
                    <a:solidFill>
                      <a:sysClr val="window" lastClr="FFFFFF"/>
                    </a:solidFill>
                  </a:rPr>
                  <a:t>physical relation between the Arctic Ocean </a:t>
                </a:r>
              </a:p>
              <a:p>
                <a:pPr marL="464400" indent="-285750" defTabSz="914400">
                  <a:lnSpc>
                    <a:spcPts val="1380"/>
                  </a:lnSpc>
                  <a:spcBef>
                    <a:spcPct val="20000"/>
                  </a:spcBef>
                  <a:defRPr/>
                </a:pPr>
                <a:r>
                  <a:rPr kumimoji="0" lang="en-US" altLang="ja-JP" sz="1600" kern="0" dirty="0" smtClean="0">
                    <a:solidFill>
                      <a:sysClr val="window" lastClr="FFFFFF"/>
                    </a:solidFill>
                  </a:rPr>
                  <a:t>   and Winter climate in Japan</a:t>
                </a:r>
              </a:p>
            </p:txBody>
          </p:sp>
          <p:pic>
            <p:nvPicPr>
              <p:cNvPr id="12" name="図 11" descr="2015年6.10海氷分布（白）9.11分布予測（緑）.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328" y="4634572"/>
                <a:ext cx="1368152" cy="1395839"/>
              </a:xfrm>
              <a:prstGeom prst="rect">
                <a:avLst/>
              </a:prstGeom>
            </p:spPr>
          </p:pic>
          <p:pic>
            <p:nvPicPr>
              <p:cNvPr id="15" name="Picture 3"/>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5652120" y="4634572"/>
                <a:ext cx="1800199" cy="138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角丸四角形 15"/>
              <p:cNvSpPr/>
              <p:nvPr/>
            </p:nvSpPr>
            <p:spPr>
              <a:xfrm>
                <a:off x="6012160" y="4666887"/>
                <a:ext cx="864096" cy="509335"/>
              </a:xfrm>
              <a:prstGeom prst="roundRect">
                <a:avLst/>
              </a:prstGeom>
              <a:solidFill>
                <a:srgbClr val="FFFFFF">
                  <a:alpha val="60000"/>
                </a:srgbClr>
              </a:solidFill>
            </p:spPr>
            <p:style>
              <a:lnRef idx="2">
                <a:schemeClr val="accent2"/>
              </a:lnRef>
              <a:fillRef idx="1">
                <a:schemeClr val="lt1"/>
              </a:fillRef>
              <a:effectRef idx="0">
                <a:schemeClr val="accent2"/>
              </a:effectRef>
              <a:fontRef idx="minor">
                <a:schemeClr val="dk1"/>
              </a:fontRef>
            </p:style>
            <p:txBody>
              <a:bodyPr lIns="97623" tIns="48812" rIns="97623" bIns="48812" rtlCol="0" anchor="ctr"/>
              <a:lstStyle/>
              <a:p>
                <a:pPr algn="ctr" defTabSz="488115"/>
                <a:endParaRPr lang="ja-JP" altLang="en-US" sz="1900">
                  <a:solidFill>
                    <a:prstClr val="black"/>
                  </a:solidFill>
                </a:endParaRPr>
              </a:p>
            </p:txBody>
          </p:sp>
          <p:sp>
            <p:nvSpPr>
              <p:cNvPr id="17" name="角丸四角形 16"/>
              <p:cNvSpPr/>
              <p:nvPr/>
            </p:nvSpPr>
            <p:spPr>
              <a:xfrm>
                <a:off x="6012159" y="5241260"/>
                <a:ext cx="828000" cy="520018"/>
              </a:xfrm>
              <a:prstGeom prst="roundRect">
                <a:avLst/>
              </a:prstGeom>
              <a:solidFill>
                <a:srgbClr val="FFFFFF">
                  <a:alpha val="60000"/>
                </a:srgbClr>
              </a:solidFill>
              <a:ln>
                <a:solidFill>
                  <a:srgbClr val="4F81BD"/>
                </a:solidFill>
              </a:ln>
            </p:spPr>
            <p:style>
              <a:lnRef idx="2">
                <a:schemeClr val="accent2"/>
              </a:lnRef>
              <a:fillRef idx="1">
                <a:schemeClr val="lt1"/>
              </a:fillRef>
              <a:effectRef idx="0">
                <a:schemeClr val="accent2"/>
              </a:effectRef>
              <a:fontRef idx="minor">
                <a:schemeClr val="dk1"/>
              </a:fontRef>
            </p:style>
            <p:txBody>
              <a:bodyPr lIns="97623" tIns="48812" rIns="97623" bIns="48812" rtlCol="0" anchor="ctr"/>
              <a:lstStyle/>
              <a:p>
                <a:pPr algn="ctr" defTabSz="488115"/>
                <a:endParaRPr lang="ja-JP" altLang="en-US" sz="1900">
                  <a:solidFill>
                    <a:prstClr val="black"/>
                  </a:solidFill>
                </a:endParaRPr>
              </a:p>
            </p:txBody>
          </p:sp>
          <p:sp>
            <p:nvSpPr>
              <p:cNvPr id="18" name="テキスト ボックス 17"/>
              <p:cNvSpPr txBox="1"/>
              <p:nvPr/>
            </p:nvSpPr>
            <p:spPr>
              <a:xfrm>
                <a:off x="5940152" y="4634572"/>
                <a:ext cx="1077202" cy="303871"/>
              </a:xfrm>
              <a:prstGeom prst="rect">
                <a:avLst/>
              </a:prstGeom>
              <a:noFill/>
            </p:spPr>
            <p:txBody>
              <a:bodyPr wrap="none" lIns="97623" tIns="48812" rIns="97623" bIns="48812" rtlCol="0">
                <a:spAutoFit/>
              </a:bodyPr>
              <a:lstStyle/>
              <a:p>
                <a:pPr defTabSz="488115"/>
                <a:r>
                  <a:rPr lang="en-US" altLang="ja-JP" sz="1000" dirty="0">
                    <a:solidFill>
                      <a:srgbClr val="FF0000"/>
                    </a:solidFill>
                  </a:rPr>
                  <a:t>Snow/ice Albedo</a:t>
                </a:r>
                <a:endParaRPr lang="ja-JP" altLang="en-US" sz="1000" dirty="0">
                  <a:solidFill>
                    <a:srgbClr val="FF0000"/>
                  </a:solidFill>
                </a:endParaRPr>
              </a:p>
            </p:txBody>
          </p:sp>
          <p:sp>
            <p:nvSpPr>
              <p:cNvPr id="19" name="テキスト ボックス 18"/>
              <p:cNvSpPr txBox="1"/>
              <p:nvPr/>
            </p:nvSpPr>
            <p:spPr>
              <a:xfrm>
                <a:off x="5940152" y="5414600"/>
                <a:ext cx="1037126" cy="303871"/>
              </a:xfrm>
              <a:prstGeom prst="rect">
                <a:avLst/>
              </a:prstGeom>
              <a:noFill/>
            </p:spPr>
            <p:txBody>
              <a:bodyPr wrap="none" lIns="97623" tIns="48812" rIns="97623" bIns="48812" rtlCol="0">
                <a:spAutoFit/>
              </a:bodyPr>
              <a:lstStyle/>
              <a:p>
                <a:pPr defTabSz="488115"/>
                <a:r>
                  <a:rPr lang="en-US" altLang="ja-JP" sz="1000" dirty="0">
                    <a:solidFill>
                      <a:srgbClr val="3366FF"/>
                    </a:solidFill>
                  </a:rPr>
                  <a:t>Ocean Warming</a:t>
                </a:r>
                <a:endParaRPr lang="ja-JP" altLang="en-US" sz="1000" dirty="0">
                  <a:solidFill>
                    <a:srgbClr val="3366FF"/>
                  </a:solidFill>
                </a:endParaRPr>
              </a:p>
            </p:txBody>
          </p:sp>
        </p:grpSp>
      </p:grpSp>
      <p:pic>
        <p:nvPicPr>
          <p:cNvPr id="28" name="Picture 12" descr="ArCS Arctic Challenge for Sustainability Project">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25" y="114790"/>
            <a:ext cx="5038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322537" y="139684"/>
            <a:ext cx="7887800" cy="461665"/>
          </a:xfrm>
          <a:prstGeom prst="rect">
            <a:avLst/>
          </a:prstGeom>
          <a:solidFill>
            <a:schemeClr val="bg1"/>
          </a:solidFill>
        </p:spPr>
        <p:txBody>
          <a:bodyPr wrap="none" rtlCol="0">
            <a:spAutoFit/>
          </a:bodyPr>
          <a:lstStyle/>
          <a:p>
            <a:pPr defTabSz="914400"/>
            <a:r>
              <a:rPr lang="en-US" altLang="ja-JP" sz="2400" b="1" dirty="0" smtClean="0">
                <a:solidFill>
                  <a:srgbClr val="0070C0"/>
                </a:solidFill>
              </a:rPr>
              <a:t>Background</a:t>
            </a:r>
            <a:r>
              <a:rPr lang="en-US" altLang="ja-JP" sz="2400" b="1" dirty="0">
                <a:solidFill>
                  <a:srgbClr val="0070C0"/>
                </a:solidFill>
              </a:rPr>
              <a:t> </a:t>
            </a:r>
            <a:r>
              <a:rPr lang="en-US" altLang="ja-JP" sz="2400" b="1" dirty="0" smtClean="0">
                <a:solidFill>
                  <a:srgbClr val="0070C0"/>
                </a:solidFill>
              </a:rPr>
              <a:t>of “</a:t>
            </a:r>
            <a:r>
              <a:rPr lang="en-US" altLang="ja-JP" sz="2400" b="1" dirty="0" err="1" smtClean="0">
                <a:solidFill>
                  <a:srgbClr val="0070C0"/>
                </a:solidFill>
              </a:rPr>
              <a:t>ArCS</a:t>
            </a:r>
            <a:r>
              <a:rPr lang="en-US" altLang="ja-JP" sz="2400" b="1" dirty="0" smtClean="0">
                <a:solidFill>
                  <a:srgbClr val="0070C0"/>
                </a:solidFill>
              </a:rPr>
              <a:t>”</a:t>
            </a:r>
            <a:r>
              <a:rPr lang="ja-JP" altLang="en-US" sz="2400" b="1" dirty="0" smtClean="0">
                <a:solidFill>
                  <a:srgbClr val="0070C0"/>
                </a:solidFill>
              </a:rPr>
              <a:t> </a:t>
            </a:r>
            <a:r>
              <a:rPr lang="en-US" altLang="ja-JP" sz="2400" b="1" dirty="0" smtClean="0">
                <a:solidFill>
                  <a:srgbClr val="0070C0"/>
                </a:solidFill>
              </a:rPr>
              <a:t>(activity</a:t>
            </a:r>
            <a:r>
              <a:rPr lang="ja-JP" altLang="en-US" sz="2400" b="1" dirty="0" smtClean="0">
                <a:solidFill>
                  <a:srgbClr val="0070C0"/>
                </a:solidFill>
              </a:rPr>
              <a:t> </a:t>
            </a:r>
            <a:r>
              <a:rPr lang="en-US" altLang="ja-JP" sz="2400" b="1" dirty="0" smtClean="0">
                <a:solidFill>
                  <a:srgbClr val="0070C0"/>
                </a:solidFill>
              </a:rPr>
              <a:t>of</a:t>
            </a:r>
            <a:r>
              <a:rPr lang="ja-JP" altLang="en-US" sz="2400" b="1" dirty="0" smtClean="0">
                <a:solidFill>
                  <a:srgbClr val="0070C0"/>
                </a:solidFill>
              </a:rPr>
              <a:t> </a:t>
            </a:r>
            <a:r>
              <a:rPr lang="en-US" altLang="ja-JP" sz="2400" b="1" dirty="0" smtClean="0">
                <a:solidFill>
                  <a:srgbClr val="0070C0"/>
                </a:solidFill>
              </a:rPr>
              <a:t>Japan’s</a:t>
            </a:r>
            <a:r>
              <a:rPr lang="ja-JP" altLang="en-US" sz="2400" b="1" dirty="0" smtClean="0">
                <a:solidFill>
                  <a:srgbClr val="0070C0"/>
                </a:solidFill>
              </a:rPr>
              <a:t> </a:t>
            </a:r>
            <a:r>
              <a:rPr lang="en-US" altLang="ja-JP" sz="2400" b="1" dirty="0" smtClean="0">
                <a:solidFill>
                  <a:srgbClr val="0070C0"/>
                </a:solidFill>
              </a:rPr>
              <a:t>science</a:t>
            </a:r>
            <a:r>
              <a:rPr lang="ja-JP" altLang="en-US" sz="2400" b="1" dirty="0" smtClean="0">
                <a:solidFill>
                  <a:srgbClr val="0070C0"/>
                </a:solidFill>
              </a:rPr>
              <a:t> </a:t>
            </a:r>
            <a:r>
              <a:rPr lang="ja-JP" altLang="ja-JP" sz="2400" b="1" dirty="0" smtClean="0">
                <a:solidFill>
                  <a:srgbClr val="0070C0"/>
                </a:solidFill>
              </a:rPr>
              <a:t>i</a:t>
            </a:r>
            <a:r>
              <a:rPr lang="en-US" altLang="ja-JP" sz="2400" b="1" dirty="0" smtClean="0">
                <a:solidFill>
                  <a:srgbClr val="0070C0"/>
                </a:solidFill>
              </a:rPr>
              <a:t>n</a:t>
            </a:r>
            <a:r>
              <a:rPr lang="ja-JP" altLang="en-US" sz="2400" b="1" dirty="0" smtClean="0">
                <a:solidFill>
                  <a:srgbClr val="0070C0"/>
                </a:solidFill>
              </a:rPr>
              <a:t> </a:t>
            </a:r>
            <a:r>
              <a:rPr lang="en-US" altLang="ja-JP" sz="2400" b="1" dirty="0" smtClean="0">
                <a:solidFill>
                  <a:srgbClr val="0070C0"/>
                </a:solidFill>
              </a:rPr>
              <a:t>the</a:t>
            </a:r>
            <a:r>
              <a:rPr lang="ja-JP" altLang="en-US" sz="2400" b="1" dirty="0" smtClean="0">
                <a:solidFill>
                  <a:srgbClr val="0070C0"/>
                </a:solidFill>
              </a:rPr>
              <a:t> </a:t>
            </a:r>
            <a:r>
              <a:rPr lang="en-US" altLang="ja-JP" sz="2400" b="1" dirty="0" smtClean="0">
                <a:solidFill>
                  <a:srgbClr val="0070C0"/>
                </a:solidFill>
              </a:rPr>
              <a:t>past)</a:t>
            </a:r>
            <a:endParaRPr lang="ja-JP" altLang="en-US" sz="2400" b="1" dirty="0">
              <a:solidFill>
                <a:srgbClr val="0070C0"/>
              </a:solidFill>
            </a:endParaRPr>
          </a:p>
        </p:txBody>
      </p:sp>
      <p:sp>
        <p:nvSpPr>
          <p:cNvPr id="9" name="テキスト ボックス 8"/>
          <p:cNvSpPr txBox="1"/>
          <p:nvPr/>
        </p:nvSpPr>
        <p:spPr>
          <a:xfrm>
            <a:off x="3689638" y="6421442"/>
            <a:ext cx="6777855" cy="338554"/>
          </a:xfrm>
          <a:prstGeom prst="rect">
            <a:avLst/>
          </a:prstGeom>
          <a:noFill/>
        </p:spPr>
        <p:txBody>
          <a:bodyPr wrap="square" rtlCol="0">
            <a:spAutoFit/>
          </a:bodyPr>
          <a:lstStyle/>
          <a:p>
            <a:r>
              <a:rPr lang="en-US" altLang="ja-JP" sz="1600" dirty="0"/>
              <a:t>http://www.nipr.ac.jp/grene/doc/grene-seika-e20160909.pdf</a:t>
            </a:r>
            <a:endParaRPr kumimoji="1" lang="ja-JP" altLang="en-US" sz="1600" dirty="0"/>
          </a:p>
        </p:txBody>
      </p:sp>
    </p:spTree>
    <p:extLst>
      <p:ext uri="{BB962C8B-B14F-4D97-AF65-F5344CB8AC3E}">
        <p14:creationId xmlns:p14="http://schemas.microsoft.com/office/powerpoint/2010/main" val="1818812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3">
            <a:extLst>
              <a:ext uri="{28A0092B-C50C-407E-A947-70E740481C1C}">
                <a14:useLocalDpi xmlns:a14="http://schemas.microsoft.com/office/drawing/2010/main" val="0"/>
              </a:ext>
            </a:extLst>
          </a:blip>
          <a:srcRect l="40620" t="7107" b="36647"/>
          <a:stretch/>
        </p:blipFill>
        <p:spPr>
          <a:xfrm>
            <a:off x="-207969" y="791307"/>
            <a:ext cx="9351969" cy="6262638"/>
          </a:xfrm>
          <a:prstGeom prst="rect">
            <a:avLst/>
          </a:prstGeom>
        </p:spPr>
      </p:pic>
      <p:sp>
        <p:nvSpPr>
          <p:cNvPr id="15" name="正方形/長方形 14"/>
          <p:cNvSpPr/>
          <p:nvPr/>
        </p:nvSpPr>
        <p:spPr>
          <a:xfrm>
            <a:off x="-207969" y="791308"/>
            <a:ext cx="9351970" cy="6262636"/>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7504" y="786178"/>
            <a:ext cx="5391156" cy="707886"/>
          </a:xfrm>
          <a:prstGeom prst="rect">
            <a:avLst/>
          </a:prstGeom>
          <a:noFill/>
        </p:spPr>
        <p:txBody>
          <a:bodyPr wrap="none" rtlCol="0">
            <a:spAutoFit/>
          </a:bodyPr>
          <a:lstStyle/>
          <a:p>
            <a:pPr defTabSz="914400"/>
            <a:r>
              <a:rPr lang="en-US" altLang="ja-JP" sz="2000" b="1" dirty="0" smtClean="0">
                <a:solidFill>
                  <a:srgbClr val="FFFF00"/>
                </a:solidFill>
              </a:rPr>
              <a:t>2013 Participation of Japan to AC as an observer</a:t>
            </a:r>
          </a:p>
          <a:p>
            <a:pPr defTabSz="914400"/>
            <a:r>
              <a:rPr lang="en-US" altLang="ja-JP" sz="2000" b="1" dirty="0" smtClean="0">
                <a:solidFill>
                  <a:srgbClr val="FFFF00"/>
                </a:solidFill>
              </a:rPr>
              <a:t>2015 Japan’s Arctic Policy      </a:t>
            </a:r>
          </a:p>
        </p:txBody>
      </p:sp>
      <p:sp>
        <p:nvSpPr>
          <p:cNvPr id="13" name="正方形/長方形 12"/>
          <p:cNvSpPr/>
          <p:nvPr/>
        </p:nvSpPr>
        <p:spPr>
          <a:xfrm>
            <a:off x="108000" y="6527280"/>
            <a:ext cx="4860032" cy="3326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6" name="テキスト ボックス 15"/>
          <p:cNvSpPr txBox="1"/>
          <p:nvPr/>
        </p:nvSpPr>
        <p:spPr>
          <a:xfrm>
            <a:off x="280055" y="1713774"/>
            <a:ext cx="8742778" cy="1708160"/>
          </a:xfrm>
          <a:prstGeom prst="rect">
            <a:avLst/>
          </a:prstGeom>
          <a:noFill/>
        </p:spPr>
        <p:txBody>
          <a:bodyPr wrap="none" rtlCol="0">
            <a:spAutoFit/>
          </a:bodyPr>
          <a:lstStyle/>
          <a:p>
            <a:pPr defTabSz="914400"/>
            <a:r>
              <a:rPr lang="en-US" altLang="ja-JP" sz="1500" b="1" dirty="0" smtClean="0">
                <a:solidFill>
                  <a:srgbClr val="FFFFFF"/>
                </a:solidFill>
              </a:rPr>
              <a:t>1) Make full use of Japan’s strength in the area of science and technology from global viewpoint</a:t>
            </a:r>
          </a:p>
          <a:p>
            <a:pPr defTabSz="914400"/>
            <a:r>
              <a:rPr lang="en-US" altLang="ja-JP" sz="1500" b="1" dirty="0" smtClean="0">
                <a:solidFill>
                  <a:srgbClr val="FFFFFF"/>
                </a:solidFill>
              </a:rPr>
              <a:t>2) Give full consideration of the Arctic environment, which is fragile, with a lower ability to recover</a:t>
            </a:r>
          </a:p>
          <a:p>
            <a:pPr defTabSz="914400"/>
            <a:r>
              <a:rPr lang="en-US" altLang="ja-JP" sz="1500" b="1" dirty="0" smtClean="0">
                <a:solidFill>
                  <a:srgbClr val="FFFFFF"/>
                </a:solidFill>
              </a:rPr>
              <a:t>3) Ensure the rule of law, and promote international cooperation in a peaceful and orderly manner</a:t>
            </a:r>
          </a:p>
          <a:p>
            <a:pPr defTabSz="914400"/>
            <a:r>
              <a:rPr lang="en-US" altLang="ja-JP" sz="1500" b="1" dirty="0" smtClean="0">
                <a:solidFill>
                  <a:srgbClr val="FFFFFF"/>
                </a:solidFill>
              </a:rPr>
              <a:t>4) Respect the right of indigenous peoples to continuity in their traditional economic and social foundations</a:t>
            </a:r>
          </a:p>
          <a:p>
            <a:pPr defTabSz="914400"/>
            <a:r>
              <a:rPr lang="en-US" altLang="ja-JP" sz="1500" b="1" dirty="0" smtClean="0">
                <a:solidFill>
                  <a:srgbClr val="FFFFFF"/>
                </a:solidFill>
              </a:rPr>
              <a:t>5) Aim to economic and social compatibility with climate and environmental changes</a:t>
            </a:r>
          </a:p>
          <a:p>
            <a:pPr defTabSz="914400"/>
            <a:r>
              <a:rPr lang="en-US" altLang="ja-JP" sz="1500" b="1" dirty="0" smtClean="0">
                <a:solidFill>
                  <a:srgbClr val="FFFFFF"/>
                </a:solidFill>
              </a:rPr>
              <a:t>6) Seek possible economic chances for the use of the Arctic Sea Route and development of resources</a:t>
            </a:r>
          </a:p>
          <a:p>
            <a:pPr defTabSz="914400"/>
            <a:r>
              <a:rPr lang="en-US" altLang="ja-JP" sz="1500" b="1" dirty="0" smtClean="0">
                <a:solidFill>
                  <a:srgbClr val="FFFFFF"/>
                </a:solidFill>
              </a:rPr>
              <a:t>7) Pay full attention to security development in the Arctic</a:t>
            </a:r>
          </a:p>
        </p:txBody>
      </p:sp>
      <p:sp>
        <p:nvSpPr>
          <p:cNvPr id="18" name="テキスト ボックス 17"/>
          <p:cNvSpPr txBox="1"/>
          <p:nvPr/>
        </p:nvSpPr>
        <p:spPr>
          <a:xfrm>
            <a:off x="186104" y="1438442"/>
            <a:ext cx="4781928" cy="369332"/>
          </a:xfrm>
          <a:prstGeom prst="rect">
            <a:avLst/>
          </a:prstGeom>
          <a:noFill/>
        </p:spPr>
        <p:txBody>
          <a:bodyPr wrap="none" rtlCol="0">
            <a:spAutoFit/>
          </a:bodyPr>
          <a:lstStyle/>
          <a:p>
            <a:pPr defTabSz="914400"/>
            <a:r>
              <a:rPr lang="en-US" altLang="ja-JP" b="1" dirty="0" smtClean="0">
                <a:solidFill>
                  <a:srgbClr val="FFFFFF"/>
                </a:solidFill>
              </a:rPr>
              <a:t>AS basic perspective</a:t>
            </a:r>
            <a:r>
              <a:rPr lang="ja-JP" altLang="en-US" b="1" dirty="0" smtClean="0">
                <a:solidFill>
                  <a:srgbClr val="FFFFFF"/>
                </a:solidFill>
              </a:rPr>
              <a:t> </a:t>
            </a:r>
            <a:r>
              <a:rPr lang="en-US" altLang="ja-JP" b="1" dirty="0" smtClean="0">
                <a:solidFill>
                  <a:srgbClr val="FFFFFF"/>
                </a:solidFill>
              </a:rPr>
              <a:t>of</a:t>
            </a:r>
            <a:r>
              <a:rPr lang="ja-JP" altLang="en-US" b="1" dirty="0" smtClean="0">
                <a:solidFill>
                  <a:srgbClr val="FFFFFF"/>
                </a:solidFill>
              </a:rPr>
              <a:t> </a:t>
            </a:r>
            <a:r>
              <a:rPr lang="en-US" altLang="ja-JP" b="1" dirty="0" smtClean="0">
                <a:solidFill>
                  <a:srgbClr val="FFFFFF"/>
                </a:solidFill>
              </a:rPr>
              <a:t>the</a:t>
            </a:r>
            <a:r>
              <a:rPr lang="ja-JP" altLang="en-US" b="1" dirty="0" smtClean="0">
                <a:solidFill>
                  <a:srgbClr val="FFFFFF"/>
                </a:solidFill>
              </a:rPr>
              <a:t> </a:t>
            </a:r>
            <a:r>
              <a:rPr lang="en-US" altLang="ja-JP" b="1" dirty="0" smtClean="0">
                <a:solidFill>
                  <a:srgbClr val="FFFFFF"/>
                </a:solidFill>
              </a:rPr>
              <a:t>policy;</a:t>
            </a:r>
            <a:r>
              <a:rPr lang="ja-JP" altLang="en-US" b="1" dirty="0" smtClean="0">
                <a:solidFill>
                  <a:srgbClr val="FFFFFF"/>
                </a:solidFill>
              </a:rPr>
              <a:t> </a:t>
            </a:r>
            <a:r>
              <a:rPr lang="en-US" altLang="ja-JP" b="1" dirty="0" smtClean="0">
                <a:solidFill>
                  <a:srgbClr val="FFFFFF"/>
                </a:solidFill>
              </a:rPr>
              <a:t>Japan</a:t>
            </a:r>
            <a:r>
              <a:rPr lang="ja-JP" altLang="en-US" b="1" dirty="0" smtClean="0">
                <a:solidFill>
                  <a:srgbClr val="FFFFFF"/>
                </a:solidFill>
              </a:rPr>
              <a:t> </a:t>
            </a:r>
            <a:r>
              <a:rPr lang="en-US" altLang="ja-JP" b="1" dirty="0" smtClean="0">
                <a:solidFill>
                  <a:srgbClr val="FFFFFF"/>
                </a:solidFill>
              </a:rPr>
              <a:t>will</a:t>
            </a:r>
            <a:r>
              <a:rPr lang="ja-JP" altLang="en-US" b="1" dirty="0" smtClean="0">
                <a:solidFill>
                  <a:srgbClr val="FFFFFF"/>
                </a:solidFill>
              </a:rPr>
              <a:t> </a:t>
            </a:r>
            <a:r>
              <a:rPr lang="is-IS" altLang="ja-JP" b="1" dirty="0" smtClean="0">
                <a:solidFill>
                  <a:srgbClr val="FFFFFF"/>
                </a:solidFill>
              </a:rPr>
              <a:t>…</a:t>
            </a:r>
            <a:r>
              <a:rPr lang="en-US" altLang="ja-JP" b="1" dirty="0" smtClean="0">
                <a:solidFill>
                  <a:srgbClr val="FFFFFF"/>
                </a:solidFill>
              </a:rPr>
              <a:t>..</a:t>
            </a:r>
            <a:endParaRPr lang="ja-JP" altLang="en-US" b="1" dirty="0">
              <a:solidFill>
                <a:srgbClr val="FFFFFF"/>
              </a:solidFill>
            </a:endParaRPr>
          </a:p>
        </p:txBody>
      </p:sp>
      <p:sp>
        <p:nvSpPr>
          <p:cNvPr id="19" name="テキスト ボックス 18"/>
          <p:cNvSpPr txBox="1"/>
          <p:nvPr/>
        </p:nvSpPr>
        <p:spPr>
          <a:xfrm>
            <a:off x="899592" y="3478180"/>
            <a:ext cx="6923818" cy="3200876"/>
          </a:xfrm>
          <a:prstGeom prst="rect">
            <a:avLst/>
          </a:prstGeom>
          <a:noFill/>
        </p:spPr>
        <p:txBody>
          <a:bodyPr wrap="none" rtlCol="0">
            <a:spAutoFit/>
          </a:bodyPr>
          <a:lstStyle/>
          <a:p>
            <a:pPr defTabSz="914400"/>
            <a:r>
              <a:rPr lang="en-US" altLang="ja-JP" sz="1600" dirty="0" smtClean="0">
                <a:solidFill>
                  <a:srgbClr val="FFFFFF"/>
                </a:solidFill>
              </a:rPr>
              <a:t>Specific</a:t>
            </a:r>
            <a:r>
              <a:rPr lang="ja-JP" altLang="en-US" sz="1600" dirty="0" smtClean="0">
                <a:solidFill>
                  <a:srgbClr val="FFFFFF"/>
                </a:solidFill>
              </a:rPr>
              <a:t> </a:t>
            </a:r>
            <a:r>
              <a:rPr lang="en-US" altLang="ja-JP" sz="1600" dirty="0" smtClean="0">
                <a:solidFill>
                  <a:srgbClr val="FFFFFF"/>
                </a:solidFill>
              </a:rPr>
              <a:t>Initiatives</a:t>
            </a:r>
          </a:p>
          <a:p>
            <a:pPr defTabSz="914400"/>
            <a:r>
              <a:rPr lang="en-US" altLang="ja-JP" sz="1400" dirty="0" smtClean="0">
                <a:solidFill>
                  <a:srgbClr val="FFFFFF"/>
                </a:solidFill>
              </a:rPr>
              <a:t>1</a:t>
            </a:r>
            <a:r>
              <a:rPr lang="ja-JP" altLang="en-US" sz="1400" dirty="0" smtClean="0">
                <a:solidFill>
                  <a:srgbClr val="FFFFFF"/>
                </a:solidFill>
              </a:rPr>
              <a:t>）</a:t>
            </a:r>
            <a:r>
              <a:rPr lang="en-US" altLang="ja-JP" sz="1400" dirty="0" smtClean="0">
                <a:solidFill>
                  <a:srgbClr val="FFFFFF"/>
                </a:solidFill>
              </a:rPr>
              <a:t>Research and Development</a:t>
            </a:r>
          </a:p>
          <a:p>
            <a:pPr marL="171450" indent="-171450" defTabSz="914400">
              <a:buFont typeface="Wingdings" charset="2"/>
              <a:buChar char="l"/>
            </a:pPr>
            <a:r>
              <a:rPr lang="en-US" altLang="ja-JP" sz="1200" dirty="0" smtClean="0">
                <a:solidFill>
                  <a:srgbClr val="FFFFFF">
                    <a:lumMod val="95000"/>
                  </a:srgbClr>
                </a:solidFill>
              </a:rPr>
              <a:t>Promoting Arctic Research to contribute to global policy decision-making and problem solving</a:t>
            </a:r>
            <a:r>
              <a:rPr lang="ja-JP" altLang="en-US" sz="1200" dirty="0" smtClean="0">
                <a:solidFill>
                  <a:srgbClr val="FFFFFF">
                    <a:lumMod val="95000"/>
                  </a:srgbClr>
                </a:solidFill>
              </a:rPr>
              <a:t>（</a:t>
            </a:r>
            <a:r>
              <a:rPr lang="en-US" altLang="ja-JP" sz="1200" dirty="0" smtClean="0">
                <a:solidFill>
                  <a:srgbClr val="FFFFFF">
                    <a:lumMod val="95000"/>
                  </a:srgbClr>
                </a:solidFill>
              </a:rPr>
              <a:t>via </a:t>
            </a:r>
            <a:r>
              <a:rPr lang="en-US" altLang="ja-JP" sz="1200" dirty="0" err="1" smtClean="0">
                <a:solidFill>
                  <a:srgbClr val="FFFFFF">
                    <a:lumMod val="95000"/>
                  </a:srgbClr>
                </a:solidFill>
              </a:rPr>
              <a:t>ArCS</a:t>
            </a:r>
            <a:r>
              <a:rPr lang="ja-JP" altLang="en-US" sz="1200" dirty="0" smtClean="0">
                <a:solidFill>
                  <a:srgbClr val="FFFFFF">
                    <a:lumMod val="95000"/>
                  </a:srgbClr>
                </a:solidFill>
              </a:rPr>
              <a:t>）</a:t>
            </a:r>
            <a:endParaRPr lang="en-US" altLang="ja-JP" sz="1200" dirty="0" smtClean="0">
              <a:solidFill>
                <a:srgbClr val="FFFFFF">
                  <a:lumMod val="95000"/>
                </a:srgbClr>
              </a:solidFill>
            </a:endParaRPr>
          </a:p>
          <a:p>
            <a:pPr marL="171450" indent="-171450" defTabSz="914400">
              <a:buFont typeface="Wingdings" charset="2"/>
              <a:buChar char="l"/>
            </a:pPr>
            <a:r>
              <a:rPr lang="en-US" altLang="ja-JP" sz="1200" dirty="0" smtClean="0">
                <a:solidFill>
                  <a:srgbClr val="FFFFFF">
                    <a:lumMod val="95000"/>
                  </a:srgbClr>
                </a:solidFill>
              </a:rPr>
              <a:t>Strengthening observation and analysis systems and develop the most advanced observation instruments</a:t>
            </a:r>
          </a:p>
          <a:p>
            <a:pPr marL="171450" indent="-171450" defTabSz="914400">
              <a:buFont typeface="Wingdings" charset="2"/>
              <a:buChar char="l"/>
            </a:pPr>
            <a:r>
              <a:rPr lang="en-US" altLang="ja-JP" sz="1200" dirty="0" smtClean="0">
                <a:solidFill>
                  <a:srgbClr val="FFFFFF">
                    <a:lumMod val="95000"/>
                  </a:srgbClr>
                </a:solidFill>
              </a:rPr>
              <a:t>Establishment of Research network in Japan</a:t>
            </a:r>
          </a:p>
          <a:p>
            <a:pPr marL="171450" indent="-171450" defTabSz="914400">
              <a:buFont typeface="Wingdings" charset="2"/>
              <a:buChar char="l"/>
            </a:pPr>
            <a:r>
              <a:rPr lang="en-US" altLang="ja-JP" sz="1200" dirty="0" smtClean="0">
                <a:solidFill>
                  <a:srgbClr val="FFFFFF">
                    <a:lumMod val="95000"/>
                  </a:srgbClr>
                </a:solidFill>
              </a:rPr>
              <a:t>Establishment of Research station in Arctic states</a:t>
            </a:r>
          </a:p>
          <a:p>
            <a:pPr marL="171450" indent="-171450" defTabSz="914400">
              <a:buFont typeface="Wingdings" charset="2"/>
              <a:buChar char="l"/>
            </a:pPr>
            <a:r>
              <a:rPr lang="en-US" altLang="ja-JP" sz="1200" dirty="0" smtClean="0">
                <a:solidFill>
                  <a:srgbClr val="FFFFFF"/>
                </a:solidFill>
              </a:rPr>
              <a:t>Considering the design of research vessel</a:t>
            </a:r>
          </a:p>
          <a:p>
            <a:pPr marL="171450" indent="-171450" defTabSz="914400">
              <a:buFont typeface="Wingdings" charset="2"/>
              <a:buChar char="l"/>
            </a:pPr>
            <a:endParaRPr lang="en-US" altLang="ja-JP" sz="1200" dirty="0">
              <a:solidFill>
                <a:srgbClr val="FFFFFF"/>
              </a:solidFill>
            </a:endParaRPr>
          </a:p>
          <a:p>
            <a:pPr defTabSz="914400"/>
            <a:r>
              <a:rPr lang="en-US" altLang="ja-JP" sz="1400" dirty="0" smtClean="0">
                <a:solidFill>
                  <a:srgbClr val="FFFFFF"/>
                </a:solidFill>
              </a:rPr>
              <a:t>2</a:t>
            </a:r>
            <a:r>
              <a:rPr lang="ja-JP" altLang="en-US" sz="1400" dirty="0" smtClean="0">
                <a:solidFill>
                  <a:srgbClr val="FFFFFF"/>
                </a:solidFill>
              </a:rPr>
              <a:t>）</a:t>
            </a:r>
            <a:r>
              <a:rPr lang="en-US" altLang="ja-JP" sz="1400" dirty="0" smtClean="0">
                <a:solidFill>
                  <a:srgbClr val="FFFFFF"/>
                </a:solidFill>
              </a:rPr>
              <a:t>International Cooperation</a:t>
            </a:r>
          </a:p>
          <a:p>
            <a:pPr marL="171450" indent="-171450" defTabSz="914400">
              <a:buFont typeface="Wingdings" charset="2"/>
              <a:buChar char="l"/>
            </a:pPr>
            <a:r>
              <a:rPr lang="en-US" altLang="ja-JP" sz="1200" dirty="0" smtClean="0">
                <a:solidFill>
                  <a:srgbClr val="FFFFFF"/>
                </a:solidFill>
              </a:rPr>
              <a:t>Advocating scientific findings and contributing to formulation of International rules</a:t>
            </a:r>
          </a:p>
          <a:p>
            <a:pPr marL="171450" indent="-171450" defTabSz="914400">
              <a:buFont typeface="Wingdings" charset="2"/>
              <a:buChar char="l"/>
            </a:pPr>
            <a:r>
              <a:rPr lang="en-US" altLang="ja-JP" sz="1200" dirty="0" smtClean="0">
                <a:solidFill>
                  <a:srgbClr val="FFFFFF"/>
                </a:solidFill>
              </a:rPr>
              <a:t>Further contribution to activities of the AC</a:t>
            </a:r>
          </a:p>
          <a:p>
            <a:pPr marL="171450" indent="-171450" defTabSz="914400">
              <a:buFont typeface="Wingdings" charset="2"/>
              <a:buChar char="l"/>
            </a:pPr>
            <a:r>
              <a:rPr lang="en-US" altLang="ja-JP" sz="1200" dirty="0" smtClean="0">
                <a:solidFill>
                  <a:srgbClr val="FFFFFF"/>
                </a:solidFill>
              </a:rPr>
              <a:t>Expansion of International and bilateral cooperation with Arctic and other countries</a:t>
            </a:r>
          </a:p>
          <a:p>
            <a:pPr marL="171450" indent="-171450" defTabSz="914400">
              <a:buFont typeface="Wingdings" charset="2"/>
              <a:buChar char="l"/>
            </a:pPr>
            <a:endParaRPr lang="en-US" altLang="ja-JP" sz="1200" dirty="0">
              <a:solidFill>
                <a:srgbClr val="FFFFFF"/>
              </a:solidFill>
            </a:endParaRPr>
          </a:p>
          <a:p>
            <a:pPr defTabSz="914400"/>
            <a:r>
              <a:rPr lang="en-US" altLang="ja-JP" sz="1400" dirty="0" smtClean="0">
                <a:solidFill>
                  <a:srgbClr val="FFFFFF"/>
                </a:solidFill>
              </a:rPr>
              <a:t>3</a:t>
            </a:r>
            <a:r>
              <a:rPr lang="ja-JP" altLang="en-US" sz="1400" dirty="0" smtClean="0">
                <a:solidFill>
                  <a:srgbClr val="FFFFFF"/>
                </a:solidFill>
              </a:rPr>
              <a:t>）</a:t>
            </a:r>
            <a:r>
              <a:rPr lang="en-US" altLang="ja-JP" sz="1200" dirty="0" smtClean="0">
                <a:solidFill>
                  <a:srgbClr val="FFFFFF"/>
                </a:solidFill>
              </a:rPr>
              <a:t>Sustainable Use</a:t>
            </a:r>
          </a:p>
          <a:p>
            <a:pPr marL="171450" indent="-171450" defTabSz="914400">
              <a:buFont typeface="Wingdings" charset="2"/>
              <a:buChar char="l"/>
            </a:pPr>
            <a:r>
              <a:rPr lang="en-US" altLang="ja-JP" sz="1200" dirty="0" smtClean="0">
                <a:solidFill>
                  <a:srgbClr val="FFFFFF"/>
                </a:solidFill>
              </a:rPr>
              <a:t>Promoting preparation for utilization of the Arctic Sea Route</a:t>
            </a:r>
          </a:p>
          <a:p>
            <a:pPr marL="171450" indent="-171450" defTabSz="914400">
              <a:buFont typeface="Wingdings" charset="2"/>
              <a:buChar char="l"/>
            </a:pPr>
            <a:r>
              <a:rPr lang="en-US" altLang="ja-JP" sz="1200" dirty="0" smtClean="0">
                <a:solidFill>
                  <a:srgbClr val="FFFFFF"/>
                </a:solidFill>
              </a:rPr>
              <a:t>Resource development (mineral/JOGMEC/ and marine living resources</a:t>
            </a:r>
            <a:r>
              <a:rPr lang="ja-JP" altLang="en-US" sz="1200" dirty="0" smtClean="0">
                <a:solidFill>
                  <a:srgbClr val="FFFFFF"/>
                </a:solidFill>
              </a:rPr>
              <a:t>）</a:t>
            </a:r>
            <a:r>
              <a:rPr lang="en-US" altLang="ja-JP" sz="1200" dirty="0" smtClean="0">
                <a:solidFill>
                  <a:srgbClr val="FFFFFF"/>
                </a:solidFill>
              </a:rPr>
              <a:t> </a:t>
            </a:r>
            <a:endParaRPr lang="ja-JP" altLang="en-US" sz="1200" dirty="0">
              <a:solidFill>
                <a:srgbClr val="FFFFFF"/>
              </a:solidFill>
            </a:endParaRPr>
          </a:p>
        </p:txBody>
      </p:sp>
      <p:grpSp>
        <p:nvGrpSpPr>
          <p:cNvPr id="20" name="図形グループ 19"/>
          <p:cNvGrpSpPr/>
          <p:nvPr/>
        </p:nvGrpSpPr>
        <p:grpSpPr>
          <a:xfrm>
            <a:off x="908100" y="3989448"/>
            <a:ext cx="6984776" cy="2456999"/>
            <a:chOff x="1475656" y="3416643"/>
            <a:chExt cx="6984776" cy="2456999"/>
          </a:xfrm>
        </p:grpSpPr>
        <p:sp>
          <p:nvSpPr>
            <p:cNvPr id="21" name="正方形/長方形 20"/>
            <p:cNvSpPr/>
            <p:nvPr/>
          </p:nvSpPr>
          <p:spPr>
            <a:xfrm>
              <a:off x="1475656" y="3416643"/>
              <a:ext cx="6984776" cy="720080"/>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22" name="正方形/長方形 21"/>
            <p:cNvSpPr/>
            <p:nvPr/>
          </p:nvSpPr>
          <p:spPr>
            <a:xfrm>
              <a:off x="1475656" y="4721171"/>
              <a:ext cx="6984776" cy="576064"/>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23" name="正方形/長方形 22"/>
            <p:cNvSpPr/>
            <p:nvPr/>
          </p:nvSpPr>
          <p:spPr>
            <a:xfrm>
              <a:off x="1475656" y="5657618"/>
              <a:ext cx="6984776" cy="216024"/>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grpSp>
      <p:pic>
        <p:nvPicPr>
          <p:cNvPr id="25" name="Picture 12" descr="ArCS Arctic Challenge for Sustainability Projec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80" y="97205"/>
            <a:ext cx="5038725" cy="561975"/>
          </a:xfrm>
          <a:prstGeom prst="rect">
            <a:avLst/>
          </a:prstGeom>
          <a:solidFill>
            <a:schemeClr val="bg1"/>
          </a:solidFill>
          <a:ln>
            <a:noFill/>
          </a:ln>
          <a:extLst/>
        </p:spPr>
      </p:pic>
      <p:sp>
        <p:nvSpPr>
          <p:cNvPr id="9" name="テキスト ボックス 8"/>
          <p:cNvSpPr txBox="1"/>
          <p:nvPr/>
        </p:nvSpPr>
        <p:spPr>
          <a:xfrm>
            <a:off x="1367032" y="63877"/>
            <a:ext cx="7506735" cy="584775"/>
          </a:xfrm>
          <a:prstGeom prst="rect">
            <a:avLst/>
          </a:prstGeom>
          <a:solidFill>
            <a:schemeClr val="bg1"/>
          </a:solidFill>
        </p:spPr>
        <p:txBody>
          <a:bodyPr wrap="none" rtlCol="0">
            <a:spAutoFit/>
          </a:bodyPr>
          <a:lstStyle/>
          <a:p>
            <a:pPr defTabSz="914400"/>
            <a:r>
              <a:rPr lang="en-US" altLang="ja-JP" sz="3200" b="1" dirty="0" smtClean="0">
                <a:solidFill>
                  <a:srgbClr val="0070C0"/>
                </a:solidFill>
              </a:rPr>
              <a:t>Background</a:t>
            </a:r>
            <a:r>
              <a:rPr lang="ja-JP" altLang="en-US" sz="3200" b="1" dirty="0" smtClean="0">
                <a:solidFill>
                  <a:srgbClr val="0070C0"/>
                </a:solidFill>
              </a:rPr>
              <a:t> </a:t>
            </a:r>
            <a:r>
              <a:rPr lang="en-US" altLang="ja-JP" sz="3200" b="1" dirty="0" smtClean="0">
                <a:solidFill>
                  <a:srgbClr val="0070C0"/>
                </a:solidFill>
              </a:rPr>
              <a:t>of “</a:t>
            </a:r>
            <a:r>
              <a:rPr lang="en-US" altLang="ja-JP" sz="3200" b="1" dirty="0" err="1" smtClean="0">
                <a:solidFill>
                  <a:srgbClr val="0070C0"/>
                </a:solidFill>
              </a:rPr>
              <a:t>ArCS</a:t>
            </a:r>
            <a:r>
              <a:rPr lang="en-US" altLang="ja-JP" sz="3200" b="1" dirty="0" smtClean="0">
                <a:solidFill>
                  <a:srgbClr val="0070C0"/>
                </a:solidFill>
              </a:rPr>
              <a:t>”(Japan’s Arctic Policy)</a:t>
            </a:r>
            <a:endParaRPr lang="ja-JP" altLang="en-US" sz="3200" b="1" dirty="0">
              <a:solidFill>
                <a:srgbClr val="0070C0"/>
              </a:solidFill>
            </a:endParaRPr>
          </a:p>
        </p:txBody>
      </p:sp>
    </p:spTree>
    <p:extLst>
      <p:ext uri="{BB962C8B-B14F-4D97-AF65-F5344CB8AC3E}">
        <p14:creationId xmlns:p14="http://schemas.microsoft.com/office/powerpoint/2010/main" val="266549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l="40620" t="8162" b="30902"/>
          <a:stretch/>
        </p:blipFill>
        <p:spPr>
          <a:xfrm>
            <a:off x="-207969" y="908718"/>
            <a:ext cx="9351969" cy="6784853"/>
          </a:xfrm>
          <a:prstGeom prst="rect">
            <a:avLst/>
          </a:prstGeom>
        </p:spPr>
      </p:pic>
      <p:sp>
        <p:nvSpPr>
          <p:cNvPr id="10" name="正方形/長方形 9"/>
          <p:cNvSpPr/>
          <p:nvPr/>
        </p:nvSpPr>
        <p:spPr>
          <a:xfrm>
            <a:off x="-207969" y="908720"/>
            <a:ext cx="9351970" cy="6784852"/>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69778" y="5335151"/>
            <a:ext cx="8064916" cy="1077218"/>
          </a:xfrm>
          <a:prstGeom prst="rect">
            <a:avLst/>
          </a:prstGeom>
        </p:spPr>
        <p:txBody>
          <a:bodyPr wrap="square">
            <a:spAutoFit/>
          </a:bodyPr>
          <a:lstStyle/>
          <a:p>
            <a:pPr defTabSz="914400">
              <a:lnSpc>
                <a:spcPts val="1900"/>
              </a:lnSpc>
            </a:pPr>
            <a:r>
              <a:rPr lang="ja-JP" altLang="en-US" dirty="0">
                <a:solidFill>
                  <a:srgbClr val="FFFF00"/>
                </a:solidFill>
              </a:rPr>
              <a:t>・</a:t>
            </a:r>
            <a:r>
              <a:rPr lang="en-US" altLang="ja-JP" dirty="0">
                <a:solidFill>
                  <a:srgbClr val="FFFF00"/>
                </a:solidFill>
              </a:rPr>
              <a:t>ArCS </a:t>
            </a:r>
            <a:r>
              <a:rPr lang="en-US" altLang="ja-JP" dirty="0" smtClean="0">
                <a:solidFill>
                  <a:srgbClr val="FFFF00"/>
                </a:solidFill>
              </a:rPr>
              <a:t>is</a:t>
            </a:r>
            <a:r>
              <a:rPr lang="ja-JP" altLang="en-US" dirty="0" smtClean="0">
                <a:solidFill>
                  <a:srgbClr val="FFFF00"/>
                </a:solidFill>
              </a:rPr>
              <a:t> </a:t>
            </a:r>
            <a:r>
              <a:rPr lang="en-US" altLang="ja-JP" dirty="0" smtClean="0">
                <a:solidFill>
                  <a:srgbClr val="FFFF00"/>
                </a:solidFill>
              </a:rPr>
              <a:t>requested strongly to promote cooperation with Arctic countries not only on natural </a:t>
            </a:r>
            <a:r>
              <a:rPr lang="en-US" altLang="ja-JP" dirty="0">
                <a:solidFill>
                  <a:srgbClr val="FFFF00"/>
                </a:solidFill>
              </a:rPr>
              <a:t>science </a:t>
            </a:r>
            <a:r>
              <a:rPr lang="en-US" altLang="ja-JP" dirty="0" smtClean="0">
                <a:solidFill>
                  <a:srgbClr val="FFFF00"/>
                </a:solidFill>
              </a:rPr>
              <a:t>but also on socio-humane/economic </a:t>
            </a:r>
          </a:p>
          <a:p>
            <a:pPr defTabSz="914400">
              <a:lnSpc>
                <a:spcPts val="1900"/>
              </a:lnSpc>
            </a:pPr>
            <a:r>
              <a:rPr lang="ja-JP" altLang="en-US" dirty="0" smtClean="0">
                <a:solidFill>
                  <a:srgbClr val="FFFF00"/>
                </a:solidFill>
              </a:rPr>
              <a:t>・</a:t>
            </a:r>
            <a:r>
              <a:rPr lang="en-US" altLang="ja-JP" dirty="0" err="1">
                <a:solidFill>
                  <a:srgbClr val="FFFF00"/>
                </a:solidFill>
              </a:rPr>
              <a:t>ArCS</a:t>
            </a:r>
            <a:r>
              <a:rPr lang="en-US" altLang="ja-JP" dirty="0">
                <a:solidFill>
                  <a:srgbClr val="FFFF00"/>
                </a:solidFill>
              </a:rPr>
              <a:t> </a:t>
            </a:r>
            <a:r>
              <a:rPr lang="en-US" altLang="ja-JP" dirty="0" smtClean="0">
                <a:solidFill>
                  <a:srgbClr val="FFFF00"/>
                </a:solidFill>
              </a:rPr>
              <a:t>is</a:t>
            </a:r>
            <a:r>
              <a:rPr lang="ja-JP" altLang="en-US" dirty="0" smtClean="0">
                <a:solidFill>
                  <a:srgbClr val="FFFF00"/>
                </a:solidFill>
              </a:rPr>
              <a:t> </a:t>
            </a:r>
            <a:r>
              <a:rPr lang="en-US" altLang="ja-JP" dirty="0" smtClean="0">
                <a:solidFill>
                  <a:srgbClr val="FFFF00"/>
                </a:solidFill>
              </a:rPr>
              <a:t>expected that </a:t>
            </a:r>
            <a:r>
              <a:rPr lang="en-US" altLang="ja-JP" dirty="0">
                <a:solidFill>
                  <a:srgbClr val="FFFF00"/>
                </a:solidFill>
              </a:rPr>
              <a:t>our scientific actions will help to secure the resilience of the Arctic  for </a:t>
            </a:r>
            <a:r>
              <a:rPr lang="en-US" altLang="ja-JP" dirty="0" smtClean="0">
                <a:solidFill>
                  <a:srgbClr val="FFFF00"/>
                </a:solidFill>
              </a:rPr>
              <a:t>the possible </a:t>
            </a:r>
            <a:r>
              <a:rPr lang="en-US" altLang="ja-JP" dirty="0">
                <a:solidFill>
                  <a:srgbClr val="FFFF00"/>
                </a:solidFill>
              </a:rPr>
              <a:t>sustainable </a:t>
            </a:r>
            <a:r>
              <a:rPr lang="en-US" altLang="ja-JP" dirty="0" smtClean="0">
                <a:solidFill>
                  <a:srgbClr val="FFFF00"/>
                </a:solidFill>
              </a:rPr>
              <a:t>development of the region.</a:t>
            </a:r>
            <a:endParaRPr lang="en-US" altLang="ja-JP" dirty="0">
              <a:solidFill>
                <a:srgbClr val="FFFF00"/>
              </a:solidFill>
            </a:endParaRPr>
          </a:p>
        </p:txBody>
      </p:sp>
      <p:sp>
        <p:nvSpPr>
          <p:cNvPr id="4" name="テキスト ボックス 3"/>
          <p:cNvSpPr txBox="1"/>
          <p:nvPr/>
        </p:nvSpPr>
        <p:spPr>
          <a:xfrm>
            <a:off x="215390" y="1119735"/>
            <a:ext cx="7997767" cy="1200329"/>
          </a:xfrm>
          <a:prstGeom prst="rect">
            <a:avLst/>
          </a:prstGeom>
          <a:solidFill>
            <a:schemeClr val="tx1">
              <a:lumMod val="95000"/>
            </a:schemeClr>
          </a:solidFill>
        </p:spPr>
        <p:txBody>
          <a:bodyPr wrap="none" rtlCol="0">
            <a:spAutoFit/>
          </a:bodyPr>
          <a:lstStyle/>
          <a:p>
            <a:pPr defTabSz="914400"/>
            <a:r>
              <a:rPr lang="en-US" altLang="ja-JP" smtClean="0">
                <a:solidFill>
                  <a:srgbClr val="000000"/>
                </a:solidFill>
              </a:rPr>
              <a:t>Period </a:t>
            </a:r>
            <a:r>
              <a:rPr lang="en-US" altLang="ja-JP" dirty="0" smtClean="0">
                <a:solidFill>
                  <a:srgbClr val="000000"/>
                </a:solidFill>
              </a:rPr>
              <a:t>of project</a:t>
            </a:r>
            <a:r>
              <a:rPr lang="en-US" altLang="ja-JP" dirty="0">
                <a:solidFill>
                  <a:srgbClr val="000000"/>
                </a:solidFill>
              </a:rPr>
              <a:t>	</a:t>
            </a:r>
            <a:r>
              <a:rPr lang="en-US" altLang="ja-JP" dirty="0" smtClean="0">
                <a:solidFill>
                  <a:srgbClr val="000000"/>
                </a:solidFill>
              </a:rPr>
              <a:t>: September 2015 through March 2020</a:t>
            </a:r>
          </a:p>
          <a:p>
            <a:pPr defTabSz="914400"/>
            <a:r>
              <a:rPr lang="en-US" altLang="ja-JP" dirty="0" smtClean="0">
                <a:solidFill>
                  <a:srgbClr val="000000"/>
                </a:solidFill>
              </a:rPr>
              <a:t>Budget    		: 2.5 M</a:t>
            </a:r>
            <a:r>
              <a:rPr lang="ja-JP" altLang="en-US" dirty="0" smtClean="0">
                <a:solidFill>
                  <a:srgbClr val="000000"/>
                </a:solidFill>
              </a:rPr>
              <a:t>€ </a:t>
            </a:r>
            <a:r>
              <a:rPr lang="en-US" altLang="ja-JP" dirty="0" smtClean="0">
                <a:solidFill>
                  <a:srgbClr val="000000"/>
                </a:solidFill>
              </a:rPr>
              <a:t>(2015),  7.5 M</a:t>
            </a:r>
            <a:r>
              <a:rPr lang="ja-JP" altLang="en-US" dirty="0" smtClean="0">
                <a:solidFill>
                  <a:srgbClr val="000000"/>
                </a:solidFill>
              </a:rPr>
              <a:t>€</a:t>
            </a:r>
            <a:r>
              <a:rPr lang="en-US" altLang="ja-JP" dirty="0" smtClean="0">
                <a:solidFill>
                  <a:srgbClr val="000000"/>
                </a:solidFill>
              </a:rPr>
              <a:t>/year (fy2016-fy2019)</a:t>
            </a:r>
          </a:p>
          <a:p>
            <a:pPr defTabSz="914400"/>
            <a:r>
              <a:rPr lang="en-US" altLang="ja-JP" dirty="0" smtClean="0">
                <a:solidFill>
                  <a:srgbClr val="000000"/>
                </a:solidFill>
              </a:rPr>
              <a:t>Participants  	: More then 200 scientists from 17 institutions and universities</a:t>
            </a:r>
          </a:p>
          <a:p>
            <a:pPr defTabSz="914400"/>
            <a:r>
              <a:rPr lang="en-US" altLang="ja-JP" dirty="0" smtClean="0">
                <a:solidFill>
                  <a:srgbClr val="000000"/>
                </a:solidFill>
              </a:rPr>
              <a:t>                          	</a:t>
            </a:r>
            <a:r>
              <a:rPr lang="ja-JP" altLang="en-US" dirty="0" smtClean="0">
                <a:solidFill>
                  <a:srgbClr val="000000"/>
                </a:solidFill>
              </a:rPr>
              <a:t>　</a:t>
            </a:r>
            <a:r>
              <a:rPr lang="en-US" altLang="ja-JP" dirty="0" smtClean="0">
                <a:solidFill>
                  <a:srgbClr val="000000"/>
                </a:solidFill>
              </a:rPr>
              <a:t>NIPR, JAMSTEC and Hokkaido Univ. are core institutes of </a:t>
            </a:r>
            <a:r>
              <a:rPr lang="en-US" altLang="ja-JP" dirty="0" err="1" smtClean="0">
                <a:solidFill>
                  <a:srgbClr val="000000"/>
                </a:solidFill>
              </a:rPr>
              <a:t>ArCS</a:t>
            </a:r>
            <a:endParaRPr lang="ja-JP" altLang="en-US" dirty="0">
              <a:solidFill>
                <a:srgbClr val="000000"/>
              </a:solidFill>
            </a:endParaRPr>
          </a:p>
        </p:txBody>
      </p:sp>
      <p:sp>
        <p:nvSpPr>
          <p:cNvPr id="6" name="テキスト ボックス 5"/>
          <p:cNvSpPr txBox="1"/>
          <p:nvPr/>
        </p:nvSpPr>
        <p:spPr>
          <a:xfrm>
            <a:off x="179512" y="2636912"/>
            <a:ext cx="8033645" cy="2554545"/>
          </a:xfrm>
          <a:prstGeom prst="rect">
            <a:avLst/>
          </a:prstGeom>
          <a:solidFill>
            <a:srgbClr val="002060"/>
          </a:solidFill>
        </p:spPr>
        <p:txBody>
          <a:bodyPr wrap="square" rtlCol="0">
            <a:spAutoFit/>
          </a:bodyPr>
          <a:lstStyle/>
          <a:p>
            <a:pPr defTabSz="914400"/>
            <a:r>
              <a:rPr lang="en-US" altLang="ja-JP" sz="1600" dirty="0" err="1" smtClean="0">
                <a:solidFill>
                  <a:srgbClr val="FFFFFF"/>
                </a:solidFill>
              </a:rPr>
              <a:t>ArCS</a:t>
            </a:r>
            <a:r>
              <a:rPr lang="en-US" altLang="ja-JP" sz="1600" dirty="0" smtClean="0">
                <a:solidFill>
                  <a:srgbClr val="FFFFFF"/>
                </a:solidFill>
              </a:rPr>
              <a:t> aims to;</a:t>
            </a:r>
          </a:p>
          <a:p>
            <a:pPr defTabSz="914400">
              <a:buFont typeface="Wingdings" pitchFamily="2" charset="2"/>
              <a:buChar char="p"/>
            </a:pPr>
            <a:r>
              <a:rPr lang="en-US" altLang="ja-JP" dirty="0" smtClean="0">
                <a:solidFill>
                  <a:srgbClr val="FFFFFF"/>
                </a:solidFill>
                <a:cs typeface="Calibri" panose="020F0502020204030204" pitchFamily="34" charset="0"/>
              </a:rPr>
              <a:t> Understand changes in the Arctic climate</a:t>
            </a:r>
            <a:r>
              <a:rPr lang="en-US" altLang="ja-JP" dirty="0">
                <a:solidFill>
                  <a:srgbClr val="FFFFFF"/>
                </a:solidFill>
                <a:cs typeface="Calibri" panose="020F0502020204030204" pitchFamily="34" charset="0"/>
              </a:rPr>
              <a:t>, physical-chemical-biological processes, </a:t>
            </a:r>
            <a:r>
              <a:rPr lang="en-US" altLang="ja-JP" dirty="0" smtClean="0">
                <a:solidFill>
                  <a:srgbClr val="FFFFFF"/>
                </a:solidFill>
                <a:cs typeface="Calibri" panose="020F0502020204030204" pitchFamily="34" charset="0"/>
              </a:rPr>
              <a:t> </a:t>
            </a:r>
          </a:p>
          <a:p>
            <a:pPr defTabSz="914400"/>
            <a:r>
              <a:rPr lang="en-US" altLang="ja-JP" dirty="0">
                <a:solidFill>
                  <a:srgbClr val="FFFFFF"/>
                </a:solidFill>
                <a:cs typeface="Calibri" panose="020F0502020204030204" pitchFamily="34" charset="0"/>
              </a:rPr>
              <a:t> </a:t>
            </a:r>
            <a:r>
              <a:rPr lang="en-US" altLang="ja-JP" dirty="0" smtClean="0">
                <a:solidFill>
                  <a:srgbClr val="FFFFFF"/>
                </a:solidFill>
                <a:cs typeface="Calibri" panose="020F0502020204030204" pitchFamily="34" charset="0"/>
              </a:rPr>
              <a:t>    biodiversity and human </a:t>
            </a:r>
            <a:r>
              <a:rPr lang="en-US" altLang="ja-JP" dirty="0">
                <a:solidFill>
                  <a:srgbClr val="FFFFFF"/>
                </a:solidFill>
                <a:cs typeface="Calibri" panose="020F0502020204030204" pitchFamily="34" charset="0"/>
              </a:rPr>
              <a:t>dimensions</a:t>
            </a:r>
          </a:p>
          <a:p>
            <a:pPr defTabSz="914400">
              <a:buFont typeface="Wingdings" pitchFamily="2" charset="2"/>
              <a:buChar char="p"/>
            </a:pPr>
            <a:r>
              <a:rPr lang="en-US" altLang="ja-JP" dirty="0" smtClean="0">
                <a:solidFill>
                  <a:srgbClr val="FFFFFF"/>
                </a:solidFill>
                <a:cs typeface="Calibri" panose="020F0502020204030204" pitchFamily="34" charset="0"/>
              </a:rPr>
              <a:t> Predict the changes occurring in future and try to assess </a:t>
            </a:r>
            <a:r>
              <a:rPr lang="en-US" altLang="ja-JP" u="sng" dirty="0" smtClean="0">
                <a:solidFill>
                  <a:srgbClr val="FFFFFF"/>
                </a:solidFill>
                <a:cs typeface="Calibri" panose="020F0502020204030204" pitchFamily="34" charset="0"/>
              </a:rPr>
              <a:t>impacts of</a:t>
            </a:r>
            <a:r>
              <a:rPr lang="ja-JP" altLang="en-US" u="sng" dirty="0" smtClean="0">
                <a:solidFill>
                  <a:srgbClr val="FFFFFF"/>
                </a:solidFill>
                <a:cs typeface="Calibri" panose="020F0502020204030204" pitchFamily="34" charset="0"/>
              </a:rPr>
              <a:t> </a:t>
            </a:r>
            <a:r>
              <a:rPr lang="en-US" altLang="ja-JP" u="sng" dirty="0" smtClean="0">
                <a:solidFill>
                  <a:srgbClr val="FFFFFF"/>
                </a:solidFill>
                <a:cs typeface="Calibri" panose="020F0502020204030204" pitchFamily="34" charset="0"/>
              </a:rPr>
              <a:t>them</a:t>
            </a:r>
            <a:r>
              <a:rPr lang="ja-JP" altLang="en-US" u="sng" dirty="0" smtClean="0">
                <a:solidFill>
                  <a:srgbClr val="FFFFFF"/>
                </a:solidFill>
                <a:cs typeface="Calibri" panose="020F0502020204030204" pitchFamily="34" charset="0"/>
              </a:rPr>
              <a:t> </a:t>
            </a:r>
            <a:r>
              <a:rPr lang="en-US" altLang="ja-JP" u="sng" dirty="0" smtClean="0">
                <a:solidFill>
                  <a:srgbClr val="FFFFFF"/>
                </a:solidFill>
                <a:cs typeface="Calibri" panose="020F0502020204030204" pitchFamily="34" charset="0"/>
              </a:rPr>
              <a:t>upon</a:t>
            </a:r>
            <a:r>
              <a:rPr lang="en-US" altLang="ja-JP" u="sng" dirty="0">
                <a:solidFill>
                  <a:srgbClr val="FFFFFF"/>
                </a:solidFill>
                <a:cs typeface="Calibri" panose="020F0502020204030204" pitchFamily="34" charset="0"/>
              </a:rPr>
              <a:t> </a:t>
            </a:r>
            <a:r>
              <a:rPr lang="en-US" altLang="ja-JP" u="sng" dirty="0" smtClean="0">
                <a:solidFill>
                  <a:srgbClr val="FFFFFF"/>
                </a:solidFill>
                <a:cs typeface="Calibri" panose="020F0502020204030204" pitchFamily="34" charset="0"/>
              </a:rPr>
              <a:t> </a:t>
            </a:r>
          </a:p>
          <a:p>
            <a:pPr defTabSz="914400"/>
            <a:r>
              <a:rPr lang="en-US" altLang="ja-JP" dirty="0">
                <a:solidFill>
                  <a:srgbClr val="FFFFFF"/>
                </a:solidFill>
                <a:cs typeface="Calibri" panose="020F0502020204030204" pitchFamily="34" charset="0"/>
              </a:rPr>
              <a:t> </a:t>
            </a:r>
            <a:r>
              <a:rPr lang="en-US" altLang="ja-JP" dirty="0" smtClean="0">
                <a:solidFill>
                  <a:srgbClr val="FFFFFF"/>
                </a:solidFill>
                <a:cs typeface="Calibri" panose="020F0502020204030204" pitchFamily="34" charset="0"/>
              </a:rPr>
              <a:t>    </a:t>
            </a:r>
            <a:r>
              <a:rPr lang="en-US" altLang="ja-JP" u="sng" dirty="0" smtClean="0">
                <a:solidFill>
                  <a:srgbClr val="FFFFFF"/>
                </a:solidFill>
                <a:cs typeface="Calibri" panose="020F0502020204030204" pitchFamily="34" charset="0"/>
              </a:rPr>
              <a:t>socio-economy.</a:t>
            </a:r>
          </a:p>
          <a:p>
            <a:pPr defTabSz="914400">
              <a:buFont typeface="Wingdings" pitchFamily="2" charset="2"/>
              <a:buChar char="p"/>
            </a:pPr>
            <a:r>
              <a:rPr lang="en-US" altLang="ja-JP" dirty="0" smtClean="0">
                <a:solidFill>
                  <a:srgbClr val="FFFFFF"/>
                </a:solidFill>
                <a:cs typeface="Calibri" panose="020F0502020204030204" pitchFamily="34" charset="0"/>
              </a:rPr>
              <a:t> Deliver robust scientific information to social communities </a:t>
            </a:r>
            <a:r>
              <a:rPr lang="en-US" altLang="ja-JP" dirty="0" smtClean="0">
                <a:solidFill>
                  <a:srgbClr val="FFFFFF"/>
                </a:solidFill>
              </a:rPr>
              <a:t>(including</a:t>
            </a:r>
          </a:p>
          <a:p>
            <a:pPr defTabSz="914400"/>
            <a:r>
              <a:rPr lang="en-US" altLang="ja-JP" dirty="0">
                <a:solidFill>
                  <a:srgbClr val="FFFFFF"/>
                </a:solidFill>
              </a:rPr>
              <a:t> </a:t>
            </a:r>
            <a:r>
              <a:rPr lang="en-US" altLang="ja-JP" dirty="0" smtClean="0">
                <a:solidFill>
                  <a:srgbClr val="FFFFFF"/>
                </a:solidFill>
              </a:rPr>
              <a:t>    </a:t>
            </a:r>
            <a:r>
              <a:rPr lang="en-US" altLang="ja-JP" dirty="0">
                <a:solidFill>
                  <a:srgbClr val="FFFFFF"/>
                </a:solidFill>
              </a:rPr>
              <a:t>stakeholders, </a:t>
            </a:r>
            <a:r>
              <a:rPr lang="en-US" altLang="ja-JP" dirty="0" smtClean="0">
                <a:solidFill>
                  <a:srgbClr val="FFFFFF"/>
                </a:solidFill>
              </a:rPr>
              <a:t>namely </a:t>
            </a:r>
            <a:r>
              <a:rPr lang="en-US" altLang="ja-JP" dirty="0">
                <a:solidFill>
                  <a:srgbClr val="FFFFFF"/>
                </a:solidFill>
              </a:rPr>
              <a:t>Japanese tax payers and indigenous people and world  </a:t>
            </a:r>
            <a:endParaRPr lang="en-US" altLang="ja-JP" dirty="0" smtClean="0">
              <a:solidFill>
                <a:srgbClr val="FFFFFF"/>
              </a:solidFill>
            </a:endParaRPr>
          </a:p>
          <a:p>
            <a:pPr defTabSz="914400"/>
            <a:r>
              <a:rPr lang="en-US" altLang="ja-JP" dirty="0">
                <a:solidFill>
                  <a:srgbClr val="FFFFFF"/>
                </a:solidFill>
              </a:rPr>
              <a:t> </a:t>
            </a:r>
            <a:r>
              <a:rPr lang="en-US" altLang="ja-JP" dirty="0" smtClean="0">
                <a:solidFill>
                  <a:srgbClr val="FFFFFF"/>
                </a:solidFill>
              </a:rPr>
              <a:t>    decision/policy-makers) as often as possible </a:t>
            </a:r>
            <a:r>
              <a:rPr lang="en-US" altLang="ja-JP" dirty="0" smtClean="0">
                <a:solidFill>
                  <a:srgbClr val="FFFFFF"/>
                </a:solidFill>
                <a:cs typeface="Calibri" panose="020F0502020204030204" pitchFamily="34" charset="0"/>
              </a:rPr>
              <a:t>for decision making and solving  </a:t>
            </a:r>
          </a:p>
          <a:p>
            <a:pPr defTabSz="914400"/>
            <a:r>
              <a:rPr lang="en-US" altLang="ja-JP" dirty="0">
                <a:solidFill>
                  <a:srgbClr val="FFFFFF"/>
                </a:solidFill>
                <a:cs typeface="Calibri" panose="020F0502020204030204" pitchFamily="34" charset="0"/>
              </a:rPr>
              <a:t> </a:t>
            </a:r>
            <a:r>
              <a:rPr lang="en-US" altLang="ja-JP" dirty="0" smtClean="0">
                <a:solidFill>
                  <a:srgbClr val="FFFFFF"/>
                </a:solidFill>
                <a:cs typeface="Calibri" panose="020F0502020204030204" pitchFamily="34" charset="0"/>
              </a:rPr>
              <a:t>    problems</a:t>
            </a:r>
            <a:endParaRPr lang="en-US" altLang="ja-JP" dirty="0" smtClean="0">
              <a:solidFill>
                <a:srgbClr val="FFFFFF"/>
              </a:solidFill>
            </a:endParaRPr>
          </a:p>
        </p:txBody>
      </p:sp>
      <p:pic>
        <p:nvPicPr>
          <p:cNvPr id="13" name="Picture 12" descr="ArCS Arctic Challenge for Sustainability Projec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50" y="185130"/>
            <a:ext cx="5038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1414282" y="118300"/>
            <a:ext cx="4129849" cy="584775"/>
          </a:xfrm>
          <a:prstGeom prst="rect">
            <a:avLst/>
          </a:prstGeom>
          <a:solidFill>
            <a:schemeClr val="bg1"/>
          </a:solidFill>
        </p:spPr>
        <p:txBody>
          <a:bodyPr wrap="none" rtlCol="0">
            <a:spAutoFit/>
          </a:bodyPr>
          <a:lstStyle/>
          <a:p>
            <a:pPr defTabSz="914400"/>
            <a:r>
              <a:rPr lang="en-US" altLang="ja-JP" sz="3200" b="1" dirty="0" smtClean="0">
                <a:solidFill>
                  <a:srgbClr val="0070C0"/>
                </a:solidFill>
              </a:rPr>
              <a:t> </a:t>
            </a:r>
            <a:r>
              <a:rPr lang="ja-JP" altLang="en-US" sz="3200" b="1" dirty="0" smtClean="0">
                <a:solidFill>
                  <a:srgbClr val="0070C0"/>
                </a:solidFill>
              </a:rPr>
              <a:t>　</a:t>
            </a:r>
            <a:r>
              <a:rPr lang="en-US" altLang="ja-JP" sz="3200" b="1" dirty="0" smtClean="0">
                <a:solidFill>
                  <a:srgbClr val="0070C0"/>
                </a:solidFill>
              </a:rPr>
              <a:t>    Structure</a:t>
            </a:r>
            <a:r>
              <a:rPr lang="ja-JP" altLang="en-US" sz="3200" b="1" dirty="0" smtClean="0">
                <a:solidFill>
                  <a:srgbClr val="0070C0"/>
                </a:solidFill>
              </a:rPr>
              <a:t> </a:t>
            </a:r>
            <a:r>
              <a:rPr lang="en-US" altLang="ja-JP" sz="3200" b="1" dirty="0" smtClean="0">
                <a:solidFill>
                  <a:srgbClr val="0070C0"/>
                </a:solidFill>
              </a:rPr>
              <a:t>of</a:t>
            </a:r>
            <a:r>
              <a:rPr lang="ja-JP" altLang="en-US" sz="3200" b="1" dirty="0" smtClean="0">
                <a:solidFill>
                  <a:srgbClr val="0070C0"/>
                </a:solidFill>
              </a:rPr>
              <a:t> </a:t>
            </a:r>
            <a:r>
              <a:rPr lang="en-US" altLang="ja-JP" sz="3200" b="1" dirty="0" err="1" smtClean="0">
                <a:solidFill>
                  <a:srgbClr val="0070C0"/>
                </a:solidFill>
              </a:rPr>
              <a:t>ArCS</a:t>
            </a:r>
            <a:r>
              <a:rPr lang="en-US" altLang="ja-JP" sz="3200" b="1" dirty="0" smtClean="0">
                <a:solidFill>
                  <a:srgbClr val="0070C0"/>
                </a:solidFill>
              </a:rPr>
              <a:t>   </a:t>
            </a:r>
            <a:endParaRPr lang="ja-JP" altLang="en-US" sz="3200" b="1" dirty="0">
              <a:solidFill>
                <a:srgbClr val="0070C0"/>
              </a:solidFill>
            </a:endParaRPr>
          </a:p>
        </p:txBody>
      </p:sp>
    </p:spTree>
    <p:extLst>
      <p:ext uri="{BB962C8B-B14F-4D97-AF65-F5344CB8AC3E}">
        <p14:creationId xmlns:p14="http://schemas.microsoft.com/office/powerpoint/2010/main" val="20827699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40620" t="7423" b="30902"/>
          <a:stretch/>
        </p:blipFill>
        <p:spPr>
          <a:xfrm>
            <a:off x="-207969" y="826476"/>
            <a:ext cx="9351969" cy="6867095"/>
          </a:xfrm>
          <a:prstGeom prst="rect">
            <a:avLst/>
          </a:prstGeom>
        </p:spPr>
      </p:pic>
      <p:sp>
        <p:nvSpPr>
          <p:cNvPr id="21" name="正方形/長方形 20"/>
          <p:cNvSpPr/>
          <p:nvPr/>
        </p:nvSpPr>
        <p:spPr>
          <a:xfrm>
            <a:off x="-207969" y="826477"/>
            <a:ext cx="9351969" cy="6867094"/>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348991" y="1131073"/>
            <a:ext cx="8337809" cy="1605374"/>
          </a:xfrm>
        </p:spPr>
        <p:txBody>
          <a:bodyPr>
            <a:normAutofit/>
          </a:bodyPr>
          <a:lstStyle/>
          <a:p>
            <a:pPr marL="0" indent="0">
              <a:buNone/>
            </a:pPr>
            <a:r>
              <a:rPr lang="en-US" altLang="ja-JP" sz="1600" b="1" dirty="0" smtClean="0">
                <a:solidFill>
                  <a:schemeClr val="bg1"/>
                </a:solidFill>
              </a:rPr>
              <a:t>ArCS will strengthen the scientific cooperation with AC and non-AC countries which recognizes the importance of the Arctic. The project aims to provide opportunities of research co-designing with domestic and international stakeholders, with the ideas of social and cultural studies, for future bridging industry and the Arctic. </a:t>
            </a:r>
            <a:endParaRPr lang="en-US" altLang="ja-JP" sz="2800" b="1" dirty="0" smtClean="0">
              <a:solidFill>
                <a:schemeClr val="bg1"/>
              </a:solidFill>
            </a:endParaRPr>
          </a:p>
        </p:txBody>
      </p:sp>
      <p:sp>
        <p:nvSpPr>
          <p:cNvPr id="8" name="スライド番号プレースホルダー 7"/>
          <p:cNvSpPr>
            <a:spLocks noGrp="1"/>
          </p:cNvSpPr>
          <p:nvPr>
            <p:ph type="sldNum" sz="quarter" idx="12"/>
          </p:nvPr>
        </p:nvSpPr>
        <p:spPr>
          <a:xfrm>
            <a:off x="7010400" y="6300233"/>
            <a:ext cx="2133600" cy="365125"/>
          </a:xfrm>
        </p:spPr>
        <p:txBody>
          <a:bodyPr/>
          <a:lstStyle/>
          <a:p>
            <a:r>
              <a:rPr lang="en-US" altLang="ja-JP" dirty="0"/>
              <a:t>5</a:t>
            </a:r>
            <a:endParaRPr kumimoji="1" lang="ja-JP" altLang="en-US" dirty="0"/>
          </a:p>
        </p:txBody>
      </p:sp>
      <p:sp>
        <p:nvSpPr>
          <p:cNvPr id="17" name="テキスト ボックス 16"/>
          <p:cNvSpPr txBox="1"/>
          <p:nvPr/>
        </p:nvSpPr>
        <p:spPr>
          <a:xfrm>
            <a:off x="399283" y="5399984"/>
            <a:ext cx="2439593" cy="1169551"/>
          </a:xfrm>
          <a:prstGeom prst="rect">
            <a:avLst/>
          </a:prstGeom>
          <a:noFill/>
        </p:spPr>
        <p:txBody>
          <a:bodyPr wrap="square" rtlCol="0">
            <a:spAutoFit/>
          </a:bodyPr>
          <a:lstStyle/>
          <a:p>
            <a:r>
              <a:rPr lang="en-US" altLang="ja-JP" sz="1400" b="1" dirty="0" smtClean="0">
                <a:solidFill>
                  <a:srgbClr val="FFFF00"/>
                </a:solidFill>
              </a:rPr>
              <a:t>Improving the basic research facilities for long-term stay and/or monitoring studies, which can be used by inter- national collaborative studies.</a:t>
            </a:r>
            <a:endParaRPr kumimoji="1" lang="ja-JP" altLang="en-US" sz="1400" b="1" dirty="0">
              <a:solidFill>
                <a:srgbClr val="FFFF00"/>
              </a:solidFill>
            </a:endParaRPr>
          </a:p>
        </p:txBody>
      </p:sp>
      <p:sp>
        <p:nvSpPr>
          <p:cNvPr id="18" name="テキスト ボックス 17"/>
          <p:cNvSpPr txBox="1"/>
          <p:nvPr/>
        </p:nvSpPr>
        <p:spPr>
          <a:xfrm>
            <a:off x="5984404" y="5100410"/>
            <a:ext cx="2578077" cy="1169551"/>
          </a:xfrm>
          <a:prstGeom prst="rect">
            <a:avLst/>
          </a:prstGeom>
          <a:noFill/>
        </p:spPr>
        <p:txBody>
          <a:bodyPr wrap="square" rtlCol="0">
            <a:spAutoFit/>
          </a:bodyPr>
          <a:lstStyle/>
          <a:p>
            <a:r>
              <a:rPr kumimoji="1" lang="en-US" altLang="ja-JP" sz="1400" b="1" dirty="0" smtClean="0">
                <a:solidFill>
                  <a:srgbClr val="00FF00"/>
                </a:solidFill>
              </a:rPr>
              <a:t>Carrying out the international joint research project  Considering the social and cultural impacts, providing information </a:t>
            </a:r>
            <a:r>
              <a:rPr lang="en-US" altLang="ja-JP" sz="1400" b="1" dirty="0" smtClean="0">
                <a:solidFill>
                  <a:srgbClr val="00FF00"/>
                </a:solidFill>
              </a:rPr>
              <a:t>appropriately. </a:t>
            </a:r>
            <a:endParaRPr kumimoji="1" lang="ja-JP" altLang="en-US" sz="1400" b="1" dirty="0">
              <a:solidFill>
                <a:srgbClr val="00FF00"/>
              </a:solidFill>
            </a:endParaRP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7915" y="3205176"/>
            <a:ext cx="2425447" cy="1619659"/>
          </a:xfrm>
          <a:prstGeom prst="rect">
            <a:avLst/>
          </a:prstGeom>
          <a:noFill/>
          <a:ln w="25400">
            <a:solidFill>
              <a:srgbClr val="FFCCFF"/>
            </a:solidFill>
            <a:miter lim="800000"/>
            <a:headEnd/>
            <a:tailEnd/>
          </a:ln>
          <a:effectLst/>
        </p:spPr>
      </p:pic>
      <p:sp>
        <p:nvSpPr>
          <p:cNvPr id="20" name="テキスト ボックス 19"/>
          <p:cNvSpPr txBox="1"/>
          <p:nvPr/>
        </p:nvSpPr>
        <p:spPr>
          <a:xfrm>
            <a:off x="3022280" y="5107943"/>
            <a:ext cx="2778720" cy="1384995"/>
          </a:xfrm>
          <a:prstGeom prst="rect">
            <a:avLst/>
          </a:prstGeom>
          <a:noFill/>
        </p:spPr>
        <p:txBody>
          <a:bodyPr wrap="square" rtlCol="0">
            <a:spAutoFit/>
          </a:bodyPr>
          <a:lstStyle/>
          <a:p>
            <a:r>
              <a:rPr lang="en-US" altLang="ja-JP" sz="1400" b="1" dirty="0" smtClean="0">
                <a:solidFill>
                  <a:srgbClr val="FFCCFF"/>
                </a:solidFill>
              </a:rPr>
              <a:t>Long-term research cooperation through the exchange of young researchers. Interdisciplinary human </a:t>
            </a:r>
            <a:r>
              <a:rPr lang="en-US" altLang="ja-JP" sz="1400" b="1" dirty="0">
                <a:solidFill>
                  <a:srgbClr val="FFCCFF"/>
                </a:solidFill>
              </a:rPr>
              <a:t>resource </a:t>
            </a:r>
            <a:r>
              <a:rPr lang="en-US" altLang="ja-JP" sz="1400" b="1" dirty="0" smtClean="0">
                <a:solidFill>
                  <a:srgbClr val="FFCCFF"/>
                </a:solidFill>
              </a:rPr>
              <a:t>development. </a:t>
            </a:r>
          </a:p>
          <a:p>
            <a:r>
              <a:rPr kumimoji="1" lang="en-US" altLang="ja-JP" sz="1400" b="1" dirty="0" smtClean="0">
                <a:solidFill>
                  <a:srgbClr val="FFCCFF"/>
                </a:solidFill>
              </a:rPr>
              <a:t>Sending experts to International committees and meetings.</a:t>
            </a:r>
            <a:endParaRPr kumimoji="1" lang="ja-JP" altLang="en-US" sz="1400" b="1" dirty="0">
              <a:solidFill>
                <a:srgbClr val="FFCCFF"/>
              </a:solidFill>
            </a:endParaRP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053" y="3205176"/>
            <a:ext cx="2186239" cy="2105036"/>
          </a:xfrm>
          <a:prstGeom prst="rect">
            <a:avLst/>
          </a:prstGeom>
          <a:ln w="25400">
            <a:solidFill>
              <a:srgbClr val="FFFF00"/>
            </a:solidFill>
          </a:ln>
        </p:spPr>
      </p:pic>
      <p:sp>
        <p:nvSpPr>
          <p:cNvPr id="6" name="テキスト ボックス 5"/>
          <p:cNvSpPr txBox="1"/>
          <p:nvPr/>
        </p:nvSpPr>
        <p:spPr>
          <a:xfrm>
            <a:off x="487294" y="2528137"/>
            <a:ext cx="2326855" cy="646331"/>
          </a:xfrm>
          <a:prstGeom prst="rect">
            <a:avLst/>
          </a:prstGeom>
          <a:noFill/>
        </p:spPr>
        <p:txBody>
          <a:bodyPr wrap="none" rtlCol="0">
            <a:spAutoFit/>
          </a:bodyPr>
          <a:lstStyle/>
          <a:p>
            <a:r>
              <a:rPr kumimoji="1" lang="en-US" altLang="ja-JP" b="1" dirty="0" smtClean="0">
                <a:solidFill>
                  <a:srgbClr val="FFFF00"/>
                </a:solidFill>
              </a:rPr>
              <a:t>Expansion of research </a:t>
            </a:r>
          </a:p>
          <a:p>
            <a:r>
              <a:rPr kumimoji="1" lang="en-US" altLang="ja-JP" b="1" dirty="0" smtClean="0">
                <a:solidFill>
                  <a:srgbClr val="FFFF00"/>
                </a:solidFill>
              </a:rPr>
              <a:t>base/stations</a:t>
            </a:r>
            <a:endParaRPr kumimoji="1" lang="ja-JP" altLang="en-US" b="1" dirty="0">
              <a:solidFill>
                <a:srgbClr val="FFFF00"/>
              </a:solidFill>
            </a:endParaRPr>
          </a:p>
        </p:txBody>
      </p:sp>
      <p:sp>
        <p:nvSpPr>
          <p:cNvPr id="19" name="テキスト ボックス 18"/>
          <p:cNvSpPr txBox="1"/>
          <p:nvPr/>
        </p:nvSpPr>
        <p:spPr>
          <a:xfrm>
            <a:off x="3344397" y="2528137"/>
            <a:ext cx="2173608" cy="646331"/>
          </a:xfrm>
          <a:prstGeom prst="rect">
            <a:avLst/>
          </a:prstGeom>
          <a:noFill/>
        </p:spPr>
        <p:txBody>
          <a:bodyPr wrap="none" rtlCol="0">
            <a:spAutoFit/>
          </a:bodyPr>
          <a:lstStyle/>
          <a:p>
            <a:r>
              <a:rPr kumimoji="1" lang="en-US" altLang="ja-JP" b="1" dirty="0" smtClean="0">
                <a:solidFill>
                  <a:srgbClr val="FFCCFF"/>
                </a:solidFill>
              </a:rPr>
              <a:t>Sending experts and </a:t>
            </a:r>
          </a:p>
          <a:p>
            <a:r>
              <a:rPr kumimoji="1" lang="en-US" altLang="ja-JP" b="1" dirty="0" smtClean="0">
                <a:solidFill>
                  <a:srgbClr val="FFCCFF"/>
                </a:solidFill>
              </a:rPr>
              <a:t>young scientists</a:t>
            </a:r>
            <a:endParaRPr kumimoji="1" lang="ja-JP" altLang="en-US" b="1" dirty="0">
              <a:solidFill>
                <a:srgbClr val="FFCCFF"/>
              </a:solidFill>
            </a:endParaRPr>
          </a:p>
        </p:txBody>
      </p:sp>
      <p:sp>
        <p:nvSpPr>
          <p:cNvPr id="22" name="テキスト ボックス 21"/>
          <p:cNvSpPr txBox="1"/>
          <p:nvPr/>
        </p:nvSpPr>
        <p:spPr>
          <a:xfrm>
            <a:off x="6106789" y="2528137"/>
            <a:ext cx="2348656" cy="646331"/>
          </a:xfrm>
          <a:prstGeom prst="rect">
            <a:avLst/>
          </a:prstGeom>
          <a:noFill/>
        </p:spPr>
        <p:txBody>
          <a:bodyPr wrap="none" rtlCol="0">
            <a:spAutoFit/>
          </a:bodyPr>
          <a:lstStyle/>
          <a:p>
            <a:r>
              <a:rPr kumimoji="1" lang="en-US" altLang="ja-JP" b="1" dirty="0" smtClean="0">
                <a:solidFill>
                  <a:srgbClr val="00FF00"/>
                </a:solidFill>
              </a:rPr>
              <a:t>International research </a:t>
            </a:r>
          </a:p>
          <a:p>
            <a:r>
              <a:rPr lang="en-US" altLang="ja-JP" b="1" dirty="0" smtClean="0">
                <a:solidFill>
                  <a:srgbClr val="00FF00"/>
                </a:solidFill>
              </a:rPr>
              <a:t>collaborations</a:t>
            </a:r>
            <a:endParaRPr kumimoji="1" lang="ja-JP" altLang="en-US" b="1" dirty="0">
              <a:solidFill>
                <a:srgbClr val="00FF00"/>
              </a:solidFill>
            </a:endParaRPr>
          </a:p>
        </p:txBody>
      </p:sp>
      <p:pic>
        <p:nvPicPr>
          <p:cNvPr id="23" name="Picture 12" descr="ArCS Arctic Challenge for Sustainability Project">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5882" b="1872"/>
          <a:stretch/>
        </p:blipFill>
        <p:spPr bwMode="auto">
          <a:xfrm>
            <a:off x="60325" y="149960"/>
            <a:ext cx="1215225" cy="55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p:cNvSpPr txBox="1"/>
          <p:nvPr/>
        </p:nvSpPr>
        <p:spPr>
          <a:xfrm>
            <a:off x="1183525" y="116632"/>
            <a:ext cx="8126392" cy="584775"/>
          </a:xfrm>
          <a:prstGeom prst="rect">
            <a:avLst/>
          </a:prstGeom>
          <a:solidFill>
            <a:schemeClr val="bg1"/>
          </a:solidFill>
        </p:spPr>
        <p:txBody>
          <a:bodyPr wrap="none" rtlCol="0">
            <a:spAutoFit/>
          </a:bodyPr>
          <a:lstStyle/>
          <a:p>
            <a:r>
              <a:rPr lang="en-US" altLang="ja-JP" sz="3200" dirty="0" smtClean="0">
                <a:solidFill>
                  <a:srgbClr val="0070C0"/>
                </a:solidFill>
                <a:latin typeface="Calibri"/>
                <a:ea typeface="ＭＳ Ｐゴシック"/>
              </a:rPr>
              <a:t>Activity</a:t>
            </a:r>
            <a:r>
              <a:rPr lang="ja-JP" altLang="en-US" sz="3200" dirty="0" smtClean="0">
                <a:solidFill>
                  <a:srgbClr val="0070C0"/>
                </a:solidFill>
                <a:latin typeface="Calibri"/>
                <a:ea typeface="ＭＳ Ｐゴシック"/>
              </a:rPr>
              <a:t> </a:t>
            </a:r>
            <a:r>
              <a:rPr lang="en-US" altLang="ja-JP" sz="3200" dirty="0" smtClean="0">
                <a:solidFill>
                  <a:srgbClr val="0070C0"/>
                </a:solidFill>
                <a:latin typeface="Calibri"/>
                <a:ea typeface="ＭＳ Ｐゴシック"/>
              </a:rPr>
              <a:t>of</a:t>
            </a:r>
            <a:r>
              <a:rPr lang="ja-JP" altLang="en-US" sz="3200" dirty="0" smtClean="0">
                <a:solidFill>
                  <a:srgbClr val="0070C0"/>
                </a:solidFill>
                <a:latin typeface="Calibri"/>
                <a:ea typeface="ＭＳ Ｐゴシック"/>
              </a:rPr>
              <a:t> </a:t>
            </a:r>
            <a:r>
              <a:rPr lang="en-US" altLang="ja-JP" sz="3200" dirty="0" err="1" smtClean="0">
                <a:solidFill>
                  <a:srgbClr val="0070C0"/>
                </a:solidFill>
                <a:latin typeface="Calibri"/>
                <a:ea typeface="ＭＳ Ｐゴシック"/>
              </a:rPr>
              <a:t>ArCS</a:t>
            </a:r>
            <a:r>
              <a:rPr lang="ja-JP" altLang="en-US" sz="3200" dirty="0" smtClean="0">
                <a:solidFill>
                  <a:srgbClr val="0070C0"/>
                </a:solidFill>
                <a:latin typeface="Calibri"/>
                <a:ea typeface="ＭＳ Ｐゴシック"/>
              </a:rPr>
              <a:t> </a:t>
            </a:r>
            <a:r>
              <a:rPr lang="en-US" altLang="ja-JP" sz="3200" dirty="0" smtClean="0">
                <a:solidFill>
                  <a:srgbClr val="0070C0"/>
                </a:solidFill>
                <a:latin typeface="Calibri"/>
                <a:ea typeface="ＭＳ Ｐゴシック"/>
              </a:rPr>
              <a:t>(three</a:t>
            </a:r>
            <a:r>
              <a:rPr lang="ja-JP" altLang="en-US" sz="3200" dirty="0" smtClean="0">
                <a:solidFill>
                  <a:srgbClr val="0070C0"/>
                </a:solidFill>
                <a:latin typeface="Calibri"/>
                <a:ea typeface="ＭＳ Ｐゴシック"/>
              </a:rPr>
              <a:t> </a:t>
            </a:r>
            <a:r>
              <a:rPr lang="en-US" altLang="ja-JP" sz="3200" dirty="0" smtClean="0">
                <a:solidFill>
                  <a:srgbClr val="0070C0"/>
                </a:solidFill>
                <a:latin typeface="Calibri"/>
                <a:ea typeface="ＭＳ Ｐゴシック"/>
              </a:rPr>
              <a:t>groups of action themes)</a:t>
            </a:r>
            <a:endParaRPr lang="ja-JP" altLang="en-US" sz="3200" dirty="0">
              <a:solidFill>
                <a:srgbClr val="0070C0"/>
              </a:solidFill>
              <a:latin typeface="Calibri"/>
              <a:ea typeface="ＭＳ Ｐゴシック"/>
            </a:endParaRP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4954" y="3282780"/>
            <a:ext cx="2904635" cy="1395000"/>
          </a:xfrm>
          <a:prstGeom prst="rect">
            <a:avLst/>
          </a:prstGeom>
          <a:ln w="25400">
            <a:solidFill>
              <a:srgbClr val="00FF00"/>
            </a:solidFill>
          </a:ln>
        </p:spPr>
      </p:pic>
    </p:spTree>
    <p:extLst>
      <p:ext uri="{BB962C8B-B14F-4D97-AF65-F5344CB8AC3E}">
        <p14:creationId xmlns:p14="http://schemas.microsoft.com/office/powerpoint/2010/main" val="4244108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15"/>
          <p:cNvPicPr>
            <a:picLocks noChangeAspect="1"/>
          </p:cNvPicPr>
          <p:nvPr/>
        </p:nvPicPr>
        <p:blipFill rotWithShape="1">
          <a:blip r:embed="rId3">
            <a:extLst>
              <a:ext uri="{28A0092B-C50C-407E-A947-70E740481C1C}">
                <a14:useLocalDpi xmlns:a14="http://schemas.microsoft.com/office/drawing/2010/main" val="0"/>
              </a:ext>
            </a:extLst>
          </a:blip>
          <a:srcRect l="12700" t="5132" b="4053"/>
          <a:stretch/>
        </p:blipFill>
        <p:spPr bwMode="auto">
          <a:xfrm>
            <a:off x="1649413" y="750888"/>
            <a:ext cx="6018212" cy="639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スライド番号プレースホルダー 11"/>
          <p:cNvSpPr>
            <a:spLocks noGrp="1"/>
          </p:cNvSpPr>
          <p:nvPr>
            <p:ph type="sldNum" sz="quarter" idx="12"/>
          </p:nvPr>
        </p:nvSpPr>
        <p:spPr>
          <a:xfrm>
            <a:off x="7010400" y="6492875"/>
            <a:ext cx="2133600" cy="365125"/>
          </a:xfrm>
        </p:spPr>
        <p:txBody>
          <a:bodyPr/>
          <a:lstStyle/>
          <a:p>
            <a:pPr>
              <a:defRPr/>
            </a:pPr>
            <a:r>
              <a:rPr lang="en-US" altLang="ja-JP" dirty="0">
                <a:solidFill>
                  <a:prstClr val="black">
                    <a:tint val="75000"/>
                  </a:prstClr>
                </a:solidFill>
              </a:rPr>
              <a:t>1</a:t>
            </a:r>
            <a:endParaRPr lang="ja-JP" altLang="en-US" dirty="0">
              <a:solidFill>
                <a:prstClr val="black">
                  <a:tint val="75000"/>
                </a:prstClr>
              </a:solidFill>
            </a:endParaRPr>
          </a:p>
        </p:txBody>
      </p:sp>
      <p:pic>
        <p:nvPicPr>
          <p:cNvPr id="153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1076804"/>
            <a:ext cx="2078038" cy="95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2182018"/>
            <a:ext cx="2078038" cy="93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 y="3467692"/>
            <a:ext cx="212407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749300"/>
            <a:ext cx="2114550" cy="118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4" name="Picture 9"/>
          <p:cNvPicPr>
            <a:picLocks noChangeAspect="1" noChangeArrowheads="1"/>
          </p:cNvPicPr>
          <p:nvPr/>
        </p:nvPicPr>
        <p:blipFill>
          <a:blip r:embed="rId8">
            <a:extLst>
              <a:ext uri="{28A0092B-C50C-407E-A947-70E740481C1C}">
                <a14:useLocalDpi xmlns:a14="http://schemas.microsoft.com/office/drawing/2010/main" val="0"/>
              </a:ext>
            </a:extLst>
          </a:blip>
          <a:srcRect l="14581" b="14532"/>
          <a:stretch>
            <a:fillRect/>
          </a:stretch>
        </p:blipFill>
        <p:spPr bwMode="auto">
          <a:xfrm>
            <a:off x="7058025" y="1960563"/>
            <a:ext cx="2149475" cy="102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5"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8663" y="3376623"/>
            <a:ext cx="2128837" cy="10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0250" y="4919200"/>
            <a:ext cx="2100263" cy="10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8"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25" y="3480279"/>
            <a:ext cx="995363" cy="676275"/>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0" name="円/楕円 29"/>
          <p:cNvSpPr/>
          <p:nvPr/>
        </p:nvSpPr>
        <p:spPr>
          <a:xfrm>
            <a:off x="2619375" y="1604963"/>
            <a:ext cx="3176588" cy="32321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31" name="星 5 30"/>
          <p:cNvSpPr/>
          <p:nvPr/>
        </p:nvSpPr>
        <p:spPr>
          <a:xfrm>
            <a:off x="4284663" y="1252538"/>
            <a:ext cx="306387" cy="331787"/>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pic>
        <p:nvPicPr>
          <p:cNvPr id="15382" name="Picture 2" descr="http://www.suginami-s.net/travelrep/world_america/flag/us100.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0125" y="4925550"/>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4" descr="http://www.suginami-s.net/travelrep/world_america/flag/ca100.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50" y="3413125"/>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8" descr="http://www.suginami-s.net/travelrep/world_nis/flag/ru10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2563" y="4872517"/>
            <a:ext cx="5603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10" descr="http://www.suginami-s.net/travelrep/world_europe/flag/no100.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93838" y="2264568"/>
            <a:ext cx="5603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2" descr="http://www.suginami-s.net/travelrep/world_europe/flag/dk100.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20125" y="749300"/>
            <a:ext cx="5603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8" descr="http://www.suginami-s.net/travelrep/world_nis/flag/ru10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8821" y="3516791"/>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10" descr="http://www.suginami-s.net/travelrep/world_europe/flag/no100.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0025" y="1132367"/>
            <a:ext cx="5603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12" descr="http://www.suginami-s.net/travelrep/world_europe/flag/dk100.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4250" y="2465388"/>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星 5 41"/>
          <p:cNvSpPr/>
          <p:nvPr/>
        </p:nvSpPr>
        <p:spPr>
          <a:xfrm>
            <a:off x="3968750" y="2041525"/>
            <a:ext cx="306388" cy="331788"/>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3" name="星 5 42"/>
          <p:cNvSpPr/>
          <p:nvPr/>
        </p:nvSpPr>
        <p:spPr>
          <a:xfrm>
            <a:off x="5724525" y="3413125"/>
            <a:ext cx="304800" cy="330200"/>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4" name="星 5 43"/>
          <p:cNvSpPr/>
          <p:nvPr/>
        </p:nvSpPr>
        <p:spPr>
          <a:xfrm>
            <a:off x="3635375" y="3629025"/>
            <a:ext cx="306388" cy="331788"/>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5" name="星 5 44"/>
          <p:cNvSpPr/>
          <p:nvPr/>
        </p:nvSpPr>
        <p:spPr>
          <a:xfrm>
            <a:off x="3779838" y="4926013"/>
            <a:ext cx="306387" cy="330200"/>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7" name="星 5 46"/>
          <p:cNvSpPr/>
          <p:nvPr/>
        </p:nvSpPr>
        <p:spPr>
          <a:xfrm>
            <a:off x="3492500" y="2578100"/>
            <a:ext cx="304800" cy="331788"/>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8" name="星 5 47"/>
          <p:cNvSpPr/>
          <p:nvPr/>
        </p:nvSpPr>
        <p:spPr>
          <a:xfrm>
            <a:off x="3402013" y="2708275"/>
            <a:ext cx="306387" cy="330200"/>
          </a:xfrm>
          <a:prstGeom prst="star5">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9" name="星 5 48"/>
          <p:cNvSpPr/>
          <p:nvPr/>
        </p:nvSpPr>
        <p:spPr>
          <a:xfrm>
            <a:off x="5273675" y="2333625"/>
            <a:ext cx="306388" cy="330200"/>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cxnSp>
        <p:nvCxnSpPr>
          <p:cNvPr id="51" name="直線矢印コネクタ 50"/>
          <p:cNvCxnSpPr/>
          <p:nvPr/>
        </p:nvCxnSpPr>
        <p:spPr>
          <a:xfrm>
            <a:off x="2087563" y="1630363"/>
            <a:ext cx="1404937" cy="11350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2195736" y="2611438"/>
            <a:ext cx="1296764" cy="3571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2087563" y="3863976"/>
            <a:ext cx="1620837" cy="22224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2087563" y="5130800"/>
            <a:ext cx="1709737" cy="37147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endCxn id="31" idx="4"/>
          </p:cNvCxnSpPr>
          <p:nvPr/>
        </p:nvCxnSpPr>
        <p:spPr>
          <a:xfrm flipH="1">
            <a:off x="4591050" y="1333500"/>
            <a:ext cx="2519363" cy="4603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4264025" y="2211388"/>
            <a:ext cx="282892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flipV="1">
            <a:off x="5580063" y="2611438"/>
            <a:ext cx="1512887" cy="14493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endCxn id="43" idx="3"/>
          </p:cNvCxnSpPr>
          <p:nvPr/>
        </p:nvCxnSpPr>
        <p:spPr>
          <a:xfrm flipH="1" flipV="1">
            <a:off x="5970588" y="3743325"/>
            <a:ext cx="1087437" cy="175895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7092950" y="1630363"/>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GINR</a:t>
            </a:r>
            <a:endParaRPr lang="ja-JP" altLang="en-US" dirty="0">
              <a:solidFill>
                <a:prstClr val="white"/>
              </a:solidFill>
              <a:effectLst>
                <a:outerShdw blurRad="38100" dist="38100" dir="2700000" algn="tl">
                  <a:srgbClr val="000000">
                    <a:alpha val="43137"/>
                  </a:srgbClr>
                </a:outerShdw>
              </a:effectLst>
            </a:endParaRPr>
          </a:p>
        </p:txBody>
      </p:sp>
      <p:sp>
        <p:nvSpPr>
          <p:cNvPr id="61" name="テキスト ボックス 60"/>
          <p:cNvSpPr txBox="1"/>
          <p:nvPr/>
        </p:nvSpPr>
        <p:spPr>
          <a:xfrm>
            <a:off x="-36513" y="1699104"/>
            <a:ext cx="1655763" cy="369888"/>
          </a:xfrm>
          <a:prstGeom prst="rect">
            <a:avLst/>
          </a:prstGeom>
          <a:noFill/>
        </p:spPr>
        <p:txBody>
          <a:bodyPr>
            <a:spAutoFit/>
          </a:bodyPr>
          <a:lstStyle/>
          <a:p>
            <a:pPr defTabSz="914400">
              <a:defRPr/>
            </a:pPr>
            <a:r>
              <a:rPr lang="en-US" altLang="ja-JP" dirty="0" err="1">
                <a:solidFill>
                  <a:prstClr val="white"/>
                </a:solidFill>
                <a:effectLst>
                  <a:outerShdw blurRad="38100" dist="38100" dir="2700000" algn="tl">
                    <a:srgbClr val="000000">
                      <a:alpha val="43137"/>
                    </a:srgbClr>
                  </a:outerShdw>
                </a:effectLst>
              </a:rPr>
              <a:t>Ny-Alesund</a:t>
            </a:r>
            <a:endParaRPr lang="ja-JP" altLang="en-US" dirty="0">
              <a:solidFill>
                <a:prstClr val="white"/>
              </a:solidFill>
              <a:effectLst>
                <a:outerShdw blurRad="38100" dist="38100" dir="2700000" algn="tl">
                  <a:srgbClr val="000000">
                    <a:alpha val="43137"/>
                  </a:srgbClr>
                </a:outerShdw>
              </a:effectLst>
            </a:endParaRPr>
          </a:p>
        </p:txBody>
      </p:sp>
      <p:sp>
        <p:nvSpPr>
          <p:cNvPr id="62" name="テキスト ボックス 61"/>
          <p:cNvSpPr txBox="1"/>
          <p:nvPr/>
        </p:nvSpPr>
        <p:spPr>
          <a:xfrm>
            <a:off x="-36513" y="2707167"/>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UNIS</a:t>
            </a:r>
            <a:endParaRPr lang="ja-JP" altLang="en-US" dirty="0">
              <a:solidFill>
                <a:prstClr val="white"/>
              </a:solidFill>
              <a:effectLst>
                <a:outerShdw blurRad="38100" dist="38100" dir="2700000" algn="tl">
                  <a:srgbClr val="000000">
                    <a:alpha val="43137"/>
                  </a:srgbClr>
                </a:outerShdw>
              </a:effectLst>
            </a:endParaRPr>
          </a:p>
        </p:txBody>
      </p:sp>
      <p:sp>
        <p:nvSpPr>
          <p:cNvPr id="63" name="テキスト ボックス 62"/>
          <p:cNvSpPr txBox="1"/>
          <p:nvPr/>
        </p:nvSpPr>
        <p:spPr>
          <a:xfrm>
            <a:off x="118270" y="4269591"/>
            <a:ext cx="1655762"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Cape Baranova</a:t>
            </a:r>
            <a:endParaRPr lang="ja-JP" altLang="en-US" dirty="0">
              <a:solidFill>
                <a:prstClr val="white"/>
              </a:solidFill>
              <a:effectLst>
                <a:outerShdw blurRad="38100" dist="38100" dir="2700000" algn="tl">
                  <a:srgbClr val="000000">
                    <a:alpha val="43137"/>
                  </a:srgbClr>
                </a:outerShdw>
              </a:effectLst>
            </a:endParaRPr>
          </a:p>
        </p:txBody>
      </p:sp>
      <p:sp>
        <p:nvSpPr>
          <p:cNvPr id="65" name="テキスト ボックス 64"/>
          <p:cNvSpPr txBox="1"/>
          <p:nvPr/>
        </p:nvSpPr>
        <p:spPr>
          <a:xfrm>
            <a:off x="7092950" y="2611438"/>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EGRIP</a:t>
            </a:r>
            <a:endParaRPr lang="ja-JP" altLang="en-US" dirty="0">
              <a:solidFill>
                <a:prstClr val="white"/>
              </a:solidFill>
              <a:effectLst>
                <a:outerShdw blurRad="38100" dist="38100" dir="2700000" algn="tl">
                  <a:srgbClr val="000000">
                    <a:alpha val="43137"/>
                  </a:srgbClr>
                </a:outerShdw>
              </a:effectLst>
            </a:endParaRPr>
          </a:p>
        </p:txBody>
      </p:sp>
      <p:sp>
        <p:nvSpPr>
          <p:cNvPr id="66" name="テキスト ボックス 65"/>
          <p:cNvSpPr txBox="1"/>
          <p:nvPr/>
        </p:nvSpPr>
        <p:spPr>
          <a:xfrm>
            <a:off x="7099300" y="3989388"/>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CHARS</a:t>
            </a:r>
            <a:endParaRPr lang="ja-JP" altLang="en-US" dirty="0">
              <a:solidFill>
                <a:prstClr val="white"/>
              </a:solidFill>
              <a:effectLst>
                <a:outerShdw blurRad="38100" dist="38100" dir="2700000" algn="tl">
                  <a:srgbClr val="000000">
                    <a:alpha val="43137"/>
                  </a:srgbClr>
                </a:outerShdw>
              </a:effectLst>
            </a:endParaRPr>
          </a:p>
        </p:txBody>
      </p:sp>
      <p:sp>
        <p:nvSpPr>
          <p:cNvPr id="67" name="テキスト ボックス 66"/>
          <p:cNvSpPr txBox="1"/>
          <p:nvPr/>
        </p:nvSpPr>
        <p:spPr>
          <a:xfrm>
            <a:off x="7092950" y="4844587"/>
            <a:ext cx="1655763" cy="369888"/>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IARC</a:t>
            </a:r>
            <a:endParaRPr lang="ja-JP" altLang="en-US" dirty="0">
              <a:solidFill>
                <a:prstClr val="white"/>
              </a:solidFill>
              <a:effectLst>
                <a:outerShdw blurRad="38100" dist="38100" dir="2700000" algn="tl">
                  <a:srgbClr val="000000">
                    <a:alpha val="43137"/>
                  </a:srgbClr>
                </a:outerShdw>
              </a:effectLst>
            </a:endParaRPr>
          </a:p>
        </p:txBody>
      </p:sp>
      <p:pic>
        <p:nvPicPr>
          <p:cNvPr id="68" name="Picture 12" descr="ArCS Arctic Challenge for Sustainability Project">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835" y="79620"/>
            <a:ext cx="5038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テキスト ボックス 47"/>
          <p:cNvSpPr txBox="1">
            <a:spLocks noChangeArrowheads="1"/>
          </p:cNvSpPr>
          <p:nvPr/>
        </p:nvSpPr>
        <p:spPr bwMode="auto">
          <a:xfrm>
            <a:off x="1369852" y="21152"/>
            <a:ext cx="7794786" cy="646331"/>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3600" b="1" dirty="0" smtClean="0">
                <a:solidFill>
                  <a:srgbClr val="0070C0"/>
                </a:solidFill>
                <a:latin typeface="Calibri"/>
              </a:rPr>
              <a:t>　</a:t>
            </a:r>
            <a:r>
              <a:rPr lang="en-US" altLang="ja-JP" sz="3600" b="1" dirty="0" smtClean="0">
                <a:solidFill>
                  <a:srgbClr val="0070C0"/>
                </a:solidFill>
                <a:latin typeface="Calibri"/>
              </a:rPr>
              <a:t>Expand </a:t>
            </a:r>
            <a:r>
              <a:rPr lang="en-US" altLang="ja-JP" sz="3600" b="1" dirty="0">
                <a:solidFill>
                  <a:srgbClr val="0070C0"/>
                </a:solidFill>
                <a:latin typeface="Calibri"/>
              </a:rPr>
              <a:t>r</a:t>
            </a:r>
            <a:r>
              <a:rPr lang="en-US" altLang="ja-JP" sz="3600" b="1" dirty="0" smtClean="0">
                <a:solidFill>
                  <a:srgbClr val="0070C0"/>
                </a:solidFill>
                <a:latin typeface="Calibri"/>
              </a:rPr>
              <a:t>esearch base/collaborations </a:t>
            </a:r>
            <a:endParaRPr lang="ja-JP" altLang="en-US" sz="3600" b="1" dirty="0">
              <a:solidFill>
                <a:srgbClr val="0070C0"/>
              </a:solidFill>
              <a:latin typeface="Calibri"/>
            </a:endParaRPr>
          </a:p>
        </p:txBody>
      </p:sp>
      <p:sp>
        <p:nvSpPr>
          <p:cNvPr id="72" name="テキスト ボックス 71"/>
          <p:cNvSpPr txBox="1"/>
          <p:nvPr/>
        </p:nvSpPr>
        <p:spPr>
          <a:xfrm>
            <a:off x="2267" y="5619742"/>
            <a:ext cx="1657350" cy="369888"/>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NE State Univ.</a:t>
            </a:r>
            <a:endParaRPr lang="ja-JP" altLang="en-US" dirty="0">
              <a:solidFill>
                <a:prstClr val="white"/>
              </a:solidFill>
              <a:effectLst>
                <a:outerShdw blurRad="38100" dist="38100" dir="2700000" algn="tl">
                  <a:srgbClr val="000000">
                    <a:alpha val="43137"/>
                  </a:srgbClr>
                </a:outerShdw>
              </a:effectLst>
            </a:endParaRPr>
          </a:p>
        </p:txBody>
      </p:sp>
      <p:pic>
        <p:nvPicPr>
          <p:cNvPr id="73" name="Picture 57" descr="https://www.uzh.ch/blog/gcb-siberia/files/2013/08/PadStation-300x199.png"/>
          <p:cNvPicPr>
            <a:picLocks noChangeAspect="1" noChangeArrowheads="1"/>
          </p:cNvPicPr>
          <p:nvPr/>
        </p:nvPicPr>
        <p:blipFill>
          <a:blip r:embed="rId19"/>
          <a:srcRect/>
          <a:stretch>
            <a:fillRect/>
          </a:stretch>
        </p:blipFill>
        <p:spPr bwMode="auto">
          <a:xfrm>
            <a:off x="-17947" y="4802424"/>
            <a:ext cx="1988401" cy="114907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descr="http://www.suginami-s.net/travelrep/world_nis/flag/ru10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8005" y="4825992"/>
            <a:ext cx="5603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テキスト ボックス 21"/>
          <p:cNvSpPr txBox="1">
            <a:spLocks noChangeArrowheads="1"/>
          </p:cNvSpPr>
          <p:nvPr/>
        </p:nvSpPr>
        <p:spPr bwMode="auto">
          <a:xfrm>
            <a:off x="41772" y="5623475"/>
            <a:ext cx="2005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914400">
              <a:spcBef>
                <a:spcPct val="0"/>
              </a:spcBef>
              <a:buFontTx/>
              <a:buNone/>
              <a:defRPr/>
            </a:pPr>
            <a:r>
              <a:rPr lang="en-US" altLang="ja-JP" sz="1800" dirty="0" err="1">
                <a:solidFill>
                  <a:prstClr val="white"/>
                </a:solidFill>
                <a:effectLst>
                  <a:outerShdw blurRad="38100" dist="38100" dir="2700000" algn="tl">
                    <a:srgbClr val="000000">
                      <a:alpha val="43137"/>
                    </a:srgbClr>
                  </a:outerShdw>
                </a:effectLst>
                <a:latin typeface="+mn-lt"/>
                <a:ea typeface="+mn-ea"/>
              </a:rPr>
              <a:t>Spasskaya</a:t>
            </a:r>
            <a:r>
              <a:rPr lang="en-US" altLang="ja-JP" sz="1800" dirty="0">
                <a:solidFill>
                  <a:prstClr val="white"/>
                </a:solidFill>
                <a:effectLst>
                  <a:outerShdw blurRad="38100" dist="38100" dir="2700000" algn="tl">
                    <a:srgbClr val="000000">
                      <a:alpha val="43137"/>
                    </a:srgbClr>
                  </a:outerShdw>
                </a:effectLst>
                <a:latin typeface="+mn-lt"/>
                <a:ea typeface="+mn-ea"/>
              </a:rPr>
              <a:t> Pad </a:t>
            </a:r>
            <a:endParaRPr lang="ja-JP" altLang="en-US" sz="1800" dirty="0">
              <a:solidFill>
                <a:prstClr val="white"/>
              </a:solidFill>
              <a:effectLst>
                <a:outerShdw blurRad="38100" dist="38100" dir="2700000" algn="tl">
                  <a:srgbClr val="000000">
                    <a:alpha val="43137"/>
                  </a:srgbClr>
                </a:outerShdw>
              </a:effectLst>
              <a:latin typeface="+mn-lt"/>
              <a:ea typeface="+mn-ea"/>
            </a:endParaRPr>
          </a:p>
        </p:txBody>
      </p:sp>
    </p:spTree>
    <p:extLst>
      <p:ext uri="{BB962C8B-B14F-4D97-AF65-F5344CB8AC3E}">
        <p14:creationId xmlns:p14="http://schemas.microsoft.com/office/powerpoint/2010/main" val="2512917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697426">
            <a:off x="1219200" y="215900"/>
            <a:ext cx="6061075"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スライド番号プレースホルダー 11"/>
          <p:cNvSpPr>
            <a:spLocks noGrp="1"/>
          </p:cNvSpPr>
          <p:nvPr>
            <p:ph type="sldNum" sz="quarter" idx="12"/>
          </p:nvPr>
        </p:nvSpPr>
        <p:spPr>
          <a:xfrm>
            <a:off x="7010400" y="6492875"/>
            <a:ext cx="2133600" cy="365125"/>
          </a:xfrm>
        </p:spPr>
        <p:txBody>
          <a:bodyPr/>
          <a:lstStyle/>
          <a:p>
            <a:pPr>
              <a:defRPr/>
            </a:pPr>
            <a:r>
              <a:rPr lang="en-US" altLang="ja-JP" dirty="0">
                <a:solidFill>
                  <a:prstClr val="black">
                    <a:tint val="75000"/>
                  </a:prstClr>
                </a:solidFill>
              </a:rPr>
              <a:t>1</a:t>
            </a:r>
            <a:endParaRPr lang="ja-JP" altLang="en-US" dirty="0">
              <a:solidFill>
                <a:prstClr val="black">
                  <a:tint val="75000"/>
                </a:prstClr>
              </a:solidFill>
            </a:endParaRPr>
          </a:p>
        </p:txBody>
      </p:sp>
      <p:pic>
        <p:nvPicPr>
          <p:cNvPr id="163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720259"/>
            <a:ext cx="2078038" cy="95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2124066"/>
            <a:ext cx="2078038" cy="93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5" y="3423092"/>
            <a:ext cx="212407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749300"/>
            <a:ext cx="2114550" cy="118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8" name="Picture 9"/>
          <p:cNvPicPr>
            <a:picLocks noChangeAspect="1" noChangeArrowheads="1"/>
          </p:cNvPicPr>
          <p:nvPr/>
        </p:nvPicPr>
        <p:blipFill>
          <a:blip r:embed="rId8">
            <a:extLst>
              <a:ext uri="{28A0092B-C50C-407E-A947-70E740481C1C}">
                <a14:useLocalDpi xmlns:a14="http://schemas.microsoft.com/office/drawing/2010/main" val="0"/>
              </a:ext>
            </a:extLst>
          </a:blip>
          <a:srcRect l="14581" b="14532"/>
          <a:stretch>
            <a:fillRect/>
          </a:stretch>
        </p:blipFill>
        <p:spPr bwMode="auto">
          <a:xfrm>
            <a:off x="7058025" y="1960563"/>
            <a:ext cx="2149475" cy="102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8663" y="3300421"/>
            <a:ext cx="2128837" cy="10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1"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0250" y="4886542"/>
            <a:ext cx="2100263" cy="101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2"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25" y="3880292"/>
            <a:ext cx="995363" cy="676275"/>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6403" name="テキスト ボックス 27"/>
          <p:cNvSpPr txBox="1">
            <a:spLocks noChangeArrowheads="1"/>
          </p:cNvSpPr>
          <p:nvPr/>
        </p:nvSpPr>
        <p:spPr bwMode="auto">
          <a:xfrm>
            <a:off x="-36513" y="6237288"/>
            <a:ext cx="9272588"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defTabSz="914400" eaLnBrk="1" fontAlgn="base" hangingPunct="1">
              <a:spcBef>
                <a:spcPct val="0"/>
              </a:spcBef>
              <a:spcAft>
                <a:spcPct val="0"/>
              </a:spcAft>
              <a:buFontTx/>
              <a:buNone/>
            </a:pPr>
            <a:r>
              <a:rPr lang="en-US" altLang="ja-JP" sz="1800" b="1" dirty="0" smtClean="0">
                <a:solidFill>
                  <a:prstClr val="black"/>
                </a:solidFill>
              </a:rPr>
              <a:t>Improving the basic research facilities for long-term stay and/or monitoring studies, which can be used by international collaborative studies.</a:t>
            </a:r>
            <a:endParaRPr lang="ja-JP" altLang="en-US" sz="1800" b="1" dirty="0" smtClean="0">
              <a:solidFill>
                <a:prstClr val="black"/>
              </a:solidFill>
            </a:endParaRPr>
          </a:p>
        </p:txBody>
      </p:sp>
      <p:sp>
        <p:nvSpPr>
          <p:cNvPr id="30" name="円/楕円 29"/>
          <p:cNvSpPr/>
          <p:nvPr/>
        </p:nvSpPr>
        <p:spPr>
          <a:xfrm>
            <a:off x="2619375" y="1604963"/>
            <a:ext cx="3176588" cy="32321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31" name="星 5 30"/>
          <p:cNvSpPr/>
          <p:nvPr/>
        </p:nvSpPr>
        <p:spPr>
          <a:xfrm>
            <a:off x="4265613" y="1252538"/>
            <a:ext cx="306387" cy="331787"/>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pic>
        <p:nvPicPr>
          <p:cNvPr id="16407" name="Picture 2" descr="http://www.suginami-s.net/travelrep/world_america/flag/us100.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0125" y="4892892"/>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4" descr="http://www.suginami-s.net/travelrep/world_america/flag/ca100.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50" y="3413125"/>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10" descr="http://www.suginami-s.net/travelrep/world_europe/flag/no10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9550" y="2075984"/>
            <a:ext cx="5603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12" descr="http://www.suginami-s.net/travelrep/world_europe/flag/dk100.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0125" y="749300"/>
            <a:ext cx="56038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8" descr="http://www.suginami-s.net/travelrep/world_nis/flag/ru100.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38275" y="3480242"/>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10" descr="http://www.suginami-s.net/travelrep/world_europe/flag/no100.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0025" y="775822"/>
            <a:ext cx="56038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12" descr="http://www.suginami-s.net/travelrep/world_europe/flag/dk100.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4250" y="2465388"/>
            <a:ext cx="560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星 5 42"/>
          <p:cNvSpPr/>
          <p:nvPr/>
        </p:nvSpPr>
        <p:spPr>
          <a:xfrm>
            <a:off x="5724525" y="3413125"/>
            <a:ext cx="304800" cy="330200"/>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4" name="星 5 43"/>
          <p:cNvSpPr/>
          <p:nvPr/>
        </p:nvSpPr>
        <p:spPr>
          <a:xfrm>
            <a:off x="3635375" y="3629025"/>
            <a:ext cx="306388" cy="331788"/>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5" name="星 5 44"/>
          <p:cNvSpPr/>
          <p:nvPr/>
        </p:nvSpPr>
        <p:spPr>
          <a:xfrm>
            <a:off x="3779838" y="4926013"/>
            <a:ext cx="306387" cy="330200"/>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7" name="星 5 46"/>
          <p:cNvSpPr/>
          <p:nvPr/>
        </p:nvSpPr>
        <p:spPr>
          <a:xfrm>
            <a:off x="3492500" y="2578100"/>
            <a:ext cx="304800" cy="331788"/>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8" name="星 5 47"/>
          <p:cNvSpPr/>
          <p:nvPr/>
        </p:nvSpPr>
        <p:spPr>
          <a:xfrm>
            <a:off x="3402013" y="2708275"/>
            <a:ext cx="306387" cy="330200"/>
          </a:xfrm>
          <a:prstGeom prst="star5">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49" name="星 5 48"/>
          <p:cNvSpPr/>
          <p:nvPr/>
        </p:nvSpPr>
        <p:spPr>
          <a:xfrm>
            <a:off x="5273675" y="2333625"/>
            <a:ext cx="306388" cy="330200"/>
          </a:xfrm>
          <a:prstGeom prst="star5">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cxnSp>
        <p:nvCxnSpPr>
          <p:cNvPr id="51" name="直線矢印コネクタ 50"/>
          <p:cNvCxnSpPr/>
          <p:nvPr/>
        </p:nvCxnSpPr>
        <p:spPr>
          <a:xfrm>
            <a:off x="2079443" y="1341437"/>
            <a:ext cx="1413057" cy="145415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2124075" y="2611438"/>
            <a:ext cx="1368425" cy="29845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2073275" y="3863976"/>
            <a:ext cx="1571625" cy="31035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stCxn id="16387" idx="1"/>
          </p:cNvCxnSpPr>
          <p:nvPr/>
        </p:nvCxnSpPr>
        <p:spPr>
          <a:xfrm flipV="1">
            <a:off x="2105220" y="5130800"/>
            <a:ext cx="1692080" cy="25774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stCxn id="16397" idx="1"/>
          </p:cNvCxnSpPr>
          <p:nvPr/>
        </p:nvCxnSpPr>
        <p:spPr>
          <a:xfrm flipH="1">
            <a:off x="4518025" y="1341438"/>
            <a:ext cx="2574925" cy="777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flipV="1">
            <a:off x="5508625" y="2540000"/>
            <a:ext cx="1584325" cy="152082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endCxn id="43" idx="3"/>
          </p:cNvCxnSpPr>
          <p:nvPr/>
        </p:nvCxnSpPr>
        <p:spPr>
          <a:xfrm flipH="1" flipV="1">
            <a:off x="5971113" y="3743324"/>
            <a:ext cx="1107550" cy="143849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7092950" y="1630363"/>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GINR</a:t>
            </a:r>
            <a:endParaRPr lang="ja-JP" altLang="en-US" dirty="0">
              <a:solidFill>
                <a:prstClr val="white"/>
              </a:solidFill>
              <a:effectLst>
                <a:outerShdw blurRad="38100" dist="38100" dir="2700000" algn="tl">
                  <a:srgbClr val="000000">
                    <a:alpha val="43137"/>
                  </a:srgbClr>
                </a:outerShdw>
              </a:effectLst>
            </a:endParaRPr>
          </a:p>
        </p:txBody>
      </p:sp>
      <p:sp>
        <p:nvSpPr>
          <p:cNvPr id="61" name="テキスト ボックス 60"/>
          <p:cNvSpPr txBox="1"/>
          <p:nvPr/>
        </p:nvSpPr>
        <p:spPr>
          <a:xfrm>
            <a:off x="-36513" y="1342559"/>
            <a:ext cx="1655763" cy="369888"/>
          </a:xfrm>
          <a:prstGeom prst="rect">
            <a:avLst/>
          </a:prstGeom>
          <a:noFill/>
        </p:spPr>
        <p:txBody>
          <a:bodyPr>
            <a:spAutoFit/>
          </a:bodyPr>
          <a:lstStyle/>
          <a:p>
            <a:pPr defTabSz="914400">
              <a:defRPr/>
            </a:pPr>
            <a:r>
              <a:rPr lang="en-US" altLang="ja-JP" dirty="0" err="1">
                <a:solidFill>
                  <a:prstClr val="white"/>
                </a:solidFill>
                <a:effectLst>
                  <a:outerShdw blurRad="38100" dist="38100" dir="2700000" algn="tl">
                    <a:srgbClr val="000000">
                      <a:alpha val="43137"/>
                    </a:srgbClr>
                  </a:outerShdw>
                </a:effectLst>
              </a:rPr>
              <a:t>Ny-Alesund</a:t>
            </a:r>
            <a:endParaRPr lang="ja-JP" altLang="en-US" dirty="0">
              <a:solidFill>
                <a:prstClr val="white"/>
              </a:solidFill>
              <a:effectLst>
                <a:outerShdw blurRad="38100" dist="38100" dir="2700000" algn="tl">
                  <a:srgbClr val="000000">
                    <a:alpha val="43137"/>
                  </a:srgbClr>
                </a:outerShdw>
              </a:effectLst>
            </a:endParaRPr>
          </a:p>
        </p:txBody>
      </p:sp>
      <p:sp>
        <p:nvSpPr>
          <p:cNvPr id="62" name="テキスト ボックス 61"/>
          <p:cNvSpPr txBox="1"/>
          <p:nvPr/>
        </p:nvSpPr>
        <p:spPr>
          <a:xfrm>
            <a:off x="27895" y="2727544"/>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UNIS</a:t>
            </a:r>
            <a:endParaRPr lang="ja-JP" altLang="en-US" dirty="0">
              <a:solidFill>
                <a:prstClr val="white"/>
              </a:solidFill>
              <a:effectLst>
                <a:outerShdw blurRad="38100" dist="38100" dir="2700000" algn="tl">
                  <a:srgbClr val="000000">
                    <a:alpha val="43137"/>
                  </a:srgbClr>
                </a:outerShdw>
              </a:effectLst>
            </a:endParaRPr>
          </a:p>
        </p:txBody>
      </p:sp>
      <p:sp>
        <p:nvSpPr>
          <p:cNvPr id="63" name="テキスト ボックス 62"/>
          <p:cNvSpPr txBox="1"/>
          <p:nvPr/>
        </p:nvSpPr>
        <p:spPr>
          <a:xfrm>
            <a:off x="141288" y="4259705"/>
            <a:ext cx="1655762"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Cape Baranova</a:t>
            </a:r>
            <a:endParaRPr lang="ja-JP" altLang="en-US" dirty="0">
              <a:solidFill>
                <a:prstClr val="white"/>
              </a:solidFill>
              <a:effectLst>
                <a:outerShdw blurRad="38100" dist="38100" dir="2700000" algn="tl">
                  <a:srgbClr val="000000">
                    <a:alpha val="43137"/>
                  </a:srgbClr>
                </a:outerShdw>
              </a:effectLst>
            </a:endParaRPr>
          </a:p>
        </p:txBody>
      </p:sp>
      <p:sp>
        <p:nvSpPr>
          <p:cNvPr id="64" name="テキスト ボックス 63"/>
          <p:cNvSpPr txBox="1"/>
          <p:nvPr/>
        </p:nvSpPr>
        <p:spPr>
          <a:xfrm>
            <a:off x="34925" y="5646957"/>
            <a:ext cx="1657350" cy="369888"/>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NE State Univ.</a:t>
            </a:r>
            <a:endParaRPr lang="ja-JP" altLang="en-US" dirty="0">
              <a:solidFill>
                <a:prstClr val="white"/>
              </a:solidFill>
              <a:effectLst>
                <a:outerShdw blurRad="38100" dist="38100" dir="2700000" algn="tl">
                  <a:srgbClr val="000000">
                    <a:alpha val="43137"/>
                  </a:srgbClr>
                </a:outerShdw>
              </a:effectLst>
            </a:endParaRPr>
          </a:p>
        </p:txBody>
      </p:sp>
      <p:sp>
        <p:nvSpPr>
          <p:cNvPr id="65" name="テキスト ボックス 64"/>
          <p:cNvSpPr txBox="1"/>
          <p:nvPr/>
        </p:nvSpPr>
        <p:spPr>
          <a:xfrm>
            <a:off x="7092950" y="2611438"/>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EGRIP</a:t>
            </a:r>
            <a:endParaRPr lang="ja-JP" altLang="en-US" dirty="0">
              <a:solidFill>
                <a:prstClr val="white"/>
              </a:solidFill>
              <a:effectLst>
                <a:outerShdw blurRad="38100" dist="38100" dir="2700000" algn="tl">
                  <a:srgbClr val="000000">
                    <a:alpha val="43137"/>
                  </a:srgbClr>
                </a:outerShdw>
              </a:effectLst>
            </a:endParaRPr>
          </a:p>
        </p:txBody>
      </p:sp>
      <p:sp>
        <p:nvSpPr>
          <p:cNvPr id="66" name="テキスト ボックス 65"/>
          <p:cNvSpPr txBox="1"/>
          <p:nvPr/>
        </p:nvSpPr>
        <p:spPr>
          <a:xfrm>
            <a:off x="7099300" y="3989388"/>
            <a:ext cx="1655763" cy="369887"/>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CHARS</a:t>
            </a:r>
            <a:endParaRPr lang="ja-JP" altLang="en-US" dirty="0">
              <a:solidFill>
                <a:prstClr val="white"/>
              </a:solidFill>
              <a:effectLst>
                <a:outerShdw blurRad="38100" dist="38100" dir="2700000" algn="tl">
                  <a:srgbClr val="000000">
                    <a:alpha val="43137"/>
                  </a:srgbClr>
                </a:outerShdw>
              </a:effectLst>
            </a:endParaRPr>
          </a:p>
        </p:txBody>
      </p:sp>
      <p:sp>
        <p:nvSpPr>
          <p:cNvPr id="67" name="テキスト ボックス 66"/>
          <p:cNvSpPr txBox="1"/>
          <p:nvPr/>
        </p:nvSpPr>
        <p:spPr>
          <a:xfrm>
            <a:off x="7092950" y="4811929"/>
            <a:ext cx="1655763" cy="369888"/>
          </a:xfrm>
          <a:prstGeom prst="rect">
            <a:avLst/>
          </a:prstGeom>
          <a:noFill/>
        </p:spPr>
        <p:txBody>
          <a:bodyPr>
            <a:spAutoFit/>
          </a:bodyPr>
          <a:lstStyle/>
          <a:p>
            <a:pPr defTabSz="914400">
              <a:defRPr/>
            </a:pPr>
            <a:r>
              <a:rPr lang="en-US" altLang="ja-JP" dirty="0">
                <a:solidFill>
                  <a:prstClr val="white"/>
                </a:solidFill>
                <a:effectLst>
                  <a:outerShdw blurRad="38100" dist="38100" dir="2700000" algn="tl">
                    <a:srgbClr val="000000">
                      <a:alpha val="43137"/>
                    </a:srgbClr>
                  </a:outerShdw>
                </a:effectLst>
              </a:rPr>
              <a:t>IARC</a:t>
            </a:r>
            <a:endParaRPr lang="ja-JP" altLang="en-US" dirty="0">
              <a:solidFill>
                <a:prstClr val="white"/>
              </a:solidFill>
              <a:effectLst>
                <a:outerShdw blurRad="38100" dist="38100" dir="2700000" algn="tl">
                  <a:srgbClr val="000000">
                    <a:alpha val="43137"/>
                  </a:srgbClr>
                </a:outerShdw>
              </a:effectLst>
            </a:endParaRPr>
          </a:p>
        </p:txBody>
      </p:sp>
      <p:grpSp>
        <p:nvGrpSpPr>
          <p:cNvPr id="70" name="グループ化 69"/>
          <p:cNvGrpSpPr>
            <a:grpSpLocks/>
          </p:cNvGrpSpPr>
          <p:nvPr/>
        </p:nvGrpSpPr>
        <p:grpSpPr bwMode="auto">
          <a:xfrm>
            <a:off x="3708400" y="1811338"/>
            <a:ext cx="1295400" cy="1081087"/>
            <a:chOff x="3610646" y="2349210"/>
            <a:chExt cx="1295648" cy="1079789"/>
          </a:xfrm>
        </p:grpSpPr>
        <p:pic>
          <p:nvPicPr>
            <p:cNvPr id="16446" name="Billede 1"/>
            <p:cNvPicPr>
              <a:picLocks noChangeAspect="1"/>
            </p:cNvPicPr>
            <p:nvPr/>
          </p:nvPicPr>
          <p:blipFill>
            <a:blip r:embed="rId17">
              <a:extLst>
                <a:ext uri="{28A0092B-C50C-407E-A947-70E740481C1C}">
                  <a14:useLocalDpi xmlns:a14="http://schemas.microsoft.com/office/drawing/2010/main" val="0"/>
                </a:ext>
              </a:extLst>
            </a:blip>
            <a:srcRect l="20073" t="25323" r="34787" b="24979"/>
            <a:stretch>
              <a:fillRect/>
            </a:stretch>
          </p:blipFill>
          <p:spPr bwMode="auto">
            <a:xfrm rot="10800000">
              <a:off x="3610646" y="2359216"/>
              <a:ext cx="1295648" cy="106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7" name="テキスト ボックス 158"/>
            <p:cNvSpPr txBox="1">
              <a:spLocks noChangeArrowheads="1"/>
            </p:cNvSpPr>
            <p:nvPr/>
          </p:nvSpPr>
          <p:spPr bwMode="auto">
            <a:xfrm>
              <a:off x="3844009" y="2349210"/>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defTabSz="914400" eaLnBrk="1" fontAlgn="base" hangingPunct="1">
                <a:spcBef>
                  <a:spcPct val="0"/>
                </a:spcBef>
                <a:spcAft>
                  <a:spcPct val="0"/>
                </a:spcAft>
                <a:buFontTx/>
                <a:buNone/>
              </a:pPr>
              <a:r>
                <a:rPr lang="en-US" altLang="ja-JP" sz="1200" b="1" smtClean="0">
                  <a:solidFill>
                    <a:srgbClr val="000000"/>
                  </a:solidFill>
                  <a:latin typeface="Arial Unicode MS" pitchFamily="50" charset="-128"/>
                  <a:ea typeface="Arial Unicode MS" pitchFamily="50" charset="-128"/>
                  <a:cs typeface="Arial Unicode MS" pitchFamily="50" charset="-128"/>
                </a:rPr>
                <a:t>EGRIP</a:t>
              </a:r>
              <a:endParaRPr lang="ja-JP" altLang="en-US" sz="1200" b="1" smtClean="0">
                <a:solidFill>
                  <a:srgbClr val="000000"/>
                </a:solidFill>
                <a:latin typeface="Arial Unicode MS" pitchFamily="50" charset="-128"/>
                <a:ea typeface="Arial Unicode MS" pitchFamily="50" charset="-128"/>
                <a:cs typeface="Arial Unicode MS" pitchFamily="50" charset="-128"/>
              </a:endParaRPr>
            </a:p>
          </p:txBody>
        </p:sp>
      </p:grpSp>
      <p:sp>
        <p:nvSpPr>
          <p:cNvPr id="42" name="星 5 41"/>
          <p:cNvSpPr/>
          <p:nvPr/>
        </p:nvSpPr>
        <p:spPr>
          <a:xfrm>
            <a:off x="3968750" y="2041525"/>
            <a:ext cx="306388" cy="331788"/>
          </a:xfrm>
          <a:prstGeom prst="star5">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cxnSp>
        <p:nvCxnSpPr>
          <p:cNvPr id="56" name="直線矢印コネクタ 55"/>
          <p:cNvCxnSpPr>
            <a:endCxn id="42" idx="4"/>
          </p:cNvCxnSpPr>
          <p:nvPr/>
        </p:nvCxnSpPr>
        <p:spPr>
          <a:xfrm flipH="1" flipV="1">
            <a:off x="4275138" y="2168525"/>
            <a:ext cx="2817812" cy="4286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8" name="Picture 12" descr="ArCS Arctic Challenge for Sustainability Project">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325" y="44450"/>
            <a:ext cx="5038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57" descr="https://www.uzh.ch/blog/gcb-siberia/files/2013/08/PadStation-300x199.png"/>
          <p:cNvPicPr>
            <a:picLocks noChangeAspect="1" noChangeArrowheads="1"/>
          </p:cNvPicPr>
          <p:nvPr/>
        </p:nvPicPr>
        <p:blipFill>
          <a:blip r:embed="rId20"/>
          <a:srcRect/>
          <a:stretch>
            <a:fillRect/>
          </a:stretch>
        </p:blipFill>
        <p:spPr bwMode="auto">
          <a:xfrm>
            <a:off x="14711" y="4829639"/>
            <a:ext cx="1988401" cy="114907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8" descr="http://www.suginami-s.net/travelrep/world_nis/flag/ru100.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90663" y="4853207"/>
            <a:ext cx="5603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テキスト ボックス 21"/>
          <p:cNvSpPr txBox="1">
            <a:spLocks noChangeArrowheads="1"/>
          </p:cNvSpPr>
          <p:nvPr/>
        </p:nvSpPr>
        <p:spPr bwMode="auto">
          <a:xfrm>
            <a:off x="74430" y="5650690"/>
            <a:ext cx="2005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914400">
              <a:spcBef>
                <a:spcPct val="0"/>
              </a:spcBef>
              <a:buFontTx/>
              <a:buNone/>
              <a:defRPr/>
            </a:pPr>
            <a:r>
              <a:rPr lang="en-US" altLang="ja-JP" sz="1800" dirty="0" err="1">
                <a:solidFill>
                  <a:prstClr val="white"/>
                </a:solidFill>
                <a:effectLst>
                  <a:outerShdw blurRad="38100" dist="38100" dir="2700000" algn="tl">
                    <a:srgbClr val="000000">
                      <a:alpha val="43137"/>
                    </a:srgbClr>
                  </a:outerShdw>
                </a:effectLst>
                <a:latin typeface="+mn-lt"/>
                <a:ea typeface="+mn-ea"/>
              </a:rPr>
              <a:t>Spasskaya</a:t>
            </a:r>
            <a:r>
              <a:rPr lang="en-US" altLang="ja-JP" sz="1800" dirty="0">
                <a:solidFill>
                  <a:prstClr val="white"/>
                </a:solidFill>
                <a:effectLst>
                  <a:outerShdw blurRad="38100" dist="38100" dir="2700000" algn="tl">
                    <a:srgbClr val="000000">
                      <a:alpha val="43137"/>
                    </a:srgbClr>
                  </a:outerShdw>
                </a:effectLst>
                <a:latin typeface="+mn-lt"/>
                <a:ea typeface="+mn-ea"/>
              </a:rPr>
              <a:t> Pad </a:t>
            </a:r>
            <a:endParaRPr lang="ja-JP" altLang="en-US" sz="1800" dirty="0">
              <a:solidFill>
                <a:prstClr val="white"/>
              </a:solidFill>
              <a:effectLst>
                <a:outerShdw blurRad="38100" dist="38100" dir="2700000" algn="tl">
                  <a:srgbClr val="000000">
                    <a:alpha val="43137"/>
                  </a:srgbClr>
                </a:outerShdw>
              </a:effectLst>
              <a:latin typeface="+mn-lt"/>
              <a:ea typeface="+mn-ea"/>
            </a:endParaRPr>
          </a:p>
        </p:txBody>
      </p:sp>
      <p:sp>
        <p:nvSpPr>
          <p:cNvPr id="59" name="テキスト ボックス 47"/>
          <p:cNvSpPr txBox="1">
            <a:spLocks noChangeArrowheads="1"/>
          </p:cNvSpPr>
          <p:nvPr/>
        </p:nvSpPr>
        <p:spPr bwMode="auto">
          <a:xfrm>
            <a:off x="1325248" y="10001"/>
            <a:ext cx="7794786" cy="646331"/>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3600" b="1" dirty="0" smtClean="0">
                <a:solidFill>
                  <a:srgbClr val="0070C0"/>
                </a:solidFill>
                <a:latin typeface="Calibri"/>
              </a:rPr>
              <a:t>　</a:t>
            </a:r>
            <a:r>
              <a:rPr lang="en-US" altLang="ja-JP" sz="3600" b="1" dirty="0" smtClean="0">
                <a:solidFill>
                  <a:srgbClr val="0070C0"/>
                </a:solidFill>
                <a:latin typeface="Calibri"/>
              </a:rPr>
              <a:t>Expand </a:t>
            </a:r>
            <a:r>
              <a:rPr lang="en-US" altLang="ja-JP" sz="3600" b="1" dirty="0">
                <a:solidFill>
                  <a:srgbClr val="0070C0"/>
                </a:solidFill>
                <a:latin typeface="Calibri"/>
              </a:rPr>
              <a:t>r</a:t>
            </a:r>
            <a:r>
              <a:rPr lang="en-US" altLang="ja-JP" sz="3600" b="1" dirty="0" smtClean="0">
                <a:solidFill>
                  <a:srgbClr val="0070C0"/>
                </a:solidFill>
                <a:latin typeface="Calibri"/>
              </a:rPr>
              <a:t>esearch base/collaborations </a:t>
            </a:r>
            <a:endParaRPr lang="ja-JP" altLang="en-US" sz="3600" b="1" dirty="0">
              <a:solidFill>
                <a:srgbClr val="0070C0"/>
              </a:solidFill>
              <a:latin typeface="Calibri"/>
            </a:endParaRPr>
          </a:p>
        </p:txBody>
      </p:sp>
      <p:pic>
        <p:nvPicPr>
          <p:cNvPr id="69" name="図 68"/>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a:xfrm>
            <a:off x="4805153" y="3620612"/>
            <a:ext cx="1001385" cy="639093"/>
          </a:xfrm>
          <a:prstGeom prst="rect">
            <a:avLst/>
          </a:prstGeom>
          <a:ln w="38100">
            <a:solidFill>
              <a:srgbClr val="FFFF00"/>
            </a:solidFill>
          </a:ln>
        </p:spPr>
      </p:pic>
      <p:sp>
        <p:nvSpPr>
          <p:cNvPr id="73" name="星 5 72"/>
          <p:cNvSpPr>
            <a:spLocks/>
          </p:cNvSpPr>
          <p:nvPr/>
        </p:nvSpPr>
        <p:spPr>
          <a:xfrm>
            <a:off x="4823300" y="2373549"/>
            <a:ext cx="217970" cy="235569"/>
          </a:xfrm>
          <a:prstGeom prst="star5">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Tree>
    <p:extLst>
      <p:ext uri="{BB962C8B-B14F-4D97-AF65-F5344CB8AC3E}">
        <p14:creationId xmlns:p14="http://schemas.microsoft.com/office/powerpoint/2010/main" val="594868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図 109"/>
          <p:cNvPicPr>
            <a:picLocks noChangeAspect="1"/>
          </p:cNvPicPr>
          <p:nvPr/>
        </p:nvPicPr>
        <p:blipFill rotWithShape="1">
          <a:blip r:embed="rId3">
            <a:extLst>
              <a:ext uri="{28A0092B-C50C-407E-A947-70E740481C1C}">
                <a14:useLocalDpi xmlns:a14="http://schemas.microsoft.com/office/drawing/2010/main" val="0"/>
              </a:ext>
            </a:extLst>
          </a:blip>
          <a:srcRect l="40620" t="7040" b="30902"/>
          <a:stretch/>
        </p:blipFill>
        <p:spPr>
          <a:xfrm>
            <a:off x="-207969" y="783866"/>
            <a:ext cx="9351969" cy="6909705"/>
          </a:xfrm>
          <a:prstGeom prst="rect">
            <a:avLst/>
          </a:prstGeom>
          <a:solidFill>
            <a:schemeClr val="bg1"/>
          </a:solidFill>
          <a:ln>
            <a:noFill/>
          </a:ln>
        </p:spPr>
      </p:pic>
      <p:sp>
        <p:nvSpPr>
          <p:cNvPr id="109" name="正方形/長方形 108"/>
          <p:cNvSpPr/>
          <p:nvPr/>
        </p:nvSpPr>
        <p:spPr>
          <a:xfrm>
            <a:off x="-156937" y="1134310"/>
            <a:ext cx="11391784" cy="7305055"/>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203250" y="6304534"/>
            <a:ext cx="4860032" cy="3326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grpSp>
        <p:nvGrpSpPr>
          <p:cNvPr id="106" name="グループ化 105"/>
          <p:cNvGrpSpPr/>
          <p:nvPr/>
        </p:nvGrpSpPr>
        <p:grpSpPr>
          <a:xfrm>
            <a:off x="203250" y="734927"/>
            <a:ext cx="8301482" cy="4541466"/>
            <a:chOff x="965335" y="1650221"/>
            <a:chExt cx="6848003" cy="3433700"/>
          </a:xfrm>
        </p:grpSpPr>
        <p:sp>
          <p:nvSpPr>
            <p:cNvPr id="57" name="フレーム 56"/>
            <p:cNvSpPr/>
            <p:nvPr/>
          </p:nvSpPr>
          <p:spPr>
            <a:xfrm>
              <a:off x="1261980" y="2438098"/>
              <a:ext cx="2445406" cy="1697105"/>
            </a:xfrm>
            <a:prstGeom prst="frame">
              <a:avLst>
                <a:gd name="adj1" fmla="val 7201"/>
              </a:avLst>
            </a:prstGeom>
            <a:solidFill>
              <a:srgbClr val="5B45E7"/>
            </a:solidFill>
            <a:ln w="28575" cap="rnd">
              <a:solidFill>
                <a:srgbClr val="5B45E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58" name="図 57"/>
            <p:cNvPicPr>
              <a:picLocks noChangeAspect="1"/>
            </p:cNvPicPr>
            <p:nvPr/>
          </p:nvPicPr>
          <p:blipFill rotWithShape="1">
            <a:blip r:embed="rId4" cstate="print">
              <a:extLst>
                <a:ext uri="{28A0092B-C50C-407E-A947-70E740481C1C}">
                  <a14:useLocalDpi xmlns:a14="http://schemas.microsoft.com/office/drawing/2010/main" val="0"/>
                </a:ext>
              </a:extLst>
            </a:blip>
            <a:srcRect l="911" r="3522"/>
            <a:stretch/>
          </p:blipFill>
          <p:spPr>
            <a:xfrm>
              <a:off x="5748060" y="1983465"/>
              <a:ext cx="2065278" cy="2065109"/>
            </a:xfrm>
            <a:prstGeom prst="rect">
              <a:avLst/>
            </a:prstGeom>
            <a:ln>
              <a:solidFill>
                <a:srgbClr val="FFFF00"/>
              </a:solidFill>
            </a:ln>
          </p:spPr>
        </p:pic>
        <p:sp>
          <p:nvSpPr>
            <p:cNvPr id="59" name="角丸四角形 58"/>
            <p:cNvSpPr/>
            <p:nvPr/>
          </p:nvSpPr>
          <p:spPr>
            <a:xfrm>
              <a:off x="965683" y="1928286"/>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pic>
          <p:nvPicPr>
            <p:cNvPr id="60" name="図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441" y="1951868"/>
              <a:ext cx="904107" cy="900000"/>
            </a:xfrm>
            <a:prstGeom prst="rect">
              <a:avLst/>
            </a:prstGeom>
            <a:ln w="19050">
              <a:noFill/>
            </a:ln>
          </p:spPr>
        </p:pic>
        <p:sp>
          <p:nvSpPr>
            <p:cNvPr id="61" name="テキスト ボックス 60"/>
            <p:cNvSpPr txBox="1"/>
            <p:nvPr/>
          </p:nvSpPr>
          <p:spPr>
            <a:xfrm>
              <a:off x="970633" y="2947838"/>
              <a:ext cx="965818" cy="210651"/>
            </a:xfrm>
            <a:prstGeom prst="rect">
              <a:avLst/>
            </a:prstGeom>
            <a:noFill/>
            <a:ln>
              <a:noFill/>
            </a:ln>
          </p:spPr>
          <p:txBody>
            <a:bodyPr wrap="square" lIns="0" tIns="0" rIns="0" bIns="0" rtlCol="0">
              <a:spAutoFit/>
            </a:bodyPr>
            <a:lstStyle/>
            <a:p>
              <a:pPr algn="ctr" defTabSz="914400">
                <a:lnSpc>
                  <a:spcPts val="1000"/>
                </a:lnSpc>
              </a:pPr>
              <a:r>
                <a:rPr lang="en-US" altLang="ja-JP" sz="1400" b="1" dirty="0">
                  <a:solidFill>
                    <a:srgbClr val="FFFFFF"/>
                  </a:solidFill>
                  <a:ea typeface="Meiryo UI" panose="020B0604030504040204" pitchFamily="50" charset="-128"/>
                </a:rPr>
                <a:t>Prediction &amp; Navigation</a:t>
              </a:r>
              <a:endParaRPr lang="ja-JP" altLang="en-US" sz="1400" b="1" dirty="0">
                <a:solidFill>
                  <a:srgbClr val="FFFFFF"/>
                </a:solidFill>
                <a:ea typeface="Meiryo UI" panose="020B0604030504040204" pitchFamily="50" charset="-128"/>
              </a:endParaRPr>
            </a:p>
          </p:txBody>
        </p:sp>
        <p:sp>
          <p:nvSpPr>
            <p:cNvPr id="62" name="角丸四角形 61"/>
            <p:cNvSpPr/>
            <p:nvPr/>
          </p:nvSpPr>
          <p:spPr>
            <a:xfrm>
              <a:off x="2007150" y="1918855"/>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3" name="テキスト ボックス 62"/>
            <p:cNvSpPr txBox="1"/>
            <p:nvPr/>
          </p:nvSpPr>
          <p:spPr>
            <a:xfrm>
              <a:off x="2005866" y="2892593"/>
              <a:ext cx="965818" cy="406790"/>
            </a:xfrm>
            <a:prstGeom prst="rect">
              <a:avLst/>
            </a:prstGeom>
            <a:noFill/>
            <a:ln>
              <a:noFill/>
            </a:ln>
          </p:spPr>
          <p:txBody>
            <a:bodyPr wrap="square" lIns="0" tIns="0" rIns="0" bIns="0" rtlCol="0">
              <a:spAutoFit/>
            </a:bodyPr>
            <a:lstStyle/>
            <a:p>
              <a:pPr algn="ctr" defTabSz="914400">
                <a:lnSpc>
                  <a:spcPts val="1000"/>
                </a:lnSpc>
              </a:pPr>
              <a:r>
                <a:rPr lang="en-US" altLang="zh-TW" sz="1300" b="1" dirty="0">
                  <a:solidFill>
                    <a:srgbClr val="FFFFFF"/>
                  </a:solidFill>
                  <a:ea typeface="Meiryo UI" panose="020B0604030504040204" pitchFamily="50" charset="-128"/>
                </a:rPr>
                <a:t>Ice sheet/glacier and environment changes</a:t>
              </a:r>
              <a:endParaRPr lang="ja-JP" altLang="en-US" sz="1300" b="1" dirty="0">
                <a:solidFill>
                  <a:srgbClr val="FFFFFF"/>
                </a:solidFill>
                <a:ea typeface="Meiryo UI" panose="020B0604030504040204" pitchFamily="50" charset="-128"/>
              </a:endParaRPr>
            </a:p>
          </p:txBody>
        </p:sp>
        <p:pic>
          <p:nvPicPr>
            <p:cNvPr id="64" name="図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22" y="1951868"/>
              <a:ext cx="904107" cy="900000"/>
            </a:xfrm>
            <a:prstGeom prst="rect">
              <a:avLst/>
            </a:prstGeom>
          </p:spPr>
        </p:pic>
        <p:sp>
          <p:nvSpPr>
            <p:cNvPr id="65" name="角丸四角形 64"/>
            <p:cNvSpPr/>
            <p:nvPr/>
          </p:nvSpPr>
          <p:spPr>
            <a:xfrm>
              <a:off x="965683"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6" name="テキスト ボックス 65"/>
            <p:cNvSpPr txBox="1"/>
            <p:nvPr/>
          </p:nvSpPr>
          <p:spPr>
            <a:xfrm>
              <a:off x="965335" y="4327004"/>
              <a:ext cx="965818" cy="310037"/>
            </a:xfrm>
            <a:prstGeom prst="rect">
              <a:avLst/>
            </a:prstGeom>
            <a:noFill/>
            <a:ln>
              <a:noFill/>
            </a:ln>
          </p:spPr>
          <p:txBody>
            <a:bodyPr wrap="square" lIns="0" tIns="0" rIns="0" bIns="0" rtlCol="0">
              <a:spAutoFit/>
            </a:bodyPr>
            <a:lstStyle/>
            <a:p>
              <a:pPr algn="ctr" defTabSz="914400">
                <a:lnSpc>
                  <a:spcPts val="1000"/>
                </a:lnSpc>
              </a:pPr>
              <a:r>
                <a:rPr lang="en-US" altLang="zh-TW" sz="1400" b="1" dirty="0">
                  <a:solidFill>
                    <a:srgbClr val="FFFFFF"/>
                  </a:solidFill>
                  <a:ea typeface="Meiryo UI" panose="020B0604030504040204" pitchFamily="50" charset="-128"/>
                </a:rPr>
                <a:t>Arctic Ocean observational research</a:t>
              </a:r>
              <a:endParaRPr lang="ja-JP" altLang="en-US" sz="1400" b="1" dirty="0">
                <a:solidFill>
                  <a:srgbClr val="FFFFFF"/>
                </a:solidFill>
                <a:ea typeface="Meiryo UI" panose="020B0604030504040204" pitchFamily="50" charset="-128"/>
              </a:endParaRPr>
            </a:p>
          </p:txBody>
        </p:sp>
        <p:sp>
          <p:nvSpPr>
            <p:cNvPr id="67" name="角丸四角形 66"/>
            <p:cNvSpPr/>
            <p:nvPr/>
          </p:nvSpPr>
          <p:spPr>
            <a:xfrm>
              <a:off x="2007150"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68" name="テキスト ボックス 67"/>
            <p:cNvSpPr txBox="1"/>
            <p:nvPr/>
          </p:nvSpPr>
          <p:spPr>
            <a:xfrm>
              <a:off x="1978179" y="4354688"/>
              <a:ext cx="965818" cy="210651"/>
            </a:xfrm>
            <a:prstGeom prst="rect">
              <a:avLst/>
            </a:prstGeom>
            <a:noFill/>
            <a:ln>
              <a:noFill/>
            </a:ln>
          </p:spPr>
          <p:txBody>
            <a:bodyPr wrap="square" lIns="0" tIns="0" rIns="0" bIns="0" rtlCol="0">
              <a:spAutoFit/>
            </a:bodyPr>
            <a:lstStyle/>
            <a:p>
              <a:pPr algn="ctr" defTabSz="914400">
                <a:lnSpc>
                  <a:spcPts val="1000"/>
                </a:lnSpc>
              </a:pPr>
              <a:r>
                <a:rPr lang="en-US" altLang="zh-TW" sz="1400" b="1" dirty="0">
                  <a:solidFill>
                    <a:srgbClr val="FFFFFF"/>
                  </a:solidFill>
                  <a:ea typeface="Meiryo UI" panose="020B0604030504040204" pitchFamily="50" charset="-128"/>
                </a:rPr>
                <a:t>Climate predictability</a:t>
              </a:r>
              <a:endParaRPr lang="ja-JP" altLang="en-US" sz="1400" b="1" dirty="0">
                <a:solidFill>
                  <a:srgbClr val="FFFFFF"/>
                </a:solidFill>
                <a:ea typeface="Meiryo UI" panose="020B0604030504040204" pitchFamily="50" charset="-128"/>
              </a:endParaRPr>
            </a:p>
          </p:txBody>
        </p:sp>
        <p:pic>
          <p:nvPicPr>
            <p:cNvPr id="69" name="図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441" y="3395376"/>
              <a:ext cx="904106" cy="900000"/>
            </a:xfrm>
            <a:prstGeom prst="rect">
              <a:avLst/>
            </a:prstGeom>
          </p:spPr>
        </p:pic>
        <p:pic>
          <p:nvPicPr>
            <p:cNvPr id="70" name="図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22" y="3395376"/>
              <a:ext cx="904106" cy="900000"/>
            </a:xfrm>
            <a:prstGeom prst="rect">
              <a:avLst/>
            </a:prstGeom>
          </p:spPr>
        </p:pic>
        <p:cxnSp>
          <p:nvCxnSpPr>
            <p:cNvPr id="71" name="直線コネクタ 70"/>
            <p:cNvCxnSpPr/>
            <p:nvPr/>
          </p:nvCxnSpPr>
          <p:spPr>
            <a:xfrm>
              <a:off x="982390" y="4780049"/>
              <a:ext cx="3024000" cy="0"/>
            </a:xfrm>
            <a:prstGeom prst="line">
              <a:avLst/>
            </a:prstGeom>
            <a:ln w="47625" cap="rnd">
              <a:solidFill>
                <a:srgbClr val="5B45E7"/>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412302" y="4797687"/>
              <a:ext cx="2256207" cy="286234"/>
            </a:xfrm>
            <a:prstGeom prst="rect">
              <a:avLst/>
            </a:prstGeom>
            <a:noFill/>
            <a:ln>
              <a:noFill/>
            </a:ln>
          </p:spPr>
          <p:txBody>
            <a:bodyPr wrap="square" rtlCol="0">
              <a:spAutoFit/>
            </a:bodyPr>
            <a:lstStyle/>
            <a:p>
              <a:pPr algn="ctr" defTabSz="914400"/>
              <a:r>
                <a:rPr lang="en-US" altLang="ja-JP" b="1" dirty="0" smtClean="0">
                  <a:solidFill>
                    <a:srgbClr val="FFFFFF"/>
                  </a:solidFill>
                  <a:ea typeface="Meiryo UI" panose="020B0604030504040204" pitchFamily="50" charset="-128"/>
                </a:rPr>
                <a:t>Data Management</a:t>
              </a:r>
              <a:endParaRPr lang="ja-JP" altLang="en-US" b="1" dirty="0">
                <a:solidFill>
                  <a:srgbClr val="FFFFFF"/>
                </a:solidFill>
                <a:ea typeface="Meiryo UI" panose="020B0604030504040204" pitchFamily="50" charset="-128"/>
              </a:endParaRPr>
            </a:p>
          </p:txBody>
        </p:sp>
        <p:sp>
          <p:nvSpPr>
            <p:cNvPr id="73" name="テキスト ボックス 72"/>
            <p:cNvSpPr txBox="1"/>
            <p:nvPr/>
          </p:nvSpPr>
          <p:spPr>
            <a:xfrm>
              <a:off x="1587079" y="1650221"/>
              <a:ext cx="1692125" cy="302514"/>
            </a:xfrm>
            <a:prstGeom prst="rect">
              <a:avLst/>
            </a:prstGeom>
            <a:noFill/>
            <a:ln>
              <a:noFill/>
            </a:ln>
          </p:spPr>
          <p:txBody>
            <a:bodyPr wrap="square" rtlCol="0">
              <a:spAutoFit/>
            </a:bodyPr>
            <a:lstStyle/>
            <a:p>
              <a:pPr algn="ctr" defTabSz="914400"/>
              <a:r>
                <a:rPr lang="en-US" altLang="ja-JP" sz="2000" b="1" dirty="0" smtClean="0">
                  <a:solidFill>
                    <a:srgbClr val="0070C0"/>
                  </a:solidFill>
                  <a:ea typeface="Meiryo UI" panose="020B0604030504040204" pitchFamily="50" charset="-128"/>
                </a:rPr>
                <a:t>Natural Sciences</a:t>
              </a:r>
              <a:endParaRPr lang="ja-JP" altLang="en-US" sz="2000" b="1" dirty="0">
                <a:solidFill>
                  <a:srgbClr val="0070C0"/>
                </a:solidFill>
                <a:ea typeface="Meiryo UI" panose="020B0604030504040204" pitchFamily="50" charset="-128"/>
              </a:endParaRPr>
            </a:p>
          </p:txBody>
        </p:sp>
        <p:sp>
          <p:nvSpPr>
            <p:cNvPr id="74" name="テキスト ボックス 73"/>
            <p:cNvSpPr txBox="1"/>
            <p:nvPr/>
          </p:nvSpPr>
          <p:spPr>
            <a:xfrm>
              <a:off x="3542495" y="1655573"/>
              <a:ext cx="2817587" cy="302514"/>
            </a:xfrm>
            <a:prstGeom prst="rect">
              <a:avLst/>
            </a:prstGeom>
            <a:noFill/>
            <a:ln>
              <a:noFill/>
            </a:ln>
          </p:spPr>
          <p:txBody>
            <a:bodyPr wrap="square" rtlCol="0">
              <a:spAutoFit/>
            </a:bodyPr>
            <a:lstStyle/>
            <a:p>
              <a:pPr algn="ctr" defTabSz="914400"/>
              <a:r>
                <a:rPr lang="en-US" altLang="ja-JP" sz="2000" b="1" dirty="0">
                  <a:solidFill>
                    <a:srgbClr val="FF0000"/>
                  </a:solidFill>
                  <a:ea typeface="Meiryo UI" panose="020B0604030504040204" pitchFamily="50" charset="-128"/>
                </a:rPr>
                <a:t>Social and Human Sciences</a:t>
              </a:r>
              <a:endParaRPr lang="ja-JP" altLang="en-US" sz="2000" b="1" dirty="0">
                <a:solidFill>
                  <a:srgbClr val="FF0000"/>
                </a:solidFill>
                <a:ea typeface="Meiryo UI" panose="020B0604030504040204" pitchFamily="50" charset="-128"/>
              </a:endParaRPr>
            </a:p>
          </p:txBody>
        </p:sp>
        <p:sp>
          <p:nvSpPr>
            <p:cNvPr id="75" name="テキスト ボックス 74"/>
            <p:cNvSpPr txBox="1"/>
            <p:nvPr/>
          </p:nvSpPr>
          <p:spPr>
            <a:xfrm>
              <a:off x="5748060" y="2787634"/>
              <a:ext cx="2065278" cy="1803448"/>
            </a:xfrm>
            <a:prstGeom prst="rect">
              <a:avLst/>
            </a:prstGeom>
            <a:solidFill>
              <a:schemeClr val="bg1"/>
            </a:solidFill>
          </p:spPr>
          <p:txBody>
            <a:bodyPr wrap="square" lIns="0" tIns="0" rIns="0" bIns="0" rtlCol="0">
              <a:spAutoFit/>
            </a:bodyPr>
            <a:lstStyle/>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Government</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Private Sectors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Indigenous Peoples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International frameworks (e.g. WMO)</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Arctic Council-related Organizations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Scientists</a:t>
              </a:r>
            </a:p>
            <a:p>
              <a:pPr marL="144000" indent="-144000" defTabSz="914400">
                <a:buFont typeface="Arial" panose="020B0604020202020204" pitchFamily="34" charset="0"/>
                <a:buChar char="•"/>
              </a:pPr>
              <a:r>
                <a:rPr lang="en-US" altLang="ja-JP" sz="1600" b="1" dirty="0" smtClean="0">
                  <a:solidFill>
                    <a:srgbClr val="000000"/>
                  </a:solidFill>
                  <a:ea typeface="Meiryo UI" panose="020B0604030504040204" pitchFamily="50" charset="-128"/>
                </a:rPr>
                <a:t>Society</a:t>
              </a:r>
            </a:p>
            <a:p>
              <a:pPr marL="144000" indent="-144000" defTabSz="914400">
                <a:buFont typeface="Arial" panose="020B0604020202020204" pitchFamily="34" charset="0"/>
                <a:buChar char="•"/>
              </a:pPr>
              <a:endParaRPr lang="en-US" altLang="ja-JP" sz="800" b="1" dirty="0">
                <a:solidFill>
                  <a:srgbClr val="000000"/>
                </a:solidFill>
                <a:ea typeface="Meiryo UI" panose="020B0604030504040204" pitchFamily="50" charset="-128"/>
              </a:endParaRPr>
            </a:p>
          </p:txBody>
        </p:sp>
        <p:sp>
          <p:nvSpPr>
            <p:cNvPr id="76" name="角丸四角形 75"/>
            <p:cNvSpPr/>
            <p:nvPr/>
          </p:nvSpPr>
          <p:spPr>
            <a:xfrm>
              <a:off x="5728668" y="1951740"/>
              <a:ext cx="2084669" cy="2657133"/>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nvGrpSpPr>
            <p:cNvPr id="77" name="グループ化 76"/>
            <p:cNvGrpSpPr/>
            <p:nvPr/>
          </p:nvGrpSpPr>
          <p:grpSpPr>
            <a:xfrm>
              <a:off x="2490058" y="4631501"/>
              <a:ext cx="4411112" cy="203369"/>
              <a:chOff x="2490058" y="4725168"/>
              <a:chExt cx="4411112" cy="203369"/>
            </a:xfrm>
          </p:grpSpPr>
          <p:cxnSp>
            <p:nvCxnSpPr>
              <p:cNvPr id="78" name="カギ線コネクタ 77"/>
              <p:cNvCxnSpPr/>
              <p:nvPr/>
            </p:nvCxnSpPr>
            <p:spPr>
              <a:xfrm rot="5400000" flipH="1" flipV="1">
                <a:off x="4641086" y="2681798"/>
                <a:ext cx="30262" cy="4332317"/>
              </a:xfrm>
              <a:prstGeom prst="bentConnector3">
                <a:avLst>
                  <a:gd name="adj1" fmla="val -941270"/>
                </a:avLst>
              </a:prstGeom>
              <a:ln w="101600">
                <a:solidFill>
                  <a:srgbClr val="5B45E7"/>
                </a:solidFill>
                <a:tailEnd type="none"/>
              </a:ln>
            </p:spPr>
            <p:style>
              <a:lnRef idx="1">
                <a:schemeClr val="accent1"/>
              </a:lnRef>
              <a:fillRef idx="0">
                <a:schemeClr val="accent1"/>
              </a:fillRef>
              <a:effectRef idx="0">
                <a:schemeClr val="accent1"/>
              </a:effectRef>
              <a:fontRef idx="minor">
                <a:schemeClr val="tx1"/>
              </a:fontRef>
            </p:style>
          </p:cxnSp>
          <p:sp>
            <p:nvSpPr>
              <p:cNvPr id="79" name="二等辺三角形 78"/>
              <p:cNvSpPr/>
              <p:nvPr/>
            </p:nvSpPr>
            <p:spPr>
              <a:xfrm>
                <a:off x="6735286" y="4725168"/>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80" name="グループ化 79"/>
            <p:cNvGrpSpPr/>
            <p:nvPr/>
          </p:nvGrpSpPr>
          <p:grpSpPr>
            <a:xfrm>
              <a:off x="5116757" y="2412861"/>
              <a:ext cx="698591" cy="180000"/>
              <a:chOff x="3632029" y="1612199"/>
              <a:chExt cx="698591" cy="410827"/>
            </a:xfrm>
            <a:solidFill>
              <a:srgbClr val="FF2144"/>
            </a:solidFill>
          </p:grpSpPr>
          <p:sp>
            <p:nvSpPr>
              <p:cNvPr id="81" name="正方形/長方形 80"/>
              <p:cNvSpPr/>
              <p:nvPr/>
            </p:nvSpPr>
            <p:spPr>
              <a:xfrm>
                <a:off x="3632029" y="1663035"/>
                <a:ext cx="530317" cy="343882"/>
              </a:xfrm>
              <a:prstGeom prst="rect">
                <a:avLst/>
              </a:prstGeom>
              <a:grpFill/>
              <a:ln>
                <a:solidFill>
                  <a:srgbClr val="FF2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2" name="二等辺三角形 81"/>
              <p:cNvSpPr/>
              <p:nvPr/>
            </p:nvSpPr>
            <p:spPr>
              <a:xfrm rot="5400000">
                <a:off x="4023522" y="1715928"/>
                <a:ext cx="410827" cy="203369"/>
              </a:xfrm>
              <a:prstGeom prst="triangle">
                <a:avLst/>
              </a:prstGeom>
              <a:grpFill/>
              <a:ln cap="rnd">
                <a:solidFill>
                  <a:srgbClr val="FF2144"/>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83" name="グループ化 82"/>
            <p:cNvGrpSpPr/>
            <p:nvPr/>
          </p:nvGrpSpPr>
          <p:grpSpPr>
            <a:xfrm>
              <a:off x="5093153" y="4009720"/>
              <a:ext cx="654910" cy="148459"/>
              <a:chOff x="3632029" y="1612201"/>
              <a:chExt cx="635436" cy="338838"/>
            </a:xfrm>
            <a:solidFill>
              <a:srgbClr val="3DCB0B"/>
            </a:solidFill>
          </p:grpSpPr>
          <p:sp>
            <p:nvSpPr>
              <p:cNvPr id="84" name="正方形/長方形 83"/>
              <p:cNvSpPr/>
              <p:nvPr/>
            </p:nvSpPr>
            <p:spPr>
              <a:xfrm>
                <a:off x="3632029" y="1663037"/>
                <a:ext cx="530317" cy="288000"/>
              </a:xfrm>
              <a:prstGeom prst="rect">
                <a:avLst/>
              </a:prstGeom>
              <a:grpFill/>
              <a:ln>
                <a:solidFill>
                  <a:srgbClr val="3D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5" name="二等辺三角形 84"/>
              <p:cNvSpPr/>
              <p:nvPr/>
            </p:nvSpPr>
            <p:spPr>
              <a:xfrm rot="5400000">
                <a:off x="4027939" y="1711512"/>
                <a:ext cx="338838" cy="140215"/>
              </a:xfrm>
              <a:prstGeom prst="triangle">
                <a:avLst/>
              </a:prstGeom>
              <a:grpFill/>
              <a:ln cap="rnd">
                <a:solidFill>
                  <a:srgbClr val="3DCB0B"/>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sp>
          <p:nvSpPr>
            <p:cNvPr id="86" name="テキスト ボックス 85"/>
            <p:cNvSpPr txBox="1"/>
            <p:nvPr/>
          </p:nvSpPr>
          <p:spPr>
            <a:xfrm>
              <a:off x="4442929" y="3972752"/>
              <a:ext cx="465645" cy="230832"/>
            </a:xfrm>
            <a:prstGeom prst="rect">
              <a:avLst/>
            </a:prstGeom>
            <a:noFill/>
            <a:ln>
              <a:noFill/>
            </a:ln>
          </p:spPr>
          <p:txBody>
            <a:bodyPr wrap="square" rtlCol="0">
              <a:spAutoFit/>
            </a:bodyPr>
            <a:lstStyle/>
            <a:p>
              <a:pPr defTabSz="914400"/>
              <a:r>
                <a:rPr lang="ja-JP" altLang="en-US" sz="900" dirty="0">
                  <a:solidFill>
                    <a:srgbClr val="FFFFFF"/>
                  </a:solidFill>
                  <a:ea typeface="Meiryo UI" panose="020B0604030504040204" pitchFamily="50" charset="-128"/>
                </a:rPr>
                <a:t>テーマ</a:t>
              </a:r>
            </a:p>
          </p:txBody>
        </p:sp>
        <p:sp>
          <p:nvSpPr>
            <p:cNvPr id="87" name="角丸四角形 86"/>
            <p:cNvSpPr/>
            <p:nvPr/>
          </p:nvSpPr>
          <p:spPr>
            <a:xfrm>
              <a:off x="4352498" y="3369749"/>
              <a:ext cx="965818" cy="1348721"/>
            </a:xfrm>
            <a:prstGeom prst="roundRect">
              <a:avLst>
                <a:gd name="adj" fmla="val 3996"/>
              </a:avLst>
            </a:prstGeom>
            <a:solidFill>
              <a:srgbClr val="3DCB0B"/>
            </a:solidFill>
            <a:ln>
              <a:solidFill>
                <a:srgbClr val="3D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88" name="テキスト ボックス 87"/>
            <p:cNvSpPr txBox="1"/>
            <p:nvPr/>
          </p:nvSpPr>
          <p:spPr>
            <a:xfrm>
              <a:off x="4349711" y="4340116"/>
              <a:ext cx="974626" cy="333939"/>
            </a:xfrm>
            <a:prstGeom prst="rect">
              <a:avLst/>
            </a:prstGeom>
            <a:noFill/>
            <a:ln>
              <a:noFill/>
            </a:ln>
          </p:spPr>
          <p:txBody>
            <a:bodyPr wrap="square" lIns="0" tIns="0" rIns="0" bIns="0" rtlCol="0">
              <a:spAutoFit/>
            </a:bodyPr>
            <a:lstStyle/>
            <a:p>
              <a:pPr algn="ctr" defTabSz="914400"/>
              <a:r>
                <a:rPr lang="en-US" altLang="ja-JP" sz="1400" b="1" dirty="0">
                  <a:solidFill>
                    <a:prstClr val="black"/>
                  </a:solidFill>
                  <a:ea typeface="Meiryo UI" panose="020B0604030504040204" pitchFamily="50" charset="-128"/>
                </a:rPr>
                <a:t>Data Management</a:t>
              </a:r>
              <a:endParaRPr lang="ja-JP" altLang="en-US" sz="1400" b="1" dirty="0">
                <a:solidFill>
                  <a:prstClr val="black"/>
                </a:solidFill>
                <a:ea typeface="Meiryo UI" panose="020B0604030504040204" pitchFamily="50" charset="-128"/>
              </a:endParaRPr>
            </a:p>
          </p:txBody>
        </p:sp>
        <p:pic>
          <p:nvPicPr>
            <p:cNvPr id="89" name="図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326" y="3395376"/>
              <a:ext cx="904106" cy="900000"/>
            </a:xfrm>
            <a:prstGeom prst="rect">
              <a:avLst/>
            </a:prstGeom>
          </p:spPr>
        </p:pic>
        <p:sp>
          <p:nvSpPr>
            <p:cNvPr id="90" name="角丸四角形 89"/>
            <p:cNvSpPr/>
            <p:nvPr/>
          </p:nvSpPr>
          <p:spPr>
            <a:xfrm>
              <a:off x="4358323" y="1928286"/>
              <a:ext cx="965818" cy="1348721"/>
            </a:xfrm>
            <a:prstGeom prst="roundRect">
              <a:avLst>
                <a:gd name="adj" fmla="val 3996"/>
              </a:avLst>
            </a:prstGeom>
            <a:solidFill>
              <a:srgbClr val="FF2144"/>
            </a:solidFill>
            <a:ln>
              <a:solidFill>
                <a:srgbClr val="FF21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1" name="テキスト ボックス 90"/>
            <p:cNvSpPr txBox="1"/>
            <p:nvPr/>
          </p:nvSpPr>
          <p:spPr>
            <a:xfrm>
              <a:off x="4371369" y="2908158"/>
              <a:ext cx="974626" cy="310037"/>
            </a:xfrm>
            <a:prstGeom prst="rect">
              <a:avLst/>
            </a:prstGeom>
            <a:noFill/>
            <a:ln>
              <a:noFill/>
            </a:ln>
          </p:spPr>
          <p:txBody>
            <a:bodyPr wrap="square" lIns="0" tIns="0" rIns="0" bIns="0" rtlCol="0">
              <a:spAutoFit/>
            </a:bodyPr>
            <a:lstStyle/>
            <a:p>
              <a:pPr algn="ctr" defTabSz="914400">
                <a:lnSpc>
                  <a:spcPts val="1000"/>
                </a:lnSpc>
              </a:pPr>
              <a:r>
                <a:rPr lang="en-US" altLang="ja-JP" sz="1300" b="1" dirty="0">
                  <a:solidFill>
                    <a:srgbClr val="FFFFFF"/>
                  </a:solidFill>
                  <a:ea typeface="Meiryo UI" panose="020B0604030504040204" pitchFamily="50" charset="-128"/>
                </a:rPr>
                <a:t>People and Community </a:t>
              </a:r>
              <a:endParaRPr lang="en-US" altLang="ja-JP" sz="1300" b="1" dirty="0" smtClean="0">
                <a:solidFill>
                  <a:srgbClr val="FFFFFF"/>
                </a:solidFill>
                <a:ea typeface="Meiryo UI" panose="020B0604030504040204" pitchFamily="50" charset="-128"/>
              </a:endParaRPr>
            </a:p>
            <a:p>
              <a:pPr algn="ctr" defTabSz="914400">
                <a:lnSpc>
                  <a:spcPts val="1000"/>
                </a:lnSpc>
              </a:pPr>
              <a:r>
                <a:rPr lang="en-US" altLang="ja-JP" sz="1300" b="1" dirty="0" smtClean="0">
                  <a:solidFill>
                    <a:srgbClr val="FFFFFF"/>
                  </a:solidFill>
                  <a:ea typeface="Meiryo UI" panose="020B0604030504040204" pitchFamily="50" charset="-128"/>
                </a:rPr>
                <a:t>in </a:t>
              </a:r>
              <a:r>
                <a:rPr lang="en-US" altLang="ja-JP" sz="1300" b="1" dirty="0">
                  <a:solidFill>
                    <a:srgbClr val="FFFFFF"/>
                  </a:solidFill>
                  <a:ea typeface="Meiryo UI" panose="020B0604030504040204" pitchFamily="50" charset="-128"/>
                </a:rPr>
                <a:t>the Arctic</a:t>
              </a:r>
              <a:endParaRPr lang="ja-JP" altLang="en-US" sz="1300" b="1" dirty="0">
                <a:solidFill>
                  <a:srgbClr val="FFFFFF"/>
                </a:solidFill>
                <a:ea typeface="Meiryo UI" panose="020B0604030504040204" pitchFamily="50" charset="-128"/>
              </a:endParaRPr>
            </a:p>
          </p:txBody>
        </p:sp>
        <p:pic>
          <p:nvPicPr>
            <p:cNvPr id="92" name="図 9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5173" y="1951868"/>
              <a:ext cx="904106" cy="900000"/>
            </a:xfrm>
            <a:prstGeom prst="rect">
              <a:avLst/>
            </a:prstGeom>
          </p:spPr>
        </p:pic>
        <p:sp>
          <p:nvSpPr>
            <p:cNvPr id="93" name="角丸四角形 92"/>
            <p:cNvSpPr/>
            <p:nvPr/>
          </p:nvSpPr>
          <p:spPr>
            <a:xfrm>
              <a:off x="3050956" y="3369749"/>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4" name="テキスト ボックス 93"/>
            <p:cNvSpPr txBox="1"/>
            <p:nvPr/>
          </p:nvSpPr>
          <p:spPr>
            <a:xfrm>
              <a:off x="3050606" y="4285394"/>
              <a:ext cx="965818" cy="333939"/>
            </a:xfrm>
            <a:prstGeom prst="rect">
              <a:avLst/>
            </a:prstGeom>
            <a:noFill/>
            <a:ln>
              <a:noFill/>
            </a:ln>
          </p:spPr>
          <p:txBody>
            <a:bodyPr wrap="square" lIns="0" tIns="0" rIns="0" bIns="0" rtlCol="0">
              <a:spAutoFit/>
            </a:bodyPr>
            <a:lstStyle/>
            <a:p>
              <a:pPr algn="ctr" defTabSz="914400"/>
              <a:r>
                <a:rPr lang="en-US" altLang="zh-TW" sz="1400" b="1" dirty="0">
                  <a:solidFill>
                    <a:srgbClr val="FFFFFF"/>
                  </a:solidFill>
                  <a:ea typeface="Meiryo UI" panose="020B0604030504040204" pitchFamily="50" charset="-128"/>
                </a:rPr>
                <a:t>Arctic ecosystems</a:t>
              </a:r>
              <a:endParaRPr lang="en-US" altLang="ja-JP" sz="1400" b="1" dirty="0">
                <a:solidFill>
                  <a:srgbClr val="FFFFFF"/>
                </a:solidFill>
                <a:ea typeface="Meiryo UI" panose="020B0604030504040204" pitchFamily="50" charset="-128"/>
              </a:endParaRPr>
            </a:p>
          </p:txBody>
        </p:sp>
        <p:pic>
          <p:nvPicPr>
            <p:cNvPr id="95" name="図 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932" y="3395376"/>
              <a:ext cx="904106" cy="900000"/>
            </a:xfrm>
            <a:prstGeom prst="rect">
              <a:avLst/>
            </a:prstGeom>
          </p:spPr>
        </p:pic>
        <p:sp>
          <p:nvSpPr>
            <p:cNvPr id="96" name="角丸四角形 95"/>
            <p:cNvSpPr/>
            <p:nvPr/>
          </p:nvSpPr>
          <p:spPr>
            <a:xfrm>
              <a:off x="3050956" y="1928286"/>
              <a:ext cx="965818" cy="1348721"/>
            </a:xfrm>
            <a:prstGeom prst="roundRect">
              <a:avLst>
                <a:gd name="adj" fmla="val 3996"/>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97" name="テキスト ボックス 96"/>
            <p:cNvSpPr txBox="1"/>
            <p:nvPr/>
          </p:nvSpPr>
          <p:spPr>
            <a:xfrm>
              <a:off x="3057885" y="2974079"/>
              <a:ext cx="965818" cy="166970"/>
            </a:xfrm>
            <a:prstGeom prst="rect">
              <a:avLst/>
            </a:prstGeom>
            <a:noFill/>
            <a:ln>
              <a:noFill/>
            </a:ln>
          </p:spPr>
          <p:txBody>
            <a:bodyPr wrap="square" lIns="0" tIns="0" rIns="0" bIns="0" rtlCol="0">
              <a:spAutoFit/>
            </a:bodyPr>
            <a:lstStyle/>
            <a:p>
              <a:pPr algn="ctr" defTabSz="914400"/>
              <a:r>
                <a:rPr lang="en-US" altLang="ja-JP" sz="1400" b="1" dirty="0">
                  <a:solidFill>
                    <a:srgbClr val="FFFFFF"/>
                  </a:solidFill>
                  <a:ea typeface="Meiryo UI" panose="020B0604030504040204" pitchFamily="50" charset="-128"/>
                </a:rPr>
                <a:t>Climate forcer</a:t>
              </a:r>
              <a:endParaRPr lang="ja-JP" altLang="en-US" sz="1400" b="1" dirty="0">
                <a:solidFill>
                  <a:srgbClr val="FFFFFF"/>
                </a:solidFill>
                <a:ea typeface="Meiryo UI" panose="020B0604030504040204" pitchFamily="50" charset="-128"/>
              </a:endParaRPr>
            </a:p>
          </p:txBody>
        </p:sp>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85932" y="1951868"/>
              <a:ext cx="904106" cy="900000"/>
            </a:xfrm>
            <a:prstGeom prst="rect">
              <a:avLst/>
            </a:prstGeom>
          </p:spPr>
        </p:pic>
        <p:cxnSp>
          <p:nvCxnSpPr>
            <p:cNvPr id="99" name="直線コネクタ 98"/>
            <p:cNvCxnSpPr/>
            <p:nvPr/>
          </p:nvCxnSpPr>
          <p:spPr>
            <a:xfrm rot="5400000">
              <a:off x="2692399" y="3333337"/>
              <a:ext cx="2772000" cy="0"/>
            </a:xfrm>
            <a:prstGeom prst="line">
              <a:avLst/>
            </a:prstGeom>
            <a:ln w="47625" cap="rnd">
              <a:solidFill>
                <a:srgbClr val="5B45E7"/>
              </a:solidFill>
            </a:ln>
          </p:spPr>
          <p:style>
            <a:lnRef idx="1">
              <a:schemeClr val="accent1"/>
            </a:lnRef>
            <a:fillRef idx="0">
              <a:schemeClr val="accent1"/>
            </a:fillRef>
            <a:effectRef idx="0">
              <a:schemeClr val="accent1"/>
            </a:effectRef>
            <a:fontRef idx="minor">
              <a:schemeClr val="tx1"/>
            </a:fontRef>
          </p:style>
        </p:cxnSp>
        <p:grpSp>
          <p:nvGrpSpPr>
            <p:cNvPr id="100" name="グループ化 99"/>
            <p:cNvGrpSpPr/>
            <p:nvPr/>
          </p:nvGrpSpPr>
          <p:grpSpPr>
            <a:xfrm>
              <a:off x="4067960" y="2419920"/>
              <a:ext cx="338535" cy="165884"/>
              <a:chOff x="4067960" y="2419920"/>
              <a:chExt cx="338535" cy="165884"/>
            </a:xfrm>
          </p:grpSpPr>
          <p:sp>
            <p:nvSpPr>
              <p:cNvPr id="101" name="正方形/長方形 100"/>
              <p:cNvSpPr/>
              <p:nvPr/>
            </p:nvSpPr>
            <p:spPr>
              <a:xfrm>
                <a:off x="4067960" y="2438098"/>
                <a:ext cx="144000" cy="116289"/>
              </a:xfrm>
              <a:prstGeom prst="rect">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02" name="二等辺三角形 101"/>
              <p:cNvSpPr/>
              <p:nvPr/>
            </p:nvSpPr>
            <p:spPr>
              <a:xfrm rot="5400000">
                <a:off x="4221869" y="2401177"/>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nvGrpSpPr>
            <p:cNvPr id="103" name="グループ化 102"/>
            <p:cNvGrpSpPr/>
            <p:nvPr/>
          </p:nvGrpSpPr>
          <p:grpSpPr>
            <a:xfrm>
              <a:off x="4066420" y="3982728"/>
              <a:ext cx="338535" cy="165884"/>
              <a:chOff x="4067960" y="2419920"/>
              <a:chExt cx="338535" cy="165884"/>
            </a:xfrm>
          </p:grpSpPr>
          <p:sp>
            <p:nvSpPr>
              <p:cNvPr id="104" name="正方形/長方形 103"/>
              <p:cNvSpPr/>
              <p:nvPr/>
            </p:nvSpPr>
            <p:spPr>
              <a:xfrm>
                <a:off x="4067960" y="2438098"/>
                <a:ext cx="144000" cy="116289"/>
              </a:xfrm>
              <a:prstGeom prst="rect">
                <a:avLst/>
              </a:prstGeom>
              <a:solidFill>
                <a:srgbClr val="5B45E7"/>
              </a:solidFill>
              <a:ln>
                <a:solidFill>
                  <a:srgbClr val="5B4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105" name="二等辺三角形 104"/>
              <p:cNvSpPr/>
              <p:nvPr/>
            </p:nvSpPr>
            <p:spPr>
              <a:xfrm rot="5400000">
                <a:off x="4221869" y="2401177"/>
                <a:ext cx="165884" cy="203369"/>
              </a:xfrm>
              <a:prstGeom prst="triangle">
                <a:avLst/>
              </a:prstGeom>
              <a:solidFill>
                <a:srgbClr val="5B45E7"/>
              </a:solidFill>
              <a:ln cap="rnd">
                <a:solidFill>
                  <a:srgbClr val="5B45E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srgbClr val="FFFFFF"/>
                  </a:solidFill>
                </a:endParaRPr>
              </a:p>
            </p:txBody>
          </p:sp>
        </p:grpSp>
      </p:grpSp>
      <p:sp>
        <p:nvSpPr>
          <p:cNvPr id="2" name="テキスト ボックス 1"/>
          <p:cNvSpPr txBox="1"/>
          <p:nvPr/>
        </p:nvSpPr>
        <p:spPr>
          <a:xfrm>
            <a:off x="95250" y="5321744"/>
            <a:ext cx="9001000" cy="1569660"/>
          </a:xfrm>
          <a:prstGeom prst="rect">
            <a:avLst/>
          </a:prstGeom>
          <a:noFill/>
        </p:spPr>
        <p:txBody>
          <a:bodyPr wrap="square" rtlCol="0">
            <a:spAutoFit/>
          </a:bodyPr>
          <a:lstStyle/>
          <a:p>
            <a:pPr defTabSz="914400"/>
            <a:r>
              <a:rPr lang="en-US" altLang="ja-JP" sz="1600" b="1" dirty="0" smtClean="0">
                <a:solidFill>
                  <a:srgbClr val="FFFF00"/>
                </a:solidFill>
              </a:rPr>
              <a:t>Natural scientific</a:t>
            </a:r>
            <a:r>
              <a:rPr lang="ja-JP" altLang="en-US" sz="1600" b="1" dirty="0" smtClean="0">
                <a:solidFill>
                  <a:srgbClr val="FFFF00"/>
                </a:solidFill>
              </a:rPr>
              <a:t> </a:t>
            </a:r>
            <a:r>
              <a:rPr lang="en-US" altLang="ja-JP" sz="1600" b="1" dirty="0" smtClean="0">
                <a:solidFill>
                  <a:srgbClr val="FFFF00"/>
                </a:solidFill>
              </a:rPr>
              <a:t>data</a:t>
            </a:r>
            <a:r>
              <a:rPr lang="ja-JP" altLang="en-US" sz="1600" b="1" dirty="0" smtClean="0">
                <a:solidFill>
                  <a:srgbClr val="FFFF00"/>
                </a:solidFill>
              </a:rPr>
              <a:t>, </a:t>
            </a:r>
            <a:r>
              <a:rPr lang="en-US" altLang="ja-JP" sz="1600" b="1" dirty="0" smtClean="0">
                <a:solidFill>
                  <a:srgbClr val="FFFF00"/>
                </a:solidFill>
              </a:rPr>
              <a:t>result</a:t>
            </a:r>
            <a:r>
              <a:rPr lang="ja-JP" altLang="en-US" sz="1600" b="1" dirty="0" smtClean="0">
                <a:solidFill>
                  <a:srgbClr val="FFFF00"/>
                </a:solidFill>
              </a:rPr>
              <a:t> </a:t>
            </a:r>
            <a:r>
              <a:rPr lang="en-US" altLang="ja-JP" sz="1600" b="1" dirty="0" smtClean="0">
                <a:solidFill>
                  <a:srgbClr val="FFFF00"/>
                </a:solidFill>
              </a:rPr>
              <a:t>and</a:t>
            </a:r>
            <a:r>
              <a:rPr lang="ja-JP" altLang="en-US" sz="1600" b="1" dirty="0" smtClean="0">
                <a:solidFill>
                  <a:srgbClr val="FFFF00"/>
                </a:solidFill>
              </a:rPr>
              <a:t> </a:t>
            </a:r>
            <a:r>
              <a:rPr lang="en-US" altLang="ja-JP" sz="1600" b="1" dirty="0" smtClean="0">
                <a:solidFill>
                  <a:srgbClr val="FFFF00"/>
                </a:solidFill>
              </a:rPr>
              <a:t>other</a:t>
            </a:r>
            <a:r>
              <a:rPr lang="ja-JP" altLang="en-US" sz="1600" b="1" dirty="0" smtClean="0">
                <a:solidFill>
                  <a:srgbClr val="FFFF00"/>
                </a:solidFill>
              </a:rPr>
              <a:t> </a:t>
            </a:r>
            <a:r>
              <a:rPr lang="en-US" altLang="ja-JP" sz="1600" b="1" dirty="0" smtClean="0">
                <a:solidFill>
                  <a:srgbClr val="FFFF00"/>
                </a:solidFill>
              </a:rPr>
              <a:t>outputs</a:t>
            </a:r>
            <a:r>
              <a:rPr lang="ja-JP" altLang="en-US" sz="1600" b="1" dirty="0" smtClean="0">
                <a:solidFill>
                  <a:srgbClr val="FFFF00"/>
                </a:solidFill>
              </a:rPr>
              <a:t> </a:t>
            </a:r>
            <a:r>
              <a:rPr lang="en-US" altLang="ja-JP" sz="1600" b="1" dirty="0" smtClean="0">
                <a:solidFill>
                  <a:srgbClr val="FFFF00"/>
                </a:solidFill>
              </a:rPr>
              <a:t>are</a:t>
            </a:r>
            <a:r>
              <a:rPr lang="ja-JP" altLang="en-US" sz="1600" b="1" dirty="0" smtClean="0">
                <a:solidFill>
                  <a:srgbClr val="FFFF00"/>
                </a:solidFill>
              </a:rPr>
              <a:t> </a:t>
            </a:r>
            <a:r>
              <a:rPr lang="en-US" altLang="ja-JP" sz="1600" b="1" dirty="0" smtClean="0">
                <a:solidFill>
                  <a:srgbClr val="FFFF00"/>
                </a:solidFill>
              </a:rPr>
              <a:t>supplied</a:t>
            </a:r>
            <a:r>
              <a:rPr lang="ja-JP" altLang="en-US" sz="1600" b="1" dirty="0" smtClean="0">
                <a:solidFill>
                  <a:srgbClr val="FFFF00"/>
                </a:solidFill>
              </a:rPr>
              <a:t> </a:t>
            </a:r>
            <a:r>
              <a:rPr lang="en-US" altLang="ja-JP" sz="1600" b="1" dirty="0" smtClean="0">
                <a:solidFill>
                  <a:srgbClr val="FFFF00"/>
                </a:solidFill>
              </a:rPr>
              <a:t>to</a:t>
            </a:r>
            <a:r>
              <a:rPr lang="ja-JP" altLang="en-US" sz="1600" b="1" dirty="0" smtClean="0">
                <a:solidFill>
                  <a:srgbClr val="FFFF00"/>
                </a:solidFill>
              </a:rPr>
              <a:t> </a:t>
            </a:r>
            <a:r>
              <a:rPr lang="en-US" altLang="ja-JP" sz="1600" b="1" dirty="0" smtClean="0">
                <a:solidFill>
                  <a:srgbClr val="FFFF00"/>
                </a:solidFill>
              </a:rPr>
              <a:t>social</a:t>
            </a:r>
            <a:r>
              <a:rPr lang="ja-JP" altLang="en-US" sz="1600" b="1" dirty="0" smtClean="0">
                <a:solidFill>
                  <a:srgbClr val="FFFF00"/>
                </a:solidFill>
              </a:rPr>
              <a:t> </a:t>
            </a:r>
            <a:r>
              <a:rPr lang="en-US" altLang="ja-JP" sz="1600" b="1" dirty="0" smtClean="0">
                <a:solidFill>
                  <a:srgbClr val="FFFF00"/>
                </a:solidFill>
              </a:rPr>
              <a:t>and</a:t>
            </a:r>
            <a:r>
              <a:rPr lang="ja-JP" altLang="en-US" sz="1600" b="1" dirty="0" smtClean="0">
                <a:solidFill>
                  <a:srgbClr val="FFFF00"/>
                </a:solidFill>
              </a:rPr>
              <a:t> </a:t>
            </a:r>
            <a:r>
              <a:rPr lang="en-US" altLang="ja-JP" sz="1600" b="1" dirty="0" smtClean="0">
                <a:solidFill>
                  <a:srgbClr val="FFFF00"/>
                </a:solidFill>
              </a:rPr>
              <a:t>human</a:t>
            </a:r>
            <a:r>
              <a:rPr lang="ja-JP" altLang="en-US" sz="1600" b="1" dirty="0" smtClean="0">
                <a:solidFill>
                  <a:srgbClr val="FFFF00"/>
                </a:solidFill>
              </a:rPr>
              <a:t> </a:t>
            </a:r>
            <a:r>
              <a:rPr lang="en-US" altLang="ja-JP" sz="1600" b="1" dirty="0" smtClean="0">
                <a:solidFill>
                  <a:srgbClr val="FFFF00"/>
                </a:solidFill>
              </a:rPr>
              <a:t>science theme. (Also, human science theme requests natural science themes for specific data and knowledge.) </a:t>
            </a:r>
          </a:p>
          <a:p>
            <a:pPr defTabSz="914400"/>
            <a:r>
              <a:rPr lang="en-US" altLang="ja-JP" sz="1600" b="1" dirty="0" smtClean="0">
                <a:solidFill>
                  <a:srgbClr val="FFFFFF"/>
                </a:solidFill>
              </a:rPr>
              <a:t>       </a:t>
            </a:r>
            <a:r>
              <a:rPr lang="en-US" altLang="ja-JP" sz="1600" b="1" dirty="0" smtClean="0">
                <a:solidFill>
                  <a:srgbClr val="FFAC6F"/>
                </a:solidFill>
              </a:rPr>
              <a:t>At the same time, scientific data and results are archived and disseminated by Data Management          </a:t>
            </a:r>
          </a:p>
          <a:p>
            <a:pPr defTabSz="914400"/>
            <a:r>
              <a:rPr lang="en-US" altLang="ja-JP" sz="1600" b="1" dirty="0">
                <a:solidFill>
                  <a:srgbClr val="FFAC6F"/>
                </a:solidFill>
              </a:rPr>
              <a:t> </a:t>
            </a:r>
            <a:r>
              <a:rPr lang="en-US" altLang="ja-JP" sz="1600" b="1" dirty="0" smtClean="0">
                <a:solidFill>
                  <a:srgbClr val="FFAC6F"/>
                </a:solidFill>
              </a:rPr>
              <a:t>      theme  aiming to help the establishment of Interoperability of Arctic data. </a:t>
            </a:r>
          </a:p>
          <a:p>
            <a:pPr defTabSz="914400"/>
            <a:r>
              <a:rPr lang="en-US" altLang="ja-JP" sz="1600" b="1" dirty="0" smtClean="0">
                <a:solidFill>
                  <a:srgbClr val="FFCCFF"/>
                </a:solidFill>
              </a:rPr>
              <a:t>                All of these knowledge and information are prepared to be accessible freely through web, mail </a:t>
            </a:r>
            <a:r>
              <a:rPr lang="ja-JP" altLang="en-US" sz="1600" b="1" dirty="0" smtClean="0">
                <a:solidFill>
                  <a:srgbClr val="FFCCFF"/>
                </a:solidFill>
              </a:rPr>
              <a:t>  </a:t>
            </a:r>
            <a:endParaRPr lang="en-US" altLang="ja-JP" sz="1600" b="1" dirty="0" smtClean="0">
              <a:solidFill>
                <a:srgbClr val="FFCCFF"/>
              </a:solidFill>
            </a:endParaRPr>
          </a:p>
          <a:p>
            <a:pPr defTabSz="914400"/>
            <a:r>
              <a:rPr lang="en-US" altLang="ja-JP" sz="1600" b="1" dirty="0">
                <a:solidFill>
                  <a:srgbClr val="FFCCFF"/>
                </a:solidFill>
              </a:rPr>
              <a:t> </a:t>
            </a:r>
            <a:r>
              <a:rPr lang="en-US" altLang="ja-JP" sz="1600" b="1" dirty="0" smtClean="0">
                <a:solidFill>
                  <a:srgbClr val="FFCCFF"/>
                </a:solidFill>
              </a:rPr>
              <a:t>               lectures and conferences.  </a:t>
            </a:r>
            <a:endParaRPr lang="ja-JP" altLang="en-US" sz="1600" b="1" dirty="0">
              <a:solidFill>
                <a:srgbClr val="FFCCFF"/>
              </a:solidFill>
            </a:endParaRPr>
          </a:p>
        </p:txBody>
      </p:sp>
      <p:pic>
        <p:nvPicPr>
          <p:cNvPr id="111" name="Picture 12" descr="ArCS Arctic Challenge for Sustainability Projec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19" y="177887"/>
            <a:ext cx="5038725" cy="561975"/>
          </a:xfrm>
          <a:prstGeom prst="rect">
            <a:avLst/>
          </a:prstGeom>
          <a:solidFill>
            <a:schemeClr val="bg1"/>
          </a:solidFill>
          <a:ln>
            <a:noFill/>
          </a:ln>
          <a:extLst/>
        </p:spPr>
      </p:pic>
      <p:sp>
        <p:nvSpPr>
          <p:cNvPr id="107" name="テキスト ボックス 106"/>
          <p:cNvSpPr txBox="1"/>
          <p:nvPr/>
        </p:nvSpPr>
        <p:spPr>
          <a:xfrm>
            <a:off x="1327682" y="92119"/>
            <a:ext cx="8414739" cy="584775"/>
          </a:xfrm>
          <a:prstGeom prst="rect">
            <a:avLst/>
          </a:prstGeom>
          <a:solidFill>
            <a:schemeClr val="bg1"/>
          </a:solidFill>
        </p:spPr>
        <p:txBody>
          <a:bodyPr wrap="none" rtlCol="0">
            <a:spAutoFit/>
          </a:bodyPr>
          <a:lstStyle>
            <a:defPPr>
              <a:defRPr lang="ja-JP"/>
            </a:defPPr>
            <a:lvl1pPr defTabSz="914400">
              <a:defRPr sz="3600" b="1">
                <a:solidFill>
                  <a:srgbClr val="0070C0"/>
                </a:solidFill>
                <a:latin typeface="Calibri"/>
                <a:ea typeface="ＭＳ Ｐゴシック" panose="020B0600070205080204" pitchFamily="50" charset="-128"/>
              </a:defRPr>
            </a:lvl1pPr>
          </a:lstStyle>
          <a:p>
            <a:r>
              <a:rPr lang="en-US" altLang="ja-JP" sz="3200" dirty="0" smtClean="0"/>
              <a:t>Promoting </a:t>
            </a:r>
            <a:r>
              <a:rPr lang="en-US" altLang="ja-JP" sz="3200" dirty="0"/>
              <a:t>international cooperated research   </a:t>
            </a:r>
            <a:endParaRPr lang="ja-JP" altLang="en-US" sz="3200" dirty="0"/>
          </a:p>
        </p:txBody>
      </p:sp>
      <p:sp>
        <p:nvSpPr>
          <p:cNvPr id="112" name="角丸四角形 111"/>
          <p:cNvSpPr/>
          <p:nvPr/>
        </p:nvSpPr>
        <p:spPr>
          <a:xfrm>
            <a:off x="223924" y="1117271"/>
            <a:ext cx="1156559" cy="1756795"/>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
        <p:nvSpPr>
          <p:cNvPr id="113" name="角丸四角形 112"/>
          <p:cNvSpPr/>
          <p:nvPr/>
        </p:nvSpPr>
        <p:spPr>
          <a:xfrm>
            <a:off x="223923" y="3074566"/>
            <a:ext cx="1207145" cy="1659732"/>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
        <p:nvSpPr>
          <p:cNvPr id="114" name="角丸四角形 113"/>
          <p:cNvSpPr/>
          <p:nvPr/>
        </p:nvSpPr>
        <p:spPr>
          <a:xfrm>
            <a:off x="2731117" y="1142116"/>
            <a:ext cx="1179636" cy="1666638"/>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
        <p:nvSpPr>
          <p:cNvPr id="108" name="角丸四角形 107"/>
          <p:cNvSpPr/>
          <p:nvPr/>
        </p:nvSpPr>
        <p:spPr>
          <a:xfrm>
            <a:off x="1457971" y="2998076"/>
            <a:ext cx="1156559" cy="1756795"/>
          </a:xfrm>
          <a:prstGeom prst="roundRect">
            <a:avLst>
              <a:gd name="adj" fmla="val 8730"/>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b="1" dirty="0">
              <a:solidFill>
                <a:srgbClr val="FFFFFF"/>
              </a:solidFill>
            </a:endParaRPr>
          </a:p>
        </p:txBody>
      </p:sp>
    </p:spTree>
    <p:extLst>
      <p:ext uri="{BB962C8B-B14F-4D97-AF65-F5344CB8AC3E}">
        <p14:creationId xmlns:p14="http://schemas.microsoft.com/office/powerpoint/2010/main" val="2301419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P spid="10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図 109"/>
          <p:cNvPicPr>
            <a:picLocks noChangeAspect="1"/>
          </p:cNvPicPr>
          <p:nvPr/>
        </p:nvPicPr>
        <p:blipFill rotWithShape="1">
          <a:blip r:embed="rId3">
            <a:extLst>
              <a:ext uri="{28A0092B-C50C-407E-A947-70E740481C1C}">
                <a14:useLocalDpi xmlns:a14="http://schemas.microsoft.com/office/drawing/2010/main" val="0"/>
              </a:ext>
            </a:extLst>
          </a:blip>
          <a:srcRect l="40620" t="7040" b="30902"/>
          <a:stretch/>
        </p:blipFill>
        <p:spPr>
          <a:xfrm>
            <a:off x="-207969" y="783866"/>
            <a:ext cx="9351969" cy="6909705"/>
          </a:xfrm>
          <a:prstGeom prst="rect">
            <a:avLst/>
          </a:prstGeom>
          <a:solidFill>
            <a:schemeClr val="bg1"/>
          </a:solidFill>
          <a:ln>
            <a:noFill/>
          </a:ln>
        </p:spPr>
      </p:pic>
      <p:sp>
        <p:nvSpPr>
          <p:cNvPr id="109" name="正方形/長方形 108"/>
          <p:cNvSpPr/>
          <p:nvPr/>
        </p:nvSpPr>
        <p:spPr>
          <a:xfrm>
            <a:off x="-207969" y="783867"/>
            <a:ext cx="9430028" cy="7305055"/>
          </a:xfrm>
          <a:prstGeom prst="rect">
            <a:avLst/>
          </a:prstGeom>
          <a:solidFill>
            <a:srgbClr val="0070C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83617" y="6139750"/>
            <a:ext cx="4860032" cy="3326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srgbClr val="FFFFFF"/>
              </a:solidFill>
            </a:endParaRPr>
          </a:p>
        </p:txBody>
      </p:sp>
      <p:sp>
        <p:nvSpPr>
          <p:cNvPr id="2" name="テキスト ボックス 1"/>
          <p:cNvSpPr txBox="1"/>
          <p:nvPr/>
        </p:nvSpPr>
        <p:spPr>
          <a:xfrm>
            <a:off x="962554" y="6179006"/>
            <a:ext cx="2247925" cy="338554"/>
          </a:xfrm>
          <a:prstGeom prst="rect">
            <a:avLst/>
          </a:prstGeom>
          <a:noFill/>
        </p:spPr>
        <p:txBody>
          <a:bodyPr wrap="square" rtlCol="0">
            <a:spAutoFit/>
          </a:bodyPr>
          <a:lstStyle/>
          <a:p>
            <a:pPr defTabSz="914400"/>
            <a:r>
              <a:rPr lang="en-US" altLang="ja-JP" sz="1600" b="1" dirty="0" smtClean="0">
                <a:solidFill>
                  <a:srgbClr val="FFFF00"/>
                </a:solidFill>
              </a:rPr>
              <a:t>Navigation</a:t>
            </a:r>
          </a:p>
        </p:txBody>
      </p:sp>
      <p:sp>
        <p:nvSpPr>
          <p:cNvPr id="108" name="テキスト ボックス 107"/>
          <p:cNvSpPr txBox="1"/>
          <p:nvPr/>
        </p:nvSpPr>
        <p:spPr>
          <a:xfrm>
            <a:off x="7186274" y="5614847"/>
            <a:ext cx="1640808" cy="430887"/>
          </a:xfrm>
          <a:prstGeom prst="rect">
            <a:avLst/>
          </a:prstGeom>
          <a:noFill/>
        </p:spPr>
        <p:txBody>
          <a:bodyPr wrap="square" rtlCol="0">
            <a:spAutoFit/>
          </a:bodyPr>
          <a:lstStyle/>
          <a:p>
            <a:pPr defTabSz="914400"/>
            <a:r>
              <a:rPr lang="en-US" altLang="ja-JP" sz="1100" dirty="0" smtClean="0">
                <a:solidFill>
                  <a:srgbClr val="FFFFFF"/>
                </a:solidFill>
              </a:rPr>
              <a:t>GEO 2016 Plenary @ Saint P</a:t>
            </a:r>
            <a:endParaRPr lang="ja-JP" altLang="en-US" sz="1100" dirty="0">
              <a:solidFill>
                <a:srgbClr val="FFFFFF"/>
              </a:solidFill>
            </a:endParaRPr>
          </a:p>
        </p:txBody>
      </p:sp>
      <p:pic>
        <p:nvPicPr>
          <p:cNvPr id="111" name="Picture 12" descr="ArCS Arctic Challenge for Sustainability Projec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9" y="177887"/>
            <a:ext cx="5038725" cy="561975"/>
          </a:xfrm>
          <a:prstGeom prst="rect">
            <a:avLst/>
          </a:prstGeom>
          <a:solidFill>
            <a:schemeClr val="bg1"/>
          </a:solidFill>
          <a:ln>
            <a:noFill/>
          </a:ln>
          <a:extLst/>
        </p:spPr>
      </p:pic>
      <p:sp>
        <p:nvSpPr>
          <p:cNvPr id="107" name="テキスト ボックス 106"/>
          <p:cNvSpPr txBox="1"/>
          <p:nvPr/>
        </p:nvSpPr>
        <p:spPr>
          <a:xfrm>
            <a:off x="1327682" y="92119"/>
            <a:ext cx="8414739" cy="584775"/>
          </a:xfrm>
          <a:prstGeom prst="rect">
            <a:avLst/>
          </a:prstGeom>
          <a:solidFill>
            <a:schemeClr val="bg1"/>
          </a:solidFill>
        </p:spPr>
        <p:txBody>
          <a:bodyPr wrap="none" rtlCol="0">
            <a:spAutoFit/>
          </a:bodyPr>
          <a:lstStyle>
            <a:defPPr>
              <a:defRPr lang="ja-JP"/>
            </a:defPPr>
            <a:lvl1pPr defTabSz="914400">
              <a:defRPr sz="3600" b="1">
                <a:solidFill>
                  <a:srgbClr val="0070C0"/>
                </a:solidFill>
                <a:latin typeface="Calibri"/>
                <a:ea typeface="ＭＳ Ｐゴシック" panose="020B0600070205080204" pitchFamily="50" charset="-128"/>
              </a:defRPr>
            </a:lvl1pPr>
          </a:lstStyle>
          <a:p>
            <a:r>
              <a:rPr lang="en-US" altLang="ja-JP" sz="3200" dirty="0" smtClean="0"/>
              <a:t>Promoting </a:t>
            </a:r>
            <a:r>
              <a:rPr lang="en-US" altLang="ja-JP" sz="3200" dirty="0"/>
              <a:t>international cooperated research   </a:t>
            </a:r>
            <a:endParaRPr lang="ja-JP" altLang="en-US" sz="3200" dirty="0"/>
          </a:p>
        </p:txBody>
      </p:sp>
      <p:grpSp>
        <p:nvGrpSpPr>
          <p:cNvPr id="113" name="図形グループ 6"/>
          <p:cNvGrpSpPr/>
          <p:nvPr/>
        </p:nvGrpSpPr>
        <p:grpSpPr>
          <a:xfrm>
            <a:off x="5880517" y="4425292"/>
            <a:ext cx="2898064" cy="1791947"/>
            <a:chOff x="5400312" y="5219837"/>
            <a:chExt cx="4032130" cy="1747185"/>
          </a:xfrm>
        </p:grpSpPr>
        <p:pic>
          <p:nvPicPr>
            <p:cNvPr id="114" name="Picture 5" descr="D:\nakano\work\d\lowtem\research\okhotsk_trend\cfsrr\figure\tser_hice_imb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0312" y="5219837"/>
              <a:ext cx="4032130" cy="1747185"/>
            </a:xfrm>
            <a:prstGeom prst="rect">
              <a:avLst/>
            </a:prstGeom>
            <a:noFill/>
            <a:extLst/>
          </p:spPr>
        </p:pic>
        <p:sp>
          <p:nvSpPr>
            <p:cNvPr id="115" name="テキスト ボックス 114"/>
            <p:cNvSpPr txBox="1"/>
            <p:nvPr/>
          </p:nvSpPr>
          <p:spPr>
            <a:xfrm>
              <a:off x="6006804" y="5405095"/>
              <a:ext cx="806019" cy="514690"/>
            </a:xfrm>
            <a:prstGeom prst="rect">
              <a:avLst/>
            </a:prstGeom>
            <a:solidFill>
              <a:schemeClr val="bg1"/>
            </a:solidFill>
          </p:spPr>
          <p:txBody>
            <a:bodyPr wrap="square" rtlCol="0">
              <a:spAutoFit/>
            </a:bodyPr>
            <a:lstStyle/>
            <a:p>
              <a:r>
                <a:rPr lang="en-US" altLang="ja-JP" sz="600" dirty="0" smtClean="0">
                  <a:solidFill>
                    <a:srgbClr val="000000"/>
                  </a:solidFill>
                </a:rPr>
                <a:t>Observation</a:t>
              </a:r>
            </a:p>
            <a:p>
              <a:r>
                <a:rPr lang="en-US" altLang="ja-JP" sz="600" dirty="0" smtClean="0">
                  <a:solidFill>
                    <a:srgbClr val="0000FF"/>
                  </a:solidFill>
                </a:rPr>
                <a:t>AMSR2</a:t>
              </a:r>
            </a:p>
            <a:p>
              <a:r>
                <a:rPr kumimoji="1" lang="en-US" altLang="ja-JP" sz="600" dirty="0" smtClean="0">
                  <a:solidFill>
                    <a:srgbClr val="FF0000"/>
                  </a:solidFill>
                </a:rPr>
                <a:t>TOPAZ4</a:t>
              </a:r>
            </a:p>
            <a:p>
              <a:r>
                <a:rPr lang="en-US" altLang="ja-JP" sz="600" dirty="0" smtClean="0">
                  <a:solidFill>
                    <a:srgbClr val="008000"/>
                  </a:solidFill>
                </a:rPr>
                <a:t>CFSR</a:t>
              </a:r>
              <a:endParaRPr kumimoji="1" lang="ja-JP" altLang="en-US" sz="600" dirty="0">
                <a:solidFill>
                  <a:srgbClr val="008000"/>
                </a:solidFill>
              </a:endParaRPr>
            </a:p>
          </p:txBody>
        </p:sp>
      </p:grpSp>
      <p:pic>
        <p:nvPicPr>
          <p:cNvPr id="116" name="図 115" descr="スクリーンショット 2016-11-11 16.16.53.png"/>
          <p:cNvPicPr>
            <a:picLocks noChangeAspect="1"/>
          </p:cNvPicPr>
          <p:nvPr/>
        </p:nvPicPr>
        <p:blipFill rotWithShape="1">
          <a:blip r:embed="rId7" cstate="print">
            <a:extLst>
              <a:ext uri="{28A0092B-C50C-407E-A947-70E740481C1C}">
                <a14:useLocalDpi xmlns:a14="http://schemas.microsoft.com/office/drawing/2010/main" val="0"/>
              </a:ext>
            </a:extLst>
          </a:blip>
          <a:srcRect l="20410" t="5952" r="8871" b="16806"/>
          <a:stretch/>
        </p:blipFill>
        <p:spPr>
          <a:xfrm>
            <a:off x="224150" y="4411532"/>
            <a:ext cx="2934512" cy="1802897"/>
          </a:xfrm>
          <a:prstGeom prst="rect">
            <a:avLst/>
          </a:prstGeom>
        </p:spPr>
      </p:pic>
      <p:sp>
        <p:nvSpPr>
          <p:cNvPr id="129" name="テキスト ボックス 128"/>
          <p:cNvSpPr txBox="1"/>
          <p:nvPr/>
        </p:nvSpPr>
        <p:spPr>
          <a:xfrm>
            <a:off x="5389738" y="2967816"/>
            <a:ext cx="3543223" cy="738664"/>
          </a:xfrm>
          <a:prstGeom prst="rect">
            <a:avLst/>
          </a:prstGeom>
          <a:noFill/>
        </p:spPr>
        <p:txBody>
          <a:bodyPr wrap="square" rtlCol="0">
            <a:spAutoFit/>
          </a:bodyPr>
          <a:lstStyle/>
          <a:p>
            <a:r>
              <a:rPr lang="en-US" altLang="ja-JP" sz="1400" dirty="0" smtClean="0"/>
              <a:t>2015 winter Upper air observation </a:t>
            </a:r>
          </a:p>
          <a:p>
            <a:r>
              <a:rPr lang="en-US" altLang="ja-JP" sz="1400" dirty="0" smtClean="0"/>
              <a:t>and weather and climate in middle latitudes weather</a:t>
            </a:r>
            <a:endParaRPr kumimoji="1" lang="ja-JP" altLang="en-US" sz="1400" dirty="0"/>
          </a:p>
        </p:txBody>
      </p:sp>
      <p:sp>
        <p:nvSpPr>
          <p:cNvPr id="135" name="テキスト ボックス 134"/>
          <p:cNvSpPr txBox="1"/>
          <p:nvPr/>
        </p:nvSpPr>
        <p:spPr>
          <a:xfrm>
            <a:off x="2865158" y="1181010"/>
            <a:ext cx="1538620" cy="2062103"/>
          </a:xfrm>
          <a:prstGeom prst="rect">
            <a:avLst/>
          </a:prstGeom>
          <a:noFill/>
        </p:spPr>
        <p:txBody>
          <a:bodyPr wrap="square" rtlCol="0">
            <a:spAutoFit/>
          </a:bodyPr>
          <a:lstStyle/>
          <a:p>
            <a:r>
              <a:rPr lang="en-US" altLang="ja-JP" sz="1600" dirty="0" smtClean="0"/>
              <a:t>GAC2016:</a:t>
            </a:r>
          </a:p>
          <a:p>
            <a:r>
              <a:rPr lang="en-US" altLang="ja-JP" sz="1600" dirty="0" smtClean="0"/>
              <a:t>Upper air obs. to numerical experiment</a:t>
            </a:r>
          </a:p>
          <a:p>
            <a:r>
              <a:rPr lang="en-US" altLang="ja-JP" sz="1600" dirty="0" smtClean="0"/>
              <a:t>Data: R/V </a:t>
            </a:r>
            <a:r>
              <a:rPr lang="en-US" altLang="ja-JP" sz="1600" dirty="0" err="1" smtClean="0"/>
              <a:t>Mirai</a:t>
            </a:r>
            <a:r>
              <a:rPr lang="en-US" altLang="ja-JP" sz="1600" dirty="0" smtClean="0"/>
              <a:t>, Germany, Russia, Korea</a:t>
            </a:r>
          </a:p>
          <a:p>
            <a:r>
              <a:rPr lang="en-US" altLang="ja-JP" sz="1600" dirty="0" smtClean="0"/>
              <a:t>+ FMI, Alaska</a:t>
            </a:r>
          </a:p>
        </p:txBody>
      </p:sp>
      <p:sp>
        <p:nvSpPr>
          <p:cNvPr id="4" name="テキスト ボックス 3"/>
          <p:cNvSpPr txBox="1"/>
          <p:nvPr/>
        </p:nvSpPr>
        <p:spPr>
          <a:xfrm>
            <a:off x="174726" y="3454613"/>
            <a:ext cx="8652355" cy="830997"/>
          </a:xfrm>
          <a:prstGeom prst="rect">
            <a:avLst/>
          </a:prstGeom>
          <a:solidFill>
            <a:srgbClr val="0070C0">
              <a:alpha val="66000"/>
            </a:srgbClr>
          </a:solidFill>
        </p:spPr>
        <p:txBody>
          <a:bodyPr wrap="square" rtlCol="0">
            <a:spAutoFit/>
          </a:bodyPr>
          <a:lstStyle/>
          <a:p>
            <a:r>
              <a:rPr lang="en-US" altLang="ja-JP" sz="2400" b="1" i="1" dirty="0" smtClean="0">
                <a:solidFill>
                  <a:srgbClr val="FFFF00"/>
                </a:solidFill>
              </a:rPr>
              <a:t>Example of data stream</a:t>
            </a:r>
            <a:r>
              <a:rPr lang="en-US" altLang="ja-JP" sz="2400" dirty="0" smtClean="0">
                <a:solidFill>
                  <a:srgbClr val="FFFF00"/>
                </a:solidFill>
              </a:rPr>
              <a:t>:  Enhance Observation,  Data network,            </a:t>
            </a:r>
          </a:p>
          <a:p>
            <a:r>
              <a:rPr lang="en-US" altLang="ja-JP" sz="2400" dirty="0">
                <a:solidFill>
                  <a:srgbClr val="FFFF00"/>
                </a:solidFill>
              </a:rPr>
              <a:t> </a:t>
            </a:r>
            <a:r>
              <a:rPr lang="en-US" altLang="ja-JP" sz="2400" dirty="0" smtClean="0">
                <a:solidFill>
                  <a:srgbClr val="FFFF00"/>
                </a:solidFill>
              </a:rPr>
              <a:t>            Assimilation,  Numerical Experiment,  Social services</a:t>
            </a:r>
            <a:endParaRPr kumimoji="1" lang="ja-JP" altLang="en-US" sz="2400" dirty="0">
              <a:solidFill>
                <a:srgbClr val="FFFF00"/>
              </a:solidFill>
            </a:endParaRPr>
          </a:p>
        </p:txBody>
      </p:sp>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61837" t="21417" r="12718" b="36302"/>
          <a:stretch/>
        </p:blipFill>
        <p:spPr bwMode="auto">
          <a:xfrm>
            <a:off x="368300" y="897911"/>
            <a:ext cx="2496858" cy="233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55014" t="20044" r="12461" b="42272"/>
          <a:stretch/>
        </p:blipFill>
        <p:spPr bwMode="auto">
          <a:xfrm>
            <a:off x="5111499" y="964809"/>
            <a:ext cx="3139728" cy="204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図 136"/>
          <p:cNvPicPr>
            <a:picLocks noChangeAspect="1"/>
          </p:cNvPicPr>
          <p:nvPr/>
        </p:nvPicPr>
        <p:blipFill>
          <a:blip r:embed="rId10"/>
          <a:stretch>
            <a:fillRect/>
          </a:stretch>
        </p:blipFill>
        <p:spPr>
          <a:xfrm>
            <a:off x="4516323" y="2350888"/>
            <a:ext cx="704940" cy="972425"/>
          </a:xfrm>
          <a:prstGeom prst="rect">
            <a:avLst/>
          </a:prstGeom>
        </p:spPr>
      </p:pic>
      <p:pic>
        <p:nvPicPr>
          <p:cNvPr id="138" name="図 137"/>
          <p:cNvPicPr>
            <a:picLocks noChangeAspect="1"/>
          </p:cNvPicPr>
          <p:nvPr/>
        </p:nvPicPr>
        <p:blipFill rotWithShape="1">
          <a:blip r:embed="rId11"/>
          <a:srcRect t="3688" b="32343"/>
          <a:stretch/>
        </p:blipFill>
        <p:spPr>
          <a:xfrm>
            <a:off x="3240995" y="4436394"/>
            <a:ext cx="2566559" cy="1729737"/>
          </a:xfrm>
          <a:prstGeom prst="rect">
            <a:avLst/>
          </a:prstGeom>
        </p:spPr>
      </p:pic>
      <p:sp>
        <p:nvSpPr>
          <p:cNvPr id="139" name="テキスト ボックス 138"/>
          <p:cNvSpPr txBox="1"/>
          <p:nvPr/>
        </p:nvSpPr>
        <p:spPr>
          <a:xfrm>
            <a:off x="3229870" y="6173802"/>
            <a:ext cx="5376428" cy="553998"/>
          </a:xfrm>
          <a:prstGeom prst="rect">
            <a:avLst/>
          </a:prstGeom>
          <a:noFill/>
        </p:spPr>
        <p:txBody>
          <a:bodyPr wrap="square" rtlCol="0">
            <a:spAutoFit/>
          </a:bodyPr>
          <a:lstStyle/>
          <a:p>
            <a:pPr defTabSz="914400"/>
            <a:r>
              <a:rPr lang="en-US" altLang="ja-JP" sz="1500" b="1" dirty="0" smtClean="0">
                <a:solidFill>
                  <a:srgbClr val="FFFF00"/>
                </a:solidFill>
              </a:rPr>
              <a:t>Climate forcer (BC) over ocean         </a:t>
            </a:r>
            <a:r>
              <a:rPr lang="en-US" altLang="ja-JP" sz="1500" b="1" dirty="0">
                <a:solidFill>
                  <a:srgbClr val="FFFF00"/>
                </a:solidFill>
              </a:rPr>
              <a:t>M</a:t>
            </a:r>
            <a:r>
              <a:rPr lang="en-US" altLang="ja-JP" sz="1500" b="1" dirty="0" smtClean="0">
                <a:solidFill>
                  <a:srgbClr val="FFFF00"/>
                </a:solidFill>
              </a:rPr>
              <a:t>arine safety requires</a:t>
            </a:r>
          </a:p>
          <a:p>
            <a:pPr defTabSz="914400"/>
            <a:r>
              <a:rPr lang="en-US" altLang="ja-JP" sz="1500" b="1" dirty="0" smtClean="0">
                <a:solidFill>
                  <a:srgbClr val="FFFF00"/>
                </a:solidFill>
              </a:rPr>
              <a:t>                                                                 Improvement of ice data</a:t>
            </a:r>
          </a:p>
        </p:txBody>
      </p:sp>
      <p:pic>
        <p:nvPicPr>
          <p:cNvPr id="26" name="Picture 4" descr="The Year of Polar Prediction YOPP Logo"/>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027" t="12695" r="-10920" b="-10064"/>
          <a:stretch/>
        </p:blipFill>
        <p:spPr bwMode="auto">
          <a:xfrm>
            <a:off x="4205053" y="1106540"/>
            <a:ext cx="866691" cy="549948"/>
          </a:xfrm>
          <a:prstGeom prst="rect">
            <a:avLst/>
          </a:prstGeom>
          <a:solidFill>
            <a:schemeClr val="tx1">
              <a:lumMod val="95000"/>
            </a:schemeClr>
          </a:solidFill>
          <a:extLst/>
        </p:spPr>
      </p:pic>
    </p:spTree>
    <p:extLst>
      <p:ext uri="{BB962C8B-B14F-4D97-AF65-F5344CB8AC3E}">
        <p14:creationId xmlns:p14="http://schemas.microsoft.com/office/powerpoint/2010/main" val="118378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ユーザー定義 1">
      <a:dk1>
        <a:srgbClr val="FFFFFF"/>
      </a:dk1>
      <a:lt1>
        <a:srgbClr val="FFFFF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ユーザー定義 1">
      <a:dk1>
        <a:srgbClr val="FFFFFF"/>
      </a:dk1>
      <a:lt1>
        <a:srgbClr val="FFFFF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4336</TotalTime>
  <Words>2252</Words>
  <Application>Microsoft Office PowerPoint</Application>
  <PresentationFormat>画面に合わせる (4:3)</PresentationFormat>
  <Paragraphs>288</Paragraphs>
  <Slides>14</Slides>
  <Notes>13</Notes>
  <HiddenSlides>0</HiddenSlides>
  <MMClips>0</MMClips>
  <ScaleCrop>false</ScaleCrop>
  <HeadingPairs>
    <vt:vector size="4" baseType="variant">
      <vt:variant>
        <vt:lpstr>テーマ</vt:lpstr>
      </vt:variant>
      <vt:variant>
        <vt:i4>5</vt:i4>
      </vt:variant>
      <vt:variant>
        <vt:lpstr>スライド タイトル</vt:lpstr>
      </vt:variant>
      <vt:variant>
        <vt:i4>14</vt:i4>
      </vt:variant>
    </vt:vector>
  </HeadingPairs>
  <TitlesOfParts>
    <vt:vector size="19" baseType="lpstr">
      <vt:lpstr>ホワイト</vt:lpstr>
      <vt:lpstr>Office テーマ</vt:lpstr>
      <vt:lpstr>1_Office テーマ</vt:lpstr>
      <vt:lpstr>1_ホワイト</vt:lpstr>
      <vt:lpstr>2_ホワイト</vt:lpstr>
      <vt:lpstr>ArCS  Arctic Challenge for Sustainability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北極域研究推進プロジェクト “Arctic Challenge for Sustainability”</dc:title>
  <dc:creator>enomoto</dc:creator>
  <cp:lastModifiedBy>enomoto</cp:lastModifiedBy>
  <cp:revision>255</cp:revision>
  <cp:lastPrinted>2015-06-12T04:26:37Z</cp:lastPrinted>
  <dcterms:created xsi:type="dcterms:W3CDTF">2015-05-22T07:37:45Z</dcterms:created>
  <dcterms:modified xsi:type="dcterms:W3CDTF">2017-01-11T08:00:48Z</dcterms:modified>
</cp:coreProperties>
</file>