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5" r:id="rId3"/>
    <p:sldMasterId id="2147483679" r:id="rId4"/>
  </p:sldMasterIdLst>
  <p:notesMasterIdLst>
    <p:notesMasterId r:id="rId25"/>
  </p:notesMasterIdLst>
  <p:handoutMasterIdLst>
    <p:handoutMasterId r:id="rId26"/>
  </p:handoutMasterIdLst>
  <p:sldIdLst>
    <p:sldId id="256" r:id="rId5"/>
    <p:sldId id="277" r:id="rId6"/>
    <p:sldId id="328" r:id="rId7"/>
    <p:sldId id="330" r:id="rId8"/>
    <p:sldId id="298" r:id="rId9"/>
    <p:sldId id="332" r:id="rId10"/>
    <p:sldId id="333" r:id="rId11"/>
    <p:sldId id="334" r:id="rId12"/>
    <p:sldId id="335" r:id="rId13"/>
    <p:sldId id="268" r:id="rId14"/>
    <p:sldId id="269" r:id="rId15"/>
    <p:sldId id="336" r:id="rId16"/>
    <p:sldId id="270" r:id="rId17"/>
    <p:sldId id="273" r:id="rId18"/>
    <p:sldId id="337" r:id="rId19"/>
    <p:sldId id="338" r:id="rId20"/>
    <p:sldId id="274" r:id="rId21"/>
    <p:sldId id="258" r:id="rId22"/>
    <p:sldId id="300" r:id="rId23"/>
    <p:sldId id="3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p:cViewPr>
        <p:scale>
          <a:sx n="88" d="100"/>
          <a:sy n="88" d="100"/>
        </p:scale>
        <p:origin x="2320" y="6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F6E11E-4E1B-584A-B0D6-DCA019057930}" type="datetimeFigureOut">
              <a:rPr lang="da-DK" smtClean="0"/>
              <a:t>11/01/2017</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8EA0B-D27E-0942-A2C3-6056445401C5}" type="slidenum">
              <a:rPr lang="da-DK" smtClean="0"/>
              <a:t>‹nr.›</a:t>
            </a:fld>
            <a:endParaRPr lang="da-DK"/>
          </a:p>
        </p:txBody>
      </p:sp>
    </p:spTree>
    <p:extLst>
      <p:ext uri="{BB962C8B-B14F-4D97-AF65-F5344CB8AC3E}">
        <p14:creationId xmlns:p14="http://schemas.microsoft.com/office/powerpoint/2010/main" val="187163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C52D4-D3C2-4D19-B8E7-F9753102F1F0}" type="datetimeFigureOut">
              <a:rPr lang="en-GB" smtClean="0"/>
              <a:t>11/01/2017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A39C6-1B85-495C-AB02-0881054EFCF2}" type="slidenum">
              <a:rPr lang="en-GB" smtClean="0"/>
              <a:t>‹nr.›</a:t>
            </a:fld>
            <a:endParaRPr lang="en-GB"/>
          </a:p>
        </p:txBody>
      </p:sp>
    </p:spTree>
    <p:extLst>
      <p:ext uri="{BB962C8B-B14F-4D97-AF65-F5344CB8AC3E}">
        <p14:creationId xmlns:p14="http://schemas.microsoft.com/office/powerpoint/2010/main" val="31216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ln/>
        </p:spPr>
      </p:sp>
      <p:sp>
        <p:nvSpPr>
          <p:cNvPr id="138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1382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62B3549B-F997-EA43-BE37-1AB6200078A0}" type="slidenum">
              <a:rPr lang="en-US" b="0">
                <a:solidFill>
                  <a:prstClr val="black"/>
                </a:solidFill>
              </a:rPr>
              <a:pPr eaLnBrk="1" hangingPunct="1"/>
              <a:t>5</a:t>
            </a:fld>
            <a:endParaRPr lang="en-US" b="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a:ln/>
        </p:spPr>
      </p:sp>
      <p:sp>
        <p:nvSpPr>
          <p:cNvPr id="136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cs typeface="Geneva" charset="0"/>
              </a:rPr>
              <a:t>The ocean is complex and we must really a variety of platforms to observe it. Depending of the phenomena one wants to sample , it often requires combination of platforms and there is no real frontiers between global/regional and coastal in the ocean , often only different communities using the observations! </a:t>
            </a:r>
          </a:p>
        </p:txBody>
      </p:sp>
      <p:sp>
        <p:nvSpPr>
          <p:cNvPr id="1361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2C6CDA49-5823-6542-BAED-14BB5056FE20}" type="slidenum">
              <a:rPr lang="fr-FR" sz="1300" b="0">
                <a:solidFill>
                  <a:prstClr val="black"/>
                </a:solidFill>
                <a:latin typeface="Times New Roman" charset="0"/>
                <a:cs typeface="Geneva" charset="0"/>
              </a:rPr>
              <a:pPr eaLnBrk="1" hangingPunct="1"/>
              <a:t>14</a:t>
            </a:fld>
            <a:endParaRPr lang="fr-FR" sz="1300" b="0">
              <a:solidFill>
                <a:prstClr val="black"/>
              </a:solidFill>
              <a:latin typeface="Times New Roman" charset="0"/>
              <a:cs typeface="Genev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022ACBB-1471-414E-A298-3388249EB5E7}" type="slidenum">
              <a:rPr lang="en-US" sz="1200" b="0">
                <a:solidFill>
                  <a:srgbClr val="000000"/>
                </a:solidFill>
                <a:latin typeface="Times" charset="0"/>
              </a:rPr>
              <a:pPr eaLnBrk="1" hangingPunct="1"/>
              <a:t>15</a:t>
            </a:fld>
            <a:endParaRPr lang="en-US" sz="1200" b="0">
              <a:solidFill>
                <a:srgbClr val="000000"/>
              </a:solidFill>
              <a:latin typeface="Times" charset="0"/>
            </a:endParaRPr>
          </a:p>
        </p:txBody>
      </p:sp>
      <p:sp>
        <p:nvSpPr>
          <p:cNvPr id="109570" name="Rectangle 2"/>
          <p:cNvSpPr>
            <a:spLocks noGrp="1" noRot="1" noChangeAspect="1" noChangeArrowheads="1" noTextEdit="1"/>
          </p:cNvSpPr>
          <p:nvPr>
            <p:ph type="sldImg"/>
          </p:nvPr>
        </p:nvSpPr>
        <p:spPr>
          <a:xfrm>
            <a:off x="1238250" y="528638"/>
            <a:ext cx="4406900" cy="3305175"/>
          </a:xfrm>
          <a:solidFill>
            <a:srgbClr val="FFFFFF"/>
          </a:solidFill>
          <a:ln/>
        </p:spPr>
      </p:sp>
      <p:sp>
        <p:nvSpPr>
          <p:cNvPr id="109571" name="Rectangle 3"/>
          <p:cNvSpPr>
            <a:spLocks noGrp="1" noChangeArrowheads="1"/>
          </p:cNvSpPr>
          <p:nvPr>
            <p:ph type="body" idx="1"/>
          </p:nvPr>
        </p:nvSpPr>
        <p:spPr>
          <a:xfrm>
            <a:off x="533400" y="3938588"/>
            <a:ext cx="5940425" cy="4443412"/>
          </a:xfrm>
          <a:solidFill>
            <a:srgbClr val="FFFFFF"/>
          </a:solidFill>
          <a:ln>
            <a:solidFill>
              <a:srgbClr val="000000"/>
            </a:solidFill>
          </a:ln>
        </p:spPr>
        <p:txBody>
          <a:bodyPr lIns="88404" tIns="44202" rIns="88404" bIns="44202"/>
          <a:lstStyle/>
          <a:p>
            <a:r>
              <a:rPr lang="en-US" b="1">
                <a:latin typeface="Times" charset="0"/>
              </a:rPr>
              <a:t>ADD the mission and objectives for the global component</a:t>
            </a:r>
          </a:p>
        </p:txBody>
      </p:sp>
    </p:spTree>
    <p:extLst>
      <p:ext uri="{BB962C8B-B14F-4D97-AF65-F5344CB8AC3E}">
        <p14:creationId xmlns:p14="http://schemas.microsoft.com/office/powerpoint/2010/main" val="94554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ce réservé de l'image des diapositives 1"/>
          <p:cNvSpPr>
            <a:spLocks noGrp="1" noRot="1" noChangeAspect="1" noTextEdit="1"/>
          </p:cNvSpPr>
          <p:nvPr>
            <p:ph type="sldImg"/>
          </p:nvPr>
        </p:nvSpPr>
        <p:spPr>
          <a:xfrm>
            <a:off x="1150938" y="690563"/>
            <a:ext cx="4556125" cy="3417887"/>
          </a:xfrm>
          <a:ln/>
        </p:spPr>
      </p:sp>
      <p:sp>
        <p:nvSpPr>
          <p:cNvPr id="135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cs typeface="Geneva" charset="0"/>
              </a:rPr>
              <a:t>In Europe we are organizing the observation ber network of platforms , some being sustained ( Satelite, Drifters , Argo soon Seabed observatories ) because managed by infrastructure committed at high level , some are developping through projects maily I3 ( Fixed platforms, Gliders, Coastal observing system , research vessels ) inclunding data management aspects with Dseadataet for scientfic data, Copernicus/Myocean for Operational Oceanography and EMODNEt …</a:t>
            </a:r>
          </a:p>
        </p:txBody>
      </p:sp>
      <p:sp>
        <p:nvSpPr>
          <p:cNvPr id="135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816D57B7-350F-C44E-8CE5-877CA6AA5BBC}" type="slidenum">
              <a:rPr lang="fr-FR" b="0">
                <a:solidFill>
                  <a:prstClr val="black"/>
                </a:solidFill>
                <a:cs typeface="Geneva" charset="0"/>
              </a:rPr>
              <a:pPr eaLnBrk="1" hangingPunct="1"/>
              <a:t>16</a:t>
            </a:fld>
            <a:endParaRPr lang="fr-FR" b="0">
              <a:solidFill>
                <a:prstClr val="black"/>
              </a:solidFill>
              <a:cs typeface="Geneva" charset="0"/>
            </a:endParaRPr>
          </a:p>
        </p:txBody>
      </p:sp>
    </p:spTree>
    <p:extLst>
      <p:ext uri="{BB962C8B-B14F-4D97-AF65-F5344CB8AC3E}">
        <p14:creationId xmlns:p14="http://schemas.microsoft.com/office/powerpoint/2010/main" val="46647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fontAlgn="base">
              <a:spcBef>
                <a:spcPct val="0"/>
              </a:spcBef>
              <a:spcAft>
                <a:spcPct val="0"/>
              </a:spcAft>
            </a:pPr>
            <a:fld id="{30DB09DC-564A-EF46-889C-BF94BF1272F9}" type="slidenum">
              <a:rPr lang="de-AT" sz="1200" b="0">
                <a:solidFill>
                  <a:srgbClr val="000000"/>
                </a:solidFill>
                <a:latin typeface="Calibri" charset="0"/>
              </a:rPr>
              <a:pPr algn="r" fontAlgn="base">
                <a:spcBef>
                  <a:spcPct val="0"/>
                </a:spcBef>
                <a:spcAft>
                  <a:spcPct val="0"/>
                </a:spcAft>
              </a:pPr>
              <a:t>17</a:t>
            </a:fld>
            <a:endParaRPr lang="de-AT" sz="1200" b="0">
              <a:solidFill>
                <a:srgbClr val="000000"/>
              </a:solidFill>
              <a:latin typeface="Calibri"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dirty="0" smtClean="0"/>
              <a:t>WP5: Integrated regional observing systems: </a:t>
            </a:r>
            <a:r>
              <a:rPr lang="fr-FR" sz="1200" b="0" i="0" u="none" strike="noStrike" kern="1200" baseline="0" dirty="0" smtClean="0">
                <a:solidFill>
                  <a:schemeClr val="tx1"/>
                </a:solidFill>
                <a:latin typeface="+mn-lt"/>
                <a:ea typeface="+mn-ea"/>
                <a:cs typeface="+mn-cs"/>
              </a:rPr>
              <a:t>This component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facilitate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observational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logistics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ship</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platform</a:t>
            </a:r>
            <a:r>
              <a:rPr lang="fr-FR" sz="1200" b="0" i="0" u="none" strike="noStrike" kern="1200" baseline="0" dirty="0" smtClean="0">
                <a:solidFill>
                  <a:schemeClr val="tx1"/>
                </a:solidFill>
                <a:latin typeface="+mn-lt"/>
                <a:ea typeface="+mn-ea"/>
                <a:cs typeface="+mn-cs"/>
              </a:rPr>
              <a:t> sharing) to </a:t>
            </a:r>
            <a:r>
              <a:rPr lang="fr-FR" sz="1200" b="0" i="0" u="none" strike="noStrike" kern="1200" baseline="0" dirty="0" err="1" smtClean="0">
                <a:solidFill>
                  <a:schemeClr val="tx1"/>
                </a:solidFill>
                <a:latin typeface="+mn-lt"/>
                <a:ea typeface="+mn-ea"/>
                <a:cs typeface="+mn-cs"/>
              </a:rPr>
              <a:t>make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sampling</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and efficient. </a:t>
            </a:r>
            <a:r>
              <a:rPr lang="fr-FR" sz="1200" b="0" i="0" u="none" strike="noStrike" kern="1200" baseline="0" dirty="0" err="1" smtClean="0">
                <a:solidFill>
                  <a:schemeClr val="tx1"/>
                </a:solidFill>
                <a:latin typeface="+mn-lt"/>
                <a:ea typeface="+mn-ea"/>
                <a:cs typeface="+mn-cs"/>
              </a:rPr>
              <a:t>Furthermore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exploiting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collocated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physical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chemical</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ecological</a:t>
            </a:r>
            <a:r>
              <a:rPr lang="fr-FR" sz="1200" b="0" i="0" u="none" strike="noStrike" kern="1200" baseline="0" dirty="0" smtClean="0">
                <a:solidFill>
                  <a:schemeClr val="tx1"/>
                </a:solidFill>
                <a:latin typeface="+mn-lt"/>
                <a:ea typeface="+mn-ea"/>
                <a:cs typeface="+mn-cs"/>
              </a:rPr>
              <a:t> data to support an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assessment</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fish</a:t>
            </a:r>
            <a:r>
              <a:rPr lang="fr-FR" sz="1200" b="0" i="0" u="none" strike="noStrike" kern="1200" baseline="0" dirty="0" smtClean="0">
                <a:solidFill>
                  <a:schemeClr val="tx1"/>
                </a:solidFill>
                <a:latin typeface="+mn-lt"/>
                <a:ea typeface="+mn-ea"/>
                <a:cs typeface="+mn-cs"/>
              </a:rPr>
              <a:t> stocks and </a:t>
            </a:r>
            <a:r>
              <a:rPr lang="fr-FR" sz="1200" b="0" i="0" u="none" strike="noStrike" kern="1200" baseline="0" dirty="0" err="1" smtClean="0">
                <a:solidFill>
                  <a:schemeClr val="tx1"/>
                </a:solidFill>
                <a:latin typeface="+mn-lt"/>
                <a:ea typeface="+mn-ea"/>
                <a:cs typeface="+mn-cs"/>
              </a:rPr>
              <a:t>their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reaction</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climate</a:t>
            </a:r>
            <a:r>
              <a:rPr lang="fr-FR" sz="1200" b="0" i="0" u="none" strike="noStrike" kern="1200" baseline="0" dirty="0" smtClean="0">
                <a:solidFill>
                  <a:schemeClr val="tx1"/>
                </a:solidFill>
                <a:latin typeface="+mn-lt"/>
                <a:ea typeface="+mn-ea"/>
                <a:cs typeface="+mn-cs"/>
              </a:rPr>
              <a:t> change. The </a:t>
            </a:r>
            <a:r>
              <a:rPr lang="fr-FR" sz="1200" b="0" i="0" u="none" strike="noStrike" kern="1200" baseline="0" dirty="0" err="1" smtClean="0">
                <a:solidFill>
                  <a:schemeClr val="tx1"/>
                </a:solidFill>
                <a:latin typeface="+mn-lt"/>
                <a:ea typeface="+mn-ea"/>
                <a:cs typeface="+mn-cs"/>
              </a:rPr>
              <a:t>merging</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different</a:t>
            </a:r>
            <a:r>
              <a:rPr lang="fr-FR" sz="1200" b="0" i="0" u="none" strike="noStrike" kern="1200" baseline="0" dirty="0" smtClean="0">
                <a:solidFill>
                  <a:schemeClr val="tx1"/>
                </a:solidFill>
                <a:latin typeface="+mn-lt"/>
                <a:ea typeface="+mn-ea"/>
                <a:cs typeface="+mn-cs"/>
              </a:rPr>
              <a:t> types of data </a:t>
            </a:r>
            <a:r>
              <a:rPr lang="fr-FR" sz="1200" b="0" i="0" u="none" strike="noStrike" kern="1200" baseline="0" dirty="0" err="1" smtClean="0">
                <a:solidFill>
                  <a:schemeClr val="tx1"/>
                </a:solidFill>
                <a:latin typeface="+mn-lt"/>
                <a:ea typeface="+mn-ea"/>
                <a:cs typeface="+mn-cs"/>
              </a:rPr>
              <a:t>across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platforms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combining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create</a:t>
            </a:r>
            <a:r>
              <a:rPr lang="fr-FR" sz="1200" b="0" i="0" u="none" strike="noStrike" kern="1200" baseline="0" dirty="0" smtClean="0">
                <a:solidFill>
                  <a:schemeClr val="tx1"/>
                </a:solidFill>
                <a:latin typeface="+mn-lt"/>
                <a:ea typeface="+mn-ea"/>
                <a:cs typeface="+mn-cs"/>
              </a:rPr>
              <a:t> new information as </a:t>
            </a:r>
            <a:r>
              <a:rPr lang="fr-FR" sz="1200" b="0" i="0" u="none" strike="noStrike" kern="1200" baseline="0" dirty="0" err="1" smtClean="0">
                <a:solidFill>
                  <a:schemeClr val="tx1"/>
                </a:solidFill>
                <a:latin typeface="+mn-lt"/>
                <a:ea typeface="+mn-ea"/>
                <a:cs typeface="+mn-cs"/>
              </a:rPr>
              <a:t>well</a:t>
            </a:r>
            <a:r>
              <a:rPr lang="fr-FR" sz="1200" b="0" i="0" u="none" strike="noStrike" kern="1200" baseline="0" dirty="0" smtClean="0">
                <a:solidFill>
                  <a:schemeClr val="tx1"/>
                </a:solidFill>
                <a:latin typeface="+mn-lt"/>
                <a:ea typeface="+mn-ea"/>
                <a:cs typeface="+mn-cs"/>
              </a:rPr>
              <a:t> as </a:t>
            </a:r>
            <a:r>
              <a:rPr lang="fr-FR" sz="1200" b="0" i="0" u="none" strike="noStrike" kern="1200" baseline="0" dirty="0" err="1" smtClean="0">
                <a:solidFill>
                  <a:schemeClr val="tx1"/>
                </a:solidFill>
                <a:latin typeface="+mn-lt"/>
                <a:ea typeface="+mn-ea"/>
                <a:cs typeface="+mn-cs"/>
              </a:rPr>
              <a:t>products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quality</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accuracy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compared</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current</a:t>
            </a:r>
            <a:r>
              <a:rPr lang="fr-FR" sz="1200" b="0" i="0" u="none" strike="noStrike" kern="1200" baseline="0" dirty="0" smtClean="0">
                <a:solidFill>
                  <a:schemeClr val="tx1"/>
                </a:solidFill>
                <a:latin typeface="+mn-lt"/>
                <a:ea typeface="+mn-ea"/>
                <a:cs typeface="+mn-cs"/>
              </a:rPr>
              <a:t> system. New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promise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integrated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later</a:t>
            </a:r>
            <a:r>
              <a:rPr lang="fr-FR" sz="1200" b="0" i="0" u="none" strike="noStrike" kern="1200" baseline="0" dirty="0" smtClean="0">
                <a:solidFill>
                  <a:schemeClr val="tx1"/>
                </a:solidFill>
                <a:latin typeface="+mn-lt"/>
                <a:ea typeface="+mn-ea"/>
                <a:cs typeface="+mn-cs"/>
              </a:rPr>
              <a:t> stage </a:t>
            </a:r>
            <a:r>
              <a:rPr lang="fr-FR" sz="1200" b="0" i="0" u="none" strike="noStrike" kern="1200" baseline="0" dirty="0" err="1" smtClean="0">
                <a:solidFill>
                  <a:schemeClr val="tx1"/>
                </a:solidFill>
                <a:latin typeface="+mn-lt"/>
                <a:ea typeface="+mn-ea"/>
                <a:cs typeface="+mn-cs"/>
              </a:rPr>
              <a:t>into</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ocean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modelling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systems</a:t>
            </a:r>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13A39C6-1B85-495C-AB02-0881054EFCF2}" type="slidenum">
              <a:rPr lang="en-GB" smtClean="0"/>
              <a:t>18</a:t>
            </a:fld>
            <a:endParaRPr lang="en-GB"/>
          </a:p>
        </p:txBody>
      </p:sp>
    </p:spTree>
    <p:extLst>
      <p:ext uri="{BB962C8B-B14F-4D97-AF65-F5344CB8AC3E}">
        <p14:creationId xmlns:p14="http://schemas.microsoft.com/office/powerpoint/2010/main" val="206867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ln/>
        </p:spPr>
      </p:sp>
      <p:sp>
        <p:nvSpPr>
          <p:cNvPr id="138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1382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62B3549B-F997-EA43-BE37-1AB6200078A0}" type="slidenum">
              <a:rPr lang="en-US" b="0">
                <a:solidFill>
                  <a:prstClr val="black"/>
                </a:solidFill>
              </a:rPr>
              <a:pPr eaLnBrk="1" hangingPunct="1"/>
              <a:t>6</a:t>
            </a:fld>
            <a:endParaRPr lang="en-US" b="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a:ln/>
        </p:spPr>
      </p:sp>
      <p:sp>
        <p:nvSpPr>
          <p:cNvPr id="138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
        <p:nvSpPr>
          <p:cNvPr id="1382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62B3549B-F997-EA43-BE37-1AB6200078A0}" type="slidenum">
              <a:rPr lang="en-US" b="0">
                <a:solidFill>
                  <a:prstClr val="black"/>
                </a:solidFill>
              </a:rPr>
              <a:pPr eaLnBrk="1" hangingPunct="1"/>
              <a:t>7</a:t>
            </a:fld>
            <a:endParaRPr lang="en-US" b="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dirty="0" smtClean="0"/>
              <a:t>WP5: Integrated regional observing systems: </a:t>
            </a:r>
            <a:r>
              <a:rPr lang="fr-FR" sz="1200" b="0" i="0" u="none" strike="noStrike" kern="1200" baseline="0" dirty="0" smtClean="0">
                <a:solidFill>
                  <a:schemeClr val="tx1"/>
                </a:solidFill>
                <a:latin typeface="+mn-lt"/>
                <a:ea typeface="+mn-ea"/>
                <a:cs typeface="+mn-cs"/>
              </a:rPr>
              <a:t>This component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facilitate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observational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logistics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ship</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platform</a:t>
            </a:r>
            <a:r>
              <a:rPr lang="fr-FR" sz="1200" b="0" i="0" u="none" strike="noStrike" kern="1200" baseline="0" dirty="0" smtClean="0">
                <a:solidFill>
                  <a:schemeClr val="tx1"/>
                </a:solidFill>
                <a:latin typeface="+mn-lt"/>
                <a:ea typeface="+mn-ea"/>
                <a:cs typeface="+mn-cs"/>
              </a:rPr>
              <a:t> sharing) to </a:t>
            </a:r>
            <a:r>
              <a:rPr lang="fr-FR" sz="1200" b="0" i="0" u="none" strike="noStrike" kern="1200" baseline="0" dirty="0" err="1" smtClean="0">
                <a:solidFill>
                  <a:schemeClr val="tx1"/>
                </a:solidFill>
                <a:latin typeface="+mn-lt"/>
                <a:ea typeface="+mn-ea"/>
                <a:cs typeface="+mn-cs"/>
              </a:rPr>
              <a:t>make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sampling</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and efficient. </a:t>
            </a:r>
            <a:r>
              <a:rPr lang="fr-FR" sz="1200" b="0" i="0" u="none" strike="noStrike" kern="1200" baseline="0" dirty="0" err="1" smtClean="0">
                <a:solidFill>
                  <a:schemeClr val="tx1"/>
                </a:solidFill>
                <a:latin typeface="+mn-lt"/>
                <a:ea typeface="+mn-ea"/>
                <a:cs typeface="+mn-cs"/>
              </a:rPr>
              <a:t>Furthermore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exploiting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collocated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physical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chemical</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ecological</a:t>
            </a:r>
            <a:r>
              <a:rPr lang="fr-FR" sz="1200" b="0" i="0" u="none" strike="noStrike" kern="1200" baseline="0" dirty="0" smtClean="0">
                <a:solidFill>
                  <a:schemeClr val="tx1"/>
                </a:solidFill>
                <a:latin typeface="+mn-lt"/>
                <a:ea typeface="+mn-ea"/>
                <a:cs typeface="+mn-cs"/>
              </a:rPr>
              <a:t> data to support an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assessment</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fish</a:t>
            </a:r>
            <a:r>
              <a:rPr lang="fr-FR" sz="1200" b="0" i="0" u="none" strike="noStrike" kern="1200" baseline="0" dirty="0" smtClean="0">
                <a:solidFill>
                  <a:schemeClr val="tx1"/>
                </a:solidFill>
                <a:latin typeface="+mn-lt"/>
                <a:ea typeface="+mn-ea"/>
                <a:cs typeface="+mn-cs"/>
              </a:rPr>
              <a:t> stocks and </a:t>
            </a:r>
            <a:r>
              <a:rPr lang="fr-FR" sz="1200" b="0" i="0" u="none" strike="noStrike" kern="1200" baseline="0" dirty="0" err="1" smtClean="0">
                <a:solidFill>
                  <a:schemeClr val="tx1"/>
                </a:solidFill>
                <a:latin typeface="+mn-lt"/>
                <a:ea typeface="+mn-ea"/>
                <a:cs typeface="+mn-cs"/>
              </a:rPr>
              <a:t>their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reaction</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climate</a:t>
            </a:r>
            <a:r>
              <a:rPr lang="fr-FR" sz="1200" b="0" i="0" u="none" strike="noStrike" kern="1200" baseline="0" dirty="0" smtClean="0">
                <a:solidFill>
                  <a:schemeClr val="tx1"/>
                </a:solidFill>
                <a:latin typeface="+mn-lt"/>
                <a:ea typeface="+mn-ea"/>
                <a:cs typeface="+mn-cs"/>
              </a:rPr>
              <a:t> change. The </a:t>
            </a:r>
            <a:r>
              <a:rPr lang="fr-FR" sz="1200" b="0" i="0" u="none" strike="noStrike" kern="1200" baseline="0" dirty="0" err="1" smtClean="0">
                <a:solidFill>
                  <a:schemeClr val="tx1"/>
                </a:solidFill>
                <a:latin typeface="+mn-lt"/>
                <a:ea typeface="+mn-ea"/>
                <a:cs typeface="+mn-cs"/>
              </a:rPr>
              <a:t>merging</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different</a:t>
            </a:r>
            <a:r>
              <a:rPr lang="fr-FR" sz="1200" b="0" i="0" u="none" strike="noStrike" kern="1200" baseline="0" dirty="0" smtClean="0">
                <a:solidFill>
                  <a:schemeClr val="tx1"/>
                </a:solidFill>
                <a:latin typeface="+mn-lt"/>
                <a:ea typeface="+mn-ea"/>
                <a:cs typeface="+mn-cs"/>
              </a:rPr>
              <a:t> types of data </a:t>
            </a:r>
            <a:r>
              <a:rPr lang="fr-FR" sz="1200" b="0" i="0" u="none" strike="noStrike" kern="1200" baseline="0" dirty="0" err="1" smtClean="0">
                <a:solidFill>
                  <a:schemeClr val="tx1"/>
                </a:solidFill>
                <a:latin typeface="+mn-lt"/>
                <a:ea typeface="+mn-ea"/>
                <a:cs typeface="+mn-cs"/>
              </a:rPr>
              <a:t>across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platforms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combining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create</a:t>
            </a:r>
            <a:r>
              <a:rPr lang="fr-FR" sz="1200" b="0" i="0" u="none" strike="noStrike" kern="1200" baseline="0" dirty="0" smtClean="0">
                <a:solidFill>
                  <a:schemeClr val="tx1"/>
                </a:solidFill>
                <a:latin typeface="+mn-lt"/>
                <a:ea typeface="+mn-ea"/>
                <a:cs typeface="+mn-cs"/>
              </a:rPr>
              <a:t> new information as </a:t>
            </a:r>
            <a:r>
              <a:rPr lang="fr-FR" sz="1200" b="0" i="0" u="none" strike="noStrike" kern="1200" baseline="0" dirty="0" err="1" smtClean="0">
                <a:solidFill>
                  <a:schemeClr val="tx1"/>
                </a:solidFill>
                <a:latin typeface="+mn-lt"/>
                <a:ea typeface="+mn-ea"/>
                <a:cs typeface="+mn-cs"/>
              </a:rPr>
              <a:t>well</a:t>
            </a:r>
            <a:r>
              <a:rPr lang="fr-FR" sz="1200" b="0" i="0" u="none" strike="noStrike" kern="1200" baseline="0" dirty="0" smtClean="0">
                <a:solidFill>
                  <a:schemeClr val="tx1"/>
                </a:solidFill>
                <a:latin typeface="+mn-lt"/>
                <a:ea typeface="+mn-ea"/>
                <a:cs typeface="+mn-cs"/>
              </a:rPr>
              <a:t> as </a:t>
            </a:r>
            <a:r>
              <a:rPr lang="fr-FR" sz="1200" b="0" i="0" u="none" strike="noStrike" kern="1200" baseline="0" dirty="0" err="1" smtClean="0">
                <a:solidFill>
                  <a:schemeClr val="tx1"/>
                </a:solidFill>
                <a:latin typeface="+mn-lt"/>
                <a:ea typeface="+mn-ea"/>
                <a:cs typeface="+mn-cs"/>
              </a:rPr>
              <a:t>products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quality</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accuracy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compared</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current</a:t>
            </a:r>
            <a:r>
              <a:rPr lang="fr-FR" sz="1200" b="0" i="0" u="none" strike="noStrike" kern="1200" baseline="0" dirty="0" smtClean="0">
                <a:solidFill>
                  <a:schemeClr val="tx1"/>
                </a:solidFill>
                <a:latin typeface="+mn-lt"/>
                <a:ea typeface="+mn-ea"/>
                <a:cs typeface="+mn-cs"/>
              </a:rPr>
              <a:t> system. New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promise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integrated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later</a:t>
            </a:r>
            <a:r>
              <a:rPr lang="fr-FR" sz="1200" b="0" i="0" u="none" strike="noStrike" kern="1200" baseline="0" dirty="0" smtClean="0">
                <a:solidFill>
                  <a:schemeClr val="tx1"/>
                </a:solidFill>
                <a:latin typeface="+mn-lt"/>
                <a:ea typeface="+mn-ea"/>
                <a:cs typeface="+mn-cs"/>
              </a:rPr>
              <a:t> stage </a:t>
            </a:r>
            <a:r>
              <a:rPr lang="fr-FR" sz="1200" b="0" i="0" u="none" strike="noStrike" kern="1200" baseline="0" dirty="0" err="1" smtClean="0">
                <a:solidFill>
                  <a:schemeClr val="tx1"/>
                </a:solidFill>
                <a:latin typeface="+mn-lt"/>
                <a:ea typeface="+mn-ea"/>
                <a:cs typeface="+mn-cs"/>
              </a:rPr>
              <a:t>into</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ocean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modelling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systems</a:t>
            </a:r>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13A39C6-1B85-495C-AB02-0881054EFCF2}" type="slidenum">
              <a:rPr lang="en-GB" smtClean="0"/>
              <a:t>8</a:t>
            </a:fld>
            <a:endParaRPr lang="en-GB"/>
          </a:p>
        </p:txBody>
      </p:sp>
    </p:spTree>
    <p:extLst>
      <p:ext uri="{BB962C8B-B14F-4D97-AF65-F5344CB8AC3E}">
        <p14:creationId xmlns:p14="http://schemas.microsoft.com/office/powerpoint/2010/main" val="206867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dirty="0" smtClean="0"/>
              <a:t>WP5: Integrated regional observing systems: </a:t>
            </a:r>
            <a:r>
              <a:rPr lang="fr-FR" sz="1200" b="0" i="0" u="none" strike="noStrike" kern="1200" baseline="0" dirty="0" smtClean="0">
                <a:solidFill>
                  <a:schemeClr val="tx1"/>
                </a:solidFill>
                <a:latin typeface="+mn-lt"/>
                <a:ea typeface="+mn-ea"/>
                <a:cs typeface="+mn-cs"/>
              </a:rPr>
              <a:t>This component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facilitate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observational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logistics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ship</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platform</a:t>
            </a:r>
            <a:r>
              <a:rPr lang="fr-FR" sz="1200" b="0" i="0" u="none" strike="noStrike" kern="1200" baseline="0" dirty="0" smtClean="0">
                <a:solidFill>
                  <a:schemeClr val="tx1"/>
                </a:solidFill>
                <a:latin typeface="+mn-lt"/>
                <a:ea typeface="+mn-ea"/>
                <a:cs typeface="+mn-cs"/>
              </a:rPr>
              <a:t> sharing) to </a:t>
            </a:r>
            <a:r>
              <a:rPr lang="fr-FR" sz="1200" b="0" i="0" u="none" strike="noStrike" kern="1200" baseline="0" dirty="0" err="1" smtClean="0">
                <a:solidFill>
                  <a:schemeClr val="tx1"/>
                </a:solidFill>
                <a:latin typeface="+mn-lt"/>
                <a:ea typeface="+mn-ea"/>
                <a:cs typeface="+mn-cs"/>
              </a:rPr>
              <a:t>make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sampling</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and efficient. </a:t>
            </a:r>
            <a:r>
              <a:rPr lang="fr-FR" sz="1200" b="0" i="0" u="none" strike="noStrike" kern="1200" baseline="0" dirty="0" err="1" smtClean="0">
                <a:solidFill>
                  <a:schemeClr val="tx1"/>
                </a:solidFill>
                <a:latin typeface="+mn-lt"/>
                <a:ea typeface="+mn-ea"/>
                <a:cs typeface="+mn-cs"/>
              </a:rPr>
              <a:t>Furthermore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exploiting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collocated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physical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chemical</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ecological</a:t>
            </a:r>
            <a:r>
              <a:rPr lang="fr-FR" sz="1200" b="0" i="0" u="none" strike="noStrike" kern="1200" baseline="0" dirty="0" smtClean="0">
                <a:solidFill>
                  <a:schemeClr val="tx1"/>
                </a:solidFill>
                <a:latin typeface="+mn-lt"/>
                <a:ea typeface="+mn-ea"/>
                <a:cs typeface="+mn-cs"/>
              </a:rPr>
              <a:t> data to support an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assessment</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fish</a:t>
            </a:r>
            <a:r>
              <a:rPr lang="fr-FR" sz="1200" b="0" i="0" u="none" strike="noStrike" kern="1200" baseline="0" dirty="0" smtClean="0">
                <a:solidFill>
                  <a:schemeClr val="tx1"/>
                </a:solidFill>
                <a:latin typeface="+mn-lt"/>
                <a:ea typeface="+mn-ea"/>
                <a:cs typeface="+mn-cs"/>
              </a:rPr>
              <a:t> stocks and </a:t>
            </a:r>
            <a:r>
              <a:rPr lang="fr-FR" sz="1200" b="0" i="0" u="none" strike="noStrike" kern="1200" baseline="0" dirty="0" err="1" smtClean="0">
                <a:solidFill>
                  <a:schemeClr val="tx1"/>
                </a:solidFill>
                <a:latin typeface="+mn-lt"/>
                <a:ea typeface="+mn-ea"/>
                <a:cs typeface="+mn-cs"/>
              </a:rPr>
              <a:t>their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reaction</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climate</a:t>
            </a:r>
            <a:r>
              <a:rPr lang="fr-FR" sz="1200" b="0" i="0" u="none" strike="noStrike" kern="1200" baseline="0" dirty="0" smtClean="0">
                <a:solidFill>
                  <a:schemeClr val="tx1"/>
                </a:solidFill>
                <a:latin typeface="+mn-lt"/>
                <a:ea typeface="+mn-ea"/>
                <a:cs typeface="+mn-cs"/>
              </a:rPr>
              <a:t> change. The </a:t>
            </a:r>
            <a:r>
              <a:rPr lang="fr-FR" sz="1200" b="0" i="0" u="none" strike="noStrike" kern="1200" baseline="0" dirty="0" err="1" smtClean="0">
                <a:solidFill>
                  <a:schemeClr val="tx1"/>
                </a:solidFill>
                <a:latin typeface="+mn-lt"/>
                <a:ea typeface="+mn-ea"/>
                <a:cs typeface="+mn-cs"/>
              </a:rPr>
              <a:t>merging</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different</a:t>
            </a:r>
            <a:r>
              <a:rPr lang="fr-FR" sz="1200" b="0" i="0" u="none" strike="noStrike" kern="1200" baseline="0" dirty="0" smtClean="0">
                <a:solidFill>
                  <a:schemeClr val="tx1"/>
                </a:solidFill>
                <a:latin typeface="+mn-lt"/>
                <a:ea typeface="+mn-ea"/>
                <a:cs typeface="+mn-cs"/>
              </a:rPr>
              <a:t> types of data </a:t>
            </a:r>
            <a:r>
              <a:rPr lang="fr-FR" sz="1200" b="0" i="0" u="none" strike="noStrike" kern="1200" baseline="0" dirty="0" err="1" smtClean="0">
                <a:solidFill>
                  <a:schemeClr val="tx1"/>
                </a:solidFill>
                <a:latin typeface="+mn-lt"/>
                <a:ea typeface="+mn-ea"/>
                <a:cs typeface="+mn-cs"/>
              </a:rPr>
              <a:t>across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platforms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combining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has the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create</a:t>
            </a:r>
            <a:r>
              <a:rPr lang="fr-FR" sz="1200" b="0" i="0" u="none" strike="noStrike" kern="1200" baseline="0" dirty="0" smtClean="0">
                <a:solidFill>
                  <a:schemeClr val="tx1"/>
                </a:solidFill>
                <a:latin typeface="+mn-lt"/>
                <a:ea typeface="+mn-ea"/>
                <a:cs typeface="+mn-cs"/>
              </a:rPr>
              <a:t> new information as </a:t>
            </a:r>
            <a:r>
              <a:rPr lang="fr-FR" sz="1200" b="0" i="0" u="none" strike="noStrike" kern="1200" baseline="0" dirty="0" err="1" smtClean="0">
                <a:solidFill>
                  <a:schemeClr val="tx1"/>
                </a:solidFill>
                <a:latin typeface="+mn-lt"/>
                <a:ea typeface="+mn-ea"/>
                <a:cs typeface="+mn-cs"/>
              </a:rPr>
              <a:t>well</a:t>
            </a:r>
            <a:r>
              <a:rPr lang="fr-FR" sz="1200" b="0" i="0" u="none" strike="noStrike" kern="1200" baseline="0" dirty="0" smtClean="0">
                <a:solidFill>
                  <a:schemeClr val="tx1"/>
                </a:solidFill>
                <a:latin typeface="+mn-lt"/>
                <a:ea typeface="+mn-ea"/>
                <a:cs typeface="+mn-cs"/>
              </a:rPr>
              <a:t> as </a:t>
            </a:r>
            <a:r>
              <a:rPr lang="fr-FR" sz="1200" b="0" i="0" u="none" strike="noStrike" kern="1200" baseline="0" dirty="0" err="1" smtClean="0">
                <a:solidFill>
                  <a:schemeClr val="tx1"/>
                </a:solidFill>
                <a:latin typeface="+mn-lt"/>
                <a:ea typeface="+mn-ea"/>
                <a:cs typeface="+mn-cs"/>
              </a:rPr>
              <a:t>products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improved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quality</a:t>
            </a:r>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accuracy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compared</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current</a:t>
            </a:r>
            <a:r>
              <a:rPr lang="fr-FR" sz="1200" b="0" i="0" u="none" strike="noStrike" kern="1200" baseline="0" dirty="0" smtClean="0">
                <a:solidFill>
                  <a:schemeClr val="tx1"/>
                </a:solidFill>
                <a:latin typeface="+mn-lt"/>
                <a:ea typeface="+mn-ea"/>
                <a:cs typeface="+mn-cs"/>
              </a:rPr>
              <a:t> system. New </a:t>
            </a:r>
            <a:r>
              <a:rPr lang="fr-FR" sz="1200" b="0" i="0" u="none" strike="noStrike" kern="1200" baseline="0" dirty="0" err="1" smtClean="0">
                <a:solidFill>
                  <a:schemeClr val="tx1"/>
                </a:solidFill>
                <a:latin typeface="+mn-lt"/>
                <a:ea typeface="+mn-ea"/>
                <a:cs typeface="+mn-cs"/>
              </a:rPr>
              <a:t>process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models</a:t>
            </a:r>
            <a:r>
              <a:rPr lang="fr-FR" sz="1200" b="0" i="0" u="none" strike="noStrike" kern="1200" baseline="0" dirty="0" smtClean="0">
                <a:solidFill>
                  <a:schemeClr val="tx1"/>
                </a:solidFill>
                <a:latin typeface="+mn-lt"/>
                <a:ea typeface="+mn-ea"/>
                <a:cs typeface="+mn-cs"/>
              </a:rPr>
              <a:t> promise </a:t>
            </a:r>
            <a:r>
              <a:rPr lang="fr-FR" sz="1200" b="0" i="0" u="none" strike="noStrike" kern="1200" baseline="0" dirty="0" err="1" smtClean="0">
                <a:solidFill>
                  <a:schemeClr val="tx1"/>
                </a:solidFill>
                <a:latin typeface="+mn-lt"/>
                <a:ea typeface="+mn-ea"/>
                <a:cs typeface="+mn-cs"/>
              </a:rPr>
              <a:t>significant</a:t>
            </a:r>
            <a:r>
              <a:rPr lang="fr-FR" sz="1200" b="0" i="0" u="none" strike="noStrike" kern="1200" baseline="0" dirty="0" smtClean="0">
                <a:solidFill>
                  <a:schemeClr val="tx1"/>
                </a:solidFill>
                <a:latin typeface="+mn-lt"/>
                <a:ea typeface="+mn-ea"/>
                <a:cs typeface="+mn-cs"/>
              </a:rPr>
              <a:t> innovation </a:t>
            </a:r>
            <a:r>
              <a:rPr lang="fr-FR" sz="1200" b="0" i="0" u="none" strike="noStrike" kern="1200" baseline="0" dirty="0" err="1" smtClean="0">
                <a:solidFill>
                  <a:schemeClr val="tx1"/>
                </a:solidFill>
                <a:latin typeface="+mn-lt"/>
                <a:ea typeface="+mn-ea"/>
                <a:cs typeface="+mn-cs"/>
              </a:rPr>
              <a:t>potential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integrated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later</a:t>
            </a:r>
            <a:r>
              <a:rPr lang="fr-FR" sz="1200" b="0" i="0" u="none" strike="noStrike" kern="1200" baseline="0" dirty="0" smtClean="0">
                <a:solidFill>
                  <a:schemeClr val="tx1"/>
                </a:solidFill>
                <a:latin typeface="+mn-lt"/>
                <a:ea typeface="+mn-ea"/>
                <a:cs typeface="+mn-cs"/>
              </a:rPr>
              <a:t> stage </a:t>
            </a:r>
            <a:r>
              <a:rPr lang="fr-FR" sz="1200" b="0" i="0" u="none" strike="noStrike" kern="1200" baseline="0" dirty="0" err="1" smtClean="0">
                <a:solidFill>
                  <a:schemeClr val="tx1"/>
                </a:solidFill>
                <a:latin typeface="+mn-lt"/>
                <a:ea typeface="+mn-ea"/>
                <a:cs typeface="+mn-cs"/>
              </a:rPr>
              <a:t>into</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complete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ocean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modelling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systems</a:t>
            </a:r>
            <a:r>
              <a:rPr lang="fr-FR" sz="1200" b="0" i="0" u="none" strike="noStrike" kern="1200" baseline="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13A39C6-1B85-495C-AB02-0881054EFCF2}" type="slidenum">
              <a:rPr lang="en-GB" smtClean="0"/>
              <a:t>9</a:t>
            </a:fld>
            <a:endParaRPr lang="en-GB"/>
          </a:p>
        </p:txBody>
      </p:sp>
    </p:spTree>
    <p:extLst>
      <p:ext uri="{BB962C8B-B14F-4D97-AF65-F5344CB8AC3E}">
        <p14:creationId xmlns:p14="http://schemas.microsoft.com/office/powerpoint/2010/main" val="206867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65180F1-8F41-A34B-B58E-3ACBCE9A1A51}" type="slidenum">
              <a:rPr lang="en-GB" sz="1200" b="0">
                <a:solidFill>
                  <a:srgbClr val="000000"/>
                </a:solidFill>
                <a:latin typeface="Times New Roman" charset="0"/>
              </a:rPr>
              <a:pPr eaLnBrk="1" hangingPunct="1"/>
              <a:t>10</a:t>
            </a:fld>
            <a:endParaRPr lang="en-GB" sz="1200" b="0">
              <a:solidFill>
                <a:srgbClr val="000000"/>
              </a:solidFill>
              <a:latin typeface="Times New Roman"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What is this Framework for Ocean Observing?</a:t>
            </a:r>
          </a:p>
          <a:p>
            <a:pPr eaLnBrk="1" hangingPunct="1"/>
            <a:endParaRPr lang="en-US"/>
          </a:p>
          <a:p>
            <a:pPr eaLnBrk="1" hangingPunct="1"/>
            <a:r>
              <a:rPr lang="en-US"/>
              <a:t>Its genesis comes from the OceanObs</a:t>
            </a:r>
            <a:r>
              <a:rPr lang="ja-JP" altLang="en-US"/>
              <a:t>’</a:t>
            </a:r>
            <a:r>
              <a:rPr lang="en-US" altLang="ja-JP"/>
              <a:t>09 conference, which took place 21-25 September 2009 in Venice, Italy.  It brought together more than 600 participants from 36 countries, focused on defining a collective vision for the coming decade of ocean observations for societal benefit.  The papers from this conference, which form an excellent resource reviewing progress and identifying opportunities and community plans, are all available at its website www.oceanobs09.net</a:t>
            </a:r>
          </a:p>
          <a:p>
            <a:pPr eaLnBrk="1" hangingPunct="1"/>
            <a:endParaRPr lang="en-US"/>
          </a:p>
          <a:p>
            <a:pPr eaLnBrk="1" hangingPunct="1"/>
            <a:r>
              <a:rPr lang="en-US"/>
              <a:t>The conference identified tremendous opportunities to expand ocean observing capabilities, and noted significant challenges.  There are many players in a potential integrated sustained ocean observing system.</a:t>
            </a:r>
          </a:p>
          <a:p>
            <a:pPr eaLnBrk="1" hangingPunct="1"/>
            <a:endParaRPr lang="en-US"/>
          </a:p>
          <a:p>
            <a:pPr eaLnBrk="1" hangingPunct="1"/>
            <a:r>
              <a:rPr lang="en-US"/>
              <a:t>The conference, amongst other things, called for the development of a Framework for planning and moving forward with an enhanced global sustained ocean observing system over the next decade, integrating new physical, biogeochemical, and biological observations while sustaining present observations.</a:t>
            </a:r>
          </a:p>
          <a:p>
            <a:pPr eaLnBrk="1" hangingPunct="1"/>
            <a:endParaRPr lang="en-US"/>
          </a:p>
          <a:p>
            <a:pPr eaLnBrk="1" hangingPunct="1"/>
            <a:r>
              <a:rPr lang="en-US"/>
              <a:t>It is this Framework that I</a:t>
            </a:r>
            <a:r>
              <a:rPr lang="ja-JP" altLang="en-US"/>
              <a:t>’</a:t>
            </a:r>
            <a:r>
              <a:rPr lang="en-US" altLang="ja-JP"/>
              <a:t>ll describe in the next portion of the talk.</a:t>
            </a:r>
          </a:p>
          <a:p>
            <a:pPr eaLnBrk="1" hangingPunct="1"/>
            <a:endParaRPr lang="en-US"/>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BCFD306-572D-1F45-9ED3-A531B969A012}" type="slidenum">
              <a:rPr lang="en-US" sz="1200" b="0">
                <a:solidFill>
                  <a:srgbClr val="000000"/>
                </a:solidFill>
                <a:latin typeface="Times New Roman" charset="0"/>
              </a:rPr>
              <a:pPr eaLnBrk="1" hangingPunct="1"/>
              <a:t>11</a:t>
            </a:fld>
            <a:endParaRPr lang="en-US" sz="1200" b="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BCFD306-572D-1F45-9ED3-A531B969A012}" type="slidenum">
              <a:rPr lang="en-US" sz="1200" b="0">
                <a:solidFill>
                  <a:srgbClr val="000000"/>
                </a:solidFill>
                <a:latin typeface="Times New Roman" charset="0"/>
              </a:rPr>
              <a:pPr eaLnBrk="1" hangingPunct="1"/>
              <a:t>12</a:t>
            </a:fld>
            <a:endParaRPr lang="en-US" sz="1200" b="0">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A key idea in the Framework is the definition of Essential Ocean Variables, which some overlap with other types of essential variables that have been defined, such as Essential Climate Variables defined by GOOS and GCOS, Essential Variables defined by WMO for weather forecasting, and Essential Biodiversity Variables that are being defined by GEOBON (although largely focused on terrestrial variables).</a:t>
            </a:r>
          </a:p>
          <a:p>
            <a:pPr>
              <a:lnSpc>
                <a:spcPct val="90000"/>
              </a:lnSpc>
            </a:pPr>
            <a:endParaRPr lang="en-US"/>
          </a:p>
          <a:p>
            <a:pPr>
              <a:lnSpc>
                <a:spcPct val="90000"/>
              </a:lnSpc>
            </a:pPr>
            <a:r>
              <a:rPr lang="en-US"/>
              <a:t>The idea is that for the key societal and scientific drivers of sustained ocean observations, we cannot measure everything, nor do we need to. Essential Ocean Variables should respond to these high-level drivers, related to climate, to understanding and managing ecosystem services, to conserving biodiversity, to managing living marine resources, to safety and protection of life and property at sea and on the coasts.</a:t>
            </a:r>
          </a:p>
          <a:p>
            <a:pPr>
              <a:lnSpc>
                <a:spcPct val="90000"/>
              </a:lnSpc>
            </a:pPr>
            <a:endParaRPr lang="en-US"/>
          </a:p>
          <a:p>
            <a:pPr>
              <a:lnSpc>
                <a:spcPct val="90000"/>
              </a:lnSpc>
            </a:pPr>
            <a:r>
              <a:rPr lang="en-US"/>
              <a:t>Aligning the coordination processes of the observing system on variables, rather than by platforms or observing techniques, stays truer to the natural system which we are trying to observe, while allowing for innovation of observing techniques over time as technology and capability develop.</a:t>
            </a:r>
          </a:p>
          <a:p>
            <a:pPr>
              <a:lnSpc>
                <a:spcPct val="90000"/>
              </a:lnSpc>
            </a:pPr>
            <a:endParaRPr lang="en-US"/>
          </a:p>
          <a:p>
            <a:pPr>
              <a:lnSpc>
                <a:spcPct val="90000"/>
              </a:lnSpc>
            </a:pPr>
            <a:r>
              <a:rPr lang="en-US"/>
              <a:t>The definition of an EOV must be driven by these requirements, but be rooted in reality, its measurement must be feasible. We may not be ready to measure all EOVs, but this assessing and encouraging the development of readiness is also a part of the Framework.</a:t>
            </a: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45EE19D-C826-DD4F-AE26-ECD1CC07AA3E}" type="slidenum">
              <a:rPr lang="en-US" sz="1200" b="0">
                <a:solidFill>
                  <a:srgbClr val="000000"/>
                </a:solidFill>
                <a:latin typeface="Times New Roman" charset="0"/>
              </a:rPr>
              <a:pPr eaLnBrk="1" hangingPunct="1"/>
              <a:t>13</a:t>
            </a:fld>
            <a:endParaRPr lang="en-US" sz="1200" b="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2130425"/>
            <a:ext cx="5688632" cy="1470025"/>
          </a:xfrm>
        </p:spPr>
        <p:txBody>
          <a:bodyPr/>
          <a:lstStyle>
            <a:lvl1pPr algn="l">
              <a:defRPr/>
            </a:lvl1pPr>
          </a:lstStyle>
          <a:p>
            <a:r>
              <a:rPr lang="de-DE" smtClean="0"/>
              <a:t>Titelmasterformat durch Klicken bearbeiten</a:t>
            </a:r>
            <a:endParaRPr lang="en-GB"/>
          </a:p>
        </p:txBody>
      </p:sp>
      <p:sp>
        <p:nvSpPr>
          <p:cNvPr id="3" name="Subtitle 2"/>
          <p:cNvSpPr>
            <a:spLocks noGrp="1"/>
          </p:cNvSpPr>
          <p:nvPr>
            <p:ph type="subTitle" idx="1"/>
          </p:nvPr>
        </p:nvSpPr>
        <p:spPr>
          <a:xfrm>
            <a:off x="2843808" y="3886200"/>
            <a:ext cx="576064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dirty="0"/>
          </a:p>
        </p:txBody>
      </p:sp>
      <p:sp>
        <p:nvSpPr>
          <p:cNvPr id="4" name="Date Placeholder 3"/>
          <p:cNvSpPr>
            <a:spLocks noGrp="1"/>
          </p:cNvSpPr>
          <p:nvPr>
            <p:ph type="dt" sz="half" idx="10"/>
          </p:nvPr>
        </p:nvSpPr>
        <p:spPr/>
        <p:txBody>
          <a:bodyPr/>
          <a:lstStyle/>
          <a:p>
            <a:fld id="{734D84C1-FAD0-49FD-A91C-6AA29C7F4B6A}" type="datetime1">
              <a:rPr lang="en-GB" smtClean="0"/>
              <a:t>11/01/2017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pic>
        <p:nvPicPr>
          <p:cNvPr id="8"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 y="0"/>
            <a:ext cx="3036093" cy="6858000"/>
          </a:xfrm>
          <a:prstGeom prst="rect">
            <a:avLst/>
          </a:prstGeom>
        </p:spPr>
      </p:pic>
    </p:spTree>
    <p:extLst>
      <p:ext uri="{BB962C8B-B14F-4D97-AF65-F5344CB8AC3E}">
        <p14:creationId xmlns:p14="http://schemas.microsoft.com/office/powerpoint/2010/main" val="420756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C53D773A-36B0-4BA7-B527-FC61ED418DE7}" type="datetime1">
              <a:rPr lang="en-GB" smtClean="0"/>
              <a:t>11/01/2017</a:t>
            </a:fld>
            <a:endParaRPr lang="en-GB"/>
          </a:p>
        </p:txBody>
      </p:sp>
      <p:sp>
        <p:nvSpPr>
          <p:cNvPr id="6" name="Footer Placeholder 5"/>
          <p:cNvSpPr>
            <a:spLocks noGrp="1"/>
          </p:cNvSpPr>
          <p:nvPr>
            <p:ph type="ftr" sz="quarter" idx="11"/>
          </p:nvPr>
        </p:nvSpPr>
        <p:spPr/>
        <p:txBody>
          <a:bodyPr/>
          <a:lstStyle/>
          <a:p>
            <a:r>
              <a:rPr lang="en-GB" smtClean="0"/>
              <a:t>Title of Presentation</a:t>
            </a:r>
            <a:endParaRPr lang="en-GB"/>
          </a:p>
        </p:txBody>
      </p:sp>
      <p:sp>
        <p:nvSpPr>
          <p:cNvPr id="7" name="Slide Number Placeholder 6"/>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9388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0623610-376F-4237-AF60-104686041D92}" type="datetime1">
              <a:rPr lang="en-GB" smtClean="0"/>
              <a:t>11/01/2017</a:t>
            </a:fld>
            <a:endParaRPr lang="en-GB"/>
          </a:p>
        </p:txBody>
      </p:sp>
      <p:sp>
        <p:nvSpPr>
          <p:cNvPr id="6" name="Footer Placeholder 5"/>
          <p:cNvSpPr>
            <a:spLocks noGrp="1"/>
          </p:cNvSpPr>
          <p:nvPr>
            <p:ph type="ftr" sz="quarter" idx="11"/>
          </p:nvPr>
        </p:nvSpPr>
        <p:spPr/>
        <p:txBody>
          <a:bodyPr/>
          <a:lstStyle/>
          <a:p>
            <a:r>
              <a:rPr lang="en-GB" smtClean="0"/>
              <a:t>Title of Presentation</a:t>
            </a:r>
            <a:endParaRPr lang="en-GB"/>
          </a:p>
        </p:txBody>
      </p:sp>
      <p:sp>
        <p:nvSpPr>
          <p:cNvPr id="7" name="Slide Number Placeholder 6"/>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58185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2CAF0DB1-4EC1-4DA3-ABCD-FBC965146002}" type="datetime1">
              <a:rPr lang="en-GB" smtClean="0"/>
              <a:t>11/01/2017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38567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E7E1609D-DC7A-4D24-B2C5-10E3063D6C98}" type="datetime1">
              <a:rPr lang="en-GB" smtClean="0"/>
              <a:t>11/01/2017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55721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7" name="Textfeld 6"/>
          <p:cNvSpPr txBox="1"/>
          <p:nvPr userDrawn="1"/>
        </p:nvSpPr>
        <p:spPr>
          <a:xfrm>
            <a:off x="0" y="-27384"/>
            <a:ext cx="9144000" cy="369332"/>
          </a:xfrm>
          <a:prstGeom prst="rect">
            <a:avLst/>
          </a:prstGeom>
          <a:noFill/>
        </p:spPr>
        <p:txBody>
          <a:bodyPr wrap="square" rtlCol="0">
            <a:spAutoFit/>
          </a:bodyPr>
          <a:lstStyle/>
          <a:p>
            <a:pPr algn="ctr" fontAlgn="base">
              <a:spcBef>
                <a:spcPct val="0"/>
              </a:spcBef>
              <a:spcAft>
                <a:spcPct val="0"/>
              </a:spcAft>
            </a:pPr>
            <a:r>
              <a:rPr lang="de-DE" b="1" dirty="0" err="1" smtClean="0">
                <a:solidFill>
                  <a:srgbClr val="000000"/>
                </a:solidFill>
                <a:latin typeface="Arial" charset="0"/>
                <a:ea typeface="ＭＳ Ｐゴシック" charset="0"/>
                <a:cs typeface="ＭＳ Ｐゴシック" charset="0"/>
              </a:rPr>
              <a:t>AtlantOS</a:t>
            </a:r>
            <a:endParaRPr lang="de-DE" b="1" dirty="0">
              <a:solidFill>
                <a:srgbClr val="000000"/>
              </a:solidFill>
              <a:latin typeface="Arial" charset="0"/>
              <a:ea typeface="ＭＳ Ｐゴシック" charset="0"/>
              <a:cs typeface="ＭＳ Ｐゴシック" charset="0"/>
            </a:endParaRPr>
          </a:p>
        </p:txBody>
      </p:sp>
      <p:cxnSp>
        <p:nvCxnSpPr>
          <p:cNvPr id="9" name="Gerade Verbindung 8"/>
          <p:cNvCxnSpPr/>
          <p:nvPr userDrawn="1"/>
        </p:nvCxnSpPr>
        <p:spPr>
          <a:xfrm>
            <a:off x="144016" y="332656"/>
            <a:ext cx="8820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91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0" y="-27384"/>
            <a:ext cx="9144000" cy="369332"/>
          </a:xfrm>
          <a:prstGeom prst="rect">
            <a:avLst/>
          </a:prstGeom>
          <a:noFill/>
        </p:spPr>
        <p:txBody>
          <a:bodyPr wrap="square" rtlCol="0">
            <a:spAutoFit/>
          </a:bodyPr>
          <a:lstStyle/>
          <a:p>
            <a:pPr algn="ctr"/>
            <a:r>
              <a:rPr lang="de-DE" dirty="0" err="1" smtClean="0">
                <a:solidFill>
                  <a:prstClr val="black"/>
                </a:solidFill>
                <a:latin typeface="Calibri"/>
              </a:rPr>
              <a:t>AtlantOS</a:t>
            </a:r>
            <a:endParaRPr lang="de-DE" dirty="0">
              <a:solidFill>
                <a:prstClr val="black"/>
              </a:solidFill>
              <a:latin typeface="Calibri"/>
            </a:endParaRPr>
          </a:p>
        </p:txBody>
      </p:sp>
      <p:cxnSp>
        <p:nvCxnSpPr>
          <p:cNvPr id="9" name="Gerade Verbindung 8"/>
          <p:cNvCxnSpPr/>
          <p:nvPr userDrawn="1"/>
        </p:nvCxnSpPr>
        <p:spPr>
          <a:xfrm>
            <a:off x="144016" y="332656"/>
            <a:ext cx="8820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3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85964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422368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217985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77696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10"/>
          </p:nvPr>
        </p:nvSpPr>
        <p:spPr/>
        <p:txBody>
          <a:bodyPr/>
          <a:lstStyle/>
          <a:p>
            <a:fld id="{E309CB72-38C9-4383-AE92-5A52D1783104}" type="datetime1">
              <a:rPr lang="en-GB" smtClean="0"/>
              <a:t>11/01/2017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448251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latin typeface="Calibri"/>
            </a:endParaRPr>
          </a:p>
        </p:txBody>
      </p:sp>
      <p:sp>
        <p:nvSpPr>
          <p:cNvPr id="9" name="Foliennummernplatzhalter 8"/>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11485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7730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latin typeface="Calibri"/>
            </a:endParaRPr>
          </a:p>
        </p:txBody>
      </p:sp>
      <p:sp>
        <p:nvSpPr>
          <p:cNvPr id="4" name="Foliennummernplatzhalter 3"/>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014022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4470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55980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335290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688464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6FCD08F-3B60-4151-9AB4-14465E3D62C9}"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A337182E-5735-4DBA-9412-86939FBFCC83}"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89737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9" descr="oceanobs_ppt_1600x1200_COV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152400" y="6477000"/>
            <a:ext cx="3200400" cy="341313"/>
          </a:xfrm>
          <a:prstGeom prst="rect">
            <a:avLst/>
          </a:prstGeom>
          <a:solidFill>
            <a:srgbClr val="006382"/>
          </a:solidFill>
          <a:ln w="9525">
            <a:noFill/>
            <a:miter lim="800000"/>
            <a:headEnd/>
            <a:tailEnd/>
          </a:ln>
        </p:spPr>
        <p:txBody>
          <a:bodyPr lIns="91438" tIns="45718" rIns="91438" bIns="45718">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fontAlgn="base">
              <a:spcBef>
                <a:spcPct val="50000"/>
              </a:spcBef>
              <a:spcAft>
                <a:spcPct val="0"/>
              </a:spcAft>
              <a:defRPr/>
            </a:pPr>
            <a:r>
              <a:rPr lang="en-US" sz="1600" b="0" smtClean="0">
                <a:solidFill>
                  <a:srgbClr val="FFFFFF"/>
                </a:solidFill>
              </a:rPr>
              <a:t>post-OO’09 Working Group</a:t>
            </a: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763049980"/>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898989"/>
                </a:solidFill>
                <a:latin typeface="Calibri" charset="0"/>
                <a:ea typeface="ＭＳ Ｐゴシック" charset="0"/>
                <a:cs typeface="ＭＳ Ｐゴシック" charset="0"/>
              </a:defRPr>
            </a:lvl1pPr>
          </a:lstStyle>
          <a:p>
            <a:pPr>
              <a:defRPr/>
            </a:pPr>
            <a:fld id="{FC29B142-4C32-6A4D-B937-F5F8E687ED1B}" type="datetime1">
              <a:rPr lang="en-US"/>
              <a:pPr>
                <a:defRPr/>
              </a:pPr>
              <a:t>1/11/17</a:t>
            </a:fld>
            <a:endParaRPr lang="en-US"/>
          </a:p>
        </p:txBody>
      </p:sp>
      <p:sp>
        <p:nvSpPr>
          <p:cNvPr id="3" name="Footer Placeholder 2"/>
          <p:cNvSpPr>
            <a:spLocks noGrp="1"/>
          </p:cNvSpPr>
          <p:nvPr>
            <p:ph type="ftr" sz="quarter" idx="11"/>
          </p:nvPr>
        </p:nvSpPr>
        <p:spPr/>
        <p:txBody>
          <a:bodyPr/>
          <a:lstStyle>
            <a:lvl1pPr>
              <a:defRPr>
                <a:solidFill>
                  <a:prstClr val="black">
                    <a:tint val="75000"/>
                  </a:prstClr>
                </a:solidFill>
                <a:latin typeface="Calibri"/>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rgbClr val="898989"/>
                </a:solidFill>
                <a:latin typeface="Calibri" charset="0"/>
              </a:defRPr>
            </a:lvl1pPr>
          </a:lstStyle>
          <a:p>
            <a:pPr>
              <a:defRPr/>
            </a:pPr>
            <a:fld id="{3B24E87F-CB01-E646-8BEE-A76F61B1D375}" type="slidenum">
              <a:rPr lang="en-US">
                <a:ea typeface="ＭＳ Ｐゴシック"/>
                <a:cs typeface="ＭＳ Ｐゴシック"/>
              </a:rPr>
              <a:pPr>
                <a:defRPr/>
              </a:pPr>
              <a:t>‹nr.›</a:t>
            </a:fld>
            <a:endParaRPr lang="en-US">
              <a:ea typeface="ＭＳ Ｐゴシック"/>
              <a:cs typeface="ＭＳ Ｐゴシック"/>
            </a:endParaRPr>
          </a:p>
        </p:txBody>
      </p:sp>
    </p:spTree>
    <p:extLst>
      <p:ext uri="{BB962C8B-B14F-4D97-AF65-F5344CB8AC3E}">
        <p14:creationId xmlns:p14="http://schemas.microsoft.com/office/powerpoint/2010/main" val="207161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Acknowledg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09CB72-38C9-4383-AE92-5A52D1783104}" type="datetime1">
              <a:rPr lang="en-GB" smtClean="0"/>
              <a:t>11/01/2017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
        <p:nvSpPr>
          <p:cNvPr id="7" name="Content Placeholder 2"/>
          <p:cNvSpPr>
            <a:spLocks noGrp="1"/>
          </p:cNvSpPr>
          <p:nvPr>
            <p:ph idx="4294967295" hasCustomPrompt="1"/>
          </p:nvPr>
        </p:nvSpPr>
        <p:spPr>
          <a:xfrm>
            <a:off x="685800" y="2349500"/>
            <a:ext cx="7772400" cy="3024188"/>
          </a:xfrm>
        </p:spPr>
        <p:txBody>
          <a:bodyPr/>
          <a:lstStyle>
            <a:lvl1pPr>
              <a:buNone/>
              <a:defRPr/>
            </a:lvl1pPr>
          </a:lstStyle>
          <a:p>
            <a:pPr marL="0" indent="0"/>
            <a:r>
              <a:rPr lang="en-US" dirty="0" smtClean="0">
                <a:latin typeface="Arial" charset="0"/>
                <a:cs typeface="Arial" charset="0"/>
              </a:rPr>
              <a:t>The research leading to these results has received funding from the </a:t>
            </a:r>
            <a:r>
              <a:rPr lang="de-DE" dirty="0" smtClean="0">
                <a:latin typeface="Arial" charset="0"/>
                <a:cs typeface="Arial" charset="0"/>
              </a:rPr>
              <a:t>.......</a:t>
            </a:r>
            <a:endParaRPr lang="en-GB" dirty="0" smtClean="0">
              <a:latin typeface="Arial" charset="0"/>
              <a:cs typeface="Arial" charset="0"/>
            </a:endParaRPr>
          </a:p>
        </p:txBody>
      </p:sp>
      <p:pic>
        <p:nvPicPr>
          <p:cNvPr id="11" name="Bild 10"/>
          <p:cNvPicPr>
            <a:picLocks noChangeAspect="1"/>
          </p:cNvPicPr>
          <p:nvPr userDrawn="1"/>
        </p:nvPicPr>
        <p:blipFill>
          <a:blip r:embed="rId2"/>
          <a:stretch>
            <a:fillRect/>
          </a:stretch>
        </p:blipFill>
        <p:spPr>
          <a:xfrm>
            <a:off x="4067944" y="188640"/>
            <a:ext cx="2184400" cy="1511300"/>
          </a:xfrm>
          <a:prstGeom prst="rect">
            <a:avLst/>
          </a:prstGeom>
        </p:spPr>
      </p:pic>
    </p:spTree>
    <p:extLst>
      <p:ext uri="{BB962C8B-B14F-4D97-AF65-F5344CB8AC3E}">
        <p14:creationId xmlns:p14="http://schemas.microsoft.com/office/powerpoint/2010/main" val="3595134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Date Placeholder 4"/>
          <p:cNvSpPr>
            <a:spLocks noGrp="1"/>
          </p:cNvSpPr>
          <p:nvPr>
            <p:ph type="dt" sz="half" idx="10"/>
          </p:nvPr>
        </p:nvSpPr>
        <p:spPr/>
        <p:txBody>
          <a:bodyPr/>
          <a:lstStyle>
            <a:lvl1pPr>
              <a:defRPr>
                <a:solidFill>
                  <a:srgbClr val="898989"/>
                </a:solidFill>
                <a:latin typeface="Calibri" charset="0"/>
                <a:ea typeface="ＭＳ Ｐゴシック" charset="0"/>
                <a:cs typeface="ＭＳ Ｐゴシック" charset="0"/>
              </a:defRPr>
            </a:lvl1pPr>
          </a:lstStyle>
          <a:p>
            <a:pPr>
              <a:defRPr/>
            </a:pPr>
            <a:fld id="{32484BA1-ADFF-CF4A-83BB-5170DBF6D553}" type="datetime1">
              <a:rPr lang="en-US"/>
              <a:pPr>
                <a:defRPr/>
              </a:pPr>
              <a:t>1/11/17</a:t>
            </a:fld>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latin typeface="Calibri"/>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latin typeface="Calibri" charset="0"/>
              </a:defRPr>
            </a:lvl1pPr>
          </a:lstStyle>
          <a:p>
            <a:pPr>
              <a:defRPr/>
            </a:pPr>
            <a:fld id="{658006C8-45B1-9E4F-A89E-6FA1E6DAD54C}" type="slidenum">
              <a:rPr lang="en-US">
                <a:ea typeface="ＭＳ Ｐゴシック"/>
                <a:cs typeface="ＭＳ Ｐゴシック"/>
              </a:rPr>
              <a:pPr>
                <a:defRPr/>
              </a:pPr>
              <a:t>‹nr.›</a:t>
            </a:fld>
            <a:endParaRPr lang="en-US">
              <a:ea typeface="ＭＳ Ｐゴシック"/>
              <a:cs typeface="ＭＳ Ｐゴシック"/>
            </a:endParaRPr>
          </a:p>
        </p:txBody>
      </p:sp>
    </p:spTree>
    <p:extLst>
      <p:ext uri="{BB962C8B-B14F-4D97-AF65-F5344CB8AC3E}">
        <p14:creationId xmlns:p14="http://schemas.microsoft.com/office/powerpoint/2010/main" val="3116575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2FE030AD-E4A7-8F44-BCEB-23E6BF4B6571}" type="slidenum">
              <a:rPr lang="de-DE"/>
              <a:pPr>
                <a:defRPr/>
              </a:pPr>
              <a:t>‹nr.›</a:t>
            </a:fld>
            <a:endParaRPr lang="de-DE"/>
          </a:p>
        </p:txBody>
      </p:sp>
    </p:spTree>
    <p:extLst>
      <p:ext uri="{BB962C8B-B14F-4D97-AF65-F5344CB8AC3E}">
        <p14:creationId xmlns:p14="http://schemas.microsoft.com/office/powerpoint/2010/main" val="1137403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Gerade Verbindung 7"/>
          <p:cNvCxnSpPr/>
          <p:nvPr userDrawn="1"/>
        </p:nvCxnSpPr>
        <p:spPr>
          <a:xfrm>
            <a:off x="250825" y="512763"/>
            <a:ext cx="8640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8"/>
          <p:cNvCxnSpPr/>
          <p:nvPr userDrawn="1"/>
        </p:nvCxnSpPr>
        <p:spPr>
          <a:xfrm>
            <a:off x="250825" y="6489700"/>
            <a:ext cx="8640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251520" y="20874"/>
            <a:ext cx="8640960" cy="490066"/>
          </a:xfrm>
        </p:spPr>
        <p:txBody>
          <a:bodyPr/>
          <a:lstStyle>
            <a:lvl1pPr>
              <a:defRPr sz="18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51520" y="620688"/>
            <a:ext cx="8640960" cy="5760640"/>
          </a:xfrm>
        </p:spPr>
        <p:txBody>
          <a:bodyPr/>
          <a:lstStyle>
            <a:lvl1pPr>
              <a:defRPr sz="2200"/>
            </a:lvl1pPr>
            <a:lvl2pPr marL="742950" indent="-285750">
              <a:buFont typeface="Courier New" panose="02070309020205020404" pitchFamily="49" charset="0"/>
              <a:buChar char="o"/>
              <a:defRPr sz="2000"/>
            </a:lvl2pPr>
            <a:lvl3pPr marL="1143000" indent="-228600">
              <a:buFont typeface="Arial" panose="020B0604020202020204" pitchFamily="34" charset="0"/>
              <a:buChar char="•"/>
              <a:defRPr sz="1600"/>
            </a:lvl3pPr>
            <a:lvl4pPr>
              <a:defRPr sz="1400"/>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6" name="Datumsplatzhalter 3"/>
          <p:cNvSpPr>
            <a:spLocks noGrp="1"/>
          </p:cNvSpPr>
          <p:nvPr>
            <p:ph type="dt" sz="half" idx="10"/>
          </p:nvPr>
        </p:nvSpPr>
        <p:spPr>
          <a:xfrm>
            <a:off x="254000" y="6489700"/>
            <a:ext cx="2133600" cy="365125"/>
          </a:xfrm>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7" name="Fußzeilenplatzhalter 4"/>
          <p:cNvSpPr>
            <a:spLocks noGrp="1"/>
          </p:cNvSpPr>
          <p:nvPr>
            <p:ph type="ftr" sz="quarter" idx="11"/>
          </p:nvPr>
        </p:nvSpPr>
        <p:spPr>
          <a:xfrm>
            <a:off x="3124200" y="6489700"/>
            <a:ext cx="2895600" cy="365125"/>
          </a:xfrm>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
            </a:r>
            <a:r>
              <a:rPr lang="de-DE" err="1"/>
              <a:t>AtlantOS</a:t>
            </a:r>
            <a:r>
              <a:rPr lang="de-DE"/>
              <a:t>  Meeting</a:t>
            </a:r>
          </a:p>
        </p:txBody>
      </p:sp>
      <p:sp>
        <p:nvSpPr>
          <p:cNvPr id="8" name="Foliennummernplatzhalter 5"/>
          <p:cNvSpPr>
            <a:spLocks noGrp="1"/>
          </p:cNvSpPr>
          <p:nvPr>
            <p:ph type="sldNum" sz="quarter" idx="12"/>
          </p:nvPr>
        </p:nvSpPr>
        <p:spPr>
          <a:xfrm>
            <a:off x="6759575" y="6489700"/>
            <a:ext cx="2133600" cy="365125"/>
          </a:xfrm>
        </p:spPr>
        <p:txBody>
          <a:bodyPr/>
          <a:lstStyle>
            <a:lvl1pPr>
              <a:defRPr b="1"/>
            </a:lvl1pPr>
          </a:lstStyle>
          <a:p>
            <a:pPr>
              <a:defRPr/>
            </a:pPr>
            <a:fld id="{6B7F46DE-F37E-F144-ACC6-6DE4D8010381}" type="slidenum">
              <a:rPr lang="de-DE"/>
              <a:pPr>
                <a:defRPr/>
              </a:pPr>
              <a:t>‹nr.›</a:t>
            </a:fld>
            <a:endParaRPr lang="de-DE"/>
          </a:p>
        </p:txBody>
      </p:sp>
    </p:spTree>
    <p:extLst>
      <p:ext uri="{BB962C8B-B14F-4D97-AF65-F5344CB8AC3E}">
        <p14:creationId xmlns:p14="http://schemas.microsoft.com/office/powerpoint/2010/main" val="3279863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C4B5407C-9C44-4348-9536-8CDF27D56B99}" type="slidenum">
              <a:rPr lang="de-DE"/>
              <a:pPr>
                <a:defRPr/>
              </a:pPr>
              <a:t>‹nr.›</a:t>
            </a:fld>
            <a:endParaRPr lang="de-DE"/>
          </a:p>
        </p:txBody>
      </p:sp>
    </p:spTree>
    <p:extLst>
      <p:ext uri="{BB962C8B-B14F-4D97-AF65-F5344CB8AC3E}">
        <p14:creationId xmlns:p14="http://schemas.microsoft.com/office/powerpoint/2010/main" val="4123623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6" name="Fußzeilenplatzhalt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7" name="Foliennummernplatzhalter 6"/>
          <p:cNvSpPr>
            <a:spLocks noGrp="1"/>
          </p:cNvSpPr>
          <p:nvPr>
            <p:ph type="sldNum" sz="quarter" idx="12"/>
          </p:nvPr>
        </p:nvSpPr>
        <p:spPr/>
        <p:txBody>
          <a:bodyPr/>
          <a:lstStyle>
            <a:lvl1pPr>
              <a:defRPr b="1"/>
            </a:lvl1pPr>
          </a:lstStyle>
          <a:p>
            <a:pPr>
              <a:defRPr/>
            </a:pPr>
            <a:fld id="{7DDF85D5-A0E8-EA40-9092-6D05D02FDA6D}" type="slidenum">
              <a:rPr lang="de-DE"/>
              <a:pPr>
                <a:defRPr/>
              </a:pPr>
              <a:t>‹nr.›</a:t>
            </a:fld>
            <a:endParaRPr lang="de-DE"/>
          </a:p>
        </p:txBody>
      </p:sp>
    </p:spTree>
    <p:extLst>
      <p:ext uri="{BB962C8B-B14F-4D97-AF65-F5344CB8AC3E}">
        <p14:creationId xmlns:p14="http://schemas.microsoft.com/office/powerpoint/2010/main" val="2849224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8" name="Fußzeilenplatzhalter 7"/>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9" name="Foliennummernplatzhalter 8"/>
          <p:cNvSpPr>
            <a:spLocks noGrp="1"/>
          </p:cNvSpPr>
          <p:nvPr>
            <p:ph type="sldNum" sz="quarter" idx="12"/>
          </p:nvPr>
        </p:nvSpPr>
        <p:spPr/>
        <p:txBody>
          <a:bodyPr/>
          <a:lstStyle>
            <a:lvl1pPr>
              <a:defRPr b="1"/>
            </a:lvl1pPr>
          </a:lstStyle>
          <a:p>
            <a:pPr>
              <a:defRPr/>
            </a:pPr>
            <a:fld id="{962F3302-4CB4-0640-8746-17E33EE38AD1}" type="slidenum">
              <a:rPr lang="de-DE"/>
              <a:pPr>
                <a:defRPr/>
              </a:pPr>
              <a:t>‹nr.›</a:t>
            </a:fld>
            <a:endParaRPr lang="de-DE"/>
          </a:p>
        </p:txBody>
      </p:sp>
    </p:spTree>
    <p:extLst>
      <p:ext uri="{BB962C8B-B14F-4D97-AF65-F5344CB8AC3E}">
        <p14:creationId xmlns:p14="http://schemas.microsoft.com/office/powerpoint/2010/main" val="2357225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4" name="Fußzeilenplatzhalt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5" name="Foliennummernplatzhalter 4"/>
          <p:cNvSpPr>
            <a:spLocks noGrp="1"/>
          </p:cNvSpPr>
          <p:nvPr>
            <p:ph type="sldNum" sz="quarter" idx="12"/>
          </p:nvPr>
        </p:nvSpPr>
        <p:spPr/>
        <p:txBody>
          <a:bodyPr/>
          <a:lstStyle>
            <a:lvl1pPr>
              <a:defRPr b="1"/>
            </a:lvl1pPr>
          </a:lstStyle>
          <a:p>
            <a:pPr>
              <a:defRPr/>
            </a:pPr>
            <a:fld id="{6062569C-CBAF-9640-AB66-C855953D33B5}" type="slidenum">
              <a:rPr lang="de-DE"/>
              <a:pPr>
                <a:defRPr/>
              </a:pPr>
              <a:t>‹nr.›</a:t>
            </a:fld>
            <a:endParaRPr lang="de-DE"/>
          </a:p>
        </p:txBody>
      </p:sp>
    </p:spTree>
    <p:extLst>
      <p:ext uri="{BB962C8B-B14F-4D97-AF65-F5344CB8AC3E}">
        <p14:creationId xmlns:p14="http://schemas.microsoft.com/office/powerpoint/2010/main" val="534963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3" name="Fußzeilenplatzhalt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4" name="Foliennummernplatzhalter 3"/>
          <p:cNvSpPr>
            <a:spLocks noGrp="1"/>
          </p:cNvSpPr>
          <p:nvPr>
            <p:ph type="sldNum" sz="quarter" idx="12"/>
          </p:nvPr>
        </p:nvSpPr>
        <p:spPr/>
        <p:txBody>
          <a:bodyPr/>
          <a:lstStyle>
            <a:lvl1pPr>
              <a:defRPr b="1"/>
            </a:lvl1pPr>
          </a:lstStyle>
          <a:p>
            <a:pPr>
              <a:defRPr/>
            </a:pPr>
            <a:fld id="{265FBCCE-5F42-304D-8C86-7E89D3D339C8}" type="slidenum">
              <a:rPr lang="de-DE"/>
              <a:pPr>
                <a:defRPr/>
              </a:pPr>
              <a:t>‹nr.›</a:t>
            </a:fld>
            <a:endParaRPr lang="de-DE"/>
          </a:p>
        </p:txBody>
      </p:sp>
    </p:spTree>
    <p:extLst>
      <p:ext uri="{BB962C8B-B14F-4D97-AF65-F5344CB8AC3E}">
        <p14:creationId xmlns:p14="http://schemas.microsoft.com/office/powerpoint/2010/main" val="1199293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6" name="Fußzeilenplatzhalt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7" name="Foliennummernplatzhalter 6"/>
          <p:cNvSpPr>
            <a:spLocks noGrp="1"/>
          </p:cNvSpPr>
          <p:nvPr>
            <p:ph type="sldNum" sz="quarter" idx="12"/>
          </p:nvPr>
        </p:nvSpPr>
        <p:spPr/>
        <p:txBody>
          <a:bodyPr/>
          <a:lstStyle>
            <a:lvl1pPr>
              <a:defRPr b="1"/>
            </a:lvl1pPr>
          </a:lstStyle>
          <a:p>
            <a:pPr>
              <a:defRPr/>
            </a:pPr>
            <a:fld id="{92DFE63C-578E-B642-8BBD-78D06CB75097}" type="slidenum">
              <a:rPr lang="de-DE"/>
              <a:pPr>
                <a:defRPr/>
              </a:pPr>
              <a:t>‹nr.›</a:t>
            </a:fld>
            <a:endParaRPr lang="de-DE"/>
          </a:p>
        </p:txBody>
      </p:sp>
    </p:spTree>
    <p:extLst>
      <p:ext uri="{BB962C8B-B14F-4D97-AF65-F5344CB8AC3E}">
        <p14:creationId xmlns:p14="http://schemas.microsoft.com/office/powerpoint/2010/main" val="2512895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6" name="Fußzeilenplatzhalt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7" name="Foliennummernplatzhalter 6"/>
          <p:cNvSpPr>
            <a:spLocks noGrp="1"/>
          </p:cNvSpPr>
          <p:nvPr>
            <p:ph type="sldNum" sz="quarter" idx="12"/>
          </p:nvPr>
        </p:nvSpPr>
        <p:spPr/>
        <p:txBody>
          <a:bodyPr/>
          <a:lstStyle>
            <a:lvl1pPr>
              <a:defRPr b="1"/>
            </a:lvl1pPr>
          </a:lstStyle>
          <a:p>
            <a:pPr>
              <a:defRPr/>
            </a:pPr>
            <a:fld id="{ED701392-586A-C54B-8EF7-DECAE2D941A2}" type="slidenum">
              <a:rPr lang="de-DE"/>
              <a:pPr>
                <a:defRPr/>
              </a:pPr>
              <a:t>‹nr.›</a:t>
            </a:fld>
            <a:endParaRPr lang="de-DE"/>
          </a:p>
        </p:txBody>
      </p:sp>
    </p:spTree>
    <p:extLst>
      <p:ext uri="{BB962C8B-B14F-4D97-AF65-F5344CB8AC3E}">
        <p14:creationId xmlns:p14="http://schemas.microsoft.com/office/powerpoint/2010/main" val="65494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19A3B4F-3F29-4CD1-ABA7-18E55B726566}" type="datetime1">
              <a:rPr lang="en-GB" smtClean="0"/>
              <a:t>11/01/2017</a:t>
            </a:fld>
            <a:endParaRPr lang="en-GB"/>
          </a:p>
        </p:txBody>
      </p:sp>
      <p:sp>
        <p:nvSpPr>
          <p:cNvPr id="5" name="Footer Placeholder 4"/>
          <p:cNvSpPr>
            <a:spLocks noGrp="1"/>
          </p:cNvSpPr>
          <p:nvPr>
            <p:ph type="ftr" sz="quarter" idx="11"/>
          </p:nvPr>
        </p:nvSpPr>
        <p:spPr/>
        <p:txBody>
          <a:bodyPr/>
          <a:lstStyle/>
          <a:p>
            <a:r>
              <a:rPr lang="en-GB" smtClean="0"/>
              <a:t>Title of Presentation</a:t>
            </a:r>
            <a:endParaRPr lang="en-GB"/>
          </a:p>
        </p:txBody>
      </p:sp>
      <p:sp>
        <p:nvSpPr>
          <p:cNvPr id="6" name="Slide Number Placeholder 5"/>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72223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ADEB6C39-31CD-A74D-AC5A-726868034A46}" type="slidenum">
              <a:rPr lang="de-DE"/>
              <a:pPr>
                <a:defRPr/>
              </a:pPr>
              <a:t>‹nr.›</a:t>
            </a:fld>
            <a:endParaRPr lang="de-DE"/>
          </a:p>
        </p:txBody>
      </p:sp>
    </p:spTree>
    <p:extLst>
      <p:ext uri="{BB962C8B-B14F-4D97-AF65-F5344CB8AC3E}">
        <p14:creationId xmlns:p14="http://schemas.microsoft.com/office/powerpoint/2010/main" val="3672943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13./14. May</a:t>
            </a:r>
          </a:p>
        </p:txBody>
      </p:sp>
      <p:sp>
        <p:nvSpPr>
          <p:cNvPr id="5" name="Fußzeilenplatzhalt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r>
              <a:rPr lang="de-DE"/>
              <a:t>4th AtlantOS  Meeting</a:t>
            </a:r>
          </a:p>
        </p:txBody>
      </p:sp>
      <p:sp>
        <p:nvSpPr>
          <p:cNvPr id="6" name="Foliennummernplatzhalter 5"/>
          <p:cNvSpPr>
            <a:spLocks noGrp="1"/>
          </p:cNvSpPr>
          <p:nvPr>
            <p:ph type="sldNum" sz="quarter" idx="12"/>
          </p:nvPr>
        </p:nvSpPr>
        <p:spPr/>
        <p:txBody>
          <a:bodyPr/>
          <a:lstStyle>
            <a:lvl1pPr>
              <a:defRPr b="1"/>
            </a:lvl1pPr>
          </a:lstStyle>
          <a:p>
            <a:pPr>
              <a:defRPr/>
            </a:pPr>
            <a:fld id="{A4E589E5-D738-F340-9FB8-3BBD7E1B487B}" type="slidenum">
              <a:rPr lang="de-DE"/>
              <a:pPr>
                <a:defRPr/>
              </a:pPr>
              <a:t>‹nr.›</a:t>
            </a:fld>
            <a:endParaRPr lang="de-DE"/>
          </a:p>
        </p:txBody>
      </p:sp>
    </p:spTree>
    <p:extLst>
      <p:ext uri="{BB962C8B-B14F-4D97-AF65-F5344CB8AC3E}">
        <p14:creationId xmlns:p14="http://schemas.microsoft.com/office/powerpoint/2010/main" val="290955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sz="half" idx="10"/>
          </p:nvPr>
        </p:nvSpPr>
        <p:spPr/>
        <p:txBody>
          <a:bodyPr/>
          <a:lstStyle/>
          <a:p>
            <a:fld id="{DE3C9AEE-C647-425C-8538-2538567CFD61}" type="datetime1">
              <a:rPr lang="en-GB" smtClean="0"/>
              <a:t>11/01/2017</a:t>
            </a:fld>
            <a:endParaRPr lang="en-GB"/>
          </a:p>
        </p:txBody>
      </p:sp>
      <p:sp>
        <p:nvSpPr>
          <p:cNvPr id="6" name="Footer Placeholder 5"/>
          <p:cNvSpPr>
            <a:spLocks noGrp="1"/>
          </p:cNvSpPr>
          <p:nvPr>
            <p:ph type="ftr" sz="quarter" idx="11"/>
          </p:nvPr>
        </p:nvSpPr>
        <p:spPr/>
        <p:txBody>
          <a:bodyPr/>
          <a:lstStyle/>
          <a:p>
            <a:r>
              <a:rPr lang="en-GB" smtClean="0"/>
              <a:t>Title of Presentation</a:t>
            </a:r>
            <a:endParaRPr lang="en-GB"/>
          </a:p>
        </p:txBody>
      </p:sp>
      <p:sp>
        <p:nvSpPr>
          <p:cNvPr id="7" name="Slide Number Placeholder 6"/>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24244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sz="half" idx="10"/>
          </p:nvPr>
        </p:nvSpPr>
        <p:spPr/>
        <p:txBody>
          <a:bodyPr/>
          <a:lstStyle/>
          <a:p>
            <a:fld id="{8E9F799E-8CD6-4C3A-8ABF-9359177C7969}" type="datetime1">
              <a:rPr lang="en-GB" smtClean="0"/>
              <a:t>11/01/2017</a:t>
            </a:fld>
            <a:endParaRPr lang="en-GB"/>
          </a:p>
        </p:txBody>
      </p:sp>
      <p:sp>
        <p:nvSpPr>
          <p:cNvPr id="8" name="Footer Placeholder 7"/>
          <p:cNvSpPr>
            <a:spLocks noGrp="1"/>
          </p:cNvSpPr>
          <p:nvPr>
            <p:ph type="ftr" sz="quarter" idx="11"/>
          </p:nvPr>
        </p:nvSpPr>
        <p:spPr/>
        <p:txBody>
          <a:bodyPr/>
          <a:lstStyle/>
          <a:p>
            <a:r>
              <a:rPr lang="en-GB" smtClean="0"/>
              <a:t>Title of Presentation</a:t>
            </a:r>
            <a:endParaRPr lang="en-GB"/>
          </a:p>
        </p:txBody>
      </p:sp>
      <p:sp>
        <p:nvSpPr>
          <p:cNvPr id="9" name="Slide Number Placeholder 8"/>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122772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sz="half" idx="10"/>
          </p:nvPr>
        </p:nvSpPr>
        <p:spPr/>
        <p:txBody>
          <a:bodyPr/>
          <a:lstStyle/>
          <a:p>
            <a:fld id="{D562CA4F-1A99-49E7-B15C-0507672DD1EE}" type="datetime1">
              <a:rPr lang="en-GB" smtClean="0"/>
              <a:t>11/01/2017</a:t>
            </a:fld>
            <a:endParaRPr lang="en-GB"/>
          </a:p>
        </p:txBody>
      </p:sp>
      <p:sp>
        <p:nvSpPr>
          <p:cNvPr id="4" name="Footer Placeholder 3"/>
          <p:cNvSpPr>
            <a:spLocks noGrp="1"/>
          </p:cNvSpPr>
          <p:nvPr>
            <p:ph type="ftr" sz="quarter" idx="11"/>
          </p:nvPr>
        </p:nvSpPr>
        <p:spPr/>
        <p:txBody>
          <a:bodyPr/>
          <a:lstStyle/>
          <a:p>
            <a:r>
              <a:rPr lang="en-GB" smtClean="0"/>
              <a:t>Title of Presentation</a:t>
            </a:r>
            <a:endParaRPr lang="en-GB"/>
          </a:p>
        </p:txBody>
      </p:sp>
      <p:sp>
        <p:nvSpPr>
          <p:cNvPr id="5" name="Slide Number Placeholder 4"/>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73714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935E-566C-458F-9306-A994C842FB34}" type="datetime1">
              <a:rPr lang="en-GB" smtClean="0"/>
              <a:t>11/01/2017</a:t>
            </a:fld>
            <a:endParaRPr lang="en-GB"/>
          </a:p>
        </p:txBody>
      </p:sp>
      <p:sp>
        <p:nvSpPr>
          <p:cNvPr id="3" name="Footer Placeholder 2"/>
          <p:cNvSpPr>
            <a:spLocks noGrp="1"/>
          </p:cNvSpPr>
          <p:nvPr>
            <p:ph type="ftr" sz="quarter" idx="11"/>
          </p:nvPr>
        </p:nvSpPr>
        <p:spPr/>
        <p:txBody>
          <a:bodyPr/>
          <a:lstStyle/>
          <a:p>
            <a:r>
              <a:rPr lang="en-GB" smtClean="0"/>
              <a:t>Title of Presentation</a:t>
            </a:r>
            <a:endParaRPr lang="en-GB"/>
          </a:p>
        </p:txBody>
      </p:sp>
      <p:sp>
        <p:nvSpPr>
          <p:cNvPr id="4" name="Slide Number Placeholder 3"/>
          <p:cNvSpPr>
            <a:spLocks noGrp="1"/>
          </p:cNvSpPr>
          <p:nvPr>
            <p:ph type="sldNum" sz="quarter" idx="12"/>
          </p:nvPr>
        </p:nvSpPr>
        <p:spPr/>
        <p:txBody>
          <a:bodyPr/>
          <a:lstStyle/>
          <a:p>
            <a:fld id="{03795460-39C6-410C-A80A-96E592A53964}" type="slidenum">
              <a:rPr lang="en-GB" smtClean="0"/>
              <a:t>‹nr.›</a:t>
            </a:fld>
            <a:endParaRPr lang="en-GB"/>
          </a:p>
        </p:txBody>
      </p:sp>
    </p:spTree>
    <p:extLst>
      <p:ext uri="{BB962C8B-B14F-4D97-AF65-F5344CB8AC3E}">
        <p14:creationId xmlns:p14="http://schemas.microsoft.com/office/powerpoint/2010/main" val="347800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7935E-566C-458F-9306-A994C842FB34}" type="datetime1">
              <a:rPr lang="en-GB" smtClean="0"/>
              <a:t>11/01/2017</a:t>
            </a:fld>
            <a:endParaRPr lang="en-GB"/>
          </a:p>
        </p:txBody>
      </p:sp>
      <p:sp>
        <p:nvSpPr>
          <p:cNvPr id="3" name="Footer Placeholder 2"/>
          <p:cNvSpPr>
            <a:spLocks noGrp="1"/>
          </p:cNvSpPr>
          <p:nvPr>
            <p:ph type="ftr" sz="quarter" idx="11"/>
          </p:nvPr>
        </p:nvSpPr>
        <p:spPr/>
        <p:txBody>
          <a:bodyPr/>
          <a:lstStyle/>
          <a:p>
            <a:r>
              <a:rPr lang="en-GB" smtClean="0"/>
              <a:t>Title of Presentation</a:t>
            </a:r>
            <a:endParaRPr lang="en-GB"/>
          </a:p>
        </p:txBody>
      </p:sp>
      <p:sp>
        <p:nvSpPr>
          <p:cNvPr id="4" name="Slide Number Placeholder 3"/>
          <p:cNvSpPr>
            <a:spLocks noGrp="1"/>
          </p:cNvSpPr>
          <p:nvPr>
            <p:ph type="sldNum" sz="quarter" idx="12"/>
          </p:nvPr>
        </p:nvSpPr>
        <p:spPr/>
        <p:txBody>
          <a:bodyPr/>
          <a:lstStyle/>
          <a:p>
            <a:fld id="{03795460-39C6-410C-A80A-96E592A53964}" type="slidenum">
              <a:rPr lang="en-GB" smtClean="0"/>
              <a:t>‹nr.›</a:t>
            </a:fld>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 y="0"/>
            <a:ext cx="3036093" cy="6858000"/>
          </a:xfrm>
          <a:prstGeom prst="rect">
            <a:avLst/>
          </a:prstGeom>
        </p:spPr>
      </p:pic>
    </p:spTree>
    <p:extLst>
      <p:ext uri="{BB962C8B-B14F-4D97-AF65-F5344CB8AC3E}">
        <p14:creationId xmlns:p14="http://schemas.microsoft.com/office/powerpoint/2010/main" val="38568442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theme" Target="../theme/theme3.xml"/><Relationship Id="rId5" Type="http://schemas.openxmlformats.org/officeDocument/2006/relationships/image" Target="../media/image6.pn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4.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9120E-6557-4F19-8B9C-418673DCB177}" type="datetime1">
              <a:rPr lang="en-GB" smtClean="0"/>
              <a:t>11/01/2017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Title of Presentation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95460-39C6-410C-A80A-96E592A53964}" type="slidenum">
              <a:rPr lang="en-GB" smtClean="0"/>
              <a:t>‹nr.›</a:t>
            </a:fld>
            <a:endParaRPr lang="en-GB"/>
          </a:p>
        </p:txBody>
      </p:sp>
      <p:pic>
        <p:nvPicPr>
          <p:cNvPr id="8" name="Picture 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102466" y="260648"/>
            <a:ext cx="1573990" cy="3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userDrawn="1"/>
        </p:nvPicPr>
        <p:blipFill>
          <a:blip r:embed="rId17" cstate="email">
            <a:alphaModFix amt="14000"/>
            <a:extLst>
              <a:ext uri="{28A0092B-C50C-407E-A947-70E740481C1C}">
                <a14:useLocalDpi xmlns:a14="http://schemas.microsoft.com/office/drawing/2010/main"/>
              </a:ext>
            </a:extLst>
          </a:blip>
          <a:stretch>
            <a:fillRect/>
          </a:stretch>
        </p:blipFill>
        <p:spPr>
          <a:xfrm>
            <a:off x="-793" y="0"/>
            <a:ext cx="3036093" cy="6857999"/>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89502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775" r:id="rId9"/>
    <p:sldLayoutId id="2147483656" r:id="rId10"/>
    <p:sldLayoutId id="2147483657" r:id="rId11"/>
    <p:sldLayoutId id="2147483658" r:id="rId12"/>
    <p:sldLayoutId id="2147483659" r:id="rId13"/>
    <p:sldLayoutId id="2147483708" r:id="rId1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B77EE-E0AC-4634-9456-7563B553368A}" type="datetimeFigureOut">
              <a:rPr lang="de-DE" smtClean="0">
                <a:solidFill>
                  <a:prstClr val="black">
                    <a:tint val="75000"/>
                  </a:prstClr>
                </a:solidFill>
                <a:latin typeface="Calibri"/>
              </a:rPr>
              <a:pPr/>
              <a:t>11.01.17</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FA34B-550D-4B0B-B0D6-1462ADE4595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840759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143000" y="3810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1219200" y="15240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eaLnBrk="0" hangingPunct="0">
              <a:defRPr sz="1400" b="0">
                <a:solidFill>
                  <a:srgbClr val="000000"/>
                </a:solidFill>
                <a:latin typeface="Arial" pitchFamily="-1" charset="0"/>
                <a:ea typeface="ＭＳ Ｐゴシック"/>
                <a:cs typeface="ＭＳ Ｐゴシック"/>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4290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eaLnBrk="0" hangingPunct="0">
              <a:defRPr sz="1400" b="0">
                <a:solidFill>
                  <a:srgbClr val="000000"/>
                </a:solidFill>
                <a:latin typeface="Arial" pitchFamily="-1" charset="0"/>
                <a:ea typeface="ＭＳ Ｐゴシック"/>
                <a:cs typeface="ＭＳ Ｐゴシック"/>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eaLnBrk="0" hangingPunct="0">
              <a:defRPr sz="1400" b="0">
                <a:solidFill>
                  <a:srgbClr val="000000"/>
                </a:solidFill>
              </a:defRPr>
            </a:lvl1pPr>
          </a:lstStyle>
          <a:p>
            <a:pPr fontAlgn="base">
              <a:spcBef>
                <a:spcPct val="0"/>
              </a:spcBef>
              <a:spcAft>
                <a:spcPct val="0"/>
              </a:spcAft>
              <a:defRPr/>
            </a:pPr>
            <a:fld id="{32CA3061-998B-214A-A1A6-5FFCCC8FF3A2}" type="slidenum">
              <a:rPr lang="en-US">
                <a:latin typeface="Arial" charset="0"/>
                <a:ea typeface="ＭＳ Ｐゴシック" charset="0"/>
                <a:cs typeface="ＭＳ Ｐゴシック" charset="0"/>
              </a:rPr>
              <a:pPr fontAlgn="base">
                <a:spcBef>
                  <a:spcPct val="0"/>
                </a:spcBef>
                <a:spcAft>
                  <a:spcPct val="0"/>
                </a:spcAft>
                <a:defRPr/>
              </a:pPr>
              <a:t>‹nr.›</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509211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rtl="0" eaLnBrk="0" fontAlgn="base" hangingPunct="0">
        <a:spcBef>
          <a:spcPct val="0"/>
        </a:spcBef>
        <a:spcAft>
          <a:spcPct val="0"/>
        </a:spcAft>
        <a:defRPr sz="2800" b="1">
          <a:solidFill>
            <a:srgbClr val="464646"/>
          </a:solidFill>
          <a:latin typeface="+mj-lt"/>
          <a:ea typeface="+mj-ea"/>
          <a:cs typeface="+mj-cs"/>
        </a:defRPr>
      </a:lvl1pPr>
      <a:lvl2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5pPr>
      <a:lvl6pPr marL="457196"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6pPr>
      <a:lvl7pPr marL="914391"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7pPr>
      <a:lvl8pPr marL="1371587"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8pPr>
      <a:lvl9pPr marL="1828782"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9pPr>
    </p:titleStyle>
    <p:bodyStyle>
      <a:lvl1pPr marL="341313" indent="-341313" algn="l" rtl="0" eaLnBrk="0" fontAlgn="base" hangingPunct="0">
        <a:spcBef>
          <a:spcPct val="20000"/>
        </a:spcBef>
        <a:spcAft>
          <a:spcPct val="0"/>
        </a:spcAft>
        <a:buChar char="•"/>
        <a:defRPr sz="2800">
          <a:solidFill>
            <a:srgbClr val="464646"/>
          </a:solidFill>
          <a:latin typeface="+mn-lt"/>
          <a:ea typeface="+mn-ea"/>
          <a:cs typeface="+mn-cs"/>
        </a:defRPr>
      </a:lvl1pPr>
      <a:lvl2pPr marL="741363" indent="-284163" algn="l" rtl="0" eaLnBrk="0" fontAlgn="base" hangingPunct="0">
        <a:spcBef>
          <a:spcPct val="20000"/>
        </a:spcBef>
        <a:spcAft>
          <a:spcPct val="0"/>
        </a:spcAft>
        <a:buChar char="–"/>
        <a:defRPr sz="2400">
          <a:solidFill>
            <a:srgbClr val="464646"/>
          </a:solidFill>
          <a:latin typeface="+mn-lt"/>
          <a:ea typeface="+mn-ea"/>
        </a:defRPr>
      </a:lvl2pPr>
      <a:lvl3pPr marL="1141413" indent="-227013" algn="l" rtl="0" eaLnBrk="0" fontAlgn="base" hangingPunct="0">
        <a:spcBef>
          <a:spcPct val="20000"/>
        </a:spcBef>
        <a:spcAft>
          <a:spcPct val="0"/>
        </a:spcAft>
        <a:buChar char="•"/>
        <a:defRPr sz="2000">
          <a:solidFill>
            <a:srgbClr val="464646"/>
          </a:solidFill>
          <a:latin typeface="+mn-lt"/>
          <a:ea typeface="+mn-ea"/>
        </a:defRPr>
      </a:lvl3pPr>
      <a:lvl4pPr marL="1598613" indent="-227013" algn="l" rtl="0" eaLnBrk="0" fontAlgn="base" hangingPunct="0">
        <a:spcBef>
          <a:spcPct val="20000"/>
        </a:spcBef>
        <a:spcAft>
          <a:spcPct val="0"/>
        </a:spcAft>
        <a:buChar char="–"/>
        <a:defRPr>
          <a:solidFill>
            <a:srgbClr val="464646"/>
          </a:solidFill>
          <a:latin typeface="+mn-lt"/>
          <a:ea typeface="+mn-ea"/>
        </a:defRPr>
      </a:lvl4pPr>
      <a:lvl5pPr marL="2055813" indent="-227013" algn="l" rtl="0" eaLnBrk="0" fontAlgn="base" hangingPunct="0">
        <a:spcBef>
          <a:spcPct val="20000"/>
        </a:spcBef>
        <a:spcAft>
          <a:spcPct val="0"/>
        </a:spcAft>
        <a:buChar char="»"/>
        <a:defRPr>
          <a:solidFill>
            <a:srgbClr val="464646"/>
          </a:solidFill>
          <a:latin typeface="+mn-lt"/>
          <a:ea typeface="+mn-ea"/>
        </a:defRPr>
      </a:lvl5pPr>
      <a:lvl6pPr marL="2514575" indent="-228597" algn="l" rtl="0" fontAlgn="base">
        <a:spcBef>
          <a:spcPct val="20000"/>
        </a:spcBef>
        <a:spcAft>
          <a:spcPct val="0"/>
        </a:spcAft>
        <a:buChar char="»"/>
        <a:defRPr sz="1600">
          <a:solidFill>
            <a:srgbClr val="464646"/>
          </a:solidFill>
          <a:latin typeface="+mn-lt"/>
          <a:ea typeface="+mn-ea"/>
        </a:defRPr>
      </a:lvl6pPr>
      <a:lvl7pPr marL="2971770" indent="-228597" algn="l" rtl="0" fontAlgn="base">
        <a:spcBef>
          <a:spcPct val="20000"/>
        </a:spcBef>
        <a:spcAft>
          <a:spcPct val="0"/>
        </a:spcAft>
        <a:buChar char="»"/>
        <a:defRPr sz="1600">
          <a:solidFill>
            <a:srgbClr val="464646"/>
          </a:solidFill>
          <a:latin typeface="+mn-lt"/>
          <a:ea typeface="+mn-ea"/>
        </a:defRPr>
      </a:lvl7pPr>
      <a:lvl8pPr marL="3428966" indent="-228597" algn="l" rtl="0" fontAlgn="base">
        <a:spcBef>
          <a:spcPct val="20000"/>
        </a:spcBef>
        <a:spcAft>
          <a:spcPct val="0"/>
        </a:spcAft>
        <a:buChar char="»"/>
        <a:defRPr sz="1600">
          <a:solidFill>
            <a:srgbClr val="464646"/>
          </a:solidFill>
          <a:latin typeface="+mn-lt"/>
          <a:ea typeface="+mn-ea"/>
        </a:defRPr>
      </a:lvl8pPr>
      <a:lvl9pPr marL="3886161" indent="-228597" algn="l" rtl="0" fontAlgn="base">
        <a:spcBef>
          <a:spcPct val="20000"/>
        </a:spcBef>
        <a:spcAft>
          <a:spcPct val="0"/>
        </a:spcAft>
        <a:buChar char="»"/>
        <a:defRPr sz="1600">
          <a:solidFill>
            <a:srgbClr val="464646"/>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elplatzhalter 1"/>
          <p:cNvSpPr>
            <a:spLocks noGrp="1"/>
          </p:cNvSpPr>
          <p:nvPr>
            <p:ph type="title"/>
          </p:nvPr>
        </p:nvSpPr>
        <p:spPr bwMode="auto">
          <a:xfrm>
            <a:off x="457200" y="27463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75779" name="Textplatzhalter 2"/>
          <p:cNvSpPr>
            <a:spLocks noGrp="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solidFill>
                <a:latin typeface="Calibri"/>
                <a:ea typeface="+mn-ea"/>
                <a:cs typeface="+mn-cs"/>
              </a:defRPr>
            </a:lvl1pPr>
          </a:lstStyle>
          <a:p>
            <a:pPr>
              <a:defRPr/>
            </a:pPr>
            <a:r>
              <a:rPr lang="de-DE"/>
              <a:t>13./14. May</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solidFill>
                <a:latin typeface="Calibri"/>
                <a:ea typeface="+mn-ea"/>
                <a:cs typeface="+mn-cs"/>
              </a:defRPr>
            </a:lvl1pPr>
          </a:lstStyle>
          <a:p>
            <a:pPr>
              <a:defRPr/>
            </a:pPr>
            <a:r>
              <a:rPr lang="de-DE"/>
              <a:t>4th </a:t>
            </a:r>
            <a:r>
              <a:rPr lang="de-DE" err="1"/>
              <a:t>AtlantOS</a:t>
            </a:r>
            <a:r>
              <a:rPr lang="de-DE"/>
              <a:t>  Meeting</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000000"/>
                </a:solidFill>
                <a:latin typeface="Calibri" charset="0"/>
              </a:defRPr>
            </a:lvl1pPr>
          </a:lstStyle>
          <a:p>
            <a:pPr fontAlgn="base">
              <a:spcBef>
                <a:spcPct val="0"/>
              </a:spcBef>
              <a:spcAft>
                <a:spcPct val="0"/>
              </a:spcAft>
              <a:defRPr/>
            </a:pPr>
            <a:fld id="{CDDDA3C3-1353-7440-9967-3F3056F1C77E}" type="slidenum">
              <a:rPr lang="de-DE">
                <a:ea typeface="ＭＳ Ｐゴシック" charset="0"/>
                <a:cs typeface="ＭＳ Ｐゴシック" charset="0"/>
              </a:rPr>
              <a:pPr fontAlgn="base">
                <a:spcBef>
                  <a:spcPct val="0"/>
                </a:spcBef>
                <a:spcAft>
                  <a:spcPct val="0"/>
                </a:spcAft>
                <a:defRPr/>
              </a:pPr>
              <a:t>‹nr.›</a:t>
            </a:fld>
            <a:endParaRPr lang="de-DE">
              <a:ea typeface="ＭＳ Ｐゴシック" charset="0"/>
              <a:cs typeface="ＭＳ Ｐゴシック" charset="0"/>
            </a:endParaRPr>
          </a:p>
        </p:txBody>
      </p:sp>
    </p:spTree>
    <p:extLst>
      <p:ext uri="{BB962C8B-B14F-4D97-AF65-F5344CB8AC3E}">
        <p14:creationId xmlns:p14="http://schemas.microsoft.com/office/powerpoint/2010/main" val="28229357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p:txStyles>
    <p:titleStyle>
      <a:lvl1pPr algn="ctr"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32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32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32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32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Courier New" charset="0"/>
        <a:buChar char="o"/>
        <a:defRPr sz="16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kern="1200">
          <a:solidFill>
            <a:srgbClr val="FFFF99"/>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microsoft.com/office/2007/relationships/hdphoto" Target="../media/hdphoto2.wdp"/><Relationship Id="rId6" Type="http://schemas.openxmlformats.org/officeDocument/2006/relationships/image" Target="../media/image39.png"/><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4" Type="http://schemas.microsoft.com/office/2007/relationships/hdphoto" Target="../media/hdphoto2.wdp"/><Relationship Id="rId5" Type="http://schemas.openxmlformats.org/officeDocument/2006/relationships/image" Target="../media/image39.png"/><Relationship Id="rId6" Type="http://schemas.openxmlformats.org/officeDocument/2006/relationships/image" Target="../media/image40.jpeg"/><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50.wmf"/><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3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7.png"/><Relationship Id="rId5" Type="http://schemas.microsoft.com/office/2007/relationships/hdphoto" Target="../media/hdphoto1.wdp"/><Relationship Id="rId6"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5.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7.png"/><Relationship Id="rId5" Type="http://schemas.microsoft.com/office/2007/relationships/hdphoto" Target="../media/hdphoto1.wdp"/><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3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4" Type="http://schemas.microsoft.com/office/2007/relationships/hdphoto" Target="../media/hdphoto1.wdp"/><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5856" y="1698377"/>
            <a:ext cx="5328592" cy="3098775"/>
          </a:xfrm>
        </p:spPr>
        <p:txBody>
          <a:bodyPr>
            <a:normAutofit fontScale="90000"/>
          </a:bodyPr>
          <a:lstStyle/>
          <a:p>
            <a:pPr algn="r"/>
            <a:r>
              <a:rPr lang="en-GB" b="1" dirty="0"/>
              <a:t>Optimizing and Enhancing the Integrated Atlantic Ocean Observing System</a:t>
            </a:r>
            <a:endParaRPr lang="en-GB" dirty="0"/>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31840" y="5229200"/>
            <a:ext cx="4104456" cy="1477328"/>
          </a:xfrm>
          <a:prstGeom prst="rect">
            <a:avLst/>
          </a:prstGeom>
          <a:noFill/>
        </p:spPr>
        <p:txBody>
          <a:bodyPr wrap="square" rtlCol="0">
            <a:spAutoFit/>
          </a:bodyPr>
          <a:lstStyle/>
          <a:p>
            <a:r>
              <a:rPr lang="en-GB" b="1" dirty="0" err="1" smtClean="0">
                <a:solidFill>
                  <a:schemeClr val="bg1">
                    <a:lumMod val="75000"/>
                  </a:schemeClr>
                </a:solidFill>
              </a:rPr>
              <a:t>Prof.</a:t>
            </a:r>
            <a:r>
              <a:rPr lang="en-GB" b="1" dirty="0" smtClean="0">
                <a:solidFill>
                  <a:schemeClr val="bg1">
                    <a:lumMod val="75000"/>
                  </a:schemeClr>
                </a:solidFill>
              </a:rPr>
              <a:t> </a:t>
            </a:r>
            <a:r>
              <a:rPr lang="en-GB" b="1" dirty="0" err="1" smtClean="0">
                <a:solidFill>
                  <a:schemeClr val="bg1">
                    <a:lumMod val="75000"/>
                  </a:schemeClr>
                </a:solidFill>
              </a:rPr>
              <a:t>Dr.</a:t>
            </a:r>
            <a:r>
              <a:rPr lang="en-GB" b="1" dirty="0" smtClean="0">
                <a:solidFill>
                  <a:schemeClr val="bg1">
                    <a:lumMod val="75000"/>
                  </a:schemeClr>
                </a:solidFill>
              </a:rPr>
              <a:t> Martin Visbeck</a:t>
            </a:r>
          </a:p>
          <a:p>
            <a:r>
              <a:rPr lang="en-GB" b="1" dirty="0" err="1" smtClean="0">
                <a:solidFill>
                  <a:schemeClr val="bg1">
                    <a:lumMod val="75000"/>
                  </a:schemeClr>
                </a:solidFill>
              </a:rPr>
              <a:t>Dr.</a:t>
            </a:r>
            <a:r>
              <a:rPr lang="en-GB" b="1" dirty="0" smtClean="0">
                <a:solidFill>
                  <a:schemeClr val="bg1">
                    <a:lumMod val="75000"/>
                  </a:schemeClr>
                </a:solidFill>
              </a:rPr>
              <a:t> Johannes </a:t>
            </a:r>
            <a:r>
              <a:rPr lang="en-GB" b="1" dirty="0" err="1" smtClean="0">
                <a:solidFill>
                  <a:schemeClr val="bg1">
                    <a:lumMod val="75000"/>
                  </a:schemeClr>
                </a:solidFill>
              </a:rPr>
              <a:t>Karstensen</a:t>
            </a:r>
            <a:endParaRPr lang="en-GB" b="1" dirty="0" smtClean="0">
              <a:solidFill>
                <a:schemeClr val="bg1">
                  <a:lumMod val="75000"/>
                </a:schemeClr>
              </a:solidFill>
            </a:endParaRPr>
          </a:p>
          <a:p>
            <a:r>
              <a:rPr lang="en-GB" b="1" dirty="0" err="1" smtClean="0">
                <a:solidFill>
                  <a:schemeClr val="bg1">
                    <a:lumMod val="75000"/>
                  </a:schemeClr>
                </a:solidFill>
              </a:rPr>
              <a:t>Dr.</a:t>
            </a:r>
            <a:r>
              <a:rPr lang="en-GB" b="1" dirty="0" smtClean="0">
                <a:solidFill>
                  <a:schemeClr val="bg1">
                    <a:lumMod val="75000"/>
                  </a:schemeClr>
                </a:solidFill>
              </a:rPr>
              <a:t> </a:t>
            </a:r>
            <a:r>
              <a:rPr lang="en-GB" b="1" dirty="0" err="1" smtClean="0">
                <a:solidFill>
                  <a:schemeClr val="bg1">
                    <a:lumMod val="75000"/>
                  </a:schemeClr>
                </a:solidFill>
              </a:rPr>
              <a:t>Anja</a:t>
            </a:r>
            <a:r>
              <a:rPr lang="en-GB" b="1" dirty="0" smtClean="0">
                <a:solidFill>
                  <a:schemeClr val="bg1">
                    <a:lumMod val="75000"/>
                  </a:schemeClr>
                </a:solidFill>
              </a:rPr>
              <a:t> Reitz</a:t>
            </a:r>
          </a:p>
          <a:p>
            <a:r>
              <a:rPr lang="en-GB" dirty="0" smtClean="0">
                <a:solidFill>
                  <a:schemeClr val="bg1">
                    <a:lumMod val="75000"/>
                  </a:schemeClr>
                </a:solidFill>
              </a:rPr>
              <a:t>GEOMAR Helmholtz Centre for Ocean Research Kiel, Germany</a:t>
            </a:r>
            <a:endParaRPr lang="en-GB" dirty="0">
              <a:solidFill>
                <a:schemeClr val="bg1">
                  <a:lumMod val="75000"/>
                </a:schemeClr>
              </a:solidFill>
            </a:endParaRPr>
          </a:p>
        </p:txBody>
      </p:sp>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2320" y="5373216"/>
            <a:ext cx="1459738" cy="9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2" descr="Bild in Originalgröße anzei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5204" y="6338215"/>
            <a:ext cx="1377276" cy="4751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411760" y="188640"/>
            <a:ext cx="2160240" cy="558676"/>
            <a:chOff x="2411760" y="188640"/>
            <a:chExt cx="2160240" cy="558676"/>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1760" y="188640"/>
              <a:ext cx="691476" cy="558676"/>
            </a:xfrm>
            <a:prstGeom prst="rect">
              <a:avLst/>
            </a:prstGeom>
          </p:spPr>
        </p:pic>
        <p:sp>
          <p:nvSpPr>
            <p:cNvPr id="4" name="TextBox 3"/>
            <p:cNvSpPr txBox="1"/>
            <p:nvPr/>
          </p:nvSpPr>
          <p:spPr>
            <a:xfrm>
              <a:off x="3131840" y="260648"/>
              <a:ext cx="1440160" cy="369332"/>
            </a:xfrm>
            <a:prstGeom prst="rect">
              <a:avLst/>
            </a:prstGeom>
            <a:noFill/>
          </p:spPr>
          <p:txBody>
            <a:bodyPr wrap="square" rtlCol="0">
              <a:spAutoFit/>
            </a:bodyPr>
            <a:lstStyle/>
            <a:p>
              <a:r>
                <a:rPr lang="en-US" dirty="0" smtClean="0"/>
                <a:t>#</a:t>
              </a:r>
              <a:r>
                <a:rPr lang="en-US" dirty="0" err="1" smtClean="0"/>
                <a:t>AtlantOS</a:t>
              </a:r>
              <a:endParaRPr lang="en-US" dirty="0"/>
            </a:p>
          </p:txBody>
        </p:sp>
      </p:grpSp>
    </p:spTree>
    <p:extLst>
      <p:ext uri="{BB962C8B-B14F-4D97-AF65-F5344CB8AC3E}">
        <p14:creationId xmlns:p14="http://schemas.microsoft.com/office/powerpoint/2010/main" val="4290466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ctrTitle"/>
          </p:nvPr>
        </p:nvSpPr>
        <p:spPr>
          <a:xfrm>
            <a:off x="3352800" y="1577975"/>
            <a:ext cx="5105400" cy="836613"/>
          </a:xfrm>
        </p:spPr>
        <p:txBody>
          <a:bodyPr/>
          <a:lstStyle/>
          <a:p>
            <a:pPr eaLnBrk="1" hangingPunct="1"/>
            <a:r>
              <a:rPr lang="en-US" sz="2400">
                <a:solidFill>
                  <a:schemeClr val="tx1"/>
                </a:solidFill>
                <a:latin typeface="Arial" charset="0"/>
                <a:ea typeface="ＭＳ Ｐゴシック" charset="0"/>
                <a:cs typeface="ＭＳ Ｐゴシック" charset="0"/>
              </a:rPr>
              <a:t>Future of Sustained Observations</a:t>
            </a:r>
          </a:p>
        </p:txBody>
      </p:sp>
      <p:pic>
        <p:nvPicPr>
          <p:cNvPr id="91138" name="Picture 6" descr="Front_page_OO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84313"/>
            <a:ext cx="29273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p:cNvSpPr txBox="1">
            <a:spLocks noChangeArrowheads="1"/>
          </p:cNvSpPr>
          <p:nvPr/>
        </p:nvSpPr>
        <p:spPr bwMode="auto">
          <a:xfrm>
            <a:off x="3268663" y="2536825"/>
            <a:ext cx="556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lstStyle>
            <a:lvl1pPr marL="379413" indent="-379413"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fontAlgn="base">
              <a:spcBef>
                <a:spcPct val="20000"/>
              </a:spcBef>
              <a:spcAft>
                <a:spcPct val="0"/>
              </a:spcAft>
              <a:buFont typeface="Arial" charset="0"/>
              <a:buChar char="•"/>
            </a:pPr>
            <a:r>
              <a:rPr lang="en-US" sz="1800" b="0">
                <a:solidFill>
                  <a:srgbClr val="000000"/>
                </a:solidFill>
              </a:rPr>
              <a:t>OceanObs</a:t>
            </a:r>
            <a:r>
              <a:rPr lang="ja-JP" altLang="en-US" sz="1800" b="0">
                <a:solidFill>
                  <a:srgbClr val="000000"/>
                </a:solidFill>
              </a:rPr>
              <a:t>’</a:t>
            </a:r>
            <a:r>
              <a:rPr lang="en-US" altLang="ja-JP" sz="1800" b="0">
                <a:solidFill>
                  <a:srgbClr val="000000"/>
                </a:solidFill>
              </a:rPr>
              <a:t>09 identified tremendous opportunities, significant challenges</a:t>
            </a:r>
          </a:p>
          <a:p>
            <a:pPr fontAlgn="base">
              <a:spcBef>
                <a:spcPct val="20000"/>
              </a:spcBef>
              <a:spcAft>
                <a:spcPct val="0"/>
              </a:spcAft>
              <a:buFont typeface="Arial" charset="0"/>
              <a:buChar char="•"/>
            </a:pPr>
            <a:endParaRPr lang="en-US" sz="1800" b="0">
              <a:solidFill>
                <a:srgbClr val="000000"/>
              </a:solidFill>
            </a:endParaRPr>
          </a:p>
          <a:p>
            <a:pPr fontAlgn="base">
              <a:spcBef>
                <a:spcPct val="20000"/>
              </a:spcBef>
              <a:spcAft>
                <a:spcPct val="0"/>
              </a:spcAft>
              <a:buFont typeface="Arial" charset="0"/>
              <a:buChar char="•"/>
            </a:pPr>
            <a:r>
              <a:rPr lang="en-US" sz="1800" b="0">
                <a:solidFill>
                  <a:srgbClr val="000000"/>
                </a:solidFill>
              </a:rPr>
              <a:t>Called for </a:t>
            </a:r>
            <a:r>
              <a:rPr lang="en-US" sz="1800">
                <a:solidFill>
                  <a:srgbClr val="000000"/>
                </a:solidFill>
              </a:rPr>
              <a:t>a framework for planning and moving forward with an enhanced global sustained ocean observing system over the next decade</a:t>
            </a:r>
            <a:r>
              <a:rPr lang="en-US" sz="1800" b="0">
                <a:solidFill>
                  <a:srgbClr val="000000"/>
                </a:solidFill>
              </a:rPr>
              <a:t>, integrating new physical, biogeochemical, biological observations while sustaining present observations</a:t>
            </a:r>
          </a:p>
          <a:p>
            <a:pPr fontAlgn="base">
              <a:spcBef>
                <a:spcPct val="20000"/>
              </a:spcBef>
              <a:spcAft>
                <a:spcPct val="0"/>
              </a:spcAft>
              <a:buFont typeface="Arial" charset="0"/>
              <a:buChar char="•"/>
            </a:pPr>
            <a:endParaRPr lang="en-US" sz="1800" b="0">
              <a:solidFill>
                <a:srgbClr val="000000"/>
              </a:solidFill>
            </a:endParaRPr>
          </a:p>
          <a:p>
            <a:pPr fontAlgn="base">
              <a:spcBef>
                <a:spcPct val="20000"/>
              </a:spcBef>
              <a:spcAft>
                <a:spcPct val="0"/>
              </a:spcAft>
            </a:pPr>
            <a:endParaRPr lang="en-US" sz="1800" b="0">
              <a:solidFill>
                <a:srgbClr val="000000"/>
              </a:solidFill>
            </a:endParaRPr>
          </a:p>
        </p:txBody>
      </p:sp>
    </p:spTree>
    <p:extLst>
      <p:ext uri="{BB962C8B-B14F-4D97-AF65-F5344CB8AC3E}">
        <p14:creationId xmlns:p14="http://schemas.microsoft.com/office/powerpoint/2010/main" val="86988916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AutoShape 2"/>
          <p:cNvSpPr>
            <a:spLocks noChangeArrowheads="1"/>
          </p:cNvSpPr>
          <p:nvPr/>
        </p:nvSpPr>
        <p:spPr bwMode="auto">
          <a:xfrm rot="5400000">
            <a:off x="590550" y="3249613"/>
            <a:ext cx="3619500" cy="1600200"/>
          </a:xfrm>
          <a:prstGeom prst="downArrow">
            <a:avLst>
              <a:gd name="adj1" fmla="val 49917"/>
              <a:gd name="adj2" fmla="val 24412"/>
            </a:avLst>
          </a:prstGeom>
          <a:gradFill rotWithShape="1">
            <a:gsLst>
              <a:gs pos="0">
                <a:srgbClr val="00CC00"/>
              </a:gs>
              <a:gs pos="100000">
                <a:srgbClr val="A6EDA6"/>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CC00"/>
            </a:extrusionClr>
          </a:sp3d>
        </p:spPr>
        <p:txBody>
          <a:bodyPr vert="eaVert" wrap="none" lIns="91439" tIns="45719" rIns="91439" bIns="45719" anchor="ctr">
            <a:flatTx/>
          </a:bodyPr>
          <a:lstStyle/>
          <a:p>
            <a:pPr defTabSz="457200" fontAlgn="base">
              <a:spcBef>
                <a:spcPct val="0"/>
              </a:spcBef>
              <a:spcAft>
                <a:spcPct val="0"/>
              </a:spcAft>
            </a:pPr>
            <a:endParaRPr lang="fr-FR" b="1">
              <a:solidFill>
                <a:srgbClr val="000000"/>
              </a:solidFill>
              <a:latin typeface="Arial" charset="0"/>
              <a:ea typeface="ＭＳ Ｐゴシック" charset="0"/>
              <a:cs typeface="Arial" charset="0"/>
            </a:endParaRPr>
          </a:p>
        </p:txBody>
      </p:sp>
      <p:sp>
        <p:nvSpPr>
          <p:cNvPr id="93186" name="Rectangle 3"/>
          <p:cNvSpPr>
            <a:spLocks noChangeArrowheads="1"/>
          </p:cNvSpPr>
          <p:nvPr/>
        </p:nvSpPr>
        <p:spPr bwMode="auto">
          <a:xfrm>
            <a:off x="3276600" y="2649538"/>
            <a:ext cx="3957638" cy="2695575"/>
          </a:xfrm>
          <a:prstGeom prst="rect">
            <a:avLst/>
          </a:prstGeom>
          <a:gradFill rotWithShape="1">
            <a:gsLst>
              <a:gs pos="0">
                <a:srgbClr val="EAC0FF"/>
              </a:gs>
              <a:gs pos="100000">
                <a:srgbClr val="CC66FF"/>
              </a:gs>
            </a:gsLst>
            <a:lin ang="27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66FF"/>
            </a:extrusionClr>
          </a:sp3d>
        </p:spPr>
        <p:txBody>
          <a:bodyPr wrap="none" lIns="91439" tIns="45719" rIns="91439" bIns="45719" anchor="ctr">
            <a:flatTx/>
          </a:bodyPr>
          <a:lstStyle/>
          <a:p>
            <a:pPr defTabSz="457200" fontAlgn="base">
              <a:spcBef>
                <a:spcPct val="0"/>
              </a:spcBef>
              <a:spcAft>
                <a:spcPct val="0"/>
              </a:spcAft>
            </a:pPr>
            <a:endParaRPr lang="fr-FR" b="1">
              <a:solidFill>
                <a:srgbClr val="000000"/>
              </a:solidFill>
              <a:latin typeface="Arial" charset="0"/>
              <a:ea typeface="ＭＳ Ｐゴシック" charset="0"/>
              <a:cs typeface="Arial" charset="0"/>
            </a:endParaRPr>
          </a:p>
        </p:txBody>
      </p:sp>
      <p:sp>
        <p:nvSpPr>
          <p:cNvPr id="93187" name="AutoShape 4"/>
          <p:cNvSpPr>
            <a:spLocks noChangeArrowheads="1"/>
          </p:cNvSpPr>
          <p:nvPr/>
        </p:nvSpPr>
        <p:spPr bwMode="auto">
          <a:xfrm>
            <a:off x="3276600" y="1020763"/>
            <a:ext cx="3957638" cy="1547812"/>
          </a:xfrm>
          <a:prstGeom prst="downArrow">
            <a:avLst>
              <a:gd name="adj1" fmla="val 50000"/>
              <a:gd name="adj2" fmla="val 25000"/>
            </a:avLst>
          </a:prstGeom>
          <a:gradFill rotWithShape="1">
            <a:gsLst>
              <a:gs pos="0">
                <a:srgbClr val="FF6600"/>
              </a:gs>
              <a:gs pos="100000">
                <a:srgbClr val="FFA76D"/>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6600"/>
            </a:extrusionClr>
          </a:sp3d>
        </p:spPr>
        <p:txBody>
          <a:bodyPr vert="eaVert" wrap="none" lIns="91439" tIns="45719" rIns="91439" bIns="45719" anchor="ctr">
            <a:flatTx/>
          </a:bodyPr>
          <a:lstStyle/>
          <a:p>
            <a:pPr defTabSz="457200" fontAlgn="base">
              <a:spcBef>
                <a:spcPct val="0"/>
              </a:spcBef>
              <a:spcAft>
                <a:spcPct val="0"/>
              </a:spcAft>
            </a:pPr>
            <a:endParaRPr lang="fr-FR" b="1">
              <a:solidFill>
                <a:srgbClr val="000000"/>
              </a:solidFill>
              <a:latin typeface="Arial" charset="0"/>
              <a:ea typeface="ＭＳ Ｐゴシック" charset="0"/>
              <a:cs typeface="Arial" charset="0"/>
            </a:endParaRPr>
          </a:p>
        </p:txBody>
      </p:sp>
      <p:sp>
        <p:nvSpPr>
          <p:cNvPr id="93188" name="Text Box 5"/>
          <p:cNvSpPr txBox="1">
            <a:spLocks noChangeArrowheads="1"/>
          </p:cNvSpPr>
          <p:nvPr/>
        </p:nvSpPr>
        <p:spPr bwMode="auto">
          <a:xfrm>
            <a:off x="4214813" y="1190625"/>
            <a:ext cx="2047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fontAlgn="base" hangingPunct="1">
              <a:spcBef>
                <a:spcPct val="0"/>
              </a:spcBef>
              <a:spcAft>
                <a:spcPct val="0"/>
              </a:spcAft>
            </a:pPr>
            <a:r>
              <a:rPr lang="en-US" sz="2000">
                <a:solidFill>
                  <a:srgbClr val="000000"/>
                </a:solidFill>
                <a:cs typeface="Arial" charset="0"/>
              </a:rPr>
              <a:t>Input</a:t>
            </a:r>
          </a:p>
          <a:p>
            <a:pPr algn="ctr" eaLnBrk="1" fontAlgn="base" hangingPunct="1">
              <a:spcBef>
                <a:spcPct val="0"/>
              </a:spcBef>
              <a:spcAft>
                <a:spcPct val="0"/>
              </a:spcAft>
            </a:pPr>
            <a:r>
              <a:rPr lang="en-US" sz="2000">
                <a:solidFill>
                  <a:srgbClr val="000000"/>
                </a:solidFill>
                <a:cs typeface="Arial" charset="0"/>
              </a:rPr>
              <a:t>(Requirements)</a:t>
            </a:r>
          </a:p>
        </p:txBody>
      </p:sp>
      <p:sp>
        <p:nvSpPr>
          <p:cNvPr id="93189" name="Text Box 6"/>
          <p:cNvSpPr txBox="1">
            <a:spLocks noChangeArrowheads="1"/>
          </p:cNvSpPr>
          <p:nvPr/>
        </p:nvSpPr>
        <p:spPr bwMode="auto">
          <a:xfrm>
            <a:off x="1743075" y="3414713"/>
            <a:ext cx="1368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fontAlgn="base" hangingPunct="1">
              <a:spcBef>
                <a:spcPct val="0"/>
              </a:spcBef>
              <a:spcAft>
                <a:spcPct val="0"/>
              </a:spcAft>
            </a:pPr>
            <a:r>
              <a:rPr lang="en-US" sz="2000">
                <a:solidFill>
                  <a:srgbClr val="000000"/>
                </a:solidFill>
                <a:cs typeface="Arial" charset="0"/>
              </a:rPr>
              <a:t>Output</a:t>
            </a:r>
          </a:p>
          <a:p>
            <a:pPr algn="ctr" eaLnBrk="1" fontAlgn="base" hangingPunct="1">
              <a:spcBef>
                <a:spcPct val="0"/>
              </a:spcBef>
              <a:spcAft>
                <a:spcPct val="0"/>
              </a:spcAft>
            </a:pPr>
            <a:r>
              <a:rPr lang="en-US" sz="2000">
                <a:solidFill>
                  <a:srgbClr val="000000"/>
                </a:solidFill>
                <a:cs typeface="Arial" charset="0"/>
              </a:rPr>
              <a:t>(Data &amp; </a:t>
            </a:r>
          </a:p>
          <a:p>
            <a:pPr algn="ctr" eaLnBrk="1" fontAlgn="base" hangingPunct="1">
              <a:spcBef>
                <a:spcPct val="0"/>
              </a:spcBef>
              <a:spcAft>
                <a:spcPct val="0"/>
              </a:spcAft>
            </a:pPr>
            <a:r>
              <a:rPr lang="en-US" sz="2000">
                <a:solidFill>
                  <a:srgbClr val="000000"/>
                </a:solidFill>
                <a:cs typeface="Arial" charset="0"/>
              </a:rPr>
              <a:t>Products)</a:t>
            </a:r>
          </a:p>
        </p:txBody>
      </p:sp>
      <p:sp>
        <p:nvSpPr>
          <p:cNvPr id="93190" name="Text Box 7"/>
          <p:cNvSpPr txBox="1">
            <a:spLocks noChangeArrowheads="1"/>
          </p:cNvSpPr>
          <p:nvPr/>
        </p:nvSpPr>
        <p:spPr bwMode="auto">
          <a:xfrm>
            <a:off x="4141788" y="3508375"/>
            <a:ext cx="1978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fontAlgn="base" hangingPunct="1">
              <a:spcBef>
                <a:spcPct val="0"/>
              </a:spcBef>
              <a:spcAft>
                <a:spcPct val="0"/>
              </a:spcAft>
            </a:pPr>
            <a:r>
              <a:rPr lang="en-US" sz="2000">
                <a:solidFill>
                  <a:srgbClr val="000000"/>
                </a:solidFill>
                <a:cs typeface="Arial" charset="0"/>
              </a:rPr>
              <a:t>Process</a:t>
            </a:r>
          </a:p>
          <a:p>
            <a:pPr algn="ctr" eaLnBrk="1" fontAlgn="base" hangingPunct="1">
              <a:spcBef>
                <a:spcPct val="0"/>
              </a:spcBef>
              <a:spcAft>
                <a:spcPct val="0"/>
              </a:spcAft>
            </a:pPr>
            <a:r>
              <a:rPr lang="en-US" sz="2000">
                <a:solidFill>
                  <a:srgbClr val="000000"/>
                </a:solidFill>
                <a:cs typeface="Arial" charset="0"/>
              </a:rPr>
              <a:t>(Observations)</a:t>
            </a:r>
          </a:p>
        </p:txBody>
      </p:sp>
      <p:sp>
        <p:nvSpPr>
          <p:cNvPr id="10" name="Rectangle 2"/>
          <p:cNvSpPr txBox="1">
            <a:spLocks noChangeArrowheads="1"/>
          </p:cNvSpPr>
          <p:nvPr/>
        </p:nvSpPr>
        <p:spPr bwMode="auto">
          <a:xfrm>
            <a:off x="685800" y="274638"/>
            <a:ext cx="7772400" cy="762000"/>
          </a:xfrm>
          <a:prstGeom prst="rect">
            <a:avLst/>
          </a:prstGeom>
          <a:noFill/>
          <a:ln w="9525">
            <a:noFill/>
            <a:miter lim="800000"/>
            <a:headEnd/>
            <a:tailEnd/>
          </a:ln>
        </p:spPr>
        <p:txBody>
          <a:bodyPr lIns="82296" tIns="41148" rIns="82296" bIns="41148" anchor="ctr"/>
          <a:lstStyle/>
          <a:p>
            <a:pPr defTabSz="457200" eaLnBrk="0" hangingPunct="0">
              <a:defRPr/>
            </a:pPr>
            <a:r>
              <a:rPr lang="en-US" b="1" kern="0" dirty="0">
                <a:solidFill>
                  <a:srgbClr val="1F497D"/>
                </a:solidFill>
                <a:latin typeface="Arial" pitchFamily="-1" charset="0"/>
                <a:ea typeface="ＭＳ Ｐゴシック" pitchFamily="-1" charset="-128"/>
                <a:cs typeface="Arial"/>
              </a:rPr>
              <a:t>Framework for Ocean Observing</a:t>
            </a:r>
            <a:br>
              <a:rPr lang="en-US" b="1" kern="0" dirty="0">
                <a:solidFill>
                  <a:srgbClr val="1F497D"/>
                </a:solidFill>
                <a:latin typeface="Arial" pitchFamily="-1" charset="0"/>
                <a:ea typeface="ＭＳ Ｐゴシック" pitchFamily="-1" charset="-128"/>
                <a:cs typeface="Arial"/>
              </a:rPr>
            </a:br>
            <a:r>
              <a:rPr lang="en-US" sz="2900" b="1" kern="0" dirty="0">
                <a:solidFill>
                  <a:srgbClr val="1F497D"/>
                </a:solidFill>
                <a:latin typeface="Arial" pitchFamily="-1" charset="0"/>
                <a:ea typeface="ＭＳ Ｐゴシック" pitchFamily="-1" charset="-128"/>
                <a:cs typeface="Arial"/>
              </a:rPr>
              <a:t>A simple system</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08549">
            <a:off x="6955877" y="4151290"/>
            <a:ext cx="1762778" cy="2497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3194" name="Rectangle 2"/>
          <p:cNvSpPr>
            <a:spLocks noChangeArrowheads="1"/>
          </p:cNvSpPr>
          <p:nvPr/>
        </p:nvSpPr>
        <p:spPr bwMode="auto">
          <a:xfrm>
            <a:off x="2771775" y="6381750"/>
            <a:ext cx="365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a:solidFill>
                  <a:srgbClr val="000000"/>
                </a:solidFill>
                <a:latin typeface="Arial" charset="0"/>
                <a:ea typeface="ＭＳ Ｐゴシック" charset="0"/>
                <a:cs typeface="ＭＳ Ｐゴシック" charset="0"/>
              </a:rPr>
              <a:t>http://www.oceanobs09.net/foo/</a:t>
            </a:r>
          </a:p>
        </p:txBody>
      </p:sp>
      <p:pic>
        <p:nvPicPr>
          <p:cNvPr id="12" name="Picture 11"/>
          <p:cNvPicPr>
            <a:picLocks noChangeAspect="1"/>
          </p:cNvPicPr>
          <p:nvPr/>
        </p:nvPicPr>
        <p:blipFill>
          <a:blip r:embed="rId4" cstate="email">
            <a:extLst>
              <a:ext uri="{BEBA8EAE-BF5A-486C-A8C5-ECC9F3942E4B}">
                <a14:imgProps xmlns:a14="http://schemas.microsoft.com/office/drawing/2010/main">
                  <a14:imgLayer r:embed="rId5">
                    <a14:imgEffect>
                      <a14:backgroundRemoval t="9459" b="89865" l="3150" r="97441"/>
                    </a14:imgEffect>
                  </a14:imgLayer>
                </a14:imgProps>
              </a:ext>
              <a:ext uri="{28A0092B-C50C-407E-A947-70E740481C1C}">
                <a14:useLocalDpi xmlns:a14="http://schemas.microsoft.com/office/drawing/2010/main"/>
              </a:ext>
            </a:extLst>
          </a:blip>
          <a:stretch>
            <a:fillRect/>
          </a:stretch>
        </p:blipFill>
        <p:spPr>
          <a:xfrm rot="16200000">
            <a:off x="-256330" y="1957138"/>
            <a:ext cx="1225382" cy="712722"/>
          </a:xfrm>
          <a:prstGeom prst="rect">
            <a:avLst/>
          </a:prstGeom>
        </p:spPr>
      </p:pic>
      <p:pic>
        <p:nvPicPr>
          <p:cNvPr id="1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6296" y="116632"/>
            <a:ext cx="1779827" cy="41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585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85800" y="274638"/>
            <a:ext cx="7772400" cy="762000"/>
          </a:xfrm>
          <a:prstGeom prst="rect">
            <a:avLst/>
          </a:prstGeom>
          <a:noFill/>
          <a:ln w="9525">
            <a:noFill/>
            <a:miter lim="800000"/>
            <a:headEnd/>
            <a:tailEnd/>
          </a:ln>
        </p:spPr>
        <p:txBody>
          <a:bodyPr lIns="82296" tIns="41148" rIns="82296" bIns="41148" anchor="ctr"/>
          <a:lstStyle/>
          <a:p>
            <a:pPr defTabSz="457200" eaLnBrk="0" hangingPunct="0">
              <a:defRPr/>
            </a:pPr>
            <a:r>
              <a:rPr lang="en-US" b="1" kern="0" dirty="0">
                <a:solidFill>
                  <a:srgbClr val="1F497D"/>
                </a:solidFill>
                <a:latin typeface="Arial" pitchFamily="-1" charset="0"/>
                <a:ea typeface="ＭＳ Ｐゴシック" pitchFamily="-1" charset="-128"/>
                <a:cs typeface="Arial"/>
              </a:rPr>
              <a:t>Framework for Ocean Observing</a:t>
            </a:r>
            <a:br>
              <a:rPr lang="en-US" b="1" kern="0" dirty="0">
                <a:solidFill>
                  <a:srgbClr val="1F497D"/>
                </a:solidFill>
                <a:latin typeface="Arial" pitchFamily="-1" charset="0"/>
                <a:ea typeface="ＭＳ Ｐゴシック" pitchFamily="-1" charset="-128"/>
                <a:cs typeface="Arial"/>
              </a:rPr>
            </a:br>
            <a:endParaRPr lang="en-US" sz="2900" b="1" kern="0" dirty="0">
              <a:solidFill>
                <a:srgbClr val="1F497D"/>
              </a:solidFill>
              <a:latin typeface="Arial" pitchFamily="-1" charset="0"/>
              <a:ea typeface="ＭＳ Ｐゴシック" pitchFamily="-1" charset="-128"/>
              <a:cs typeface="Arial"/>
            </a:endParaRPr>
          </a:p>
        </p:txBody>
      </p:sp>
      <p:pic>
        <p:nvPicPr>
          <p:cNvPr id="12" name="Picture 11"/>
          <p:cNvPicPr>
            <a:picLocks noChangeAspect="1"/>
          </p:cNvPicPr>
          <p:nvPr/>
        </p:nvPicPr>
        <p:blipFill>
          <a:blip r:embed="rId3" cstate="email">
            <a:extLst>
              <a:ext uri="{BEBA8EAE-BF5A-486C-A8C5-ECC9F3942E4B}">
                <a14:imgProps xmlns:a14="http://schemas.microsoft.com/office/drawing/2010/main">
                  <a14:imgLayer r:embed="rId4">
                    <a14:imgEffect>
                      <a14:backgroundRemoval t="9459" b="89865" l="3150" r="97441"/>
                    </a14:imgEffect>
                  </a14:imgLayer>
                </a14:imgProps>
              </a:ext>
              <a:ext uri="{28A0092B-C50C-407E-A947-70E740481C1C}">
                <a14:useLocalDpi xmlns:a14="http://schemas.microsoft.com/office/drawing/2010/main"/>
              </a:ext>
            </a:extLst>
          </a:blip>
          <a:stretch>
            <a:fillRect/>
          </a:stretch>
        </p:blipFill>
        <p:spPr>
          <a:xfrm rot="16200000">
            <a:off x="-256330" y="1957138"/>
            <a:ext cx="1225382" cy="712722"/>
          </a:xfrm>
          <a:prstGeom prst="rect">
            <a:avLst/>
          </a:prstGeom>
        </p:spPr>
      </p:pic>
      <p:pic>
        <p:nvPicPr>
          <p:cNvPr id="1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6296" y="116632"/>
            <a:ext cx="1779827" cy="41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1" descr="FOO-diagram.jpg"/>
          <p:cNvPicPr/>
          <p:nvPr/>
        </p:nvPicPr>
        <p:blipFill>
          <a:blip r:embed="rId6" cstate="email">
            <a:extLst>
              <a:ext uri="{28A0092B-C50C-407E-A947-70E740481C1C}">
                <a14:useLocalDpi xmlns:a14="http://schemas.microsoft.com/office/drawing/2010/main"/>
              </a:ext>
            </a:extLst>
          </a:blip>
          <a:stretch>
            <a:fillRect/>
          </a:stretch>
        </p:blipFill>
        <p:spPr>
          <a:xfrm>
            <a:off x="1475656" y="908720"/>
            <a:ext cx="6984776" cy="5544615"/>
          </a:xfrm>
          <a:prstGeom prst="rect">
            <a:avLst/>
          </a:prstGeom>
        </p:spPr>
      </p:pic>
    </p:spTree>
    <p:extLst>
      <p:ext uri="{BB962C8B-B14F-4D97-AF65-F5344CB8AC3E}">
        <p14:creationId xmlns:p14="http://schemas.microsoft.com/office/powerpoint/2010/main" val="272710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Content Placeholder 3" descr="FOO-Venn-diagram.gif"/>
          <p:cNvPicPr>
            <a:picLocks noGrp="1" noChangeAspect="1"/>
          </p:cNvPicPr>
          <p:nvPr>
            <p:ph sz="half" idx="1"/>
          </p:nvPr>
        </p:nvPicPr>
        <p:blipFill>
          <a:blip r:embed="rId3" cstate="email">
            <a:extLst>
              <a:ext uri="{28A0092B-C50C-407E-A947-70E740481C1C}">
                <a14:useLocalDpi xmlns:a14="http://schemas.microsoft.com/office/drawing/2010/main"/>
              </a:ext>
            </a:extLst>
          </a:blip>
          <a:srcRect t="-28664" b="-28664"/>
          <a:stretch>
            <a:fillRect/>
          </a:stretch>
        </p:blipFill>
        <p:spPr>
          <a:xfrm>
            <a:off x="0" y="601663"/>
            <a:ext cx="6045200" cy="6518275"/>
          </a:xfrm>
        </p:spPr>
      </p:pic>
      <p:sp>
        <p:nvSpPr>
          <p:cNvPr id="95234" name="Content Placeholder 8"/>
          <p:cNvSpPr>
            <a:spLocks noGrp="1"/>
          </p:cNvSpPr>
          <p:nvPr>
            <p:ph sz="half" idx="2"/>
          </p:nvPr>
        </p:nvSpPr>
        <p:spPr>
          <a:xfrm>
            <a:off x="5875338" y="1371600"/>
            <a:ext cx="2857500" cy="4594225"/>
          </a:xfrm>
        </p:spPr>
        <p:txBody>
          <a:bodyPr/>
          <a:lstStyle/>
          <a:p>
            <a:r>
              <a:rPr lang="en-US" sz="1800" b="1">
                <a:latin typeface="Arial" charset="0"/>
                <a:ea typeface="ＭＳ Ｐゴシック" charset="0"/>
                <a:cs typeface="ＭＳ Ｐゴシック" charset="0"/>
              </a:rPr>
              <a:t>We cannot measure everything, nor do we need to</a:t>
            </a:r>
          </a:p>
          <a:p>
            <a:r>
              <a:rPr lang="en-US" sz="1800">
                <a:latin typeface="Arial" charset="0"/>
                <a:ea typeface="ＭＳ Ｐゴシック" charset="0"/>
                <a:cs typeface="ＭＳ Ｐゴシック" charset="0"/>
              </a:rPr>
              <a:t>basis for including new elements of the system, for expressing requirements at a high level</a:t>
            </a:r>
          </a:p>
          <a:p>
            <a:r>
              <a:rPr lang="en-US" sz="1800">
                <a:latin typeface="Arial" charset="0"/>
                <a:ea typeface="ＭＳ Ｐゴシック" charset="0"/>
                <a:cs typeface="ＭＳ Ｐゴシック" charset="0"/>
              </a:rPr>
              <a:t>Driven by requirements, negotiated with feasibility</a:t>
            </a:r>
          </a:p>
          <a:p>
            <a:r>
              <a:rPr lang="en-US" sz="1800">
                <a:latin typeface="Arial" charset="0"/>
                <a:ea typeface="ＭＳ Ｐゴシック" charset="0"/>
                <a:cs typeface="ＭＳ Ｐゴシック" charset="0"/>
              </a:rPr>
              <a:t>Allows for innovation in the observing system over time</a:t>
            </a:r>
          </a:p>
        </p:txBody>
      </p:sp>
      <p:sp>
        <p:nvSpPr>
          <p:cNvPr id="6" name="Rectangle 2"/>
          <p:cNvSpPr txBox="1">
            <a:spLocks noChangeArrowheads="1"/>
          </p:cNvSpPr>
          <p:nvPr/>
        </p:nvSpPr>
        <p:spPr bwMode="auto">
          <a:xfrm>
            <a:off x="822325" y="411163"/>
            <a:ext cx="7772400" cy="763587"/>
          </a:xfrm>
          <a:prstGeom prst="rect">
            <a:avLst/>
          </a:prstGeom>
          <a:noFill/>
          <a:ln w="9525">
            <a:noFill/>
            <a:miter lim="800000"/>
            <a:headEnd/>
            <a:tailEnd/>
          </a:ln>
        </p:spPr>
        <p:txBody>
          <a:bodyPr lIns="82296" tIns="41148" rIns="82296" bIns="41148" anchor="ctr"/>
          <a:lstStyle/>
          <a:p>
            <a:pPr defTabSz="457200" eaLnBrk="0" hangingPunct="0">
              <a:defRPr/>
            </a:pPr>
            <a:r>
              <a:rPr lang="en-US" b="1" kern="0" dirty="0">
                <a:solidFill>
                  <a:srgbClr val="1F497D"/>
                </a:solidFill>
                <a:latin typeface="Arial" pitchFamily="-1" charset="0"/>
                <a:ea typeface="ＭＳ Ｐゴシック" pitchFamily="-1" charset="-128"/>
                <a:cs typeface="Arial"/>
              </a:rPr>
              <a:t>Driven by requirements, negotiated with feasibility in mind</a:t>
            </a:r>
            <a:br>
              <a:rPr lang="en-US" b="1" kern="0" dirty="0">
                <a:solidFill>
                  <a:srgbClr val="1F497D"/>
                </a:solidFill>
                <a:latin typeface="Arial" pitchFamily="-1" charset="0"/>
                <a:ea typeface="ＭＳ Ｐゴシック" pitchFamily="-1" charset="-128"/>
                <a:cs typeface="Arial"/>
              </a:rPr>
            </a:br>
            <a:r>
              <a:rPr lang="en-US" sz="2900" b="1" kern="0" dirty="0">
                <a:solidFill>
                  <a:srgbClr val="1F497D"/>
                </a:solidFill>
                <a:latin typeface="Arial" pitchFamily="-1" charset="0"/>
                <a:ea typeface="ＭＳ Ｐゴシック" pitchFamily="-1" charset="-128"/>
                <a:cs typeface="Arial"/>
              </a:rPr>
              <a:t>Essential Ocean Variables</a:t>
            </a:r>
          </a:p>
        </p:txBody>
      </p:sp>
      <p:pic>
        <p:nvPicPr>
          <p:cNvPr id="95236" name="Picture 3" descr="frame_3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5400" y="80963"/>
            <a:ext cx="138271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Rectangle 6"/>
          <p:cNvSpPr>
            <a:spLocks noChangeArrowheads="1"/>
          </p:cNvSpPr>
          <p:nvPr/>
        </p:nvSpPr>
        <p:spPr bwMode="auto">
          <a:xfrm>
            <a:off x="2771775" y="6381750"/>
            <a:ext cx="365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b="1">
                <a:solidFill>
                  <a:srgbClr val="000000"/>
                </a:solidFill>
                <a:latin typeface="Arial" charset="0"/>
                <a:ea typeface="ＭＳ Ｐゴシック" charset="0"/>
                <a:cs typeface="ＭＳ Ｐゴシック" charset="0"/>
              </a:rPr>
              <a:t>http://www.oceanobs09.net/foo/</a:t>
            </a:r>
          </a:p>
        </p:txBody>
      </p:sp>
    </p:spTree>
    <p:extLst>
      <p:ext uri="{BB962C8B-B14F-4D97-AF65-F5344CB8AC3E}">
        <p14:creationId xmlns:p14="http://schemas.microsoft.com/office/powerpoint/2010/main" val="1768933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3" name="Group 33"/>
          <p:cNvGrpSpPr>
            <a:grpSpLocks/>
          </p:cNvGrpSpPr>
          <p:nvPr/>
        </p:nvGrpSpPr>
        <p:grpSpPr bwMode="auto">
          <a:xfrm>
            <a:off x="1466850" y="1420813"/>
            <a:ext cx="1893888" cy="3376612"/>
            <a:chOff x="1248" y="1248"/>
            <a:chExt cx="1392" cy="2364"/>
          </a:xfrm>
        </p:grpSpPr>
        <p:sp>
          <p:nvSpPr>
            <p:cNvPr id="114716" name="Rectangle 11"/>
            <p:cNvSpPr>
              <a:spLocks noChangeArrowheads="1"/>
            </p:cNvSpPr>
            <p:nvPr/>
          </p:nvSpPr>
          <p:spPr bwMode="auto">
            <a:xfrm>
              <a:off x="1248" y="3348"/>
              <a:ext cx="1392" cy="264"/>
            </a:xfrm>
            <a:prstGeom prst="rect">
              <a:avLst/>
            </a:prstGeom>
            <a:gradFill rotWithShape="0">
              <a:gsLst>
                <a:gs pos="0">
                  <a:srgbClr val="EAEAEA"/>
                </a:gs>
                <a:gs pos="100000">
                  <a:srgbClr val="6C6C6C"/>
                </a:gs>
              </a:gsLst>
              <a:lin ang="5400000" scaled="1"/>
            </a:gradFill>
            <a:ln w="2857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752" tIns="49876" rIns="99752" bIns="49876" anchor="ctr">
              <a:spAutoFit/>
            </a:bodyPr>
            <a:lstStyle/>
            <a:p>
              <a:pPr fontAlgn="base">
                <a:spcBef>
                  <a:spcPct val="0"/>
                </a:spcBef>
                <a:spcAft>
                  <a:spcPct val="0"/>
                </a:spcAft>
              </a:pPr>
              <a:endParaRPr lang="fr-FR" b="1">
                <a:solidFill>
                  <a:prstClr val="black"/>
                </a:solidFill>
                <a:latin typeface="Arial" charset="0"/>
                <a:ea typeface="ＭＳ Ｐゴシック" charset="0"/>
                <a:cs typeface="ＭＳ Ｐゴシック" charset="0"/>
              </a:endParaRPr>
            </a:p>
          </p:txBody>
        </p:sp>
        <p:sp>
          <p:nvSpPr>
            <p:cNvPr id="114717" name="Line 29"/>
            <p:cNvSpPr>
              <a:spLocks noChangeShapeType="1"/>
            </p:cNvSpPr>
            <p:nvPr/>
          </p:nvSpPr>
          <p:spPr bwMode="auto">
            <a:xfrm flipV="1">
              <a:off x="1440" y="1488"/>
              <a:ext cx="144" cy="1056"/>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752" tIns="49876" rIns="99752" bIns="49876">
              <a:spAutoFit/>
            </a:bodyPr>
            <a:lstStyle/>
            <a:p>
              <a:pPr fontAlgn="base">
                <a:spcBef>
                  <a:spcPct val="0"/>
                </a:spcBef>
                <a:spcAft>
                  <a:spcPct val="0"/>
                </a:spcAft>
              </a:pPr>
              <a:endParaRPr lang="en-US" b="1">
                <a:solidFill>
                  <a:prstClr val="black"/>
                </a:solidFill>
                <a:latin typeface="Arial" charset="0"/>
                <a:ea typeface="ＭＳ Ｐゴシック" charset="0"/>
                <a:cs typeface="ＭＳ Ｐゴシック" charset="0"/>
              </a:endParaRPr>
            </a:p>
          </p:txBody>
        </p:sp>
        <p:sp>
          <p:nvSpPr>
            <p:cNvPr id="114718" name="Text Box 30"/>
            <p:cNvSpPr txBox="1">
              <a:spLocks noChangeArrowheads="1"/>
            </p:cNvSpPr>
            <p:nvPr/>
          </p:nvSpPr>
          <p:spPr bwMode="auto">
            <a:xfrm>
              <a:off x="1584" y="1248"/>
              <a:ext cx="772" cy="24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752" tIns="49876" rIns="99752" bIns="49876">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fontAlgn="base" hangingPunct="1">
                <a:spcBef>
                  <a:spcPct val="0"/>
                </a:spcBef>
                <a:spcAft>
                  <a:spcPct val="0"/>
                </a:spcAft>
              </a:pPr>
              <a:r>
                <a:rPr lang="fr-FR" sz="1600">
                  <a:solidFill>
                    <a:srgbClr val="C0504D"/>
                  </a:solidFill>
                  <a:cs typeface="Geneva" charset="0"/>
                </a:rPr>
                <a:t>Coastal</a:t>
              </a:r>
              <a:endParaRPr lang="en-US" sz="1600">
                <a:solidFill>
                  <a:srgbClr val="C0504D"/>
                </a:solidFill>
                <a:cs typeface="Geneva" charset="0"/>
              </a:endParaRPr>
            </a:p>
          </p:txBody>
        </p:sp>
      </p:grpSp>
      <p:grpSp>
        <p:nvGrpSpPr>
          <p:cNvPr id="112672" name="Group 32"/>
          <p:cNvGrpSpPr>
            <a:grpSpLocks/>
          </p:cNvGrpSpPr>
          <p:nvPr/>
        </p:nvGrpSpPr>
        <p:grpSpPr bwMode="auto">
          <a:xfrm>
            <a:off x="2773363" y="1489075"/>
            <a:ext cx="2733675" cy="2622550"/>
            <a:chOff x="2208" y="1296"/>
            <a:chExt cx="2009" cy="1836"/>
          </a:xfrm>
        </p:grpSpPr>
        <p:sp>
          <p:nvSpPr>
            <p:cNvPr id="114713" name="Rectangle 10"/>
            <p:cNvSpPr>
              <a:spLocks noChangeArrowheads="1"/>
            </p:cNvSpPr>
            <p:nvPr/>
          </p:nvSpPr>
          <p:spPr bwMode="auto">
            <a:xfrm>
              <a:off x="2208" y="2868"/>
              <a:ext cx="2009" cy="264"/>
            </a:xfrm>
            <a:prstGeom prst="rect">
              <a:avLst/>
            </a:prstGeom>
            <a:gradFill rotWithShape="0">
              <a:gsLst>
                <a:gs pos="0">
                  <a:srgbClr val="FFFFFF"/>
                </a:gs>
                <a:gs pos="100000">
                  <a:srgbClr val="9966FF"/>
                </a:gs>
              </a:gsLst>
              <a:lin ang="18900000" scaled="1"/>
            </a:gra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752" tIns="49876" rIns="99752" bIns="49876" anchor="ctr">
              <a:spAutoFit/>
            </a:bodyPr>
            <a:lstStyle/>
            <a:p>
              <a:pPr fontAlgn="base">
                <a:spcBef>
                  <a:spcPct val="0"/>
                </a:spcBef>
                <a:spcAft>
                  <a:spcPct val="0"/>
                </a:spcAft>
              </a:pPr>
              <a:endParaRPr lang="fr-FR" b="1">
                <a:solidFill>
                  <a:prstClr val="black"/>
                </a:solidFill>
                <a:latin typeface="Arial" charset="0"/>
                <a:ea typeface="ＭＳ Ｐゴシック" charset="0"/>
                <a:cs typeface="ＭＳ Ｐゴシック" charset="0"/>
              </a:endParaRPr>
            </a:p>
          </p:txBody>
        </p:sp>
        <p:sp>
          <p:nvSpPr>
            <p:cNvPr id="114714" name="Line 27"/>
            <p:cNvSpPr>
              <a:spLocks noChangeShapeType="1"/>
            </p:cNvSpPr>
            <p:nvPr/>
          </p:nvSpPr>
          <p:spPr bwMode="auto">
            <a:xfrm flipV="1">
              <a:off x="2496" y="1488"/>
              <a:ext cx="284" cy="576"/>
            </a:xfrm>
            <a:prstGeom prst="line">
              <a:avLst/>
            </a:prstGeom>
            <a:noFill/>
            <a:ln w="38100">
              <a:solidFill>
                <a:srgbClr val="99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752" tIns="49876" rIns="99752" bIns="49876">
              <a:spAutoFit/>
            </a:bodyPr>
            <a:lstStyle/>
            <a:p>
              <a:pPr fontAlgn="base">
                <a:spcBef>
                  <a:spcPct val="0"/>
                </a:spcBef>
                <a:spcAft>
                  <a:spcPct val="0"/>
                </a:spcAft>
              </a:pPr>
              <a:endParaRPr lang="en-US" b="1">
                <a:solidFill>
                  <a:prstClr val="black"/>
                </a:solidFill>
                <a:latin typeface="Arial" charset="0"/>
                <a:ea typeface="ＭＳ Ｐゴシック" charset="0"/>
                <a:cs typeface="ＭＳ Ｐゴシック" charset="0"/>
              </a:endParaRPr>
            </a:p>
          </p:txBody>
        </p:sp>
        <p:sp>
          <p:nvSpPr>
            <p:cNvPr id="114715" name="Text Box 28"/>
            <p:cNvSpPr txBox="1">
              <a:spLocks noChangeArrowheads="1"/>
            </p:cNvSpPr>
            <p:nvPr/>
          </p:nvSpPr>
          <p:spPr bwMode="auto">
            <a:xfrm>
              <a:off x="2784" y="1296"/>
              <a:ext cx="784" cy="243"/>
            </a:xfrm>
            <a:prstGeom prst="rect">
              <a:avLst/>
            </a:prstGeom>
            <a:noFill/>
            <a:ln w="9525">
              <a:solidFill>
                <a:srgbClr val="99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9752" tIns="49876" rIns="99752" bIns="49876">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fontAlgn="base" hangingPunct="1">
                <a:spcBef>
                  <a:spcPct val="0"/>
                </a:spcBef>
                <a:spcAft>
                  <a:spcPct val="0"/>
                </a:spcAft>
              </a:pPr>
              <a:r>
                <a:rPr lang="fr-FR" sz="1600">
                  <a:solidFill>
                    <a:srgbClr val="C0504D"/>
                  </a:solidFill>
                  <a:cs typeface="Geneva" charset="0"/>
                </a:rPr>
                <a:t>Regional</a:t>
              </a:r>
              <a:endParaRPr lang="en-US" sz="1600">
                <a:solidFill>
                  <a:srgbClr val="C0504D"/>
                </a:solidFill>
                <a:cs typeface="Geneva" charset="0"/>
              </a:endParaRPr>
            </a:p>
          </p:txBody>
        </p:sp>
      </p:grpSp>
      <p:grpSp>
        <p:nvGrpSpPr>
          <p:cNvPr id="112671" name="Group 31"/>
          <p:cNvGrpSpPr>
            <a:grpSpLocks/>
          </p:cNvGrpSpPr>
          <p:nvPr/>
        </p:nvGrpSpPr>
        <p:grpSpPr bwMode="auto">
          <a:xfrm>
            <a:off x="3622675" y="1489075"/>
            <a:ext cx="4629150" cy="2211388"/>
            <a:chOff x="2832" y="1296"/>
            <a:chExt cx="3402" cy="1548"/>
          </a:xfrm>
        </p:grpSpPr>
        <p:sp>
          <p:nvSpPr>
            <p:cNvPr id="112649" name="Rectangle 9"/>
            <p:cNvSpPr>
              <a:spLocks noChangeArrowheads="1"/>
            </p:cNvSpPr>
            <p:nvPr/>
          </p:nvSpPr>
          <p:spPr bwMode="auto">
            <a:xfrm>
              <a:off x="2832" y="2580"/>
              <a:ext cx="2976" cy="264"/>
            </a:xfrm>
            <a:prstGeom prst="rect">
              <a:avLst/>
            </a:prstGeom>
            <a:gradFill rotWithShape="0">
              <a:gsLst>
                <a:gs pos="0">
                  <a:schemeClr val="accent2">
                    <a:gamma/>
                    <a:tint val="0"/>
                    <a:invGamma/>
                  </a:schemeClr>
                </a:gs>
                <a:gs pos="100000">
                  <a:schemeClr val="accent2"/>
                </a:gs>
              </a:gsLst>
              <a:lin ang="189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9752" tIns="49876" rIns="99752" bIns="49876" anchor="ctr">
              <a:spAutoFit/>
            </a:bodyPr>
            <a:lstStyle/>
            <a:p>
              <a:pPr fontAlgn="base">
                <a:spcBef>
                  <a:spcPct val="0"/>
                </a:spcBef>
                <a:spcAft>
                  <a:spcPct val="0"/>
                </a:spcAft>
                <a:defRPr/>
              </a:pPr>
              <a:endParaRPr lang="fr-FR" b="1">
                <a:solidFill>
                  <a:prstClr val="black"/>
                </a:solidFill>
                <a:latin typeface="Arial" charset="0"/>
                <a:ea typeface="ＭＳ Ｐゴシック" pitchFamily="34" charset="-128"/>
                <a:cs typeface="ＭＳ Ｐゴシック" charset="0"/>
              </a:endParaRPr>
            </a:p>
          </p:txBody>
        </p:sp>
        <p:sp>
          <p:nvSpPr>
            <p:cNvPr id="114711" name="Line 24"/>
            <p:cNvSpPr>
              <a:spLocks noChangeShapeType="1"/>
            </p:cNvSpPr>
            <p:nvPr/>
          </p:nvSpPr>
          <p:spPr bwMode="auto">
            <a:xfrm flipV="1">
              <a:off x="5424" y="1488"/>
              <a:ext cx="192" cy="33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9752" tIns="49876" rIns="99752" bIns="49876">
              <a:spAutoFit/>
            </a:bodyPr>
            <a:lstStyle/>
            <a:p>
              <a:pPr fontAlgn="base">
                <a:spcBef>
                  <a:spcPct val="0"/>
                </a:spcBef>
                <a:spcAft>
                  <a:spcPct val="0"/>
                </a:spcAft>
              </a:pPr>
              <a:endParaRPr lang="en-US" b="1">
                <a:solidFill>
                  <a:prstClr val="black"/>
                </a:solidFill>
                <a:latin typeface="Arial" charset="0"/>
                <a:ea typeface="ＭＳ Ｐゴシック" charset="0"/>
                <a:cs typeface="ＭＳ Ｐゴシック" charset="0"/>
              </a:endParaRPr>
            </a:p>
          </p:txBody>
        </p:sp>
        <p:sp>
          <p:nvSpPr>
            <p:cNvPr id="114712" name="Text Box 25"/>
            <p:cNvSpPr txBox="1">
              <a:spLocks noChangeArrowheads="1"/>
            </p:cNvSpPr>
            <p:nvPr/>
          </p:nvSpPr>
          <p:spPr bwMode="auto">
            <a:xfrm>
              <a:off x="5616" y="1296"/>
              <a:ext cx="618" cy="24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9752" tIns="49876" rIns="99752" bIns="49876">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fontAlgn="base" hangingPunct="1">
                <a:spcBef>
                  <a:spcPct val="0"/>
                </a:spcBef>
                <a:spcAft>
                  <a:spcPct val="0"/>
                </a:spcAft>
              </a:pPr>
              <a:r>
                <a:rPr lang="fr-FR" sz="1600">
                  <a:solidFill>
                    <a:srgbClr val="C0504D"/>
                  </a:solidFill>
                  <a:cs typeface="Geneva" charset="0"/>
                </a:rPr>
                <a:t>Global</a:t>
              </a:r>
              <a:endParaRPr lang="en-US" sz="1600">
                <a:solidFill>
                  <a:srgbClr val="C0504D"/>
                </a:solidFill>
                <a:cs typeface="Geneva" charset="0"/>
              </a:endParaRPr>
            </a:p>
          </p:txBody>
        </p:sp>
      </p:grpSp>
      <p:sp>
        <p:nvSpPr>
          <p:cNvPr id="114693" name="Rectangle 2"/>
          <p:cNvSpPr>
            <a:spLocks noGrp="1" noChangeArrowheads="1"/>
          </p:cNvSpPr>
          <p:nvPr>
            <p:ph type="title"/>
          </p:nvPr>
        </p:nvSpPr>
        <p:spPr>
          <a:xfrm>
            <a:off x="457200" y="274638"/>
            <a:ext cx="6491064" cy="706437"/>
          </a:xfrm>
        </p:spPr>
        <p:txBody>
          <a:bodyPr/>
          <a:lstStyle/>
          <a:p>
            <a:pPr eaLnBrk="1" hangingPunct="1"/>
            <a:r>
              <a:rPr lang="en-US" sz="3200" dirty="0" smtClean="0">
                <a:latin typeface="Arial" charset="0"/>
                <a:ea typeface="ＭＳ Ｐゴシック" charset="0"/>
                <a:cs typeface="Arial" charset="0"/>
              </a:rPr>
              <a:t>Global </a:t>
            </a:r>
            <a:r>
              <a:rPr lang="en-US" sz="3200" dirty="0">
                <a:latin typeface="Arial" charset="0"/>
                <a:ea typeface="ＭＳ Ｐゴシック" charset="0"/>
                <a:cs typeface="Arial" charset="0"/>
              </a:rPr>
              <a:t>to </a:t>
            </a:r>
            <a:r>
              <a:rPr lang="en-US" sz="3200" dirty="0" smtClean="0">
                <a:latin typeface="Arial" charset="0"/>
                <a:ea typeface="ＭＳ Ｐゴシック" charset="0"/>
                <a:cs typeface="Arial" charset="0"/>
              </a:rPr>
              <a:t>Regional </a:t>
            </a:r>
            <a:r>
              <a:rPr lang="en-US" sz="3200" dirty="0">
                <a:latin typeface="Arial" charset="0"/>
                <a:ea typeface="ＭＳ Ｐゴシック" charset="0"/>
                <a:cs typeface="Arial" charset="0"/>
              </a:rPr>
              <a:t>to </a:t>
            </a:r>
            <a:r>
              <a:rPr lang="en-US" sz="3200" dirty="0" smtClean="0">
                <a:latin typeface="Arial" charset="0"/>
                <a:ea typeface="ＭＳ Ｐゴシック" charset="0"/>
                <a:cs typeface="Arial" charset="0"/>
              </a:rPr>
              <a:t>Coastal</a:t>
            </a:r>
            <a:endParaRPr lang="en-US" sz="3200" dirty="0">
              <a:latin typeface="Arial" charset="0"/>
              <a:ea typeface="ＭＳ Ｐゴシック" charset="0"/>
              <a:cs typeface="Arial" charset="0"/>
            </a:endParaRPr>
          </a:p>
        </p:txBody>
      </p:sp>
      <p:sp>
        <p:nvSpPr>
          <p:cNvPr id="114694" name="Line 5"/>
          <p:cNvSpPr>
            <a:spLocks noChangeShapeType="1"/>
          </p:cNvSpPr>
          <p:nvPr/>
        </p:nvSpPr>
        <p:spPr bwMode="auto">
          <a:xfrm>
            <a:off x="1466850" y="1831975"/>
            <a:ext cx="0" cy="44577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p>
            <a:pPr fontAlgn="base">
              <a:spcBef>
                <a:spcPct val="0"/>
              </a:spcBef>
              <a:spcAft>
                <a:spcPct val="0"/>
              </a:spcAft>
            </a:pPr>
            <a:endParaRPr lang="en-US" b="1">
              <a:solidFill>
                <a:prstClr val="black"/>
              </a:solidFill>
              <a:latin typeface="Arial" charset="0"/>
              <a:ea typeface="ＭＳ Ｐゴシック" charset="0"/>
              <a:cs typeface="ＭＳ Ｐゴシック" charset="0"/>
            </a:endParaRPr>
          </a:p>
        </p:txBody>
      </p:sp>
      <p:sp>
        <p:nvSpPr>
          <p:cNvPr id="112659" name="Oval 19"/>
          <p:cNvSpPr>
            <a:spLocks noChangeArrowheads="1"/>
          </p:cNvSpPr>
          <p:nvPr/>
        </p:nvSpPr>
        <p:spPr bwMode="auto">
          <a:xfrm rot="-1405371">
            <a:off x="2784475" y="3317875"/>
            <a:ext cx="5026025" cy="1990725"/>
          </a:xfrm>
          <a:prstGeom prst="ellipse">
            <a:avLst/>
          </a:prstGeom>
          <a:solidFill>
            <a:srgbClr val="66FFFF">
              <a:alpha val="50195"/>
            </a:srgbClr>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nchor="b">
            <a:spAutoFit/>
          </a:bodyPr>
          <a:lstStyle/>
          <a:p>
            <a:pPr algn="ctr" fontAlgn="base">
              <a:spcBef>
                <a:spcPct val="0"/>
              </a:spcBef>
              <a:spcAft>
                <a:spcPct val="0"/>
              </a:spcAft>
            </a:pPr>
            <a:endParaRPr lang="fr-FR" sz="1400" b="1">
              <a:solidFill>
                <a:prstClr val="black"/>
              </a:solidFill>
              <a:latin typeface="Arial" charset="0"/>
              <a:ea typeface="ＭＳ Ｐゴシック" charset="0"/>
              <a:cs typeface="ＭＳ Ｐゴシック" charset="0"/>
            </a:endParaRPr>
          </a:p>
          <a:p>
            <a:pPr algn="ctr" fontAlgn="base">
              <a:spcBef>
                <a:spcPct val="0"/>
              </a:spcBef>
              <a:spcAft>
                <a:spcPct val="0"/>
              </a:spcAft>
            </a:pPr>
            <a:endParaRPr lang="fr-FR" sz="1400" b="1">
              <a:solidFill>
                <a:prstClr val="black"/>
              </a:solidFill>
              <a:latin typeface="Arial" charset="0"/>
              <a:ea typeface="ＭＳ Ｐゴシック" charset="0"/>
              <a:cs typeface="ＭＳ Ｐゴシック" charset="0"/>
            </a:endParaRPr>
          </a:p>
          <a:p>
            <a:pPr algn="ctr" fontAlgn="base">
              <a:spcBef>
                <a:spcPct val="0"/>
              </a:spcBef>
              <a:spcAft>
                <a:spcPct val="0"/>
              </a:spcAft>
            </a:pPr>
            <a:endParaRPr lang="fr-FR" sz="1400" b="1">
              <a:solidFill>
                <a:prstClr val="black"/>
              </a:solidFill>
              <a:latin typeface="Arial" charset="0"/>
              <a:ea typeface="ＭＳ Ｐゴシック" charset="0"/>
              <a:cs typeface="ＭＳ Ｐゴシック" charset="0"/>
            </a:endParaRPr>
          </a:p>
          <a:p>
            <a:pPr algn="ctr" fontAlgn="base">
              <a:spcBef>
                <a:spcPct val="0"/>
              </a:spcBef>
              <a:spcAft>
                <a:spcPct val="0"/>
              </a:spcAft>
            </a:pPr>
            <a:endParaRPr lang="fr-FR" sz="1400" b="1">
              <a:solidFill>
                <a:prstClr val="black"/>
              </a:solidFill>
              <a:latin typeface="Arial" charset="0"/>
              <a:ea typeface="ＭＳ Ｐゴシック" charset="0"/>
              <a:cs typeface="ＭＳ Ｐゴシック" charset="0"/>
            </a:endParaRPr>
          </a:p>
          <a:p>
            <a:pPr algn="ctr" fontAlgn="base">
              <a:spcBef>
                <a:spcPct val="0"/>
              </a:spcBef>
              <a:spcAft>
                <a:spcPct val="0"/>
              </a:spcAft>
            </a:pPr>
            <a:endParaRPr lang="fr-FR" sz="1400" b="1">
              <a:solidFill>
                <a:prstClr val="black"/>
              </a:solidFill>
              <a:latin typeface="Arial" charset="0"/>
              <a:ea typeface="ＭＳ Ｐゴシック" charset="0"/>
              <a:cs typeface="ＭＳ Ｐゴシック" charset="0"/>
            </a:endParaRPr>
          </a:p>
          <a:p>
            <a:pPr fontAlgn="base">
              <a:spcBef>
                <a:spcPct val="0"/>
              </a:spcBef>
              <a:spcAft>
                <a:spcPct val="0"/>
              </a:spcAft>
            </a:pPr>
            <a:r>
              <a:rPr lang="fr-FR" sz="1400" b="1">
                <a:solidFill>
                  <a:prstClr val="black"/>
                </a:solidFill>
                <a:latin typeface="Arial" charset="0"/>
                <a:ea typeface="ＭＳ Ｐゴシック" charset="0"/>
                <a:cs typeface="ＭＳ Ｐゴシック" charset="0"/>
              </a:rPr>
              <a:t>     Remote Sensing</a:t>
            </a:r>
            <a:endParaRPr lang="en-US" sz="1400" b="1">
              <a:solidFill>
                <a:prstClr val="black"/>
              </a:solidFill>
              <a:latin typeface="Arial" charset="0"/>
              <a:ea typeface="ＭＳ Ｐゴシック" charset="0"/>
              <a:cs typeface="ＭＳ Ｐゴシック" charset="0"/>
            </a:endParaRPr>
          </a:p>
        </p:txBody>
      </p:sp>
      <p:sp>
        <p:nvSpPr>
          <p:cNvPr id="114696" name="Line 6"/>
          <p:cNvSpPr>
            <a:spLocks noChangeShapeType="1"/>
          </p:cNvSpPr>
          <p:nvPr/>
        </p:nvSpPr>
        <p:spPr bwMode="auto">
          <a:xfrm flipH="1">
            <a:off x="1139825" y="5946775"/>
            <a:ext cx="68580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p>
            <a:pPr fontAlgn="base">
              <a:spcBef>
                <a:spcPct val="0"/>
              </a:spcBef>
              <a:spcAft>
                <a:spcPct val="0"/>
              </a:spcAft>
            </a:pPr>
            <a:endParaRPr lang="en-US" b="1">
              <a:solidFill>
                <a:prstClr val="black"/>
              </a:solidFill>
              <a:latin typeface="Arial" charset="0"/>
              <a:ea typeface="ＭＳ Ｐゴシック" charset="0"/>
              <a:cs typeface="ＭＳ Ｐゴシック" charset="0"/>
            </a:endParaRPr>
          </a:p>
        </p:txBody>
      </p:sp>
      <p:sp>
        <p:nvSpPr>
          <p:cNvPr id="114697" name="Text Box 7"/>
          <p:cNvSpPr txBox="1">
            <a:spLocks noChangeArrowheads="1"/>
          </p:cNvSpPr>
          <p:nvPr/>
        </p:nvSpPr>
        <p:spPr bwMode="auto">
          <a:xfrm>
            <a:off x="1363663" y="5965825"/>
            <a:ext cx="67849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fontAlgn="base" hangingPunct="1">
              <a:spcBef>
                <a:spcPct val="0"/>
              </a:spcBef>
              <a:spcAft>
                <a:spcPct val="0"/>
              </a:spcAft>
            </a:pPr>
            <a:r>
              <a:rPr lang="fr-FR" sz="1300">
                <a:solidFill>
                  <a:prstClr val="black"/>
                </a:solidFill>
                <a:cs typeface="Geneva" charset="0"/>
              </a:rPr>
              <a:t>          1Km</a:t>
            </a:r>
            <a:r>
              <a:rPr lang="fr-FR" sz="1300" baseline="30000">
                <a:solidFill>
                  <a:prstClr val="black"/>
                </a:solidFill>
                <a:cs typeface="Geneva" charset="0"/>
              </a:rPr>
              <a:t>2</a:t>
            </a:r>
            <a:r>
              <a:rPr lang="fr-FR" sz="1300">
                <a:solidFill>
                  <a:prstClr val="black"/>
                </a:solidFill>
                <a:cs typeface="Geneva" charset="0"/>
              </a:rPr>
              <a:t>	                         Regional/10</a:t>
            </a:r>
            <a:r>
              <a:rPr lang="fr-FR" sz="1300" baseline="30000">
                <a:solidFill>
                  <a:prstClr val="black"/>
                </a:solidFill>
                <a:cs typeface="Geneva" charset="0"/>
              </a:rPr>
              <a:t>6</a:t>
            </a:r>
            <a:r>
              <a:rPr lang="fr-FR" sz="1300">
                <a:solidFill>
                  <a:prstClr val="black"/>
                </a:solidFill>
                <a:cs typeface="Geneva" charset="0"/>
              </a:rPr>
              <a:t> Km</a:t>
            </a:r>
            <a:r>
              <a:rPr lang="fr-FR" sz="1300" baseline="30000">
                <a:solidFill>
                  <a:prstClr val="black"/>
                </a:solidFill>
                <a:cs typeface="Geneva" charset="0"/>
              </a:rPr>
              <a:t>2</a:t>
            </a:r>
            <a:r>
              <a:rPr lang="fr-FR" sz="1300">
                <a:solidFill>
                  <a:prstClr val="black"/>
                </a:solidFill>
                <a:cs typeface="Geneva" charset="0"/>
              </a:rPr>
              <a:t>	              Ocean bassin            Globe</a:t>
            </a:r>
          </a:p>
        </p:txBody>
      </p:sp>
      <p:sp>
        <p:nvSpPr>
          <p:cNvPr id="114698" name="Text Box 8"/>
          <p:cNvSpPr txBox="1">
            <a:spLocks noChangeArrowheads="1"/>
          </p:cNvSpPr>
          <p:nvPr/>
        </p:nvSpPr>
        <p:spPr bwMode="auto">
          <a:xfrm>
            <a:off x="468313" y="2106613"/>
            <a:ext cx="1128712"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sz="1300">
                <a:solidFill>
                  <a:prstClr val="black"/>
                </a:solidFill>
                <a:cs typeface="Geneva" charset="0"/>
              </a:rPr>
              <a:t>Centuries</a:t>
            </a: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r>
              <a:rPr lang="fr-FR" sz="1300">
                <a:solidFill>
                  <a:prstClr val="black"/>
                </a:solidFill>
                <a:cs typeface="Geneva" charset="0"/>
              </a:rPr>
              <a:t>Decadal</a:t>
            </a: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r>
              <a:rPr lang="fr-FR" sz="1300">
                <a:solidFill>
                  <a:prstClr val="black"/>
                </a:solidFill>
                <a:cs typeface="Geneva" charset="0"/>
              </a:rPr>
              <a:t>Inter-</a:t>
            </a:r>
            <a:br>
              <a:rPr lang="fr-FR" sz="1300">
                <a:solidFill>
                  <a:prstClr val="black"/>
                </a:solidFill>
                <a:cs typeface="Geneva" charset="0"/>
              </a:rPr>
            </a:br>
            <a:r>
              <a:rPr lang="fr-FR" sz="1300">
                <a:solidFill>
                  <a:prstClr val="black"/>
                </a:solidFill>
                <a:cs typeface="Geneva" charset="0"/>
              </a:rPr>
              <a:t>annual</a:t>
            </a: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r>
              <a:rPr lang="fr-FR" sz="1300">
                <a:solidFill>
                  <a:prstClr val="black"/>
                </a:solidFill>
                <a:cs typeface="Geneva" charset="0"/>
              </a:rPr>
              <a:t>Seasonal</a:t>
            </a: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r>
              <a:rPr lang="fr-FR" sz="1300">
                <a:solidFill>
                  <a:prstClr val="black"/>
                </a:solidFill>
                <a:cs typeface="Geneva" charset="0"/>
              </a:rPr>
              <a:t>Daily</a:t>
            </a: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endParaRPr lang="fr-FR" sz="1300">
              <a:solidFill>
                <a:prstClr val="black"/>
              </a:solidFill>
              <a:cs typeface="Geneva" charset="0"/>
            </a:endParaRPr>
          </a:p>
          <a:p>
            <a:pPr algn="ctr" eaLnBrk="1" fontAlgn="base" hangingPunct="1">
              <a:spcBef>
                <a:spcPct val="0"/>
              </a:spcBef>
              <a:spcAft>
                <a:spcPct val="0"/>
              </a:spcAft>
            </a:pPr>
            <a:r>
              <a:rPr lang="fr-FR" sz="1300">
                <a:solidFill>
                  <a:prstClr val="black"/>
                </a:solidFill>
                <a:cs typeface="Geneva" charset="0"/>
              </a:rPr>
              <a:t>hourly</a:t>
            </a:r>
            <a:endParaRPr lang="en-US" sz="1300">
              <a:solidFill>
                <a:prstClr val="black"/>
              </a:solidFill>
              <a:cs typeface="Geneva" charset="0"/>
            </a:endParaRPr>
          </a:p>
        </p:txBody>
      </p:sp>
      <p:sp>
        <p:nvSpPr>
          <p:cNvPr id="112655" name="Text Box 15"/>
          <p:cNvSpPr txBox="1">
            <a:spLocks noChangeArrowheads="1"/>
          </p:cNvSpPr>
          <p:nvPr/>
        </p:nvSpPr>
        <p:spPr bwMode="auto">
          <a:xfrm>
            <a:off x="4537075" y="2517775"/>
            <a:ext cx="3125788" cy="1636713"/>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r>
              <a:rPr lang="fr-FR" sz="1400">
                <a:solidFill>
                  <a:prstClr val="black"/>
                </a:solidFill>
                <a:cs typeface="Geneva" charset="0"/>
              </a:rPr>
              <a:t>Repeat Trans-Basin Sections                             </a:t>
            </a: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en-US" sz="1400">
              <a:solidFill>
                <a:prstClr val="black"/>
              </a:solidFill>
              <a:cs typeface="Geneva" charset="0"/>
            </a:endParaRPr>
          </a:p>
        </p:txBody>
      </p:sp>
      <p:sp>
        <p:nvSpPr>
          <p:cNvPr id="112656" name="Text Box 16"/>
          <p:cNvSpPr txBox="1">
            <a:spLocks noChangeArrowheads="1"/>
          </p:cNvSpPr>
          <p:nvPr/>
        </p:nvSpPr>
        <p:spPr bwMode="auto">
          <a:xfrm>
            <a:off x="3425825" y="3560763"/>
            <a:ext cx="4246563" cy="1417637"/>
          </a:xfrm>
          <a:prstGeom prst="rect">
            <a:avLst/>
          </a:prstGeom>
          <a:solidFill>
            <a:srgbClr val="339966">
              <a:alpha val="50195"/>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nchor="b">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endParaRPr lang="fr-FR" sz="1400">
              <a:solidFill>
                <a:prstClr val="black"/>
              </a:solidFill>
              <a:cs typeface="Geneva" charset="0"/>
            </a:endParaRPr>
          </a:p>
          <a:p>
            <a:pPr eaLnBrk="1" fontAlgn="base" hangingPunct="1">
              <a:spcBef>
                <a:spcPct val="0"/>
              </a:spcBef>
              <a:spcAft>
                <a:spcPct val="0"/>
              </a:spcAft>
            </a:pPr>
            <a:r>
              <a:rPr lang="fr-FR" sz="1400">
                <a:solidFill>
                  <a:prstClr val="black"/>
                </a:solidFill>
                <a:cs typeface="Geneva" charset="0"/>
              </a:rPr>
              <a:t>    </a:t>
            </a:r>
          </a:p>
          <a:p>
            <a:pPr eaLnBrk="1" fontAlgn="base" hangingPunct="1">
              <a:spcBef>
                <a:spcPct val="0"/>
              </a:spcBef>
              <a:spcAft>
                <a:spcPct val="0"/>
              </a:spcAft>
            </a:pPr>
            <a:endParaRPr lang="fr-FR" sz="1400">
              <a:solidFill>
                <a:prstClr val="black"/>
              </a:solidFill>
              <a:cs typeface="Geneva" charset="0"/>
            </a:endParaRPr>
          </a:p>
          <a:p>
            <a:pPr eaLnBrk="1" fontAlgn="base" hangingPunct="1">
              <a:spcBef>
                <a:spcPct val="0"/>
              </a:spcBef>
              <a:spcAft>
                <a:spcPct val="0"/>
              </a:spcAft>
            </a:pPr>
            <a:endParaRPr lang="fr-FR" sz="1400">
              <a:solidFill>
                <a:prstClr val="black"/>
              </a:solidFill>
              <a:cs typeface="Geneva" charset="0"/>
            </a:endParaRPr>
          </a:p>
          <a:p>
            <a:pPr eaLnBrk="1" fontAlgn="base" hangingPunct="1">
              <a:spcBef>
                <a:spcPct val="0"/>
              </a:spcBef>
              <a:spcAft>
                <a:spcPct val="0"/>
              </a:spcAft>
            </a:pPr>
            <a:r>
              <a:rPr lang="fr-FR" sz="1400">
                <a:solidFill>
                  <a:prstClr val="black"/>
                </a:solidFill>
                <a:cs typeface="Geneva" charset="0"/>
              </a:rPr>
              <a:t> Floats</a:t>
            </a:r>
          </a:p>
          <a:p>
            <a:pPr eaLnBrk="1" fontAlgn="base" hangingPunct="1">
              <a:spcBef>
                <a:spcPct val="0"/>
              </a:spcBef>
              <a:spcAft>
                <a:spcPct val="0"/>
              </a:spcAft>
            </a:pPr>
            <a:r>
              <a:rPr lang="fr-FR" sz="1400">
                <a:solidFill>
                  <a:prstClr val="black"/>
                </a:solidFill>
                <a:cs typeface="Geneva" charset="0"/>
              </a:rPr>
              <a:t>                                    </a:t>
            </a:r>
            <a:endParaRPr lang="en-US" sz="1400">
              <a:solidFill>
                <a:prstClr val="black"/>
              </a:solidFill>
              <a:cs typeface="Geneva" charset="0"/>
            </a:endParaRPr>
          </a:p>
        </p:txBody>
      </p:sp>
      <p:sp>
        <p:nvSpPr>
          <p:cNvPr id="112658" name="Text Box 18"/>
          <p:cNvSpPr txBox="1">
            <a:spLocks noChangeArrowheads="1"/>
          </p:cNvSpPr>
          <p:nvPr/>
        </p:nvSpPr>
        <p:spPr bwMode="auto">
          <a:xfrm>
            <a:off x="2643188" y="3889375"/>
            <a:ext cx="2219325" cy="949325"/>
          </a:xfrm>
          <a:prstGeom prst="rect">
            <a:avLst/>
          </a:prstGeom>
          <a:solidFill>
            <a:srgbClr val="FFFF00">
              <a:alpha val="50195"/>
            </a:srgbClr>
          </a:solidFill>
          <a:ln w="285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r>
              <a:rPr lang="fr-FR" sz="1400">
                <a:solidFill>
                  <a:prstClr val="black"/>
                </a:solidFill>
                <a:cs typeface="Geneva" charset="0"/>
              </a:rPr>
              <a:t>VOS Surface Data   </a:t>
            </a: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r>
              <a:rPr lang="fr-FR" sz="1400">
                <a:solidFill>
                  <a:prstClr val="black"/>
                </a:solidFill>
                <a:cs typeface="Geneva" charset="0"/>
              </a:rPr>
              <a:t> </a:t>
            </a:r>
            <a:endParaRPr lang="en-US" sz="1400">
              <a:solidFill>
                <a:prstClr val="black"/>
              </a:solidFill>
              <a:cs typeface="Geneva" charset="0"/>
            </a:endParaRPr>
          </a:p>
        </p:txBody>
      </p:sp>
      <p:sp>
        <p:nvSpPr>
          <p:cNvPr id="114702" name="Text Box 22"/>
          <p:cNvSpPr txBox="1">
            <a:spLocks noChangeArrowheads="1"/>
          </p:cNvSpPr>
          <p:nvPr/>
        </p:nvSpPr>
        <p:spPr bwMode="auto">
          <a:xfrm>
            <a:off x="7978775" y="5740400"/>
            <a:ext cx="70326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sz="1400">
                <a:solidFill>
                  <a:prstClr val="black"/>
                </a:solidFill>
                <a:cs typeface="Geneva" charset="0"/>
              </a:rPr>
              <a:t>Space</a:t>
            </a:r>
            <a:endParaRPr lang="en-US" sz="1400">
              <a:solidFill>
                <a:prstClr val="black"/>
              </a:solidFill>
              <a:cs typeface="Geneva" charset="0"/>
            </a:endParaRPr>
          </a:p>
        </p:txBody>
      </p:sp>
      <p:sp>
        <p:nvSpPr>
          <p:cNvPr id="114703" name="Text Box 23"/>
          <p:cNvSpPr txBox="1">
            <a:spLocks noChangeArrowheads="1"/>
          </p:cNvSpPr>
          <p:nvPr/>
        </p:nvSpPr>
        <p:spPr bwMode="auto">
          <a:xfrm>
            <a:off x="1068388" y="1557338"/>
            <a:ext cx="592137"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sz="1400">
                <a:solidFill>
                  <a:prstClr val="black"/>
                </a:solidFill>
                <a:cs typeface="Geneva" charset="0"/>
              </a:rPr>
              <a:t>Time</a:t>
            </a:r>
            <a:endParaRPr lang="en-US" sz="1400">
              <a:solidFill>
                <a:prstClr val="black"/>
              </a:solidFill>
              <a:cs typeface="Geneva" charset="0"/>
            </a:endParaRPr>
          </a:p>
        </p:txBody>
      </p:sp>
      <p:sp>
        <p:nvSpPr>
          <p:cNvPr id="33" name="Text Box 14"/>
          <p:cNvSpPr txBox="1">
            <a:spLocks noChangeArrowheads="1"/>
          </p:cNvSpPr>
          <p:nvPr/>
        </p:nvSpPr>
        <p:spPr bwMode="auto">
          <a:xfrm>
            <a:off x="1476375" y="4149725"/>
            <a:ext cx="2362200" cy="1811338"/>
          </a:xfrm>
          <a:prstGeom prst="rect">
            <a:avLst/>
          </a:prstGeom>
          <a:solidFill>
            <a:schemeClr val="bg1">
              <a:lumMod val="85000"/>
              <a:alpha val="49412"/>
            </a:schemeClr>
          </a:solidFill>
          <a:ln w="9525">
            <a:solidFill>
              <a:schemeClr val="tx1"/>
            </a:solidFill>
            <a:miter lim="800000"/>
            <a:headEnd/>
            <a:tailEnd/>
          </a:ln>
        </p:spPr>
        <p:txBody>
          <a:bodyPr lIns="87274" tIns="43638" rIns="87274" bIns="43638">
            <a:spAutoFit/>
          </a:bodyPr>
          <a:lstStyle>
            <a:lvl1pPr eaLnBrk="0" hangingPunct="0">
              <a:defRPr>
                <a:solidFill>
                  <a:schemeClr val="tx1"/>
                </a:solidFill>
                <a:latin typeface="Century Gothic" pitchFamily="34" charset="0"/>
                <a:ea typeface="Geneva" pitchFamily="126" charset="-128"/>
              </a:defRPr>
            </a:lvl1pPr>
            <a:lvl2pPr marL="742950" indent="-285750" eaLnBrk="0" hangingPunct="0">
              <a:defRPr>
                <a:solidFill>
                  <a:schemeClr val="tx1"/>
                </a:solidFill>
                <a:latin typeface="Century Gothic" pitchFamily="34" charset="0"/>
                <a:ea typeface="Geneva" pitchFamily="126" charset="-128"/>
              </a:defRPr>
            </a:lvl2pPr>
            <a:lvl3pPr marL="1143000" indent="-228600" eaLnBrk="0" hangingPunct="0">
              <a:defRPr>
                <a:solidFill>
                  <a:schemeClr val="tx1"/>
                </a:solidFill>
                <a:latin typeface="Century Gothic" pitchFamily="34" charset="0"/>
                <a:ea typeface="Geneva" pitchFamily="126" charset="-128"/>
              </a:defRPr>
            </a:lvl3pPr>
            <a:lvl4pPr marL="1600200" indent="-228600" eaLnBrk="0" hangingPunct="0">
              <a:defRPr>
                <a:solidFill>
                  <a:schemeClr val="tx1"/>
                </a:solidFill>
                <a:latin typeface="Century Gothic" pitchFamily="34" charset="0"/>
                <a:ea typeface="Geneva" pitchFamily="126" charset="-128"/>
              </a:defRPr>
            </a:lvl4pPr>
            <a:lvl5pPr marL="2057400" indent="-228600" eaLnBrk="0" hangingPunct="0">
              <a:defRPr>
                <a:solidFill>
                  <a:schemeClr val="tx1"/>
                </a:solidFill>
                <a:latin typeface="Century Gothic" pitchFamily="34" charset="0"/>
                <a:ea typeface="Geneva" pitchFamily="126" charset="-128"/>
              </a:defRPr>
            </a:lvl5pPr>
            <a:lvl6pPr marL="2514600" indent="-228600" eaLnBrk="0" fontAlgn="base" hangingPunct="0">
              <a:spcBef>
                <a:spcPct val="0"/>
              </a:spcBef>
              <a:spcAft>
                <a:spcPct val="0"/>
              </a:spcAft>
              <a:defRPr>
                <a:solidFill>
                  <a:schemeClr val="tx1"/>
                </a:solidFill>
                <a:latin typeface="Century Gothic" pitchFamily="34" charset="0"/>
                <a:ea typeface="Geneva" pitchFamily="126" charset="-128"/>
              </a:defRPr>
            </a:lvl6pPr>
            <a:lvl7pPr marL="2971800" indent="-228600" eaLnBrk="0" fontAlgn="base" hangingPunct="0">
              <a:spcBef>
                <a:spcPct val="0"/>
              </a:spcBef>
              <a:spcAft>
                <a:spcPct val="0"/>
              </a:spcAft>
              <a:defRPr>
                <a:solidFill>
                  <a:schemeClr val="tx1"/>
                </a:solidFill>
                <a:latin typeface="Century Gothic" pitchFamily="34" charset="0"/>
                <a:ea typeface="Geneva" pitchFamily="126" charset="-128"/>
              </a:defRPr>
            </a:lvl7pPr>
            <a:lvl8pPr marL="3429000" indent="-228600" eaLnBrk="0" fontAlgn="base" hangingPunct="0">
              <a:spcBef>
                <a:spcPct val="0"/>
              </a:spcBef>
              <a:spcAft>
                <a:spcPct val="0"/>
              </a:spcAft>
              <a:defRPr>
                <a:solidFill>
                  <a:schemeClr val="tx1"/>
                </a:solidFill>
                <a:latin typeface="Century Gothic" pitchFamily="34" charset="0"/>
                <a:ea typeface="Geneva" pitchFamily="126" charset="-128"/>
              </a:defRPr>
            </a:lvl8pPr>
            <a:lvl9pPr marL="3886200" indent="-228600" eaLnBrk="0" fontAlgn="base" hangingPunct="0">
              <a:spcBef>
                <a:spcPct val="0"/>
              </a:spcBef>
              <a:spcAft>
                <a:spcPct val="0"/>
              </a:spcAft>
              <a:defRPr>
                <a:solidFill>
                  <a:schemeClr val="tx1"/>
                </a:solidFill>
                <a:latin typeface="Century Gothic" pitchFamily="34" charset="0"/>
                <a:ea typeface="Geneva" pitchFamily="126" charset="-128"/>
              </a:defRPr>
            </a:lvl9pPr>
          </a:lstStyle>
          <a:p>
            <a:pPr algn="r" fontAlgn="base">
              <a:spcBef>
                <a:spcPct val="0"/>
              </a:spcBef>
              <a:spcAft>
                <a:spcPct val="0"/>
              </a:spcAft>
              <a:defRPr/>
            </a:pPr>
            <a:endParaRPr lang="fr-FR" sz="1400" b="1" dirty="0" smtClean="0">
              <a:solidFill>
                <a:prstClr val="black"/>
              </a:solidFill>
              <a:cs typeface="ＭＳ Ｐゴシック" charset="0"/>
            </a:endParaRPr>
          </a:p>
          <a:p>
            <a:pPr algn="r" fontAlgn="base">
              <a:spcBef>
                <a:spcPct val="0"/>
              </a:spcBef>
              <a:spcAft>
                <a:spcPct val="0"/>
              </a:spcAft>
              <a:defRPr/>
            </a:pPr>
            <a:endParaRPr lang="fr-FR" sz="1400" b="1" dirty="0" smtClean="0">
              <a:solidFill>
                <a:prstClr val="black"/>
              </a:solidFill>
              <a:cs typeface="ＭＳ Ｐゴシック" charset="0"/>
            </a:endParaRPr>
          </a:p>
          <a:p>
            <a:pPr algn="r" fontAlgn="base">
              <a:spcBef>
                <a:spcPct val="0"/>
              </a:spcBef>
              <a:spcAft>
                <a:spcPct val="0"/>
              </a:spcAft>
              <a:defRPr/>
            </a:pPr>
            <a:endParaRPr lang="fr-FR" sz="1400" b="1" dirty="0" smtClean="0">
              <a:solidFill>
                <a:prstClr val="black"/>
              </a:solidFill>
              <a:cs typeface="ＭＳ Ｐゴシック" charset="0"/>
            </a:endParaRPr>
          </a:p>
          <a:p>
            <a:pPr algn="r" fontAlgn="base">
              <a:spcBef>
                <a:spcPct val="0"/>
              </a:spcBef>
              <a:spcAft>
                <a:spcPct val="0"/>
              </a:spcAft>
              <a:defRPr/>
            </a:pPr>
            <a:endParaRPr lang="fr-FR" sz="1400" b="1" dirty="0" smtClean="0">
              <a:solidFill>
                <a:prstClr val="black"/>
              </a:solidFill>
              <a:cs typeface="ＭＳ Ｐゴシック" charset="0"/>
            </a:endParaRPr>
          </a:p>
          <a:p>
            <a:pPr algn="r" fontAlgn="base">
              <a:spcBef>
                <a:spcPct val="0"/>
              </a:spcBef>
              <a:spcAft>
                <a:spcPct val="0"/>
              </a:spcAft>
              <a:defRPr/>
            </a:pPr>
            <a:r>
              <a:rPr lang="fr-FR" sz="1400" b="1" dirty="0" err="1" smtClean="0">
                <a:solidFill>
                  <a:prstClr val="black"/>
                </a:solidFill>
                <a:cs typeface="ＭＳ Ｐゴシック" charset="0"/>
              </a:rPr>
              <a:t>Moored</a:t>
            </a:r>
            <a:r>
              <a:rPr lang="fr-FR" sz="1400" b="1" dirty="0" smtClean="0">
                <a:solidFill>
                  <a:prstClr val="black"/>
                </a:solidFill>
                <a:cs typeface="ＭＳ Ｐゴシック" charset="0"/>
              </a:rPr>
              <a:t> </a:t>
            </a:r>
            <a:br>
              <a:rPr lang="fr-FR" sz="1400" b="1" dirty="0" smtClean="0">
                <a:solidFill>
                  <a:prstClr val="black"/>
                </a:solidFill>
                <a:cs typeface="ＭＳ Ｐゴシック" charset="0"/>
              </a:rPr>
            </a:br>
            <a:r>
              <a:rPr lang="fr-FR" sz="1400" b="1" dirty="0" smtClean="0">
                <a:solidFill>
                  <a:prstClr val="black"/>
                </a:solidFill>
                <a:cs typeface="ＭＳ Ｐゴシック" charset="0"/>
              </a:rPr>
              <a:t>Time</a:t>
            </a:r>
            <a:br>
              <a:rPr lang="fr-FR" sz="1400" b="1" dirty="0" smtClean="0">
                <a:solidFill>
                  <a:prstClr val="black"/>
                </a:solidFill>
                <a:cs typeface="ＭＳ Ｐゴシック" charset="0"/>
              </a:rPr>
            </a:br>
            <a:r>
              <a:rPr lang="fr-FR" sz="1400" b="1" dirty="0" err="1" smtClean="0">
                <a:solidFill>
                  <a:prstClr val="black"/>
                </a:solidFill>
                <a:cs typeface="ＭＳ Ｐゴシック" charset="0"/>
              </a:rPr>
              <a:t>series</a:t>
            </a:r>
            <a:endParaRPr lang="fr-FR" sz="1400" b="1" dirty="0" smtClean="0">
              <a:solidFill>
                <a:prstClr val="black"/>
              </a:solidFill>
              <a:cs typeface="ＭＳ Ｐゴシック" charset="0"/>
            </a:endParaRPr>
          </a:p>
          <a:p>
            <a:pPr algn="r" fontAlgn="base">
              <a:spcBef>
                <a:spcPct val="0"/>
              </a:spcBef>
              <a:spcAft>
                <a:spcPct val="0"/>
              </a:spcAft>
              <a:defRPr/>
            </a:pPr>
            <a:r>
              <a:rPr lang="fr-FR" sz="1400" b="1" dirty="0" smtClean="0">
                <a:solidFill>
                  <a:prstClr val="black"/>
                </a:solidFill>
                <a:cs typeface="ＭＳ Ｐゴシック" charset="0"/>
              </a:rPr>
              <a:t>In network</a:t>
            </a:r>
            <a:endParaRPr lang="en-US" sz="1400" b="1" dirty="0">
              <a:solidFill>
                <a:prstClr val="black"/>
              </a:solidFill>
              <a:cs typeface="ＭＳ Ｐゴシック" charset="0"/>
            </a:endParaRPr>
          </a:p>
        </p:txBody>
      </p:sp>
      <p:sp>
        <p:nvSpPr>
          <p:cNvPr id="112654" name="Text Box 14"/>
          <p:cNvSpPr txBox="1">
            <a:spLocks noChangeArrowheads="1"/>
          </p:cNvSpPr>
          <p:nvPr/>
        </p:nvSpPr>
        <p:spPr bwMode="auto">
          <a:xfrm>
            <a:off x="2316163" y="2867025"/>
            <a:ext cx="784225" cy="2457450"/>
          </a:xfrm>
          <a:prstGeom prst="rect">
            <a:avLst/>
          </a:prstGeom>
          <a:solidFill>
            <a:srgbClr val="FFFF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r>
              <a:rPr lang="fr-FR" sz="1400">
                <a:solidFill>
                  <a:prstClr val="black"/>
                </a:solidFill>
                <a:cs typeface="Geneva" charset="0"/>
              </a:rPr>
              <a:t>Region</a:t>
            </a:r>
            <a:br>
              <a:rPr lang="fr-FR" sz="1400">
                <a:solidFill>
                  <a:prstClr val="black"/>
                </a:solidFill>
                <a:cs typeface="Geneva" charset="0"/>
              </a:rPr>
            </a:br>
            <a:r>
              <a:rPr lang="fr-FR" sz="1400">
                <a:solidFill>
                  <a:prstClr val="black"/>
                </a:solidFill>
                <a:cs typeface="Geneva" charset="0"/>
              </a:rPr>
              <a:t>Ship</a:t>
            </a:r>
            <a:br>
              <a:rPr lang="fr-FR" sz="1400">
                <a:solidFill>
                  <a:prstClr val="black"/>
                </a:solidFill>
                <a:cs typeface="Geneva" charset="0"/>
              </a:rPr>
            </a:br>
            <a:r>
              <a:rPr lang="fr-FR" sz="1400">
                <a:solidFill>
                  <a:prstClr val="black"/>
                </a:solidFill>
                <a:cs typeface="Geneva" charset="0"/>
              </a:rPr>
              <a:t>Time</a:t>
            </a:r>
            <a:br>
              <a:rPr lang="fr-FR" sz="1400">
                <a:solidFill>
                  <a:prstClr val="black"/>
                </a:solidFill>
                <a:cs typeface="Geneva" charset="0"/>
              </a:rPr>
            </a:br>
            <a:r>
              <a:rPr lang="fr-FR" sz="1400">
                <a:solidFill>
                  <a:prstClr val="black"/>
                </a:solidFill>
                <a:cs typeface="Geneva" charset="0"/>
              </a:rPr>
              <a:t> Series</a:t>
            </a: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en-US" sz="1400">
              <a:solidFill>
                <a:prstClr val="black"/>
              </a:solidFill>
              <a:cs typeface="Geneva" charset="0"/>
            </a:endParaRPr>
          </a:p>
        </p:txBody>
      </p:sp>
      <p:sp>
        <p:nvSpPr>
          <p:cNvPr id="29" name="Text Box 14"/>
          <p:cNvSpPr txBox="1">
            <a:spLocks noChangeArrowheads="1"/>
          </p:cNvSpPr>
          <p:nvPr/>
        </p:nvSpPr>
        <p:spPr bwMode="auto">
          <a:xfrm>
            <a:off x="1771650" y="4365625"/>
            <a:ext cx="1219200" cy="1198563"/>
          </a:xfrm>
          <a:prstGeom prst="rect">
            <a:avLst/>
          </a:prstGeom>
          <a:solidFill>
            <a:srgbClr val="00FF00">
              <a:alpha val="49803"/>
            </a:srgbClr>
          </a:solidFill>
          <a:ln w="9525">
            <a:solidFill>
              <a:schemeClr val="tx1"/>
            </a:solidFill>
            <a:miter lim="800000"/>
            <a:headEnd/>
            <a:tailEnd/>
          </a:ln>
        </p:spPr>
        <p:txBody>
          <a:bodyPr lIns="87274" tIns="43638" rIns="87274" bIns="43638">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sz="1400">
                <a:solidFill>
                  <a:prstClr val="black"/>
                </a:solidFill>
                <a:cs typeface="Geneva" charset="0"/>
              </a:rPr>
              <a:t>Gliders</a:t>
            </a: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en-US" sz="1400">
              <a:solidFill>
                <a:prstClr val="black"/>
              </a:solidFill>
              <a:cs typeface="Geneva" charset="0"/>
            </a:endParaRPr>
          </a:p>
        </p:txBody>
      </p:sp>
      <p:sp>
        <p:nvSpPr>
          <p:cNvPr id="30" name="Text Box 14"/>
          <p:cNvSpPr txBox="1">
            <a:spLocks noChangeArrowheads="1"/>
          </p:cNvSpPr>
          <p:nvPr/>
        </p:nvSpPr>
        <p:spPr bwMode="auto">
          <a:xfrm>
            <a:off x="1427163" y="3822700"/>
            <a:ext cx="822325" cy="1811338"/>
          </a:xfrm>
          <a:prstGeom prst="rect">
            <a:avLst/>
          </a:prstGeom>
          <a:solidFill>
            <a:srgbClr val="FF9966">
              <a:alpha val="49803"/>
            </a:srgbClr>
          </a:solidFill>
          <a:ln w="9525">
            <a:solidFill>
              <a:schemeClr val="tx1"/>
            </a:solidFill>
            <a:miter lim="800000"/>
            <a:headEnd/>
            <a:tailEnd/>
          </a:ln>
        </p:spPr>
        <p:txBody>
          <a:bodyPr lIns="87283" tIns="43642" rIns="87283" bIns="43642">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sz="1400">
                <a:solidFill>
                  <a:prstClr val="black"/>
                </a:solidFill>
                <a:cs typeface="Geneva" charset="0"/>
              </a:rPr>
              <a:t>Ferrybox </a:t>
            </a: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endParaRPr lang="fr-FR" sz="1400">
              <a:solidFill>
                <a:prstClr val="black"/>
              </a:solidFill>
              <a:cs typeface="Geneva" charset="0"/>
            </a:endParaRPr>
          </a:p>
          <a:p>
            <a:pPr algn="ctr" eaLnBrk="1" fontAlgn="base" hangingPunct="1">
              <a:spcBef>
                <a:spcPct val="0"/>
              </a:spcBef>
              <a:spcAft>
                <a:spcPct val="0"/>
              </a:spcAft>
            </a:pPr>
            <a:r>
              <a:rPr lang="fr-FR" sz="1400">
                <a:solidFill>
                  <a:prstClr val="black"/>
                </a:solidFill>
                <a:cs typeface="Geneva" charset="0"/>
              </a:rPr>
              <a:t>FisherMan Vessel</a:t>
            </a:r>
            <a:endParaRPr lang="en-US" sz="1400">
              <a:solidFill>
                <a:prstClr val="black"/>
              </a:solidFill>
              <a:cs typeface="Geneva" charset="0"/>
            </a:endParaRPr>
          </a:p>
        </p:txBody>
      </p:sp>
      <p:sp>
        <p:nvSpPr>
          <p:cNvPr id="31" name="Text Box 16"/>
          <p:cNvSpPr txBox="1">
            <a:spLocks noChangeArrowheads="1"/>
          </p:cNvSpPr>
          <p:nvPr/>
        </p:nvSpPr>
        <p:spPr bwMode="auto">
          <a:xfrm>
            <a:off x="1470025" y="2754313"/>
            <a:ext cx="2620963" cy="519112"/>
          </a:xfrm>
          <a:prstGeom prst="rect">
            <a:avLst/>
          </a:prstGeom>
          <a:solidFill>
            <a:schemeClr val="bg1">
              <a:lumMod val="85000"/>
              <a:alpha val="50195"/>
            </a:schemeClr>
          </a:solidFill>
          <a:ln w="9525">
            <a:solidFill>
              <a:schemeClr val="tx1"/>
            </a:solidFill>
            <a:miter lim="800000"/>
            <a:headEnd/>
            <a:tailEnd/>
          </a:ln>
          <a:effectLst/>
        </p:spPr>
        <p:txBody>
          <a:bodyPr lIns="87283" tIns="43642" rIns="87283" bIns="43642" anchor="b">
            <a:spAutoFit/>
          </a:bodyPr>
          <a:lstStyle>
            <a:lvl1pPr eaLnBrk="0" hangingPunct="0">
              <a:defRPr>
                <a:solidFill>
                  <a:schemeClr val="tx1"/>
                </a:solidFill>
                <a:latin typeface="Century Gothic" pitchFamily="34" charset="0"/>
                <a:ea typeface="Geneva" pitchFamily="126" charset="-128"/>
              </a:defRPr>
            </a:lvl1pPr>
            <a:lvl2pPr marL="742950" indent="-285750" eaLnBrk="0" hangingPunct="0">
              <a:defRPr>
                <a:solidFill>
                  <a:schemeClr val="tx1"/>
                </a:solidFill>
                <a:latin typeface="Century Gothic" pitchFamily="34" charset="0"/>
                <a:ea typeface="Geneva" pitchFamily="126" charset="-128"/>
              </a:defRPr>
            </a:lvl2pPr>
            <a:lvl3pPr marL="1143000" indent="-228600" eaLnBrk="0" hangingPunct="0">
              <a:defRPr>
                <a:solidFill>
                  <a:schemeClr val="tx1"/>
                </a:solidFill>
                <a:latin typeface="Century Gothic" pitchFamily="34" charset="0"/>
                <a:ea typeface="Geneva" pitchFamily="126" charset="-128"/>
              </a:defRPr>
            </a:lvl3pPr>
            <a:lvl4pPr marL="1600200" indent="-228600" eaLnBrk="0" hangingPunct="0">
              <a:defRPr>
                <a:solidFill>
                  <a:schemeClr val="tx1"/>
                </a:solidFill>
                <a:latin typeface="Century Gothic" pitchFamily="34" charset="0"/>
                <a:ea typeface="Geneva" pitchFamily="126" charset="-128"/>
              </a:defRPr>
            </a:lvl4pPr>
            <a:lvl5pPr marL="2057400" indent="-228600" eaLnBrk="0" hangingPunct="0">
              <a:defRPr>
                <a:solidFill>
                  <a:schemeClr val="tx1"/>
                </a:solidFill>
                <a:latin typeface="Century Gothic" pitchFamily="34" charset="0"/>
                <a:ea typeface="Geneva" pitchFamily="126" charset="-128"/>
              </a:defRPr>
            </a:lvl5pPr>
            <a:lvl6pPr marL="2514600" indent="-228600" eaLnBrk="0" fontAlgn="base" hangingPunct="0">
              <a:spcBef>
                <a:spcPct val="0"/>
              </a:spcBef>
              <a:spcAft>
                <a:spcPct val="0"/>
              </a:spcAft>
              <a:defRPr>
                <a:solidFill>
                  <a:schemeClr val="tx1"/>
                </a:solidFill>
                <a:latin typeface="Century Gothic" pitchFamily="34" charset="0"/>
                <a:ea typeface="Geneva" pitchFamily="126" charset="-128"/>
              </a:defRPr>
            </a:lvl6pPr>
            <a:lvl7pPr marL="2971800" indent="-228600" eaLnBrk="0" fontAlgn="base" hangingPunct="0">
              <a:spcBef>
                <a:spcPct val="0"/>
              </a:spcBef>
              <a:spcAft>
                <a:spcPct val="0"/>
              </a:spcAft>
              <a:defRPr>
                <a:solidFill>
                  <a:schemeClr val="tx1"/>
                </a:solidFill>
                <a:latin typeface="Century Gothic" pitchFamily="34" charset="0"/>
                <a:ea typeface="Geneva" pitchFamily="126" charset="-128"/>
              </a:defRPr>
            </a:lvl7pPr>
            <a:lvl8pPr marL="3429000" indent="-228600" eaLnBrk="0" fontAlgn="base" hangingPunct="0">
              <a:spcBef>
                <a:spcPct val="0"/>
              </a:spcBef>
              <a:spcAft>
                <a:spcPct val="0"/>
              </a:spcAft>
              <a:defRPr>
                <a:solidFill>
                  <a:schemeClr val="tx1"/>
                </a:solidFill>
                <a:latin typeface="Century Gothic" pitchFamily="34" charset="0"/>
                <a:ea typeface="Geneva" pitchFamily="126" charset="-128"/>
              </a:defRPr>
            </a:lvl8pPr>
            <a:lvl9pPr marL="3886200" indent="-228600" eaLnBrk="0" fontAlgn="base" hangingPunct="0">
              <a:spcBef>
                <a:spcPct val="0"/>
              </a:spcBef>
              <a:spcAft>
                <a:spcPct val="0"/>
              </a:spcAft>
              <a:defRPr>
                <a:solidFill>
                  <a:schemeClr val="tx1"/>
                </a:solidFill>
                <a:latin typeface="Century Gothic" pitchFamily="34" charset="0"/>
                <a:ea typeface="Geneva" pitchFamily="126" charset="-128"/>
              </a:defRPr>
            </a:lvl9pPr>
          </a:lstStyle>
          <a:p>
            <a:pPr algn="ctr" eaLnBrk="1" fontAlgn="base" hangingPunct="1">
              <a:spcBef>
                <a:spcPct val="0"/>
              </a:spcBef>
              <a:spcAft>
                <a:spcPct val="0"/>
              </a:spcAft>
              <a:defRPr/>
            </a:pPr>
            <a:r>
              <a:rPr lang="en-US" sz="1400" b="1" smtClean="0">
                <a:solidFill>
                  <a:prstClr val="black"/>
                </a:solidFill>
                <a:latin typeface="Arial" pitchFamily="34" charset="0"/>
                <a:cs typeface="ＭＳ Ｐゴシック" charset="0"/>
              </a:rPr>
              <a:t>Subsea observatories</a:t>
            </a:r>
          </a:p>
          <a:p>
            <a:pPr eaLnBrk="1" fontAlgn="base" hangingPunct="1">
              <a:spcBef>
                <a:spcPct val="0"/>
              </a:spcBef>
              <a:spcAft>
                <a:spcPct val="0"/>
              </a:spcAft>
              <a:defRPr/>
            </a:pPr>
            <a:r>
              <a:rPr lang="en-US" sz="1400" b="1" smtClean="0">
                <a:solidFill>
                  <a:prstClr val="black"/>
                </a:solidFill>
                <a:latin typeface="Arial" pitchFamily="34" charset="0"/>
                <a:cs typeface="ＭＳ Ｐゴシック" charset="0"/>
              </a:rPr>
              <a:t>                                       </a:t>
            </a:r>
          </a:p>
        </p:txBody>
      </p:sp>
      <p:sp>
        <p:nvSpPr>
          <p:cNvPr id="32" name="Text Box 14"/>
          <p:cNvSpPr txBox="1">
            <a:spLocks noChangeArrowheads="1"/>
          </p:cNvSpPr>
          <p:nvPr/>
        </p:nvSpPr>
        <p:spPr bwMode="auto">
          <a:xfrm>
            <a:off x="1457325" y="5643563"/>
            <a:ext cx="1219200" cy="303212"/>
          </a:xfrm>
          <a:prstGeom prst="rect">
            <a:avLst/>
          </a:prstGeom>
          <a:solidFill>
            <a:srgbClr val="66FF99">
              <a:alpha val="49411"/>
            </a:srgbClr>
          </a:solidFill>
          <a:ln w="9525">
            <a:solidFill>
              <a:schemeClr val="tx1"/>
            </a:solidFill>
            <a:miter lim="800000"/>
            <a:headEnd/>
            <a:tailEnd/>
          </a:ln>
        </p:spPr>
        <p:txBody>
          <a:bodyPr lIns="87274" tIns="43638" rIns="87274" bIns="43638">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sz="1400">
                <a:solidFill>
                  <a:prstClr val="black"/>
                </a:solidFill>
                <a:cs typeface="Geneva" charset="0"/>
              </a:rPr>
              <a:t>HF Radars</a:t>
            </a:r>
            <a:endParaRPr lang="en-US" sz="1400">
              <a:solidFill>
                <a:prstClr val="black"/>
              </a:solidFill>
              <a:cs typeface="Geneva" charset="0"/>
            </a:endParaRPr>
          </a:p>
        </p:txBody>
      </p:sp>
      <p:pic>
        <p:nvPicPr>
          <p:cNvPr id="34" name="Content Placeholder 7" descr="GOOS Graphi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2355" y="116631"/>
            <a:ext cx="2214141" cy="118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68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228600" y="1295400"/>
            <a:ext cx="3733800" cy="441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fontAlgn="base">
              <a:lnSpc>
                <a:spcPct val="90000"/>
              </a:lnSpc>
              <a:spcBef>
                <a:spcPct val="20000"/>
              </a:spcBef>
              <a:spcAft>
                <a:spcPct val="0"/>
              </a:spcAft>
            </a:pPr>
            <a:r>
              <a:rPr lang="en-US" sz="2400" b="1">
                <a:solidFill>
                  <a:prstClr val="black"/>
                </a:solidFill>
                <a:latin typeface="Arial" charset="0"/>
                <a:ea typeface="ＭＳ Ｐゴシック" charset="0"/>
                <a:cs typeface="ＭＳ Ｐゴシック" charset="0"/>
              </a:rPr>
              <a:t>Integrated system designed to meet many requirements:</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Climate</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Weather prediction</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Global and coastal ocean prediction</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Marine hazards warning</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Transportation</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Marine environment and ecosystem monitoring</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Naval applications</a:t>
            </a:r>
          </a:p>
          <a:p>
            <a:pPr marL="742950" lvl="1" indent="-285750" fontAlgn="base">
              <a:lnSpc>
                <a:spcPct val="90000"/>
              </a:lnSpc>
              <a:spcBef>
                <a:spcPct val="20000"/>
              </a:spcBef>
              <a:spcAft>
                <a:spcPct val="0"/>
              </a:spcAft>
              <a:buFont typeface="Times" charset="0"/>
              <a:buChar char="•"/>
            </a:pPr>
            <a:r>
              <a:rPr lang="en-US" b="1">
                <a:solidFill>
                  <a:prstClr val="black"/>
                </a:solidFill>
                <a:latin typeface="Arial" charset="0"/>
                <a:ea typeface="ＭＳ Ｐゴシック" charset="0"/>
                <a:cs typeface="ＭＳ Ｐゴシック" charset="0"/>
              </a:rPr>
              <a:t>8 of 9 Societal Benefits</a:t>
            </a:r>
          </a:p>
        </p:txBody>
      </p:sp>
      <p:sp>
        <p:nvSpPr>
          <p:cNvPr id="108546" name="Rectangle 3"/>
          <p:cNvSpPr>
            <a:spLocks noChangeArrowheads="1"/>
          </p:cNvSpPr>
          <p:nvPr/>
        </p:nvSpPr>
        <p:spPr bwMode="auto">
          <a:xfrm>
            <a:off x="4140200" y="4508500"/>
            <a:ext cx="42735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Tide gauge stations</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Drifting Buoys</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Tropical Moored Buoys</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Profiling Floats</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Ships of Opportunity</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Ocean Reference Stations</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Ocean Carbon Networks</a:t>
            </a:r>
          </a:p>
        </p:txBody>
      </p:sp>
      <p:pic>
        <p:nvPicPr>
          <p:cNvPr id="10854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7813" y="1268413"/>
            <a:ext cx="48768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5"/>
          <p:cNvSpPr>
            <a:spLocks noChangeArrowheads="1"/>
          </p:cNvSpPr>
          <p:nvPr/>
        </p:nvSpPr>
        <p:spPr bwMode="auto">
          <a:xfrm>
            <a:off x="6597650" y="42926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endParaRPr lang="en-US" sz="1400" b="1">
              <a:solidFill>
                <a:srgbClr val="000000"/>
              </a:solidFill>
              <a:latin typeface="Arial" charset="0"/>
              <a:ea typeface="ＭＳ Ｐゴシック" charset="0"/>
              <a:cs typeface="ＭＳ Ｐゴシック" charset="0"/>
            </a:endParaRP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Dedicated Ship Support</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Data &amp; Assimilation Subsystems</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Management and Product Delivery</a:t>
            </a:r>
          </a:p>
          <a:p>
            <a:pPr marL="342900" indent="-342900" fontAlgn="base">
              <a:spcBef>
                <a:spcPct val="20000"/>
              </a:spcBef>
              <a:spcAft>
                <a:spcPct val="0"/>
              </a:spcAft>
              <a:buFontTx/>
              <a:buChar char="•"/>
            </a:pPr>
            <a:r>
              <a:rPr lang="en-US" sz="1400" b="1">
                <a:solidFill>
                  <a:srgbClr val="000000"/>
                </a:solidFill>
                <a:latin typeface="Arial" charset="0"/>
                <a:ea typeface="ＭＳ Ｐゴシック" charset="0"/>
                <a:cs typeface="ＭＳ Ｐゴシック" charset="0"/>
              </a:rPr>
              <a:t>Satellites -- SST, Surface Topography, Wind, Color, Sea Ice</a:t>
            </a:r>
          </a:p>
          <a:p>
            <a:pPr marL="342900" indent="-342900" fontAlgn="base">
              <a:spcBef>
                <a:spcPct val="20000"/>
              </a:spcBef>
              <a:spcAft>
                <a:spcPct val="0"/>
              </a:spcAft>
              <a:buFontTx/>
              <a:buChar char="•"/>
            </a:pPr>
            <a:endParaRPr lang="en-US" sz="1400" b="1">
              <a:solidFill>
                <a:srgbClr val="000000"/>
              </a:solidFill>
              <a:latin typeface="Arial" charset="0"/>
              <a:ea typeface="ＭＳ Ｐゴシック" charset="0"/>
              <a:cs typeface="ＭＳ Ｐゴシック" charset="0"/>
            </a:endParaRPr>
          </a:p>
        </p:txBody>
      </p:sp>
      <p:sp>
        <p:nvSpPr>
          <p:cNvPr id="108549" name="Rectangle 6"/>
          <p:cNvSpPr>
            <a:spLocks noGrp="1" noChangeArrowheads="1"/>
          </p:cNvSpPr>
          <p:nvPr>
            <p:ph type="title" idx="4294967295"/>
          </p:nvPr>
        </p:nvSpPr>
        <p:spPr>
          <a:xfrm>
            <a:off x="217488" y="290513"/>
            <a:ext cx="8458200" cy="762000"/>
          </a:xfrm>
        </p:spPr>
        <p:txBody>
          <a:bodyPr>
            <a:normAutofit fontScale="90000"/>
          </a:bodyPr>
          <a:lstStyle/>
          <a:p>
            <a:r>
              <a:rPr lang="en-US" sz="2800" dirty="0">
                <a:latin typeface="Arial" charset="0"/>
              </a:rPr>
              <a:t>The Current Global </a:t>
            </a:r>
            <a:br>
              <a:rPr lang="en-US" sz="2800" dirty="0">
                <a:latin typeface="Arial" charset="0"/>
              </a:rPr>
            </a:br>
            <a:r>
              <a:rPr lang="en-US" sz="2800" dirty="0">
                <a:latin typeface="Arial" charset="0"/>
              </a:rPr>
              <a:t>Ocean Observing System</a:t>
            </a:r>
            <a:endParaRPr lang="en-US" dirty="0">
              <a:latin typeface="Arial" charset="0"/>
            </a:endParaRPr>
          </a:p>
        </p:txBody>
      </p:sp>
      <p:pic>
        <p:nvPicPr>
          <p:cNvPr id="108550" name="Picture 12" descr="GEOSS_Benefi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5715000"/>
            <a:ext cx="3810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8551" name="Picture 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59650" y="17463"/>
            <a:ext cx="17843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7" descr="GEO-IPCC-logo.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47638" y="114300"/>
            <a:ext cx="24796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rot="-1131252">
            <a:off x="4551363" y="2417763"/>
            <a:ext cx="3168650" cy="400050"/>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blurRad="40000" dist="23000" dir="5400000" rotWithShape="0">
              <a:srgbClr val="000000">
                <a:alpha val="34998"/>
              </a:srgbClr>
            </a:outerShdw>
          </a:effectLst>
        </p:spPr>
        <p:txBody>
          <a:bodyPr>
            <a:spAutoFit/>
          </a:bodyPr>
          <a:lstStyle/>
          <a:p>
            <a:pPr algn="ctr" fontAlgn="base">
              <a:spcBef>
                <a:spcPct val="0"/>
              </a:spcBef>
              <a:spcAft>
                <a:spcPct val="0"/>
              </a:spcAft>
              <a:defRPr/>
            </a:pPr>
            <a:r>
              <a:rPr lang="en-US" sz="2000" b="1" dirty="0">
                <a:solidFill>
                  <a:prstClr val="white"/>
                </a:solidFill>
                <a:latin typeface="Calibri"/>
                <a:ea typeface="ＭＳ Ｐゴシック" charset="0"/>
                <a:cs typeface="ＭＳ Ｐゴシック" charset="0"/>
              </a:rPr>
              <a:t>60% complete</a:t>
            </a:r>
          </a:p>
        </p:txBody>
      </p:sp>
    </p:spTree>
    <p:extLst>
      <p:ext uri="{BB962C8B-B14F-4D97-AF65-F5344CB8AC3E}">
        <p14:creationId xmlns:p14="http://schemas.microsoft.com/office/powerpoint/2010/main" val="272085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2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1588"/>
            <a:ext cx="9145588" cy="68580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3667" name="ZoneTexte 3"/>
          <p:cNvSpPr txBox="1">
            <a:spLocks noChangeArrowheads="1"/>
          </p:cNvSpPr>
          <p:nvPr/>
        </p:nvSpPr>
        <p:spPr bwMode="auto">
          <a:xfrm>
            <a:off x="1144589" y="404813"/>
            <a:ext cx="7171828"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ea typeface="ＭＳ Ｐゴシック" charset="0"/>
                <a:cs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fontAlgn="base" hangingPunct="1">
              <a:spcBef>
                <a:spcPct val="0"/>
              </a:spcBef>
              <a:spcAft>
                <a:spcPct val="0"/>
              </a:spcAft>
            </a:pPr>
            <a:r>
              <a:rPr lang="fr-FR" dirty="0" err="1">
                <a:solidFill>
                  <a:srgbClr val="264D99"/>
                </a:solidFill>
                <a:latin typeface="Calibri" charset="0"/>
                <a:ea typeface="Batang" charset="0"/>
                <a:cs typeface="Calibri" charset="0"/>
              </a:rPr>
              <a:t>Operational</a:t>
            </a:r>
            <a:r>
              <a:rPr lang="fr-FR" dirty="0">
                <a:solidFill>
                  <a:srgbClr val="264D99"/>
                </a:solidFill>
                <a:latin typeface="Calibri" charset="0"/>
                <a:ea typeface="Batang" charset="0"/>
                <a:cs typeface="Calibri" charset="0"/>
              </a:rPr>
              <a:t> </a:t>
            </a:r>
            <a:r>
              <a:rPr lang="fr-FR" dirty="0" err="1">
                <a:solidFill>
                  <a:srgbClr val="264D99"/>
                </a:solidFill>
                <a:latin typeface="Calibri" charset="0"/>
                <a:ea typeface="Batang" charset="0"/>
                <a:cs typeface="Calibri" charset="0"/>
              </a:rPr>
              <a:t>oceanography</a:t>
            </a:r>
            <a:r>
              <a:rPr lang="fr-FR" dirty="0">
                <a:solidFill>
                  <a:srgbClr val="264D99"/>
                </a:solidFill>
                <a:latin typeface="Calibri" charset="0"/>
                <a:ea typeface="Batang" charset="0"/>
                <a:cs typeface="Calibri" charset="0"/>
              </a:rPr>
              <a:t> and </a:t>
            </a:r>
            <a:r>
              <a:rPr lang="fr-FR" dirty="0" err="1">
                <a:solidFill>
                  <a:srgbClr val="264D99"/>
                </a:solidFill>
                <a:latin typeface="Calibri" charset="0"/>
                <a:ea typeface="Batang" charset="0"/>
                <a:cs typeface="Calibri" charset="0"/>
              </a:rPr>
              <a:t>ocean</a:t>
            </a:r>
            <a:r>
              <a:rPr lang="fr-FR" dirty="0">
                <a:solidFill>
                  <a:srgbClr val="264D99"/>
                </a:solidFill>
                <a:latin typeface="Calibri" charset="0"/>
                <a:ea typeface="Batang" charset="0"/>
                <a:cs typeface="Calibri" charset="0"/>
              </a:rPr>
              <a:t> and </a:t>
            </a:r>
            <a:r>
              <a:rPr lang="fr-FR" dirty="0" smtClean="0">
                <a:solidFill>
                  <a:srgbClr val="264D99"/>
                </a:solidFill>
                <a:latin typeface="Calibri" charset="0"/>
                <a:ea typeface="Batang" charset="0"/>
                <a:cs typeface="Calibri" charset="0"/>
              </a:rPr>
              <a:t/>
            </a:r>
            <a:br>
              <a:rPr lang="fr-FR" dirty="0" smtClean="0">
                <a:solidFill>
                  <a:srgbClr val="264D99"/>
                </a:solidFill>
                <a:latin typeface="Calibri" charset="0"/>
                <a:ea typeface="Batang" charset="0"/>
                <a:cs typeface="Calibri" charset="0"/>
              </a:rPr>
            </a:br>
            <a:r>
              <a:rPr lang="fr-FR" dirty="0" err="1" smtClean="0">
                <a:solidFill>
                  <a:srgbClr val="264D99"/>
                </a:solidFill>
                <a:latin typeface="Calibri" charset="0"/>
                <a:ea typeface="Batang" charset="0"/>
                <a:cs typeface="Calibri" charset="0"/>
              </a:rPr>
              <a:t>climate</a:t>
            </a:r>
            <a:r>
              <a:rPr lang="fr-FR" dirty="0" smtClean="0">
                <a:solidFill>
                  <a:srgbClr val="264D99"/>
                </a:solidFill>
                <a:latin typeface="Calibri" charset="0"/>
                <a:ea typeface="Batang" charset="0"/>
                <a:cs typeface="Calibri" charset="0"/>
              </a:rPr>
              <a:t> </a:t>
            </a:r>
            <a:r>
              <a:rPr lang="fr-FR" dirty="0">
                <a:solidFill>
                  <a:srgbClr val="264D99"/>
                </a:solidFill>
                <a:latin typeface="Calibri" charset="0"/>
                <a:ea typeface="Batang" charset="0"/>
                <a:cs typeface="Calibri" charset="0"/>
              </a:rPr>
              <a:t>change </a:t>
            </a:r>
            <a:r>
              <a:rPr lang="fr-FR" dirty="0" err="1">
                <a:solidFill>
                  <a:srgbClr val="264D99"/>
                </a:solidFill>
                <a:latin typeface="Calibri" charset="0"/>
                <a:ea typeface="Batang" charset="0"/>
                <a:cs typeface="Calibri" charset="0"/>
              </a:rPr>
              <a:t>research</a:t>
            </a:r>
            <a:r>
              <a:rPr lang="fr-FR" dirty="0">
                <a:solidFill>
                  <a:srgbClr val="264D99"/>
                </a:solidFill>
                <a:latin typeface="Calibri" charset="0"/>
                <a:ea typeface="Batang" charset="0"/>
                <a:cs typeface="Calibri" charset="0"/>
              </a:rPr>
              <a:t> </a:t>
            </a:r>
            <a:r>
              <a:rPr lang="fr-FR" dirty="0" err="1">
                <a:solidFill>
                  <a:srgbClr val="264D99"/>
                </a:solidFill>
                <a:latin typeface="Calibri" charset="0"/>
                <a:ea typeface="Batang" charset="0"/>
                <a:cs typeface="Calibri" charset="0"/>
              </a:rPr>
              <a:t>rely</a:t>
            </a:r>
            <a:r>
              <a:rPr lang="fr-FR" dirty="0">
                <a:solidFill>
                  <a:srgbClr val="264D99"/>
                </a:solidFill>
                <a:latin typeface="Calibri" charset="0"/>
                <a:ea typeface="Batang" charset="0"/>
                <a:cs typeface="Calibri" charset="0"/>
              </a:rPr>
              <a:t> on an </a:t>
            </a:r>
            <a:r>
              <a:rPr lang="fr-FR" dirty="0" smtClean="0">
                <a:solidFill>
                  <a:srgbClr val="264D99"/>
                </a:solidFill>
                <a:latin typeface="Calibri" charset="0"/>
                <a:ea typeface="Batang" charset="0"/>
                <a:cs typeface="Calibri" charset="0"/>
              </a:rPr>
              <a:t/>
            </a:r>
            <a:br>
              <a:rPr lang="fr-FR" dirty="0" smtClean="0">
                <a:solidFill>
                  <a:srgbClr val="264D99"/>
                </a:solidFill>
                <a:latin typeface="Calibri" charset="0"/>
                <a:ea typeface="Batang" charset="0"/>
                <a:cs typeface="Calibri" charset="0"/>
              </a:rPr>
            </a:br>
            <a:r>
              <a:rPr lang="fr-FR" dirty="0" err="1" smtClean="0">
                <a:solidFill>
                  <a:srgbClr val="264D99"/>
                </a:solidFill>
                <a:latin typeface="Calibri" charset="0"/>
                <a:ea typeface="Batang" charset="0"/>
                <a:cs typeface="Calibri" charset="0"/>
              </a:rPr>
              <a:t>integrated</a:t>
            </a:r>
            <a:r>
              <a:rPr lang="fr-FR" dirty="0" smtClean="0">
                <a:solidFill>
                  <a:srgbClr val="264D99"/>
                </a:solidFill>
                <a:latin typeface="Calibri" charset="0"/>
                <a:ea typeface="Batang" charset="0"/>
                <a:cs typeface="Calibri" charset="0"/>
              </a:rPr>
              <a:t> </a:t>
            </a:r>
            <a:r>
              <a:rPr lang="fr-FR" dirty="0" err="1">
                <a:solidFill>
                  <a:srgbClr val="264D99"/>
                </a:solidFill>
                <a:latin typeface="Calibri" charset="0"/>
                <a:ea typeface="Batang" charset="0"/>
                <a:cs typeface="Calibri" charset="0"/>
              </a:rPr>
              <a:t>sustained</a:t>
            </a:r>
            <a:r>
              <a:rPr lang="fr-FR" dirty="0">
                <a:solidFill>
                  <a:srgbClr val="264D99"/>
                </a:solidFill>
                <a:latin typeface="Calibri" charset="0"/>
                <a:ea typeface="Batang" charset="0"/>
                <a:cs typeface="Calibri" charset="0"/>
              </a:rPr>
              <a:t> </a:t>
            </a:r>
            <a:r>
              <a:rPr lang="fr-FR" dirty="0" err="1">
                <a:solidFill>
                  <a:srgbClr val="264D99"/>
                </a:solidFill>
                <a:latin typeface="Calibri" charset="0"/>
                <a:ea typeface="Batang" charset="0"/>
                <a:cs typeface="Calibri" charset="0"/>
              </a:rPr>
              <a:t>multidisciplinary</a:t>
            </a:r>
            <a:r>
              <a:rPr lang="fr-FR" dirty="0">
                <a:solidFill>
                  <a:srgbClr val="264D99"/>
                </a:solidFill>
                <a:latin typeface="Calibri" charset="0"/>
                <a:ea typeface="Batang" charset="0"/>
                <a:cs typeface="Calibri" charset="0"/>
              </a:rPr>
              <a:t> </a:t>
            </a:r>
            <a:r>
              <a:rPr lang="fr-FR" dirty="0" err="1">
                <a:solidFill>
                  <a:srgbClr val="264D99"/>
                </a:solidFill>
                <a:latin typeface="Calibri" charset="0"/>
                <a:ea typeface="Batang" charset="0"/>
                <a:cs typeface="Calibri" charset="0"/>
              </a:rPr>
              <a:t>observing</a:t>
            </a:r>
            <a:r>
              <a:rPr lang="fr-FR" dirty="0">
                <a:solidFill>
                  <a:srgbClr val="264D99"/>
                </a:solidFill>
                <a:latin typeface="Calibri" charset="0"/>
                <a:ea typeface="Batang" charset="0"/>
                <a:cs typeface="Calibri" charset="0"/>
              </a:rPr>
              <a:t> system </a:t>
            </a:r>
          </a:p>
          <a:p>
            <a:pPr algn="ctr" eaLnBrk="1" fontAlgn="base" hangingPunct="1">
              <a:spcBef>
                <a:spcPct val="0"/>
              </a:spcBef>
              <a:spcAft>
                <a:spcPct val="0"/>
              </a:spcAft>
            </a:pPr>
            <a:endParaRPr lang="fr-FR" dirty="0">
              <a:solidFill>
                <a:srgbClr val="264D99"/>
              </a:solidFill>
              <a:latin typeface="Calibri" charset="0"/>
              <a:ea typeface="Batang" charset="0"/>
              <a:cs typeface="Calibri" charset="0"/>
            </a:endParaRPr>
          </a:p>
        </p:txBody>
      </p:sp>
      <p:sp>
        <p:nvSpPr>
          <p:cNvPr id="5" name="ZoneTexte 4"/>
          <p:cNvSpPr txBox="1"/>
          <p:nvPr/>
        </p:nvSpPr>
        <p:spPr>
          <a:xfrm>
            <a:off x="1144588" y="2027238"/>
            <a:ext cx="800100" cy="369887"/>
          </a:xfrm>
          <a:prstGeom prst="rect">
            <a:avLst/>
          </a:prstGeom>
          <a:solidFill>
            <a:schemeClr val="accent5">
              <a:lumMod val="60000"/>
              <a:lumOff val="40000"/>
            </a:schemeClr>
          </a:solidFill>
          <a:ln w="38100">
            <a:solidFill>
              <a:srgbClr val="00B050"/>
            </a:solidFill>
          </a:ln>
        </p:spPr>
        <p:txBody>
          <a:bodyPr wrap="none">
            <a:spAutoFit/>
          </a:bodyPr>
          <a:lstStyle/>
          <a:p>
            <a:pPr fontAlgn="base">
              <a:spcBef>
                <a:spcPct val="0"/>
              </a:spcBef>
              <a:spcAft>
                <a:spcPct val="0"/>
              </a:spcAft>
              <a:defRPr/>
            </a:pPr>
            <a:r>
              <a:rPr lang="fr-FR" b="1" dirty="0">
                <a:solidFill>
                  <a:srgbClr val="00B050"/>
                </a:solidFill>
                <a:latin typeface="Arial" pitchFamily="34" charset="0"/>
                <a:ea typeface="ＭＳ Ｐゴシック" pitchFamily="34" charset="-128"/>
                <a:cs typeface="ＭＳ Ｐゴシック" charset="0"/>
              </a:rPr>
              <a:t>FIX03</a:t>
            </a:r>
          </a:p>
        </p:txBody>
      </p:sp>
      <p:sp>
        <p:nvSpPr>
          <p:cNvPr id="6" name="ZoneTexte 5"/>
          <p:cNvSpPr txBox="1"/>
          <p:nvPr/>
        </p:nvSpPr>
        <p:spPr>
          <a:xfrm>
            <a:off x="1406525" y="3716338"/>
            <a:ext cx="1300163" cy="369887"/>
          </a:xfrm>
          <a:prstGeom prst="rect">
            <a:avLst/>
          </a:prstGeom>
          <a:solidFill>
            <a:schemeClr val="accent5">
              <a:lumMod val="60000"/>
              <a:lumOff val="40000"/>
            </a:schemeClr>
          </a:solidFill>
          <a:ln w="38100">
            <a:solidFill>
              <a:srgbClr val="0000FF"/>
            </a:solidFill>
          </a:ln>
        </p:spPr>
        <p:txBody>
          <a:bodyPr wrap="none">
            <a:spAutoFit/>
          </a:bodyPr>
          <a:lstStyle/>
          <a:p>
            <a:pPr fontAlgn="base">
              <a:spcBef>
                <a:spcPct val="0"/>
              </a:spcBef>
              <a:spcAft>
                <a:spcPct val="0"/>
              </a:spcAft>
              <a:defRPr/>
            </a:pPr>
            <a:r>
              <a:rPr lang="fr-FR" b="1" dirty="0">
                <a:solidFill>
                  <a:srgbClr val="0000FF"/>
                </a:solidFill>
                <a:latin typeface="Arial" pitchFamily="34" charset="0"/>
                <a:ea typeface="ＭＳ Ｐゴシック" pitchFamily="34" charset="-128"/>
                <a:cs typeface="ＭＳ Ｐゴシック" charset="0"/>
              </a:rPr>
              <a:t>E-</a:t>
            </a:r>
            <a:r>
              <a:rPr lang="fr-FR" b="1" dirty="0" err="1">
                <a:solidFill>
                  <a:srgbClr val="0000FF"/>
                </a:solidFill>
                <a:latin typeface="Arial" pitchFamily="34" charset="0"/>
                <a:ea typeface="ＭＳ Ｐゴシック" pitchFamily="34" charset="-128"/>
                <a:cs typeface="ＭＳ Ｐゴシック" charset="0"/>
              </a:rPr>
              <a:t>Surfmar</a:t>
            </a:r>
            <a:endParaRPr lang="fr-FR" b="1" dirty="0">
              <a:solidFill>
                <a:srgbClr val="0000FF"/>
              </a:solidFill>
              <a:latin typeface="Arial" pitchFamily="34" charset="0"/>
              <a:ea typeface="ＭＳ Ｐゴシック" pitchFamily="34" charset="-128"/>
              <a:cs typeface="ＭＳ Ｐゴシック" charset="0"/>
            </a:endParaRPr>
          </a:p>
        </p:txBody>
      </p:sp>
      <p:sp>
        <p:nvSpPr>
          <p:cNvPr id="7" name="ZoneTexte 6"/>
          <p:cNvSpPr txBox="1"/>
          <p:nvPr/>
        </p:nvSpPr>
        <p:spPr>
          <a:xfrm>
            <a:off x="3133725" y="3573463"/>
            <a:ext cx="1327150" cy="369887"/>
          </a:xfrm>
          <a:prstGeom prst="rect">
            <a:avLst/>
          </a:prstGeom>
          <a:solidFill>
            <a:schemeClr val="accent5">
              <a:lumMod val="60000"/>
              <a:lumOff val="40000"/>
            </a:schemeClr>
          </a:solidFill>
          <a:ln w="38100">
            <a:solidFill>
              <a:srgbClr val="0000FF"/>
            </a:solid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fr-FR" b="1" dirty="0" err="1" smtClean="0">
                <a:solidFill>
                  <a:srgbClr val="0000FF"/>
                </a:solidFill>
                <a:ea typeface="ＭＳ Ｐゴシック" pitchFamily="34" charset="-128"/>
                <a:cs typeface="ＭＳ Ｐゴシック" charset="0"/>
              </a:rPr>
              <a:t>Euro-Argo</a:t>
            </a:r>
            <a:endParaRPr lang="fr-FR" b="1" dirty="0" smtClean="0">
              <a:solidFill>
                <a:srgbClr val="0000FF"/>
              </a:solidFill>
              <a:ea typeface="ＭＳ Ｐゴシック" pitchFamily="34" charset="-128"/>
              <a:cs typeface="ＭＳ Ｐゴシック" charset="0"/>
            </a:endParaRPr>
          </a:p>
        </p:txBody>
      </p:sp>
      <p:sp>
        <p:nvSpPr>
          <p:cNvPr id="8" name="ZoneTexte 7"/>
          <p:cNvSpPr txBox="1"/>
          <p:nvPr/>
        </p:nvSpPr>
        <p:spPr>
          <a:xfrm>
            <a:off x="4859338" y="1844675"/>
            <a:ext cx="1724025" cy="369888"/>
          </a:xfrm>
          <a:prstGeom prst="rect">
            <a:avLst/>
          </a:prstGeom>
          <a:solidFill>
            <a:schemeClr val="accent5">
              <a:lumMod val="60000"/>
              <a:lumOff val="40000"/>
            </a:schemeClr>
          </a:solidFill>
          <a:ln w="38100">
            <a:solidFill>
              <a:srgbClr val="00B050"/>
            </a:solidFill>
          </a:ln>
        </p:spPr>
        <p:txBody>
          <a:bodyPr wrap="none">
            <a:spAutoFit/>
          </a:bodyPr>
          <a:lstStyle/>
          <a:p>
            <a:pPr fontAlgn="base">
              <a:spcBef>
                <a:spcPct val="0"/>
              </a:spcBef>
              <a:spcAft>
                <a:spcPct val="0"/>
              </a:spcAft>
              <a:defRPr/>
            </a:pPr>
            <a:r>
              <a:rPr lang="fr-FR" b="1" dirty="0">
                <a:solidFill>
                  <a:srgbClr val="00B050"/>
                </a:solidFill>
                <a:latin typeface="Arial" pitchFamily="34" charset="0"/>
                <a:ea typeface="ＭＳ Ｐゴシック" pitchFamily="34" charset="-128"/>
                <a:cs typeface="ＭＳ Ｐゴシック" charset="0"/>
              </a:rPr>
              <a:t>EUROFLEETS</a:t>
            </a:r>
          </a:p>
        </p:txBody>
      </p:sp>
      <p:sp>
        <p:nvSpPr>
          <p:cNvPr id="9" name="ZoneTexte 8"/>
          <p:cNvSpPr txBox="1"/>
          <p:nvPr/>
        </p:nvSpPr>
        <p:spPr>
          <a:xfrm>
            <a:off x="7400925" y="4894263"/>
            <a:ext cx="1658938" cy="646112"/>
          </a:xfrm>
          <a:prstGeom prst="rect">
            <a:avLst/>
          </a:prstGeom>
          <a:solidFill>
            <a:schemeClr val="accent5">
              <a:lumMod val="60000"/>
              <a:lumOff val="40000"/>
            </a:schemeClr>
          </a:solidFill>
          <a:ln w="38100">
            <a:solidFill>
              <a:srgbClr val="00B050"/>
            </a:solidFill>
          </a:ln>
        </p:spPr>
        <p:txBody>
          <a:bodyPr wrap="none">
            <a:spAutoFit/>
          </a:bodyPr>
          <a:lstStyle/>
          <a:p>
            <a:pPr algn="ctr" fontAlgn="base">
              <a:spcBef>
                <a:spcPct val="0"/>
              </a:spcBef>
              <a:spcAft>
                <a:spcPct val="0"/>
              </a:spcAft>
              <a:defRPr/>
            </a:pPr>
            <a:r>
              <a:rPr lang="fr-FR" b="1" dirty="0">
                <a:solidFill>
                  <a:srgbClr val="00B050"/>
                </a:solidFill>
                <a:latin typeface="Arial" pitchFamily="34" charset="0"/>
                <a:ea typeface="ＭＳ Ｐゴシック" pitchFamily="34" charset="-128"/>
                <a:cs typeface="ＭＳ Ｐゴシック" charset="0"/>
              </a:rPr>
              <a:t>GROOM/EGO</a:t>
            </a:r>
            <a:br>
              <a:rPr lang="fr-FR" b="1" dirty="0">
                <a:solidFill>
                  <a:srgbClr val="00B050"/>
                </a:solidFill>
                <a:latin typeface="Arial" pitchFamily="34" charset="0"/>
                <a:ea typeface="ＭＳ Ｐゴシック" pitchFamily="34" charset="-128"/>
                <a:cs typeface="ＭＳ Ｐゴシック" charset="0"/>
              </a:rPr>
            </a:br>
            <a:r>
              <a:rPr lang="fr-FR" b="1" dirty="0">
                <a:solidFill>
                  <a:srgbClr val="00B050"/>
                </a:solidFill>
                <a:latin typeface="Arial" pitchFamily="34" charset="0"/>
                <a:ea typeface="ＭＳ Ｐゴシック" pitchFamily="34" charset="-128"/>
                <a:cs typeface="ＭＳ Ｐゴシック" charset="0"/>
              </a:rPr>
              <a:t>JERICO</a:t>
            </a:r>
          </a:p>
        </p:txBody>
      </p:sp>
      <p:sp>
        <p:nvSpPr>
          <p:cNvPr id="10" name="ZoneTexte 9"/>
          <p:cNvSpPr txBox="1"/>
          <p:nvPr/>
        </p:nvSpPr>
        <p:spPr>
          <a:xfrm>
            <a:off x="6259513" y="3244850"/>
            <a:ext cx="1441450" cy="369888"/>
          </a:xfrm>
          <a:prstGeom prst="rect">
            <a:avLst/>
          </a:prstGeom>
          <a:solidFill>
            <a:schemeClr val="accent5">
              <a:lumMod val="60000"/>
              <a:lumOff val="40000"/>
            </a:schemeClr>
          </a:solidFill>
          <a:ln w="38100">
            <a:solidFill>
              <a:srgbClr val="00B050"/>
            </a:solidFill>
          </a:ln>
        </p:spPr>
        <p:txBody>
          <a:bodyPr wrap="none">
            <a:spAutoFit/>
          </a:bodyPr>
          <a:lstStyle/>
          <a:p>
            <a:pPr fontAlgn="base">
              <a:spcBef>
                <a:spcPct val="0"/>
              </a:spcBef>
              <a:spcAft>
                <a:spcPct val="0"/>
              </a:spcAft>
              <a:defRPr/>
            </a:pPr>
            <a:r>
              <a:rPr lang="fr-FR" b="1" dirty="0">
                <a:solidFill>
                  <a:srgbClr val="00B050"/>
                </a:solidFill>
                <a:latin typeface="Arial" pitchFamily="34" charset="0"/>
                <a:ea typeface="ＭＳ Ｐゴシック" pitchFamily="34" charset="-128"/>
                <a:cs typeface="ＭＳ Ｐゴシック" charset="0"/>
              </a:rPr>
              <a:t>SeaDataNet</a:t>
            </a:r>
          </a:p>
        </p:txBody>
      </p:sp>
      <p:sp>
        <p:nvSpPr>
          <p:cNvPr id="11" name="ZoneTexte 10"/>
          <p:cNvSpPr txBox="1"/>
          <p:nvPr/>
        </p:nvSpPr>
        <p:spPr>
          <a:xfrm>
            <a:off x="755650" y="1206500"/>
            <a:ext cx="1004888" cy="369888"/>
          </a:xfrm>
          <a:prstGeom prst="rect">
            <a:avLst/>
          </a:prstGeom>
          <a:solidFill>
            <a:schemeClr val="accent5">
              <a:lumMod val="60000"/>
              <a:lumOff val="40000"/>
            </a:schemeClr>
          </a:solidFill>
          <a:ln w="38100">
            <a:solidFill>
              <a:srgbClr val="0000FF"/>
            </a:solidFill>
          </a:ln>
        </p:spPr>
        <p:txBody>
          <a:bodyPr wrap="none">
            <a:spAutoFit/>
          </a:bodyPr>
          <a:lstStyle/>
          <a:p>
            <a:pPr fontAlgn="base">
              <a:spcBef>
                <a:spcPct val="0"/>
              </a:spcBef>
              <a:spcAft>
                <a:spcPct val="0"/>
              </a:spcAft>
              <a:defRPr/>
            </a:pPr>
            <a:r>
              <a:rPr lang="fr-FR" b="1" dirty="0">
                <a:solidFill>
                  <a:srgbClr val="0000FF"/>
                </a:solidFill>
                <a:latin typeface="Arial" pitchFamily="34" charset="0"/>
                <a:ea typeface="ＭＳ Ｐゴシック" pitchFamily="34" charset="-128"/>
                <a:cs typeface="ＭＳ Ｐゴシック" charset="0"/>
              </a:rPr>
              <a:t>Satellite</a:t>
            </a:r>
          </a:p>
        </p:txBody>
      </p:sp>
      <p:sp>
        <p:nvSpPr>
          <p:cNvPr id="12" name="ZoneTexte 11"/>
          <p:cNvSpPr txBox="1"/>
          <p:nvPr/>
        </p:nvSpPr>
        <p:spPr>
          <a:xfrm>
            <a:off x="3133725" y="1463675"/>
            <a:ext cx="1030288" cy="369888"/>
          </a:xfrm>
          <a:prstGeom prst="rect">
            <a:avLst/>
          </a:prstGeom>
          <a:solidFill>
            <a:schemeClr val="accent5">
              <a:lumMod val="60000"/>
              <a:lumOff val="40000"/>
            </a:schemeClr>
          </a:solidFill>
          <a:ln w="38100">
            <a:solidFill>
              <a:srgbClr val="00B050"/>
            </a:solidFill>
          </a:ln>
        </p:spPr>
        <p:txBody>
          <a:bodyPr wrap="none">
            <a:spAutoFit/>
          </a:bodyPr>
          <a:lstStyle/>
          <a:p>
            <a:pPr fontAlgn="base">
              <a:spcBef>
                <a:spcPct val="0"/>
              </a:spcBef>
              <a:spcAft>
                <a:spcPct val="0"/>
              </a:spcAft>
              <a:defRPr/>
            </a:pPr>
            <a:r>
              <a:rPr lang="fr-FR" b="1" dirty="0">
                <a:solidFill>
                  <a:srgbClr val="00B050"/>
                </a:solidFill>
                <a:latin typeface="Arial" pitchFamily="34" charset="0"/>
                <a:ea typeface="ＭＳ Ｐゴシック" pitchFamily="34" charset="-128"/>
                <a:cs typeface="ＭＳ Ｐゴシック" charset="0"/>
              </a:rPr>
              <a:t>JERICO</a:t>
            </a:r>
          </a:p>
        </p:txBody>
      </p:sp>
      <p:sp>
        <p:nvSpPr>
          <p:cNvPr id="13" name="ZoneTexte 12"/>
          <p:cNvSpPr txBox="1"/>
          <p:nvPr/>
        </p:nvSpPr>
        <p:spPr>
          <a:xfrm>
            <a:off x="6659563" y="1916113"/>
            <a:ext cx="1031875" cy="369887"/>
          </a:xfrm>
          <a:prstGeom prst="rect">
            <a:avLst/>
          </a:prstGeom>
          <a:solidFill>
            <a:schemeClr val="accent5">
              <a:lumMod val="60000"/>
              <a:lumOff val="40000"/>
            </a:schemeClr>
          </a:solidFill>
          <a:ln w="38100">
            <a:solidFill>
              <a:srgbClr val="00B050"/>
            </a:solidFill>
          </a:ln>
        </p:spPr>
        <p:txBody>
          <a:bodyPr wrap="none">
            <a:spAutoFit/>
          </a:bodyPr>
          <a:lstStyle/>
          <a:p>
            <a:pPr fontAlgn="base">
              <a:spcBef>
                <a:spcPct val="0"/>
              </a:spcBef>
              <a:spcAft>
                <a:spcPct val="0"/>
              </a:spcAft>
              <a:defRPr/>
            </a:pPr>
            <a:r>
              <a:rPr lang="fr-FR" b="1" dirty="0">
                <a:solidFill>
                  <a:srgbClr val="00B050"/>
                </a:solidFill>
                <a:latin typeface="Arial" pitchFamily="34" charset="0"/>
                <a:ea typeface="ＭＳ Ｐゴシック" pitchFamily="34" charset="-128"/>
                <a:cs typeface="ＭＳ Ｐゴシック" charset="0"/>
              </a:rPr>
              <a:t>JERICO</a:t>
            </a:r>
          </a:p>
        </p:txBody>
      </p:sp>
      <p:sp>
        <p:nvSpPr>
          <p:cNvPr id="14" name="ZoneTexte 13"/>
          <p:cNvSpPr txBox="1"/>
          <p:nvPr/>
        </p:nvSpPr>
        <p:spPr>
          <a:xfrm>
            <a:off x="2252663" y="6092825"/>
            <a:ext cx="863600" cy="369888"/>
          </a:xfrm>
          <a:prstGeom prst="rect">
            <a:avLst/>
          </a:prstGeom>
          <a:solidFill>
            <a:schemeClr val="tx2">
              <a:lumMod val="75000"/>
            </a:schemeClr>
          </a:solidFill>
          <a:ln w="38100">
            <a:solidFill>
              <a:schemeClr val="tx2">
                <a:lumMod val="60000"/>
                <a:lumOff val="40000"/>
              </a:schemeClr>
            </a:solidFill>
          </a:ln>
        </p:spPr>
        <p:txBody>
          <a:bodyPr wrap="none">
            <a:spAutoFit/>
          </a:bodyPr>
          <a:lstStyle/>
          <a:p>
            <a:pPr fontAlgn="base">
              <a:spcBef>
                <a:spcPct val="0"/>
              </a:spcBef>
              <a:spcAft>
                <a:spcPct val="0"/>
              </a:spcAft>
              <a:defRPr/>
            </a:pPr>
            <a:r>
              <a:rPr lang="fr-FR" b="1" dirty="0">
                <a:solidFill>
                  <a:schemeClr val="tx2">
                    <a:lumMod val="60000"/>
                    <a:lumOff val="40000"/>
                  </a:schemeClr>
                </a:solidFill>
                <a:latin typeface="Arial" pitchFamily="34" charset="0"/>
                <a:ea typeface="ＭＳ Ｐゴシック" pitchFamily="34" charset="-128"/>
                <a:cs typeface="ＭＳ Ｐゴシック" charset="0"/>
              </a:rPr>
              <a:t>EMSO</a:t>
            </a:r>
          </a:p>
        </p:txBody>
      </p:sp>
      <p:sp>
        <p:nvSpPr>
          <p:cNvPr id="15" name="ZoneTexte 14"/>
          <p:cNvSpPr txBox="1"/>
          <p:nvPr/>
        </p:nvSpPr>
        <p:spPr>
          <a:xfrm>
            <a:off x="6491288" y="3703638"/>
            <a:ext cx="1950149" cy="646331"/>
          </a:xfrm>
          <a:prstGeom prst="rect">
            <a:avLst/>
          </a:prstGeom>
          <a:solidFill>
            <a:schemeClr val="accent5">
              <a:lumMod val="60000"/>
              <a:lumOff val="40000"/>
            </a:schemeClr>
          </a:solidFill>
          <a:ln w="38100">
            <a:solidFill>
              <a:schemeClr val="accent2">
                <a:lumMod val="50000"/>
              </a:schemeClr>
            </a:solidFill>
          </a:ln>
        </p:spPr>
        <p:txBody>
          <a:bodyPr wrap="none">
            <a:spAutoFit/>
          </a:bodyPr>
          <a:lstStyle/>
          <a:p>
            <a:pPr fontAlgn="base">
              <a:spcBef>
                <a:spcPct val="0"/>
              </a:spcBef>
              <a:spcAft>
                <a:spcPct val="0"/>
              </a:spcAft>
              <a:defRPr/>
            </a:pPr>
            <a:r>
              <a:rPr lang="fr-FR" b="1" dirty="0" smtClean="0">
                <a:solidFill>
                  <a:schemeClr val="accent2">
                    <a:lumMod val="75000"/>
                  </a:schemeClr>
                </a:solidFill>
                <a:latin typeface="Arial" pitchFamily="34" charset="0"/>
                <a:ea typeface="ＭＳ Ｐゴシック" pitchFamily="34" charset="-128"/>
                <a:cs typeface="ＭＳ Ｐゴシック" charset="0"/>
              </a:rPr>
              <a:t>CMEMS INSTAC</a:t>
            </a:r>
            <a:r>
              <a:rPr lang="fr-FR" b="1" dirty="0">
                <a:solidFill>
                  <a:schemeClr val="accent2">
                    <a:lumMod val="75000"/>
                  </a:schemeClr>
                </a:solidFill>
                <a:latin typeface="Arial" pitchFamily="34" charset="0"/>
                <a:ea typeface="ＭＳ Ｐゴシック" pitchFamily="34" charset="-128"/>
                <a:cs typeface="ＭＳ Ｐゴシック" charset="0"/>
              </a:rPr>
              <a:t/>
            </a:r>
            <a:br>
              <a:rPr lang="fr-FR" b="1" dirty="0">
                <a:solidFill>
                  <a:schemeClr val="accent2">
                    <a:lumMod val="75000"/>
                  </a:schemeClr>
                </a:solidFill>
                <a:latin typeface="Arial" pitchFamily="34" charset="0"/>
                <a:ea typeface="ＭＳ Ｐゴシック" pitchFamily="34" charset="-128"/>
                <a:cs typeface="ＭＳ Ｐゴシック" charset="0"/>
              </a:rPr>
            </a:br>
            <a:r>
              <a:rPr lang="fr-FR" b="1" dirty="0" err="1">
                <a:solidFill>
                  <a:schemeClr val="accent2">
                    <a:lumMod val="75000"/>
                  </a:schemeClr>
                </a:solidFill>
                <a:latin typeface="Arial" pitchFamily="34" charset="0"/>
                <a:ea typeface="ＭＳ Ｐゴシック" pitchFamily="34" charset="-128"/>
                <a:cs typeface="ＭＳ Ｐゴシック" charset="0"/>
              </a:rPr>
              <a:t>EMODNet</a:t>
            </a:r>
            <a:endParaRPr lang="fr-FR" b="1" dirty="0">
              <a:solidFill>
                <a:schemeClr val="accent2">
                  <a:lumMod val="75000"/>
                </a:schemeClr>
              </a:solidFill>
              <a:latin typeface="Arial" pitchFamily="34" charset="0"/>
              <a:ea typeface="ＭＳ Ｐゴシック" pitchFamily="34" charset="-128"/>
              <a:cs typeface="ＭＳ Ｐゴシック"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248" y="29706"/>
            <a:ext cx="2349262" cy="787124"/>
          </a:xfrm>
          <a:prstGeom prst="rect">
            <a:avLst/>
          </a:prstGeom>
        </p:spPr>
      </p:pic>
    </p:spTree>
    <p:extLst>
      <p:ext uri="{BB962C8B-B14F-4D97-AF65-F5344CB8AC3E}">
        <p14:creationId xmlns:p14="http://schemas.microsoft.com/office/powerpoint/2010/main" val="32661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ChangeArrowheads="1"/>
          </p:cNvSpPr>
          <p:nvPr/>
        </p:nvSpPr>
        <p:spPr bwMode="auto">
          <a:xfrm>
            <a:off x="762000" y="2209800"/>
            <a:ext cx="7848600" cy="2286000"/>
          </a:xfrm>
          <a:prstGeom prst="rect">
            <a:avLst/>
          </a:prstGeom>
          <a:noFill/>
          <a:ln w="9525">
            <a:noFill/>
            <a:miter lim="800000"/>
            <a:headEnd/>
            <a:tailEnd/>
          </a:ln>
        </p:spPr>
        <p:txBody>
          <a:bodyPr/>
          <a:lstStyle/>
          <a:p>
            <a:pPr algn="ctr" eaLnBrk="0" fontAlgn="base" hangingPunct="0">
              <a:spcBef>
                <a:spcPct val="0"/>
              </a:spcBef>
              <a:spcAft>
                <a:spcPct val="0"/>
              </a:spcAft>
            </a:pPr>
            <a:r>
              <a:rPr lang="en-GB" sz="6600" b="1">
                <a:solidFill>
                  <a:srgbClr val="003399"/>
                </a:solidFill>
                <a:effectLst>
                  <a:outerShdw blurRad="38100" dist="38100" dir="2700000" algn="tl">
                    <a:srgbClr val="DDDDDD"/>
                  </a:outerShdw>
                </a:effectLst>
                <a:latin typeface="Times" charset="0"/>
                <a:ea typeface="ＭＳ Ｐゴシック" charset="0"/>
                <a:cs typeface="ＭＳ Ｐゴシック" charset="0"/>
              </a:rPr>
              <a:t>European Space Agency</a:t>
            </a:r>
          </a:p>
        </p:txBody>
      </p:sp>
      <p:pic>
        <p:nvPicPr>
          <p:cNvPr id="11264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338" y="1298575"/>
            <a:ext cx="7935912"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6988"/>
            <a:ext cx="9180513" cy="119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111" y="0"/>
            <a:ext cx="3585289" cy="1201257"/>
          </a:xfrm>
          <a:prstGeom prst="rect">
            <a:avLst/>
          </a:prstGeom>
        </p:spPr>
      </p:pic>
    </p:spTree>
    <p:extLst>
      <p:ext uri="{BB962C8B-B14F-4D97-AF65-F5344CB8AC3E}">
        <p14:creationId xmlns:p14="http://schemas.microsoft.com/office/powerpoint/2010/main" val="751855012"/>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2466" y="260648"/>
            <a:ext cx="1573990" cy="3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email">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r>
              <a:rPr lang="en-US" sz="2800" dirty="0" smtClean="0"/>
              <a:t>Project Structure</a:t>
            </a:r>
            <a:endParaRPr lang="en-US" sz="2800" dirty="0"/>
          </a:p>
        </p:txBody>
      </p:sp>
      <p:pic>
        <p:nvPicPr>
          <p:cNvPr id="42" name="Picture 3" descr="AtlantOS-diagram.jpe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907704" y="1172455"/>
            <a:ext cx="7080374" cy="551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600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2757498" y="1268760"/>
            <a:ext cx="6134982" cy="830997"/>
          </a:xfrm>
          <a:prstGeom prst="rect">
            <a:avLst/>
          </a:prstGeom>
        </p:spPr>
        <p:txBody>
          <a:bodyPr wrap="square">
            <a:spAutoFit/>
          </a:bodyPr>
          <a:lstStyle/>
          <a:p>
            <a:pPr fontAlgn="base">
              <a:spcBef>
                <a:spcPct val="0"/>
              </a:spcBef>
              <a:spcAft>
                <a:spcPct val="0"/>
              </a:spcAft>
            </a:pPr>
            <a:r>
              <a:rPr lang="en-US" sz="2400" dirty="0" smtClean="0">
                <a:solidFill>
                  <a:srgbClr val="000000"/>
                </a:solidFill>
                <a:latin typeface="Arial" charset="0"/>
                <a:ea typeface="ＭＳ Ｐゴシック" charset="0"/>
                <a:cs typeface="ＭＳ Ｐゴシック" charset="0"/>
              </a:rPr>
              <a:t>Outcome of AtlantOS and related initiatives:</a:t>
            </a:r>
          </a:p>
          <a:p>
            <a:pPr fontAlgn="base">
              <a:spcBef>
                <a:spcPct val="0"/>
              </a:spcBef>
              <a:spcAft>
                <a:spcPct val="0"/>
              </a:spcAft>
            </a:pPr>
            <a:r>
              <a:rPr lang="en-US" sz="2400" b="1" dirty="0" smtClean="0">
                <a:solidFill>
                  <a:srgbClr val="000000"/>
                </a:solidFill>
                <a:latin typeface="Arial" charset="0"/>
                <a:ea typeface="ＭＳ Ｐゴシック" charset="0"/>
                <a:cs typeface="ＭＳ Ｐゴシック" charset="0"/>
              </a:rPr>
              <a:t>Blueprint for OceanObs19</a:t>
            </a:r>
            <a:endParaRPr lang="en-US" sz="2400" b="1" dirty="0">
              <a:solidFill>
                <a:srgbClr val="000000"/>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pic>
        <p:nvPicPr>
          <p:cNvPr id="2" name="Picture 1" descr="Screen Shot 2015-06-10 at 00.06.1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34600">
            <a:off x="3714107" y="2609535"/>
            <a:ext cx="4383051" cy="5282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a:off x="2411760" y="188640"/>
            <a:ext cx="2160240" cy="558676"/>
            <a:chOff x="2411760" y="188640"/>
            <a:chExt cx="2160240" cy="558676"/>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1760" y="188640"/>
              <a:ext cx="691476" cy="558676"/>
            </a:xfrm>
            <a:prstGeom prst="rect">
              <a:avLst/>
            </a:prstGeom>
          </p:spPr>
        </p:pic>
        <p:sp>
          <p:nvSpPr>
            <p:cNvPr id="10" name="TextBox 9"/>
            <p:cNvSpPr txBox="1"/>
            <p:nvPr/>
          </p:nvSpPr>
          <p:spPr>
            <a:xfrm>
              <a:off x="3131840" y="260648"/>
              <a:ext cx="1440160" cy="369332"/>
            </a:xfrm>
            <a:prstGeom prst="rect">
              <a:avLst/>
            </a:prstGeom>
            <a:noFill/>
          </p:spPr>
          <p:txBody>
            <a:bodyPr wrap="square" rtlCol="0">
              <a:spAutoFit/>
            </a:bodyPr>
            <a:lstStyle/>
            <a:p>
              <a:r>
                <a:rPr lang="en-US" dirty="0" smtClean="0"/>
                <a:t>#</a:t>
              </a:r>
              <a:r>
                <a:rPr lang="en-US" dirty="0" err="1" smtClean="0"/>
                <a:t>AtlantOS</a:t>
              </a:r>
              <a:endParaRPr lang="en-US" dirty="0"/>
            </a:p>
          </p:txBody>
        </p:sp>
      </p:grpSp>
      <p:sp>
        <p:nvSpPr>
          <p:cNvPr id="11" name="TextBox 2"/>
          <p:cNvSpPr txBox="1"/>
          <p:nvPr/>
        </p:nvSpPr>
        <p:spPr>
          <a:xfrm rot="20719632">
            <a:off x="3119012" y="3545365"/>
            <a:ext cx="5558426" cy="707886"/>
          </a:xfrm>
          <a:prstGeom prst="rect">
            <a:avLst/>
          </a:prstGeom>
          <a:solidFill>
            <a:srgbClr val="FFFF00"/>
          </a:solidFill>
        </p:spPr>
        <p:txBody>
          <a:bodyPr wrap="square" rtlCol="0">
            <a:spAutoFit/>
          </a:bodyPr>
          <a:lstStyle/>
          <a:p>
            <a:r>
              <a:rPr lang="en-US" sz="2000" b="1" dirty="0"/>
              <a:t>An international, multi-disciplinary and multi-sectoral team is currently established</a:t>
            </a:r>
          </a:p>
        </p:txBody>
      </p:sp>
    </p:spTree>
    <p:extLst>
      <p:ext uri="{BB962C8B-B14F-4D97-AF65-F5344CB8AC3E}">
        <p14:creationId xmlns:p14="http://schemas.microsoft.com/office/powerpoint/2010/main" val="12979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2"/>
          <p:cNvSpPr/>
          <p:nvPr/>
        </p:nvSpPr>
        <p:spPr>
          <a:xfrm>
            <a:off x="3059832" y="1181064"/>
            <a:ext cx="5976664" cy="5632312"/>
          </a:xfrm>
          <a:prstGeom prst="rect">
            <a:avLst/>
          </a:prstGeom>
        </p:spPr>
        <p:txBody>
          <a:bodyPr wrap="square">
            <a:spAutoFit/>
          </a:bodyPr>
          <a:lstStyle/>
          <a:p>
            <a:pP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Optimizing and Enhancing the </a:t>
            </a:r>
            <a:br>
              <a:rPr lang="en-US" b="1" dirty="0" smtClean="0">
                <a:solidFill>
                  <a:srgbClr val="000000"/>
                </a:solidFill>
                <a:latin typeface="Arial" charset="0"/>
                <a:ea typeface="ＭＳ Ｐゴシック" charset="0"/>
                <a:cs typeface="ＭＳ Ｐゴシック" charset="0"/>
              </a:rPr>
            </a:br>
            <a:r>
              <a:rPr lang="en-US" b="1" dirty="0" smtClean="0">
                <a:solidFill>
                  <a:srgbClr val="000000"/>
                </a:solidFill>
                <a:latin typeface="Arial" charset="0"/>
                <a:ea typeface="ＭＳ Ｐゴシック" charset="0"/>
                <a:cs typeface="ＭＳ Ｐゴシック" charset="0"/>
              </a:rPr>
              <a:t>Integrated Atlantic Ocean Observing System</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i="1" dirty="0" smtClean="0">
                <a:solidFill>
                  <a:srgbClr val="000000"/>
                </a:solidFill>
                <a:latin typeface="Arial" charset="0"/>
                <a:ea typeface="ＭＳ Ｐゴシック" charset="0"/>
                <a:cs typeface="ＭＳ Ｐゴシック" charset="0"/>
              </a:rPr>
              <a:t>Budget</a:t>
            </a:r>
            <a:r>
              <a:rPr lang="en-US" b="1" dirty="0" smtClean="0">
                <a:solidFill>
                  <a:srgbClr val="000000"/>
                </a:solidFill>
                <a:latin typeface="Arial" charset="0"/>
                <a:ea typeface="ＭＳ Ｐゴシック" charset="0"/>
                <a:cs typeface="ＭＳ Ｐゴシック" charset="0"/>
              </a:rPr>
              <a:t>: 21 Mio. Euros in 4 years</a:t>
            </a:r>
          </a:p>
          <a:p>
            <a:pPr fontAlgn="base">
              <a:spcBef>
                <a:spcPct val="0"/>
              </a:spcBef>
              <a:spcAft>
                <a:spcPct val="0"/>
              </a:spcAft>
            </a:pPr>
            <a:r>
              <a:rPr lang="en-US" i="1" dirty="0" smtClean="0">
                <a:solidFill>
                  <a:srgbClr val="000000"/>
                </a:solidFill>
                <a:latin typeface="Arial" charset="0"/>
                <a:ea typeface="ＭＳ Ｐゴシック" charset="0"/>
                <a:cs typeface="ＭＳ Ｐゴシック" charset="0"/>
              </a:rPr>
              <a:t>Coordinator: </a:t>
            </a:r>
            <a:r>
              <a:rPr lang="en-US" b="1" dirty="0" smtClean="0">
                <a:solidFill>
                  <a:srgbClr val="000000"/>
                </a:solidFill>
                <a:latin typeface="Arial" charset="0"/>
                <a:ea typeface="ＭＳ Ｐゴシック" charset="0"/>
                <a:cs typeface="ＭＳ Ｐゴシック" charset="0"/>
              </a:rPr>
              <a:t>GEOMAR</a:t>
            </a:r>
            <a:r>
              <a:rPr lang="en-US" i="1" dirty="0" smtClean="0">
                <a:solidFill>
                  <a:srgbClr val="000000"/>
                </a:solidFill>
                <a:latin typeface="Arial" charset="0"/>
                <a:ea typeface="ＭＳ Ｐゴシック" charset="0"/>
                <a:cs typeface="ＭＳ Ｐゴシック" charset="0"/>
              </a:rPr>
              <a:t>; Partner: </a:t>
            </a:r>
            <a:r>
              <a:rPr lang="en-US" b="1" dirty="0" smtClean="0">
                <a:solidFill>
                  <a:srgbClr val="000000"/>
                </a:solidFill>
                <a:latin typeface="Arial" charset="0"/>
                <a:ea typeface="ＭＳ Ｐゴシック" charset="0"/>
                <a:cs typeface="ＭＳ Ｐゴシック" charset="0"/>
              </a:rPr>
              <a:t>62</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dirty="0" smtClean="0">
                <a:solidFill>
                  <a:srgbClr val="000000"/>
                </a:solidFill>
                <a:latin typeface="Arial" charset="0"/>
                <a:ea typeface="ＭＳ Ｐゴシック" charset="0"/>
                <a:cs typeface="ＭＳ Ｐゴシック" charset="0"/>
              </a:rPr>
              <a:t>Horizon 2020 call BG-8-2014:</a:t>
            </a:r>
            <a:r>
              <a:rPr lang="en-US" i="1" dirty="0" smtClean="0">
                <a:solidFill>
                  <a:srgbClr val="000000"/>
                </a:solidFill>
                <a:latin typeface="Arial" charset="0"/>
                <a:ea typeface="ＭＳ Ｐゴシック" charset="0"/>
                <a:cs typeface="ＭＳ Ｐゴシック" charset="0"/>
              </a:rPr>
              <a:t> Developing in-situ Atlantic Ocean Observations for a better management and sustainable exploitation of the maritime resources.</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i="1" dirty="0" smtClean="0">
                <a:solidFill>
                  <a:srgbClr val="000000"/>
                </a:solidFill>
                <a:latin typeface="Arial" charset="0"/>
                <a:ea typeface="ＭＳ Ｐゴシック" charset="0"/>
                <a:cs typeface="ＭＳ Ｐゴシック" charset="0"/>
              </a:rPr>
              <a:t>The project: </a:t>
            </a:r>
            <a:r>
              <a:rPr lang="en-US" b="1" dirty="0" err="1" smtClean="0">
                <a:solidFill>
                  <a:srgbClr val="000000"/>
                </a:solidFill>
                <a:latin typeface="Arial" charset="0"/>
                <a:ea typeface="ＭＳ Ｐゴシック" charset="0"/>
                <a:cs typeface="ＭＳ Ｐゴシック" charset="0"/>
              </a:rPr>
              <a:t>AtlantOS</a:t>
            </a:r>
            <a:r>
              <a:rPr lang="en-US" b="1" dirty="0" smtClean="0">
                <a:solidFill>
                  <a:srgbClr val="000000"/>
                </a:solidFill>
                <a:latin typeface="Arial" charset="0"/>
                <a:ea typeface="ＭＳ Ｐゴシック" charset="0"/>
                <a:cs typeface="ＭＳ Ｐゴシック" charset="0"/>
              </a:rPr>
              <a:t> is a research and innovation project that proposes the integration of ocean observing activates across all disciplines for the Atlantic, considering European as well as non-European partners. </a:t>
            </a:r>
          </a:p>
          <a:p>
            <a:pPr fontAlgn="base">
              <a:spcBef>
                <a:spcPct val="0"/>
              </a:spcBef>
              <a:spcAft>
                <a:spcPct val="0"/>
              </a:spcAft>
            </a:pPr>
            <a:endParaRPr lang="en-US" b="1" dirty="0" smtClean="0">
              <a:solidFill>
                <a:srgbClr val="000000"/>
              </a:solidFill>
              <a:latin typeface="Arial" charset="0"/>
              <a:ea typeface="ＭＳ Ｐゴシック" charset="0"/>
              <a:cs typeface="ＭＳ Ｐゴシック" charset="0"/>
            </a:endParaRPr>
          </a:p>
          <a:p>
            <a:pPr fontAlgn="base">
              <a:spcBef>
                <a:spcPct val="0"/>
              </a:spcBef>
              <a:spcAft>
                <a:spcPct val="0"/>
              </a:spcAft>
            </a:pPr>
            <a:r>
              <a:rPr lang="en-US" i="1" dirty="0">
                <a:solidFill>
                  <a:srgbClr val="000000"/>
                </a:solidFill>
                <a:latin typeface="Arial" charset="0"/>
                <a:ea typeface="ＭＳ Ｐゴシック" charset="0"/>
                <a:cs typeface="ＭＳ Ｐゴシック" charset="0"/>
              </a:rPr>
              <a:t>G</a:t>
            </a:r>
            <a:r>
              <a:rPr lang="en-US" i="1" dirty="0" smtClean="0">
                <a:solidFill>
                  <a:srgbClr val="000000"/>
                </a:solidFill>
                <a:latin typeface="Arial" charset="0"/>
                <a:ea typeface="ＭＳ Ｐゴシック" charset="0"/>
                <a:cs typeface="ＭＳ Ｐゴシック" charset="0"/>
              </a:rPr>
              <a:t>oal: </a:t>
            </a:r>
            <a:r>
              <a:rPr lang="en-US" b="1" dirty="0" smtClean="0">
                <a:solidFill>
                  <a:srgbClr val="000000"/>
                </a:solidFill>
                <a:latin typeface="Arial" charset="0"/>
                <a:ea typeface="ＭＳ Ｐゴシック" charset="0"/>
                <a:cs typeface="ＭＳ Ｐゴシック" charset="0"/>
              </a:rPr>
              <a:t>Integration of the so far loosely-coordinated set of existing ocean observing activities to a more sustainable, more efficient, and fit-for-purpose Integrated Atlantic Ocean Observing System.</a:t>
            </a:r>
            <a:endParaRPr lang="en-US" b="1" dirty="0">
              <a:solidFill>
                <a:srgbClr val="000000"/>
              </a:solidFill>
              <a:latin typeface="Arial" charset="0"/>
              <a:ea typeface="ＭＳ Ｐゴシック" charset="0"/>
              <a:cs typeface="ＭＳ Ｐゴシック" charset="0"/>
            </a:endParaRPr>
          </a:p>
        </p:txBody>
      </p:sp>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spTree>
    <p:extLst>
      <p:ext uri="{BB962C8B-B14F-4D97-AF65-F5344CB8AC3E}">
        <p14:creationId xmlns:p14="http://schemas.microsoft.com/office/powerpoint/2010/main" val="174601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32762" y="4293096"/>
            <a:ext cx="4104456" cy="1077218"/>
          </a:xfrm>
          <a:prstGeom prst="rect">
            <a:avLst/>
          </a:prstGeom>
          <a:noFill/>
        </p:spPr>
        <p:txBody>
          <a:bodyPr wrap="square" rtlCol="0">
            <a:spAutoFit/>
          </a:bodyPr>
          <a:lstStyle/>
          <a:p>
            <a:pPr algn="ctr"/>
            <a:r>
              <a:rPr lang="en-GB" sz="1600" smtClean="0">
                <a:latin typeface="Century Gothic" panose="020B0502020202020204" pitchFamily="34" charset="0"/>
              </a:rPr>
              <a:t>This </a:t>
            </a:r>
            <a:r>
              <a:rPr lang="en-GB" sz="1600" dirty="0">
                <a:latin typeface="Century Gothic" panose="020B0502020202020204" pitchFamily="34" charset="0"/>
              </a:rPr>
              <a:t>project has received funding from the European Union's Horizon 2020 research and innovation programme under grant agreement </a:t>
            </a:r>
            <a:r>
              <a:rPr lang="en-GB" sz="1600">
                <a:latin typeface="Century Gothic" panose="020B0502020202020204" pitchFamily="34" charset="0"/>
              </a:rPr>
              <a:t>No </a:t>
            </a:r>
            <a:r>
              <a:rPr lang="en-GB" sz="1600" smtClean="0">
                <a:latin typeface="Century Gothic" panose="020B0502020202020204" pitchFamily="34" charset="0"/>
              </a:rPr>
              <a:t>633211</a:t>
            </a:r>
            <a:r>
              <a:rPr lang="en-GB" sz="1600" dirty="0">
                <a:latin typeface="Century Gothic" panose="020B0502020202020204" pitchFamily="34" charset="0"/>
              </a:rPr>
              <a: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1197" y="1700808"/>
            <a:ext cx="3347585" cy="222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476" y="188640"/>
            <a:ext cx="1877979" cy="56965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 y="0"/>
            <a:ext cx="3036093" cy="6858000"/>
          </a:xfrm>
          <a:prstGeom prst="rect">
            <a:avLst/>
          </a:prstGeom>
        </p:spPr>
      </p:pic>
    </p:spTree>
    <p:extLst>
      <p:ext uri="{BB962C8B-B14F-4D97-AF65-F5344CB8AC3E}">
        <p14:creationId xmlns:p14="http://schemas.microsoft.com/office/powerpoint/2010/main" val="2496217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sp>
        <p:nvSpPr>
          <p:cNvPr id="2" name="Rectangle 1"/>
          <p:cNvSpPr/>
          <p:nvPr/>
        </p:nvSpPr>
        <p:spPr>
          <a:xfrm>
            <a:off x="3131840" y="1556792"/>
            <a:ext cx="5688632" cy="5078314"/>
          </a:xfrm>
          <a:prstGeom prst="rect">
            <a:avLst/>
          </a:prstGeom>
        </p:spPr>
        <p:txBody>
          <a:bodyPr wrap="square">
            <a:spAutoFit/>
          </a:bodyPr>
          <a:lstStyle/>
          <a:p>
            <a:r>
              <a:rPr lang="en-GB" sz="2400" dirty="0"/>
              <a:t>The </a:t>
            </a:r>
            <a:r>
              <a:rPr lang="en-GB" sz="2400" b="1" dirty="0"/>
              <a:t>vision of </a:t>
            </a:r>
            <a:r>
              <a:rPr lang="en-GB" sz="2400" b="1" dirty="0" err="1"/>
              <a:t>AtlantOS</a:t>
            </a:r>
            <a:r>
              <a:rPr lang="en-GB" sz="2400" dirty="0"/>
              <a:t> </a:t>
            </a:r>
            <a:r>
              <a:rPr lang="en-GB" sz="2400" dirty="0" smtClean="0"/>
              <a:t>initiative is </a:t>
            </a:r>
            <a:r>
              <a:rPr lang="en-GB" sz="2400" dirty="0"/>
              <a:t>to improve and innovate Atlantic observing by using the </a:t>
            </a:r>
            <a:r>
              <a:rPr lang="en-GB" sz="2400" b="1" dirty="0"/>
              <a:t>Framework of Ocean </a:t>
            </a:r>
            <a:r>
              <a:rPr lang="en-GB" sz="2400" b="1" dirty="0" smtClean="0"/>
              <a:t>Observing </a:t>
            </a:r>
            <a:r>
              <a:rPr lang="en-GB" sz="2400" dirty="0"/>
              <a:t>to obtain an international, more sustainable, more efficient, more integrated, and fit-for-purpose system. </a:t>
            </a:r>
            <a:endParaRPr lang="en-GB" sz="2400" dirty="0" smtClean="0"/>
          </a:p>
          <a:p>
            <a:endParaRPr lang="en-GB" dirty="0"/>
          </a:p>
          <a:p>
            <a:r>
              <a:rPr lang="en-GB" dirty="0" smtClean="0"/>
              <a:t>Hence</a:t>
            </a:r>
            <a:r>
              <a:rPr lang="en-GB" dirty="0"/>
              <a:t>, the </a:t>
            </a:r>
            <a:r>
              <a:rPr lang="en-GB" dirty="0" err="1"/>
              <a:t>AtlantOS</a:t>
            </a:r>
            <a:r>
              <a:rPr lang="en-GB" dirty="0"/>
              <a:t> initiative will have a long-lasting and sustainable contribution to the societal, economic and scientific benefit arising from this integrated approach. </a:t>
            </a:r>
            <a:endParaRPr lang="en-GB" dirty="0" smtClean="0"/>
          </a:p>
          <a:p>
            <a:endParaRPr lang="en-GB" dirty="0"/>
          </a:p>
          <a:p>
            <a:r>
              <a:rPr lang="en-GB" dirty="0" smtClean="0"/>
              <a:t>This </a:t>
            </a:r>
            <a:r>
              <a:rPr lang="en-GB" dirty="0"/>
              <a:t>will be achieved by improving the value for money, extent, completeness, quality and ease of access to Atlantic Ocean data required by industries, product supplying agencies, scientist and citizens.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12" y="56058"/>
            <a:ext cx="2170811" cy="9246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4" y="169962"/>
            <a:ext cx="1584176" cy="666750"/>
          </a:xfrm>
          <a:prstGeom prst="rect">
            <a:avLst/>
          </a:prstGeom>
        </p:spPr>
      </p:pic>
    </p:spTree>
    <p:extLst>
      <p:ext uri="{BB962C8B-B14F-4D97-AF65-F5344CB8AC3E}">
        <p14:creationId xmlns:p14="http://schemas.microsoft.com/office/powerpoint/2010/main" val="309080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260648"/>
            <a:ext cx="3147979" cy="73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491591"/>
            <a:ext cx="2987824" cy="369332"/>
          </a:xfrm>
          <a:prstGeom prst="rect">
            <a:avLst/>
          </a:prstGeom>
          <a:solidFill>
            <a:schemeClr val="bg1"/>
          </a:solidFill>
        </p:spPr>
        <p:txBody>
          <a:bodyPr wrap="square">
            <a:spAutoFit/>
          </a:bodyPr>
          <a:lstStyle/>
          <a:p>
            <a:pPr algn="ctr" fontAlgn="base">
              <a:spcBef>
                <a:spcPct val="0"/>
              </a:spcBef>
              <a:spcAft>
                <a:spcPct val="0"/>
              </a:spcAft>
            </a:pPr>
            <a:r>
              <a:rPr lang="en-US" b="1" dirty="0" smtClean="0">
                <a:solidFill>
                  <a:srgbClr val="000000"/>
                </a:solidFill>
                <a:latin typeface="Arial" charset="0"/>
                <a:ea typeface="ＭＳ Ｐゴシック" charset="0"/>
                <a:cs typeface="ＭＳ Ｐゴシック" charset="0"/>
              </a:rPr>
              <a:t>www.atlantos</a:t>
            </a:r>
            <a:r>
              <a:rPr lang="en-US" b="1" dirty="0">
                <a:solidFill>
                  <a:srgbClr val="000000"/>
                </a:solidFill>
                <a:latin typeface="Arial" charset="0"/>
                <a:ea typeface="ＭＳ Ｐゴシック" charset="0"/>
                <a:cs typeface="ＭＳ Ｐゴシック" charset="0"/>
              </a:rPr>
              <a:t>-h2020.eu</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12" y="56058"/>
            <a:ext cx="2170811" cy="9246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744" y="169962"/>
            <a:ext cx="1584176" cy="666750"/>
          </a:xfrm>
          <a:prstGeom prst="rect">
            <a:avLst/>
          </a:prstGeom>
        </p:spPr>
      </p:pic>
      <p:pic>
        <p:nvPicPr>
          <p:cNvPr id="6" name="Picture 5" descr="Screen Shot 2016-06-28 at 23.48.1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0779" y="2242698"/>
            <a:ext cx="5589693" cy="435465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952328" y="1268760"/>
            <a:ext cx="6084168" cy="1200328"/>
          </a:xfrm>
          <a:prstGeom prst="rect">
            <a:avLst/>
          </a:prstGeom>
        </p:spPr>
        <p:txBody>
          <a:bodyPr wrap="square">
            <a:spAutoFit/>
          </a:bodyPr>
          <a:lstStyle/>
          <a:p>
            <a:r>
              <a:rPr lang="en-GB" sz="2400" dirty="0" err="1" smtClean="0"/>
              <a:t>AtlantOS</a:t>
            </a:r>
            <a:r>
              <a:rPr lang="en-GB" sz="2400" dirty="0" smtClean="0"/>
              <a:t> members (white) </a:t>
            </a:r>
            <a:br>
              <a:rPr lang="en-GB" sz="2400" dirty="0" smtClean="0"/>
            </a:br>
            <a:r>
              <a:rPr lang="en-GB" sz="2400" dirty="0" smtClean="0"/>
              <a:t>and 62 H2020 consortium partners (black)</a:t>
            </a:r>
            <a:endParaRPr lang="en-GB" sz="2400" dirty="0"/>
          </a:p>
          <a:p>
            <a:endParaRPr lang="en-GB" sz="2400" dirty="0"/>
          </a:p>
        </p:txBody>
      </p:sp>
      <p:pic>
        <p:nvPicPr>
          <p:cNvPr id="9"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3968" y="2882821"/>
            <a:ext cx="1008112" cy="504056"/>
          </a:xfrm>
          <a:prstGeom prst="rect">
            <a:avLst/>
          </a:prstGeom>
        </p:spPr>
      </p:pic>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95936" y="3789040"/>
            <a:ext cx="864096" cy="454347"/>
          </a:xfrm>
          <a:prstGeom prst="rect">
            <a:avLst/>
          </a:prstGeom>
        </p:spPr>
      </p:pic>
      <p:pic>
        <p:nvPicPr>
          <p:cNvPr id="11"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6296" y="3140968"/>
            <a:ext cx="965064" cy="648072"/>
          </a:xfrm>
          <a:prstGeom prst="rect">
            <a:avLst/>
          </a:prstGeom>
        </p:spPr>
      </p:pic>
      <p:pic>
        <p:nvPicPr>
          <p:cNvPr id="12"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88024" y="5495737"/>
            <a:ext cx="851840" cy="597559"/>
          </a:xfrm>
          <a:prstGeom prst="rect">
            <a:avLst/>
          </a:prstGeom>
        </p:spPr>
      </p:pic>
      <p:pic>
        <p:nvPicPr>
          <p:cNvPr id="13"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24328" y="5062404"/>
            <a:ext cx="1008112" cy="670852"/>
          </a:xfrm>
          <a:prstGeom prst="rect">
            <a:avLst/>
          </a:prstGeom>
        </p:spPr>
      </p:pic>
    </p:spTree>
    <p:extLst>
      <p:ext uri="{BB962C8B-B14F-4D97-AF65-F5344CB8AC3E}">
        <p14:creationId xmlns:p14="http://schemas.microsoft.com/office/powerpoint/2010/main" val="1907763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0338" y="1196975"/>
            <a:ext cx="44831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144463" y="146050"/>
            <a:ext cx="8964612" cy="762000"/>
          </a:xfrm>
          <a:prstGeom prst="rect">
            <a:avLst/>
          </a:prstGeom>
          <a:noFill/>
          <a:ln w="9525">
            <a:noFill/>
            <a:miter lim="800000"/>
            <a:headEnd/>
            <a:tailEnd/>
          </a:ln>
        </p:spPr>
        <p:txBody>
          <a:bodyPr lIns="82279" tIns="41139" rIns="82279" bIns="41139" anchor="ctr"/>
          <a:lstStyle/>
          <a:p>
            <a:pPr defTabSz="414640" fontAlgn="base">
              <a:lnSpc>
                <a:spcPct val="87000"/>
              </a:lnSpc>
              <a:spcBef>
                <a:spcPct val="0"/>
              </a:spcBef>
              <a:spcAft>
                <a:spcPct val="0"/>
              </a:spcAft>
              <a:buClr>
                <a:srgbClr val="000000"/>
              </a:buClr>
              <a:buSzPct val="100000"/>
              <a:defRPr/>
            </a:pPr>
            <a:r>
              <a:rPr lang="en-US" sz="2900" b="1" kern="0" dirty="0">
                <a:solidFill>
                  <a:srgbClr val="1F497D"/>
                </a:solidFill>
                <a:latin typeface="Arial" pitchFamily="-1" charset="0"/>
                <a:ea typeface="ＭＳ Ｐゴシック" charset="0"/>
                <a:cs typeface="Arial"/>
              </a:rPr>
              <a:t>Galway Statement on Atlantic Ocean Cooperation</a:t>
            </a:r>
          </a:p>
        </p:txBody>
      </p:sp>
      <p:sp>
        <p:nvSpPr>
          <p:cNvPr id="116740" name="Rectangle 3"/>
          <p:cNvSpPr>
            <a:spLocks noChangeArrowheads="1"/>
          </p:cNvSpPr>
          <p:nvPr/>
        </p:nvSpPr>
        <p:spPr bwMode="auto">
          <a:xfrm>
            <a:off x="539750" y="3929063"/>
            <a:ext cx="83883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000" b="1">
                <a:solidFill>
                  <a:prstClr val="black"/>
                </a:solidFill>
                <a:latin typeface="Arial" charset="0"/>
                <a:ea typeface="ＭＳ Ｐゴシック" charset="0"/>
                <a:cs typeface="ＭＳ Ｐゴシック" charset="0"/>
              </a:rPr>
              <a:t>The European Union, the United States and Canada agreed </a:t>
            </a:r>
            <a:r>
              <a:rPr lang="en-US" sz="2000" b="1">
                <a:solidFill>
                  <a:srgbClr val="339933"/>
                </a:solidFill>
                <a:latin typeface="Arial" charset="0"/>
                <a:ea typeface="ＭＳ Ｐゴシック" charset="0"/>
                <a:cs typeface="ＭＳ Ｐゴシック" charset="0"/>
              </a:rPr>
              <a:t>to join forces on Atlantic Ocean research</a:t>
            </a:r>
            <a:r>
              <a:rPr lang="en-US" sz="2000" b="1">
                <a:solidFill>
                  <a:prstClr val="black"/>
                </a:solidFill>
                <a:latin typeface="Arial" charset="0"/>
                <a:ea typeface="ＭＳ Ｐゴシック" charset="0"/>
                <a:cs typeface="ＭＳ Ｐゴシック" charset="0"/>
              </a:rPr>
              <a:t>. The agreement focuses on aligning the ocean observation efforts of the three partners. </a:t>
            </a:r>
            <a:br>
              <a:rPr lang="en-US" sz="2000" b="1">
                <a:solidFill>
                  <a:prstClr val="black"/>
                </a:solidFill>
                <a:latin typeface="Arial" charset="0"/>
                <a:ea typeface="ＭＳ Ｐゴシック" charset="0"/>
                <a:cs typeface="ＭＳ Ｐゴシック" charset="0"/>
              </a:rPr>
            </a:br>
            <a:r>
              <a:rPr lang="en-US" sz="2000" b="1">
                <a:solidFill>
                  <a:prstClr val="black"/>
                </a:solidFill>
                <a:latin typeface="Arial" charset="0"/>
                <a:ea typeface="ＭＳ Ｐゴシック" charset="0"/>
                <a:cs typeface="ＭＳ Ｐゴシック" charset="0"/>
              </a:rPr>
              <a:t/>
            </a:r>
            <a:br>
              <a:rPr lang="en-US" sz="2000" b="1">
                <a:solidFill>
                  <a:prstClr val="black"/>
                </a:solidFill>
                <a:latin typeface="Arial" charset="0"/>
                <a:ea typeface="ＭＳ Ｐゴシック" charset="0"/>
                <a:cs typeface="ＭＳ Ｐゴシック" charset="0"/>
              </a:rPr>
            </a:br>
            <a:r>
              <a:rPr lang="en-US" sz="2000" b="1">
                <a:solidFill>
                  <a:prstClr val="black"/>
                </a:solidFill>
                <a:latin typeface="Arial" charset="0"/>
                <a:ea typeface="ＭＳ Ｐゴシック" charset="0"/>
                <a:cs typeface="ＭＳ Ｐゴシック" charset="0"/>
              </a:rPr>
              <a:t>The goals are to </a:t>
            </a:r>
            <a:r>
              <a:rPr lang="en-US" sz="2000" b="1">
                <a:solidFill>
                  <a:srgbClr val="339933"/>
                </a:solidFill>
                <a:latin typeface="Arial" charset="0"/>
                <a:ea typeface="ＭＳ Ｐゴシック" charset="0"/>
                <a:cs typeface="ＭＳ Ｐゴシック" charset="0"/>
              </a:rPr>
              <a:t>better understand the Atlantic Ocean </a:t>
            </a:r>
            <a:r>
              <a:rPr lang="en-US" sz="2000" b="1">
                <a:solidFill>
                  <a:prstClr val="black"/>
                </a:solidFill>
                <a:latin typeface="Arial" charset="0"/>
                <a:ea typeface="ＭＳ Ｐゴシック" charset="0"/>
                <a:cs typeface="ＭＳ Ｐゴシック" charset="0"/>
              </a:rPr>
              <a:t>and to </a:t>
            </a:r>
            <a:r>
              <a:rPr lang="en-US" sz="2000" b="1">
                <a:solidFill>
                  <a:srgbClr val="339933"/>
                </a:solidFill>
                <a:latin typeface="Arial" charset="0"/>
                <a:ea typeface="ＭＳ Ｐゴシック" charset="0"/>
                <a:cs typeface="ＭＳ Ｐゴシック" charset="0"/>
              </a:rPr>
              <a:t>promote the sustainable management of its resources. </a:t>
            </a:r>
            <a:r>
              <a:rPr lang="en-US" sz="2000" b="1">
                <a:solidFill>
                  <a:prstClr val="black"/>
                </a:solidFill>
                <a:latin typeface="Arial" charset="0"/>
                <a:ea typeface="ＭＳ Ｐゴシック" charset="0"/>
                <a:cs typeface="ＭＳ Ｐゴシック" charset="0"/>
              </a:rPr>
              <a:t>The work will also study the interplay of the Atlantic Ocean with the Arctic Ocean, particularly with regards to climate change.</a:t>
            </a:r>
          </a:p>
        </p:txBody>
      </p:sp>
      <p:pic>
        <p:nvPicPr>
          <p:cNvPr id="116741"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32363" y="1700213"/>
            <a:ext cx="1584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508625" y="779463"/>
            <a:ext cx="15113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51725" y="908050"/>
            <a:ext cx="16954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787900" y="2746375"/>
            <a:ext cx="421163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3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4463" y="146050"/>
            <a:ext cx="8964612" cy="762000"/>
          </a:xfrm>
          <a:prstGeom prst="rect">
            <a:avLst/>
          </a:prstGeom>
          <a:noFill/>
          <a:ln w="9525">
            <a:noFill/>
            <a:miter lim="800000"/>
            <a:headEnd/>
            <a:tailEnd/>
          </a:ln>
        </p:spPr>
        <p:txBody>
          <a:bodyPr lIns="82279" tIns="41139" rIns="82279" bIns="41139" anchor="ctr"/>
          <a:lstStyle/>
          <a:p>
            <a:pPr defTabSz="414640" fontAlgn="base">
              <a:lnSpc>
                <a:spcPct val="87000"/>
              </a:lnSpc>
              <a:spcBef>
                <a:spcPct val="0"/>
              </a:spcBef>
              <a:spcAft>
                <a:spcPct val="0"/>
              </a:spcAft>
              <a:buClr>
                <a:srgbClr val="000000"/>
              </a:buClr>
              <a:buSzPct val="100000"/>
              <a:defRPr/>
            </a:pPr>
            <a:r>
              <a:rPr lang="en-US" sz="2900" b="1" kern="0" dirty="0" smtClean="0">
                <a:solidFill>
                  <a:srgbClr val="1F497D"/>
                </a:solidFill>
                <a:latin typeface="Arial" pitchFamily="-1" charset="0"/>
                <a:ea typeface="ＭＳ Ｐゴシック" charset="0"/>
                <a:cs typeface="Arial"/>
              </a:rPr>
              <a:t>South Atlantic </a:t>
            </a:r>
            <a:r>
              <a:rPr lang="en-US" sz="2900" b="1" kern="0" dirty="0">
                <a:solidFill>
                  <a:srgbClr val="1F497D"/>
                </a:solidFill>
                <a:latin typeface="Arial" pitchFamily="-1" charset="0"/>
                <a:ea typeface="ＭＳ Ｐゴシック" charset="0"/>
                <a:cs typeface="Arial"/>
              </a:rPr>
              <a:t>Ocean Cooperation</a:t>
            </a:r>
          </a:p>
        </p:txBody>
      </p:sp>
      <p:pic>
        <p:nvPicPr>
          <p:cNvPr id="116743"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51725" y="908050"/>
            <a:ext cx="16954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87900" y="2746375"/>
            <a:ext cx="421163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19" y="908720"/>
            <a:ext cx="4335125" cy="2664296"/>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5819" y="1214512"/>
            <a:ext cx="1356421" cy="1350392"/>
          </a:xfrm>
          <a:prstGeom prst="rect">
            <a:avLst/>
          </a:prstGeom>
        </p:spPr>
      </p:pic>
      <p:sp>
        <p:nvSpPr>
          <p:cNvPr id="5" name="Rectangle 4"/>
          <p:cNvSpPr/>
          <p:nvPr/>
        </p:nvSpPr>
        <p:spPr>
          <a:xfrm>
            <a:off x="179512" y="3789040"/>
            <a:ext cx="8712968" cy="2708434"/>
          </a:xfrm>
          <a:prstGeom prst="rect">
            <a:avLst/>
          </a:prstGeom>
        </p:spPr>
        <p:txBody>
          <a:bodyPr wrap="square">
            <a:spAutoFit/>
          </a:bodyPr>
          <a:lstStyle/>
          <a:p>
            <a:r>
              <a:rPr lang="en-US" sz="2400" b="1" dirty="0"/>
              <a:t>This cooperation is intended to increase our joint knowledge of the Atlantic Ocean and its </a:t>
            </a:r>
            <a:r>
              <a:rPr lang="en-US" sz="2400" b="1" dirty="0" smtClean="0"/>
              <a:t>dynamic systems</a:t>
            </a:r>
            <a:r>
              <a:rPr lang="en-US" sz="2400" b="1" dirty="0"/>
              <a:t>, conducting joint research efforts and reciprocal access to </a:t>
            </a:r>
            <a:r>
              <a:rPr lang="en-US" sz="2400" b="1" dirty="0" smtClean="0"/>
              <a:t>infrastructures</a:t>
            </a:r>
            <a:r>
              <a:rPr lang="en-US" sz="2400" b="1" dirty="0"/>
              <a:t> </a:t>
            </a:r>
            <a:r>
              <a:rPr lang="is-IS" sz="2400" b="1" dirty="0" smtClean="0"/>
              <a:t>…</a:t>
            </a:r>
          </a:p>
          <a:p>
            <a:endParaRPr lang="is-IS" dirty="0"/>
          </a:p>
          <a:p>
            <a:r>
              <a:rPr lang="en-US" sz="2000" dirty="0" smtClean="0"/>
              <a:t>In </a:t>
            </a:r>
            <a:r>
              <a:rPr lang="en-US" sz="2000" dirty="0"/>
              <a:t>details, it is intended to organize a workshop with the participation of marine scientists</a:t>
            </a:r>
            <a:r>
              <a:rPr lang="en-US" sz="2000" dirty="0" smtClean="0"/>
              <a:t>, representatives </a:t>
            </a:r>
            <a:r>
              <a:rPr lang="en-US" sz="2000" dirty="0"/>
              <a:t>of the Government and other stakeholders from </a:t>
            </a:r>
            <a:r>
              <a:rPr lang="en-US" sz="2000" b="1" dirty="0"/>
              <a:t>Brazil, South Africa, Europe</a:t>
            </a:r>
            <a:r>
              <a:rPr lang="en-US" sz="2000" dirty="0"/>
              <a:t> </a:t>
            </a:r>
            <a:r>
              <a:rPr lang="en-US" sz="2000" dirty="0" smtClean="0"/>
              <a:t>and other </a:t>
            </a:r>
            <a:r>
              <a:rPr lang="en-US" sz="2000" dirty="0"/>
              <a:t>countries to be invited (</a:t>
            </a:r>
            <a:r>
              <a:rPr lang="en-US" sz="2000" b="1" dirty="0"/>
              <a:t>Argentina, Uruguay, Namibia, Angola, Cape Verde, </a:t>
            </a:r>
            <a:r>
              <a:rPr lang="en-US" sz="2000" dirty="0"/>
              <a:t>among others).</a:t>
            </a:r>
          </a:p>
        </p:txBody>
      </p:sp>
    </p:spTree>
    <p:extLst>
      <p:ext uri="{BB962C8B-B14F-4D97-AF65-F5344CB8AC3E}">
        <p14:creationId xmlns:p14="http://schemas.microsoft.com/office/powerpoint/2010/main" val="1734655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315200" y="26738"/>
            <a:ext cx="1828800" cy="1727200"/>
          </a:xfrm>
          <a:prstGeom prst="rect">
            <a:avLst/>
          </a:prstGeom>
        </p:spPr>
      </p:pic>
      <p:sp>
        <p:nvSpPr>
          <p:cNvPr id="3" name="Rectangle 2"/>
          <p:cNvSpPr txBox="1">
            <a:spLocks noChangeArrowheads="1"/>
          </p:cNvSpPr>
          <p:nvPr/>
        </p:nvSpPr>
        <p:spPr bwMode="auto">
          <a:xfrm>
            <a:off x="144463" y="146050"/>
            <a:ext cx="8964612" cy="762000"/>
          </a:xfrm>
          <a:prstGeom prst="rect">
            <a:avLst/>
          </a:prstGeom>
          <a:noFill/>
          <a:ln w="9525">
            <a:noFill/>
            <a:miter lim="800000"/>
            <a:headEnd/>
            <a:tailEnd/>
          </a:ln>
        </p:spPr>
        <p:txBody>
          <a:bodyPr lIns="82279" tIns="41139" rIns="82279" bIns="41139" anchor="ctr"/>
          <a:lstStyle/>
          <a:p>
            <a:pPr defTabSz="414640" fontAlgn="base">
              <a:lnSpc>
                <a:spcPct val="87000"/>
              </a:lnSpc>
              <a:spcBef>
                <a:spcPct val="0"/>
              </a:spcBef>
              <a:spcAft>
                <a:spcPct val="0"/>
              </a:spcAft>
              <a:buClr>
                <a:srgbClr val="000000"/>
              </a:buClr>
              <a:buSzPct val="100000"/>
              <a:defRPr/>
            </a:pPr>
            <a:r>
              <a:rPr lang="en-US" sz="2900" b="1" kern="0" dirty="0" smtClean="0">
                <a:solidFill>
                  <a:srgbClr val="1F497D"/>
                </a:solidFill>
                <a:latin typeface="Arial" pitchFamily="-1" charset="0"/>
                <a:ea typeface="ＭＳ Ｐゴシック" charset="0"/>
                <a:cs typeface="Arial"/>
              </a:rPr>
              <a:t>G7 Science Minister call for: </a:t>
            </a:r>
            <a:br>
              <a:rPr lang="en-US" sz="2900" b="1" kern="0" dirty="0" smtClean="0">
                <a:solidFill>
                  <a:srgbClr val="1F497D"/>
                </a:solidFill>
                <a:latin typeface="Arial" pitchFamily="-1" charset="0"/>
                <a:ea typeface="ＭＳ Ｐゴシック" charset="0"/>
                <a:cs typeface="Arial"/>
              </a:rPr>
            </a:br>
            <a:r>
              <a:rPr lang="en-US" sz="2900" b="1" kern="0" dirty="0" smtClean="0">
                <a:solidFill>
                  <a:srgbClr val="1F497D"/>
                </a:solidFill>
                <a:latin typeface="Arial" pitchFamily="-1" charset="0"/>
                <a:ea typeface="ＭＳ Ｐゴシック" charset="0"/>
                <a:cs typeface="Arial"/>
              </a:rPr>
              <a:t>Enhanced Global Ocean Observing</a:t>
            </a:r>
            <a:endParaRPr lang="en-US" sz="2900" b="1" kern="0" dirty="0">
              <a:solidFill>
                <a:srgbClr val="1F497D"/>
              </a:solidFill>
              <a:latin typeface="Arial" pitchFamily="-1" charset="0"/>
              <a:ea typeface="ＭＳ Ｐゴシック" charset="0"/>
              <a:cs typeface="Arial"/>
            </a:endParaRPr>
          </a:p>
        </p:txBody>
      </p:sp>
      <p:sp>
        <p:nvSpPr>
          <p:cNvPr id="6" name="Rectangle 5"/>
          <p:cNvSpPr/>
          <p:nvPr/>
        </p:nvSpPr>
        <p:spPr>
          <a:xfrm>
            <a:off x="323528" y="1109058"/>
            <a:ext cx="8424936" cy="5632310"/>
          </a:xfrm>
          <a:prstGeom prst="rect">
            <a:avLst/>
          </a:prstGeom>
        </p:spPr>
        <p:txBody>
          <a:bodyPr wrap="square">
            <a:spAutoFit/>
          </a:bodyPr>
          <a:lstStyle/>
          <a:p>
            <a:r>
              <a:rPr lang="en-US" sz="2400" dirty="0" smtClean="0"/>
              <a:t>G7 </a:t>
            </a:r>
            <a:r>
              <a:rPr lang="en-US" sz="2400" dirty="0"/>
              <a:t>Science and Technology Ministers, meeting in 15-17 May 2016 </a:t>
            </a:r>
            <a:r>
              <a:rPr lang="en-US" sz="2400" b="1" i="1" dirty="0"/>
              <a:t>The Future of the Seas and Oceans:  </a:t>
            </a:r>
            <a:r>
              <a:rPr lang="en-US" sz="2400" b="1" i="1" dirty="0" smtClean="0"/>
              <a:t>Toward </a:t>
            </a:r>
            <a:r>
              <a:rPr lang="en-US" sz="2400" b="1" i="1" dirty="0"/>
              <a:t>Science‐Based Management, Conservation and Sustainable Use of the Oceans, Seas and </a:t>
            </a:r>
            <a:r>
              <a:rPr lang="en-US" sz="2400" b="1" i="1" dirty="0" smtClean="0"/>
              <a:t>Marine Resources</a:t>
            </a:r>
          </a:p>
          <a:p>
            <a:endParaRPr lang="en-US" sz="2400" dirty="0"/>
          </a:p>
          <a:p>
            <a:pPr marL="514350" indent="-514350">
              <a:buAutoNum type="romanLcPeriod"/>
            </a:pPr>
            <a:r>
              <a:rPr lang="en-US" sz="2400" dirty="0" smtClean="0"/>
              <a:t>Support </a:t>
            </a:r>
            <a:r>
              <a:rPr lang="en-US" sz="2400" dirty="0"/>
              <a:t>the development of an initiative for enhanced global sea and ocean </a:t>
            </a:r>
            <a:r>
              <a:rPr lang="en-US" sz="2400" dirty="0" smtClean="0"/>
              <a:t>observation </a:t>
            </a:r>
            <a:r>
              <a:rPr lang="is-IS" sz="2400" dirty="0" smtClean="0"/>
              <a:t>… </a:t>
            </a:r>
            <a:endParaRPr lang="en-US" sz="2400" dirty="0" smtClean="0"/>
          </a:p>
          <a:p>
            <a:pPr marL="514350" indent="-514350">
              <a:buAutoNum type="romanLcPeriod"/>
            </a:pPr>
            <a:r>
              <a:rPr lang="en-US" sz="2400" dirty="0" smtClean="0"/>
              <a:t>Support </a:t>
            </a:r>
            <a:r>
              <a:rPr lang="en-US" sz="2400" dirty="0"/>
              <a:t>an enhanced system of ocean assessment </a:t>
            </a:r>
            <a:r>
              <a:rPr lang="is-IS" sz="2400" dirty="0" smtClean="0"/>
              <a:t>…</a:t>
            </a:r>
          </a:p>
          <a:p>
            <a:pPr marL="514350" indent="-514350">
              <a:buAutoNum type="romanLcPeriod"/>
            </a:pPr>
            <a:r>
              <a:rPr lang="en-US" sz="2400" dirty="0" smtClean="0"/>
              <a:t>Promote </a:t>
            </a:r>
            <a:r>
              <a:rPr lang="en-US" sz="2400" dirty="0"/>
              <a:t>open science and the improvement of the global data sharing infrastructure </a:t>
            </a:r>
            <a:r>
              <a:rPr lang="is-IS" sz="2400" dirty="0" smtClean="0"/>
              <a:t>…</a:t>
            </a:r>
          </a:p>
          <a:p>
            <a:pPr marL="514350" indent="-514350">
              <a:buAutoNum type="romanLcPeriod"/>
            </a:pPr>
            <a:r>
              <a:rPr lang="en-US" sz="2400" dirty="0" smtClean="0"/>
              <a:t>iv</a:t>
            </a:r>
            <a:r>
              <a:rPr lang="en-US" sz="2400" dirty="0"/>
              <a:t>. Strengthen collaborative approaches to encourage the development of regional </a:t>
            </a:r>
            <a:r>
              <a:rPr lang="en-US" sz="2400" dirty="0" smtClean="0"/>
              <a:t>observing capabilities </a:t>
            </a:r>
            <a:r>
              <a:rPr lang="is-IS" sz="2400" dirty="0" smtClean="0"/>
              <a:t>…</a:t>
            </a:r>
            <a:endParaRPr lang="en-US" sz="2400" dirty="0" smtClean="0"/>
          </a:p>
          <a:p>
            <a:pPr marL="514350" indent="-514350">
              <a:buAutoNum type="romanLcPeriod"/>
            </a:pPr>
            <a:r>
              <a:rPr lang="en-US" sz="2400" dirty="0" smtClean="0"/>
              <a:t>Promote </a:t>
            </a:r>
            <a:r>
              <a:rPr lang="en-US" sz="2400" dirty="0"/>
              <a:t>increased G7 political‐cooperation by identifying additional actions needed to </a:t>
            </a:r>
            <a:r>
              <a:rPr lang="en-US" sz="2400" dirty="0" smtClean="0"/>
              <a:t>enhance future </a:t>
            </a:r>
            <a:r>
              <a:rPr lang="en-US" sz="2400" dirty="0"/>
              <a:t>routine ocean observations.</a:t>
            </a:r>
          </a:p>
        </p:txBody>
      </p:sp>
    </p:spTree>
    <p:extLst>
      <p:ext uri="{BB962C8B-B14F-4D97-AF65-F5344CB8AC3E}">
        <p14:creationId xmlns:p14="http://schemas.microsoft.com/office/powerpoint/2010/main" val="609265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2466" y="260648"/>
            <a:ext cx="1573990" cy="3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email">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12" y="44624"/>
            <a:ext cx="2432658" cy="1414913"/>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1840" y="847006"/>
            <a:ext cx="6048672" cy="5992924"/>
          </a:xfrm>
          <a:prstGeom prst="rect">
            <a:avLst/>
          </a:prstGeom>
        </p:spPr>
      </p:pic>
      <p:pic>
        <p:nvPicPr>
          <p:cNvPr id="9" name="Picture 8"/>
          <p:cNvPicPr>
            <a:picLocks noChangeAspect="1"/>
          </p:cNvPicPr>
          <p:nvPr/>
        </p:nvPicPr>
        <p:blipFill>
          <a:blip r:embed="rId8"/>
          <a:stretch>
            <a:fillRect/>
          </a:stretch>
        </p:blipFill>
        <p:spPr>
          <a:xfrm>
            <a:off x="2411760" y="188640"/>
            <a:ext cx="2808312" cy="1181966"/>
          </a:xfrm>
          <a:prstGeom prst="rect">
            <a:avLst/>
          </a:prstGeom>
        </p:spPr>
      </p:pic>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7504" y="5445224"/>
            <a:ext cx="2847012" cy="1212702"/>
          </a:xfrm>
          <a:prstGeom prst="rect">
            <a:avLst/>
          </a:prstGeom>
        </p:spPr>
      </p:pic>
    </p:spTree>
    <p:extLst>
      <p:ext uri="{BB962C8B-B14F-4D97-AF65-F5344CB8AC3E}">
        <p14:creationId xmlns:p14="http://schemas.microsoft.com/office/powerpoint/2010/main" val="2644407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email">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0" y="0"/>
            <a:ext cx="30379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843808" y="188640"/>
            <a:ext cx="6192688" cy="1008112"/>
          </a:xfrm>
        </p:spPr>
        <p:txBody>
          <a:bodyPr>
            <a:normAutofit/>
          </a:bodyPr>
          <a:lstStyle/>
          <a:p>
            <a:r>
              <a:rPr lang="en-US" sz="4000" dirty="0" smtClean="0"/>
              <a:t>Contribution to GOOS</a:t>
            </a:r>
            <a:endParaRPr lang="en-US" sz="4000" dirty="0"/>
          </a:p>
        </p:txBody>
      </p:sp>
      <p:pic>
        <p:nvPicPr>
          <p:cNvPr id="2" name="Picture 1" descr="Screen Shot 2016-06-27 at 12.17.2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05" y="4581128"/>
            <a:ext cx="3217651" cy="1944216"/>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28" y="3501008"/>
            <a:ext cx="2705872" cy="785157"/>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31441"/>
            <a:ext cx="3316718" cy="1412776"/>
          </a:xfrm>
          <a:prstGeom prst="rect">
            <a:avLst/>
          </a:prstGeom>
        </p:spPr>
      </p:pic>
      <p:pic>
        <p:nvPicPr>
          <p:cNvPr id="7" name="Picture 6"/>
          <p:cNvPicPr>
            <a:picLocks noChangeAspect="1"/>
          </p:cNvPicPr>
          <p:nvPr/>
        </p:nvPicPr>
        <p:blipFill>
          <a:blip r:embed="rId8"/>
          <a:stretch>
            <a:fillRect/>
          </a:stretch>
        </p:blipFill>
        <p:spPr>
          <a:xfrm>
            <a:off x="3625924" y="6021288"/>
            <a:ext cx="4762500" cy="635000"/>
          </a:xfrm>
          <a:prstGeom prst="rect">
            <a:avLst/>
          </a:prstGeom>
        </p:spPr>
      </p:pic>
      <p:sp>
        <p:nvSpPr>
          <p:cNvPr id="8" name="Rectangle 7"/>
          <p:cNvSpPr/>
          <p:nvPr/>
        </p:nvSpPr>
        <p:spPr>
          <a:xfrm>
            <a:off x="3491880" y="1474906"/>
            <a:ext cx="5220072" cy="4370428"/>
          </a:xfrm>
          <a:prstGeom prst="rect">
            <a:avLst/>
          </a:prstGeom>
        </p:spPr>
        <p:txBody>
          <a:bodyPr wrap="square">
            <a:spAutoFit/>
          </a:bodyPr>
          <a:lstStyle/>
          <a:p>
            <a:r>
              <a:rPr lang="en-US" sz="2000" b="1" dirty="0"/>
              <a:t>GOOS is a permanent global system for observations, </a:t>
            </a:r>
            <a:r>
              <a:rPr lang="en-US" sz="2000" b="1" dirty="0" err="1"/>
              <a:t>modelling</a:t>
            </a:r>
            <a:r>
              <a:rPr lang="en-US" sz="2000" b="1" dirty="0"/>
              <a:t> and analysis of marine and ocean variables to support operational ocean services worldwide. </a:t>
            </a:r>
            <a:endParaRPr lang="en-US" sz="2000" b="1" dirty="0" smtClean="0"/>
          </a:p>
          <a:p>
            <a:endParaRPr lang="en-US" sz="2000" b="1" dirty="0"/>
          </a:p>
          <a:p>
            <a:r>
              <a:rPr lang="en-US" dirty="0" smtClean="0"/>
              <a:t>GOOS </a:t>
            </a:r>
            <a:r>
              <a:rPr lang="en-US" dirty="0"/>
              <a:t>provides accurate descriptions of the present state of the oceans, including living resources; continuous forecasts of the future conditions of the sea for as far ahead as possible, and the basis for forecasts of climate change.</a:t>
            </a:r>
          </a:p>
          <a:p>
            <a:endParaRPr lang="en-US" dirty="0"/>
          </a:p>
          <a:p>
            <a:r>
              <a:rPr lang="en-US" dirty="0"/>
              <a:t>GOOS is a system of </a:t>
            </a:r>
            <a:r>
              <a:rPr lang="en-US" dirty="0" err="1"/>
              <a:t>programmes</a:t>
            </a:r>
            <a:r>
              <a:rPr lang="en-US" dirty="0"/>
              <a:t>, each of which is working on different and complementary aspects of establishing an operational ocean observation capability for all of the world's nations.</a:t>
            </a:r>
          </a:p>
        </p:txBody>
      </p:sp>
    </p:spTree>
    <p:extLst>
      <p:ext uri="{BB962C8B-B14F-4D97-AF65-F5344CB8AC3E}">
        <p14:creationId xmlns:p14="http://schemas.microsoft.com/office/powerpoint/2010/main" val="1510587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ntOS_Presentation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lantOS">
      <a:majorFont>
        <a:latin typeface="Futura Hv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tlantO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AtlantOS_Presentation_Template-1</Template>
  <TotalTime>3042</TotalTime>
  <Words>1507</Words>
  <Application>Microsoft Macintosh PowerPoint</Application>
  <PresentationFormat>Skærmshow (4:3)</PresentationFormat>
  <Paragraphs>215</Paragraphs>
  <Slides>20</Slides>
  <Notes>14</Notes>
  <HiddenSlides>0</HiddenSlides>
  <MMClips>0</MMClips>
  <ScaleCrop>false</ScaleCrop>
  <HeadingPairs>
    <vt:vector size="6" baseType="variant">
      <vt:variant>
        <vt:lpstr>Benyttede skrifttyper</vt:lpstr>
      </vt:variant>
      <vt:variant>
        <vt:i4>11</vt:i4>
      </vt:variant>
      <vt:variant>
        <vt:lpstr>Tema</vt:lpstr>
      </vt:variant>
      <vt:variant>
        <vt:i4>4</vt:i4>
      </vt:variant>
      <vt:variant>
        <vt:lpstr>Slidetitler</vt:lpstr>
      </vt:variant>
      <vt:variant>
        <vt:i4>20</vt:i4>
      </vt:variant>
    </vt:vector>
  </HeadingPairs>
  <TitlesOfParts>
    <vt:vector size="35" baseType="lpstr">
      <vt:lpstr>Batang</vt:lpstr>
      <vt:lpstr>Calibri</vt:lpstr>
      <vt:lpstr>Century Gothic</vt:lpstr>
      <vt:lpstr>Courier New</vt:lpstr>
      <vt:lpstr>Futura Bk BT</vt:lpstr>
      <vt:lpstr>Futura Hv BT</vt:lpstr>
      <vt:lpstr>Geneva</vt:lpstr>
      <vt:lpstr>ＭＳ Ｐゴシック</vt:lpstr>
      <vt:lpstr>Times</vt:lpstr>
      <vt:lpstr>Times New Roman</vt:lpstr>
      <vt:lpstr>Arial</vt:lpstr>
      <vt:lpstr>AtlantOS_Presentation_Template-1</vt:lpstr>
      <vt:lpstr>Larissa</vt:lpstr>
      <vt:lpstr>6_Blank Presentation</vt:lpstr>
      <vt:lpstr>AtlantOS</vt:lpstr>
      <vt:lpstr>Optimizing and Enhancing the Integrated Atlantic Ocean Observing System</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Contribution to GOOS</vt:lpstr>
      <vt:lpstr>Future of Sustained Observations</vt:lpstr>
      <vt:lpstr>PowerPoint-præsentation</vt:lpstr>
      <vt:lpstr>PowerPoint-præsentation</vt:lpstr>
      <vt:lpstr>PowerPoint-præsentation</vt:lpstr>
      <vt:lpstr>Global to Regional to Coastal</vt:lpstr>
      <vt:lpstr>The Current Global  Ocean Observing System</vt:lpstr>
      <vt:lpstr>PowerPoint-præsentation</vt:lpstr>
      <vt:lpstr>PowerPoint-præsentation</vt:lpstr>
      <vt:lpstr>Project Structure</vt:lpstr>
      <vt:lpstr>PowerPoint-præsentation</vt:lpstr>
      <vt:lpstr>PowerPoint-præsentation</vt:lpstr>
    </vt:vector>
  </TitlesOfParts>
  <Company>GEOMAR</Company>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Reitz, Anja</dc:creator>
  <cp:lastModifiedBy>erik.buch@eurogoos.eu</cp:lastModifiedBy>
  <cp:revision>122</cp:revision>
  <cp:lastPrinted>2017-01-08T14:02:37Z</cp:lastPrinted>
  <dcterms:created xsi:type="dcterms:W3CDTF">2015-03-20T13:24:26Z</dcterms:created>
  <dcterms:modified xsi:type="dcterms:W3CDTF">2017-01-11T07:11:33Z</dcterms:modified>
</cp:coreProperties>
</file>