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9" r:id="rId2"/>
    <p:sldId id="310" r:id="rId3"/>
    <p:sldId id="285" r:id="rId4"/>
    <p:sldId id="298" r:id="rId5"/>
    <p:sldId id="291" r:id="rId6"/>
    <p:sldId id="302" r:id="rId7"/>
    <p:sldId id="299" r:id="rId8"/>
    <p:sldId id="294" r:id="rId9"/>
    <p:sldId id="300" r:id="rId10"/>
    <p:sldId id="303" r:id="rId11"/>
    <p:sldId id="314" r:id="rId12"/>
    <p:sldId id="312" r:id="rId13"/>
    <p:sldId id="315" r:id="rId14"/>
    <p:sldId id="316" r:id="rId15"/>
    <p:sldId id="317" r:id="rId16"/>
    <p:sldId id="318" r:id="rId17"/>
    <p:sldId id="308" r:id="rId1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ffen M. Olsen" initials="SM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6" autoAdjust="0"/>
    <p:restoredTop sz="94660"/>
  </p:normalViewPr>
  <p:slideViewPr>
    <p:cSldViewPr>
      <p:cViewPr>
        <p:scale>
          <a:sx n="70" d="100"/>
          <a:sy n="70" d="100"/>
        </p:scale>
        <p:origin x="-151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0C322E-E57C-46FC-9117-10F7F86B9724}" type="datetimeFigureOut">
              <a:rPr lang="en-US" smtClean="0"/>
              <a:t>1/11/2017</a:t>
            </a:fld>
            <a:endParaRPr lang="en-US"/>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BFC697-3A80-4556-90D9-2A53196BA8E6}" type="slidenum">
              <a:rPr lang="en-US" smtClean="0"/>
              <a:t>‹nr.›</a:t>
            </a:fld>
            <a:endParaRPr lang="en-US"/>
          </a:p>
        </p:txBody>
      </p:sp>
    </p:spTree>
    <p:extLst>
      <p:ext uri="{BB962C8B-B14F-4D97-AF65-F5344CB8AC3E}">
        <p14:creationId xmlns:p14="http://schemas.microsoft.com/office/powerpoint/2010/main" val="643814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fourObj">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da-DK" dirty="0" smtClean="0"/>
              <a:t>Klik for at redigere titeltypografi i masteren</a:t>
            </a:r>
            <a:endParaRPr lang="da-DK" dirty="0"/>
          </a:p>
        </p:txBody>
      </p:sp>
      <p:sp>
        <p:nvSpPr>
          <p:cNvPr id="3" name="Pladsholder til indhold 2"/>
          <p:cNvSpPr>
            <a:spLocks noGrp="1"/>
          </p:cNvSpPr>
          <p:nvPr>
            <p:ph sz="quarter" idx="1"/>
          </p:nvPr>
        </p:nvSpPr>
        <p:spPr>
          <a:xfrm>
            <a:off x="457200" y="1600200"/>
            <a:ext cx="4038600" cy="2185988"/>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5988"/>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57200" y="3938588"/>
            <a:ext cx="4038600" cy="218757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indhold 5"/>
          <p:cNvSpPr>
            <a:spLocks noGrp="1"/>
          </p:cNvSpPr>
          <p:nvPr>
            <p:ph sz="quarter" idx="4"/>
          </p:nvPr>
        </p:nvSpPr>
        <p:spPr>
          <a:xfrm>
            <a:off x="4648200" y="3938588"/>
            <a:ext cx="4038600" cy="218757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3B7B738-FC8A-4192-8AD6-31309BDF30DC}" type="slidenum">
              <a:rPr lang="en-GB"/>
              <a:pPr>
                <a:defRPr/>
              </a:pPr>
              <a:t>‹nr.›</a:t>
            </a:fld>
            <a:endParaRPr lang="en-GB"/>
          </a:p>
        </p:txBody>
      </p:sp>
    </p:spTree>
    <p:extLst>
      <p:ext uri="{BB962C8B-B14F-4D97-AF65-F5344CB8AC3E}">
        <p14:creationId xmlns:p14="http://schemas.microsoft.com/office/powerpoint/2010/main" val="4004695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A851380C-9E01-4F6B-A6E9-0DA375AF019C}" type="datetimeFigureOut">
              <a:rPr lang="nb-NO" smtClean="0"/>
              <a:t>11.01.2017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6276BE2-E2A6-4997-87C5-3815E168D3FA}" type="slidenum">
              <a:rPr lang="nb-NO" smtClean="0"/>
              <a:t>‹nr.›</a:t>
            </a:fld>
            <a:endParaRPr lang="nb-NO"/>
          </a:p>
        </p:txBody>
      </p:sp>
    </p:spTree>
    <p:extLst>
      <p:ext uri="{BB962C8B-B14F-4D97-AF65-F5344CB8AC3E}">
        <p14:creationId xmlns:p14="http://schemas.microsoft.com/office/powerpoint/2010/main" val="4548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89679692-88DE-4201-B67B-8A7E3FAF90B2}" type="datetimeFigureOut">
              <a:rPr lang="da-DK" smtClean="0"/>
              <a:t>11-01-2017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38F6FD4-56B9-4809-B782-3A67E9B84338}" type="slidenum">
              <a:rPr lang="da-DK" smtClean="0"/>
              <a:t>‹nr.›</a:t>
            </a:fld>
            <a:endParaRPr lang="da-DK"/>
          </a:p>
        </p:txBody>
      </p:sp>
    </p:spTree>
    <p:extLst>
      <p:ext uri="{BB962C8B-B14F-4D97-AF65-F5344CB8AC3E}">
        <p14:creationId xmlns:p14="http://schemas.microsoft.com/office/powerpoint/2010/main" val="3111613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Klik for at redigere titeltypografi i masteren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Klik for at redigere teksttypografierne i masteren</a:t>
            </a:r>
          </a:p>
          <a:p>
            <a:pPr lvl="1"/>
            <a:r>
              <a:rPr lang="en-GB" altLang="en-US" smtClean="0"/>
              <a:t>Andet niveau</a:t>
            </a:r>
          </a:p>
          <a:p>
            <a:pPr lvl="2"/>
            <a:r>
              <a:rPr lang="en-GB" altLang="en-US" smtClean="0"/>
              <a:t>Tredje niveau</a:t>
            </a:r>
          </a:p>
          <a:p>
            <a:pPr lvl="3"/>
            <a:r>
              <a:rPr lang="en-GB" altLang="en-US" smtClean="0"/>
              <a:t>Fjerde niveau</a:t>
            </a:r>
          </a:p>
          <a:p>
            <a:pPr lvl="4"/>
            <a:r>
              <a:rPr lang="en-GB" altLang="en-US" smtClean="0"/>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9791993-9F8F-4879-A6E0-EF6CD5D4DEA8}" type="slidenum">
              <a:rPr lang="en-GB" altLang="en-US"/>
              <a:pPr/>
              <a:t>‹nr.›</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gif"/><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hyperlink" Target="https://twitter.com/BG10Blueaction" TargetMode="External"/><Relationship Id="rId4" Type="http://schemas.openxmlformats.org/officeDocument/2006/relationships/hyperlink" Target="http://www.blue-action.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23528" y="1317357"/>
            <a:ext cx="8565734" cy="4780796"/>
          </a:xfrm>
          <a:prstGeom prst="rect">
            <a:avLst/>
          </a:prstGeom>
        </p:spPr>
        <p:txBody>
          <a:bodyPr wrap="square">
            <a:spAutoFit/>
          </a:bodyPr>
          <a:lstStyle/>
          <a:p>
            <a:pPr>
              <a:spcAft>
                <a:spcPts val="200"/>
              </a:spcAft>
            </a:pPr>
            <a:r>
              <a:rPr lang="en-US"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What</a:t>
            </a:r>
            <a:r>
              <a:rPr lang="en-US" b="1"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342900" indent="-342900">
              <a:spcAft>
                <a:spcPts val="2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Blue-Action is a research </a:t>
            </a:r>
            <a:r>
              <a:rPr lang="en-US" dirty="0">
                <a:latin typeface="Verdana" panose="020B0604030504040204" pitchFamily="34" charset="0"/>
                <a:ea typeface="Verdana" panose="020B0604030504040204" pitchFamily="34" charset="0"/>
                <a:cs typeface="Verdana" panose="020B0604030504040204" pitchFamily="34" charset="0"/>
              </a:rPr>
              <a:t>and innovations project funded by the European Union’s Horizon 2020 </a:t>
            </a:r>
            <a:r>
              <a:rPr lang="en-US" dirty="0" err="1" smtClean="0">
                <a:latin typeface="Verdana" panose="020B0604030504040204" pitchFamily="34" charset="0"/>
                <a:ea typeface="Verdana" panose="020B0604030504040204" pitchFamily="34" charset="0"/>
                <a:cs typeface="Verdana" panose="020B0604030504040204" pitchFamily="34" charset="0"/>
              </a:rPr>
              <a:t>programme</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2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R</a:t>
            </a:r>
            <a:r>
              <a:rPr lang="en-US" dirty="0" smtClean="0">
                <a:latin typeface="Verdana" panose="020B0604030504040204" pitchFamily="34" charset="0"/>
                <a:ea typeface="Verdana" panose="020B0604030504040204" pitchFamily="34" charset="0"/>
                <a:cs typeface="Verdana" panose="020B0604030504040204" pitchFamily="34" charset="0"/>
              </a:rPr>
              <a:t>esponded to the Blue-Growth BG-10-2016 Arctic call</a:t>
            </a:r>
          </a:p>
          <a:p>
            <a:pPr>
              <a:spcAft>
                <a:spcPts val="200"/>
              </a:spcAft>
            </a:pPr>
            <a:endParaRPr lang="en-GB"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Aft>
                <a:spcPts val="200"/>
              </a:spcAft>
            </a:pPr>
            <a:r>
              <a:rPr lang="en-GB"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Why</a:t>
            </a:r>
            <a:r>
              <a:rPr lang="en-GB" b="1"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285750" indent="-285750">
              <a:spcAft>
                <a:spcPts val="200"/>
              </a:spcAft>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To actively improve our ability to describe, model, and predict Arctic climate change and its impact on Northern Hemisphere climate, weather and their extremes.</a:t>
            </a:r>
          </a:p>
          <a:p>
            <a:pPr marL="285750" indent="-285750">
              <a:spcAft>
                <a:spcPts val="200"/>
              </a:spcAft>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T</a:t>
            </a:r>
            <a:r>
              <a:rPr lang="en-GB" dirty="0" smtClean="0">
                <a:latin typeface="Verdana" panose="020B0604030504040204" pitchFamily="34" charset="0"/>
                <a:ea typeface="Verdana" panose="020B0604030504040204" pitchFamily="34" charset="0"/>
                <a:cs typeface="Verdana" panose="020B0604030504040204" pitchFamily="34" charset="0"/>
              </a:rPr>
              <a:t>o deliver valuated climate services of societal benefit.</a:t>
            </a:r>
          </a:p>
          <a:p>
            <a:pPr marL="285750" indent="-285750">
              <a:spcAft>
                <a:spcPts val="200"/>
              </a:spcAft>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To make a significant contribution to YOPP and AR6.</a:t>
            </a:r>
          </a:p>
          <a:p>
            <a:pPr>
              <a:spcAft>
                <a:spcPts val="200"/>
              </a:spcAft>
            </a:pPr>
            <a:endParaRPr lang="en-GB"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Aft>
                <a:spcPts val="200"/>
              </a:spcAft>
            </a:pPr>
            <a:r>
              <a:rPr lang="en-GB"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How</a:t>
            </a:r>
            <a:r>
              <a:rPr lang="en-GB" b="1"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285750" indent="-285750">
              <a:spcAft>
                <a:spcPts val="200"/>
              </a:spcAft>
              <a:buFont typeface="Arial"/>
              <a:buChar char="•"/>
            </a:pPr>
            <a:r>
              <a:rPr lang="en-GB" dirty="0" smtClean="0">
                <a:latin typeface="Verdana" panose="020B0604030504040204" pitchFamily="34" charset="0"/>
                <a:ea typeface="Verdana" panose="020B0604030504040204" pitchFamily="34" charset="0"/>
                <a:cs typeface="Verdana" panose="020B0604030504040204" pitchFamily="34" charset="0"/>
              </a:rPr>
              <a:t>Through </a:t>
            </a:r>
            <a:r>
              <a:rPr lang="en-GB" dirty="0">
                <a:latin typeface="Verdana" panose="020B0604030504040204" pitchFamily="34" charset="0"/>
                <a:ea typeface="Verdana" panose="020B0604030504040204" pitchFamily="34" charset="0"/>
                <a:cs typeface="Verdana" panose="020B0604030504040204" pitchFamily="34" charset="0"/>
              </a:rPr>
              <a:t>synthesising observations, assessing model </a:t>
            </a:r>
            <a:r>
              <a:rPr lang="en-GB" dirty="0" smtClean="0">
                <a:latin typeface="Verdana" panose="020B0604030504040204" pitchFamily="34" charset="0"/>
                <a:ea typeface="Verdana" panose="020B0604030504040204" pitchFamily="34" charset="0"/>
                <a:cs typeface="Verdana" panose="020B0604030504040204" pitchFamily="34" charset="0"/>
              </a:rPr>
              <a:t>performance, designing and performing </a:t>
            </a:r>
            <a:r>
              <a:rPr lang="en-GB" dirty="0">
                <a:latin typeface="Verdana" panose="020B0604030504040204" pitchFamily="34" charset="0"/>
                <a:ea typeface="Verdana" panose="020B0604030504040204" pitchFamily="34" charset="0"/>
                <a:cs typeface="Verdana" panose="020B0604030504040204" pitchFamily="34" charset="0"/>
              </a:rPr>
              <a:t>coordinated multi-model sensitivity </a:t>
            </a:r>
            <a:r>
              <a:rPr lang="en-GB" dirty="0" smtClean="0">
                <a:latin typeface="Verdana" panose="020B0604030504040204" pitchFamily="34" charset="0"/>
                <a:ea typeface="Verdana" panose="020B0604030504040204" pitchFamily="34" charset="0"/>
                <a:cs typeface="Verdana" panose="020B0604030504040204" pitchFamily="34" charset="0"/>
              </a:rPr>
              <a:t>experiments, developing innovative </a:t>
            </a:r>
            <a:r>
              <a:rPr lang="en-GB" dirty="0">
                <a:latin typeface="Verdana" panose="020B0604030504040204" pitchFamily="34" charset="0"/>
                <a:ea typeface="Verdana" panose="020B0604030504040204" pitchFamily="34" charset="0"/>
                <a:cs typeface="Verdana" panose="020B0604030504040204" pitchFamily="34" charset="0"/>
              </a:rPr>
              <a:t>initialization </a:t>
            </a:r>
            <a:r>
              <a:rPr lang="en-GB" dirty="0" smtClean="0">
                <a:latin typeface="Verdana" panose="020B0604030504040204" pitchFamily="34" charset="0"/>
                <a:ea typeface="Verdana" panose="020B0604030504040204" pitchFamily="34" charset="0"/>
                <a:cs typeface="Verdana" panose="020B0604030504040204" pitchFamily="34" charset="0"/>
              </a:rPr>
              <a:t>techniques.  </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4" descr="The Year of Polar Prediction YOPP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4055368"/>
            <a:ext cx="655463" cy="516632"/>
          </a:xfrm>
          <a:prstGeom prst="rect">
            <a:avLst/>
          </a:prstGeom>
          <a:noFill/>
          <a:extLst>
            <a:ext uri="{909E8E84-426E-40DD-AFC4-6F175D3DCCD1}">
              <a14:hiddenFill xmlns:a14="http://schemas.microsoft.com/office/drawing/2010/main">
                <a:solidFill>
                  <a:srgbClr val="FFFFFF"/>
                </a:solidFill>
              </a14:hiddenFill>
            </a:ext>
          </a:extLst>
        </p:spPr>
      </p:pic>
      <p:sp>
        <p:nvSpPr>
          <p:cNvPr id="2" name="Tekstboks 1"/>
          <p:cNvSpPr txBox="1"/>
          <p:nvPr/>
        </p:nvSpPr>
        <p:spPr>
          <a:xfrm>
            <a:off x="2085527" y="116632"/>
            <a:ext cx="5150769" cy="738664"/>
          </a:xfrm>
          <a:prstGeom prst="rect">
            <a:avLst/>
          </a:prstGeom>
          <a:noFill/>
        </p:spPr>
        <p:txBody>
          <a:bodyPr wrap="none" rtlCol="0">
            <a:spAutoFit/>
          </a:bodyPr>
          <a:lstStyle/>
          <a:p>
            <a:pPr algn="ctr"/>
            <a:r>
              <a:rPr lang="en-US"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H2020 Blue-Action:</a:t>
            </a:r>
          </a:p>
          <a:p>
            <a:pPr algn="ctr"/>
            <a:r>
              <a:rPr lang="en-US"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Arctic Impact on Weather and Climate</a:t>
            </a:r>
            <a:endParaRPr lang="en-US"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descr="European Commiss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618" y="0"/>
            <a:ext cx="1444382" cy="9993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I:\Home\COMMON\logopakke_2016\DMI_211215 (1)\DMI_211215\Logo\Logofiler\DMI_Logo_UK\PNG\DMI_RGB_U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73" y="17203"/>
            <a:ext cx="1893731" cy="81950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Lige forbindelse 14"/>
          <p:cNvCxnSpPr/>
          <p:nvPr/>
        </p:nvCxnSpPr>
        <p:spPr>
          <a:xfrm flipH="1">
            <a:off x="6581145" y="6608385"/>
            <a:ext cx="256285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55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833" name="Group 9"/>
          <p:cNvGrpSpPr>
            <a:grpSpLocks/>
          </p:cNvGrpSpPr>
          <p:nvPr/>
        </p:nvGrpSpPr>
        <p:grpSpPr bwMode="auto">
          <a:xfrm>
            <a:off x="-209799" y="346073"/>
            <a:ext cx="9288463" cy="4519614"/>
            <a:chOff x="-37" y="162"/>
            <a:chExt cx="5851" cy="2847"/>
          </a:xfrm>
        </p:grpSpPr>
        <p:pic>
          <p:nvPicPr>
            <p:cNvPr id="205828" name="Picture 4"/>
            <p:cNvPicPr>
              <a:picLocks noChangeAspect="1" noChangeArrowheads="1"/>
            </p:cNvPicPr>
            <p:nvPr/>
          </p:nvPicPr>
          <p:blipFill>
            <a:blip r:embed="rId2">
              <a:extLst>
                <a:ext uri="{28A0092B-C50C-407E-A947-70E740481C1C}">
                  <a14:useLocalDpi xmlns:a14="http://schemas.microsoft.com/office/drawing/2010/main" val="0"/>
                </a:ext>
              </a:extLst>
            </a:blip>
            <a:srcRect t="5569"/>
            <a:stretch>
              <a:fillRect/>
            </a:stretch>
          </p:blipFill>
          <p:spPr bwMode="auto">
            <a:xfrm>
              <a:off x="125" y="568"/>
              <a:ext cx="2735" cy="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821" name="Rectangle 58"/>
            <p:cNvSpPr>
              <a:spLocks/>
            </p:cNvSpPr>
            <p:nvPr/>
          </p:nvSpPr>
          <p:spPr bwMode="auto">
            <a:xfrm>
              <a:off x="-37" y="162"/>
              <a:ext cx="5851"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endParaRPr lang="en-US" sz="3000" b="1" dirty="0">
                <a:solidFill>
                  <a:srgbClr val="0000FF"/>
                </a:solidFill>
              </a:endParaRPr>
            </a:p>
          </p:txBody>
        </p:sp>
        <p:sp>
          <p:nvSpPr>
            <p:cNvPr id="4" name="Text Box 26"/>
            <p:cNvSpPr txBox="1">
              <a:spLocks noChangeArrowheads="1"/>
            </p:cNvSpPr>
            <p:nvPr/>
          </p:nvSpPr>
          <p:spPr bwMode="auto">
            <a:xfrm>
              <a:off x="223" y="2776"/>
              <a:ext cx="150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defRPr/>
              </a:pPr>
              <a:r>
                <a:rPr lang="en-US" sz="1800" dirty="0" err="1" smtClean="0">
                  <a:latin typeface="Calibri" panose="020F0502020204030204" pitchFamily="34" charset="0"/>
                </a:rPr>
                <a:t>Langehaug</a:t>
              </a:r>
              <a:r>
                <a:rPr lang="en-US" sz="1800" dirty="0" smtClean="0">
                  <a:latin typeface="Calibri" panose="020F0502020204030204" pitchFamily="34" charset="0"/>
                </a:rPr>
                <a:t> et al. (2016)</a:t>
              </a:r>
            </a:p>
          </p:txBody>
        </p:sp>
      </p:grpSp>
      <p:pic>
        <p:nvPicPr>
          <p:cNvPr id="205829" name="Picture 5"/>
          <p:cNvPicPr>
            <a:picLocks noChangeAspect="1" noChangeArrowheads="1"/>
          </p:cNvPicPr>
          <p:nvPr/>
        </p:nvPicPr>
        <p:blipFill>
          <a:blip r:embed="rId3">
            <a:extLst>
              <a:ext uri="{28A0092B-C50C-407E-A947-70E740481C1C}">
                <a14:useLocalDpi xmlns:a14="http://schemas.microsoft.com/office/drawing/2010/main" val="0"/>
              </a:ext>
            </a:extLst>
          </a:blip>
          <a:srcRect l="1445" t="3740" r="7224"/>
          <a:stretch>
            <a:fillRect/>
          </a:stretch>
        </p:blipFill>
        <p:spPr bwMode="auto">
          <a:xfrm>
            <a:off x="2548341" y="1901353"/>
            <a:ext cx="4041775"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830" name="Picture 6"/>
          <p:cNvPicPr>
            <a:picLocks noChangeAspect="1" noChangeArrowheads="1"/>
          </p:cNvPicPr>
          <p:nvPr/>
        </p:nvPicPr>
        <p:blipFill>
          <a:blip r:embed="rId4">
            <a:extLst>
              <a:ext uri="{28A0092B-C50C-407E-A947-70E740481C1C}">
                <a14:useLocalDpi xmlns:a14="http://schemas.microsoft.com/office/drawing/2010/main" val="0"/>
              </a:ext>
            </a:extLst>
          </a:blip>
          <a:srcRect t="1814" r="11427" b="7257"/>
          <a:stretch>
            <a:fillRect/>
          </a:stretch>
        </p:blipFill>
        <p:spPr bwMode="auto">
          <a:xfrm>
            <a:off x="5011221" y="2732620"/>
            <a:ext cx="3967162"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ectangle 58"/>
          <p:cNvSpPr>
            <a:spLocks/>
          </p:cNvSpPr>
          <p:nvPr/>
        </p:nvSpPr>
        <p:spPr bwMode="auto">
          <a:xfrm>
            <a:off x="101727" y="5960813"/>
            <a:ext cx="86654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0" hangingPunct="0"/>
            <a:r>
              <a:rPr lang="en-US" sz="2000" dirty="0" smtClean="0">
                <a:latin typeface="Calibri" panose="020F0502020204030204" pitchFamily="34" charset="0"/>
              </a:rPr>
              <a:t>Yes</a:t>
            </a:r>
            <a:r>
              <a:rPr lang="en-US" sz="2000" dirty="0">
                <a:latin typeface="Calibri" panose="020F0502020204030204" pitchFamily="34" charset="0"/>
              </a:rPr>
              <a:t>!</a:t>
            </a:r>
            <a:r>
              <a:rPr lang="en-US" sz="2000" dirty="0" smtClean="0">
                <a:latin typeface="Calibri" panose="020F0502020204030204" pitchFamily="34" charset="0"/>
              </a:rPr>
              <a:t> – but the predictive skill and representation of mechanisms differ widely among models!</a:t>
            </a:r>
            <a:endParaRPr lang="en-US" sz="2000" dirty="0">
              <a:latin typeface="Calibri" panose="020F0502020204030204" pitchFamily="34" charset="0"/>
            </a:endParaRPr>
          </a:p>
        </p:txBody>
      </p:sp>
      <p:sp>
        <p:nvSpPr>
          <p:cNvPr id="9" name="Rectangle 7"/>
          <p:cNvSpPr>
            <a:spLocks noChangeArrowheads="1"/>
          </p:cNvSpPr>
          <p:nvPr/>
        </p:nvSpPr>
        <p:spPr bwMode="auto">
          <a:xfrm>
            <a:off x="224793" y="235802"/>
            <a:ext cx="8539576" cy="1200329"/>
          </a:xfrm>
          <a:prstGeom prst="rect">
            <a:avLst/>
          </a:prstGeom>
          <a:noFill/>
          <a:ln w="9525">
            <a:noFill/>
            <a:miter lim="800000"/>
            <a:headEnd/>
            <a:tailEnd/>
          </a:ln>
        </p:spPr>
        <p:txBody>
          <a:bodyPr wrap="square">
            <a:spAutoFit/>
          </a:bodyPr>
          <a:lstStyle/>
          <a:p>
            <a:pPr algn="ctr"/>
            <a:r>
              <a:rPr lang="en-US" sz="2400" b="1" dirty="0" smtClean="0">
                <a:ln>
                  <a:solidFill>
                    <a:schemeClr val="accent2"/>
                  </a:solidFill>
                </a:ln>
                <a:latin typeface="Calibri" pitchFamily="34" charset="0"/>
                <a:cs typeface="Calibri" pitchFamily="34" charset="0"/>
              </a:rPr>
              <a:t>WP4: Any predictive </a:t>
            </a:r>
            <a:r>
              <a:rPr lang="en-US" sz="2400" b="1" dirty="0">
                <a:ln>
                  <a:solidFill>
                    <a:schemeClr val="accent2"/>
                  </a:solidFill>
                </a:ln>
                <a:latin typeface="Calibri" pitchFamily="34" charset="0"/>
                <a:cs typeface="Calibri" pitchFamily="34" charset="0"/>
              </a:rPr>
              <a:t>skill for of winter SST in the Nordic Seas and Barents Sea? </a:t>
            </a:r>
          </a:p>
          <a:p>
            <a:pPr algn="ct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1610049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2310301" y="235803"/>
            <a:ext cx="4008918" cy="830997"/>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WP5</a:t>
            </a:r>
            <a:r>
              <a:rPr lang="en-US" sz="2400" b="1" dirty="0">
                <a:ln>
                  <a:solidFill>
                    <a:schemeClr val="accent2"/>
                  </a:solidFill>
                </a:ln>
                <a:latin typeface="Calibri" pitchFamily="34" charset="0"/>
                <a:cs typeface="Calibri" pitchFamily="34" charset="0"/>
              </a:rPr>
              <a:t>: Developing and Valuing </a:t>
            </a:r>
            <a:br>
              <a:rPr lang="en-US" sz="2400" b="1" dirty="0">
                <a:ln>
                  <a:solidFill>
                    <a:schemeClr val="accent2"/>
                  </a:solidFill>
                </a:ln>
                <a:latin typeface="Calibri" pitchFamily="34" charset="0"/>
                <a:cs typeface="Calibri" pitchFamily="34" charset="0"/>
              </a:rPr>
            </a:br>
            <a:r>
              <a:rPr lang="en-US" sz="2400" b="1" dirty="0">
                <a:ln>
                  <a:solidFill>
                    <a:schemeClr val="accent2"/>
                  </a:solidFill>
                </a:ln>
                <a:latin typeface="Calibri" pitchFamily="34" charset="0"/>
                <a:cs typeface="Calibri" pitchFamily="34" charset="0"/>
              </a:rPr>
              <a:t>Climate </a:t>
            </a:r>
            <a:r>
              <a:rPr lang="en-US" sz="2400" b="1" dirty="0" smtClean="0">
                <a:ln>
                  <a:solidFill>
                    <a:schemeClr val="accent2"/>
                  </a:solidFill>
                </a:ln>
                <a:latin typeface="Calibri" pitchFamily="34" charset="0"/>
                <a:cs typeface="Calibri" pitchFamily="34" charset="0"/>
              </a:rPr>
              <a:t>Services</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
        <p:nvSpPr>
          <p:cNvPr id="2" name="Rektangel 1"/>
          <p:cNvSpPr/>
          <p:nvPr/>
        </p:nvSpPr>
        <p:spPr>
          <a:xfrm>
            <a:off x="1066800" y="1828800"/>
            <a:ext cx="7097870" cy="3170099"/>
          </a:xfrm>
          <a:prstGeom prst="rect">
            <a:avLst/>
          </a:prstGeom>
        </p:spPr>
        <p:txBody>
          <a:bodyPr wrap="square">
            <a:spAutoFit/>
          </a:bodyPr>
          <a:lstStyle/>
          <a:p>
            <a:pPr algn="just"/>
            <a:endParaRPr lang="nb-NO" altLang="zh-CN" sz="2000" dirty="0" smtClean="0">
              <a:solidFill>
                <a:schemeClr val="accent2"/>
              </a:solidFill>
              <a:latin typeface="Calibri" panose="020F0502020204030204" pitchFamily="34" charset="0"/>
            </a:endParaRPr>
          </a:p>
          <a:p>
            <a:pPr algn="just"/>
            <a:r>
              <a:rPr lang="nb-NO" altLang="zh-CN" sz="2000" dirty="0" smtClean="0">
                <a:solidFill>
                  <a:schemeClr val="accent2"/>
                </a:solidFill>
                <a:latin typeface="Calibri" panose="020F0502020204030204" pitchFamily="34" charset="0"/>
              </a:rPr>
              <a:t>Objective:</a:t>
            </a:r>
          </a:p>
          <a:p>
            <a:pPr algn="just"/>
            <a:endParaRPr lang="nb-NO" altLang="zh-CN" sz="2000" dirty="0" smtClean="0">
              <a:latin typeface="Calibri" panose="020F0502020204030204" pitchFamily="34" charset="0"/>
            </a:endParaRPr>
          </a:p>
          <a:p>
            <a:pPr marL="342900" indent="-342900">
              <a:buFont typeface="Arial" panose="020B0604020202020204" pitchFamily="34" charset="0"/>
              <a:buChar char="•"/>
            </a:pPr>
            <a:r>
              <a:rPr lang="en-US" altLang="zh-CN" sz="2000" dirty="0" smtClean="0">
                <a:latin typeface="Calibri" panose="020F0502020204030204" pitchFamily="34" charset="0"/>
              </a:rPr>
              <a:t>Translate the </a:t>
            </a:r>
            <a:r>
              <a:rPr lang="en-US" altLang="zh-CN" sz="2000" dirty="0">
                <a:latin typeface="Calibri" panose="020F0502020204030204" pitchFamily="34" charset="0"/>
              </a:rPr>
              <a:t>skill of forecast models into </a:t>
            </a:r>
            <a:r>
              <a:rPr lang="en-US" altLang="zh-CN" sz="2000" dirty="0" smtClean="0">
                <a:latin typeface="Calibri" panose="020F0502020204030204" pitchFamily="34" charset="0"/>
              </a:rPr>
              <a:t>products </a:t>
            </a:r>
            <a:r>
              <a:rPr lang="en-US" altLang="zh-CN" sz="2000" dirty="0">
                <a:latin typeface="Calibri" panose="020F0502020204030204" pitchFamily="34" charset="0"/>
              </a:rPr>
              <a:t>that are relevant to </a:t>
            </a:r>
            <a:r>
              <a:rPr lang="en-US" altLang="zh-CN" sz="2000" dirty="0" smtClean="0">
                <a:latin typeface="Calibri" panose="020F0502020204030204" pitchFamily="34" charset="0"/>
              </a:rPr>
              <a:t>stakeholders</a:t>
            </a:r>
          </a:p>
          <a:p>
            <a:pPr marL="342900" indent="-342900">
              <a:buFont typeface="Arial" panose="020B0604020202020204" pitchFamily="34" charset="0"/>
              <a:buChar char="•"/>
            </a:pPr>
            <a:endParaRPr lang="en-US" altLang="zh-CN" sz="2000" dirty="0">
              <a:latin typeface="Calibri" panose="020F0502020204030204" pitchFamily="34" charset="0"/>
            </a:endParaRPr>
          </a:p>
          <a:p>
            <a:pPr marL="342900" indent="-342900">
              <a:buFont typeface="Arial" panose="020B0604020202020204" pitchFamily="34" charset="0"/>
              <a:buChar char="•"/>
            </a:pPr>
            <a:r>
              <a:rPr lang="en-US" altLang="zh-CN" sz="2000" dirty="0" smtClean="0">
                <a:latin typeface="Calibri" panose="020F0502020204030204" pitchFamily="34" charset="0"/>
              </a:rPr>
              <a:t>Demonstrate </a:t>
            </a:r>
            <a:r>
              <a:rPr lang="en-US" altLang="zh-CN" sz="2000" dirty="0">
                <a:latin typeface="Calibri" panose="020F0502020204030204" pitchFamily="34" charset="0"/>
              </a:rPr>
              <a:t>the value of these products to stakeholders and estimate their economic </a:t>
            </a:r>
            <a:r>
              <a:rPr lang="en-US" altLang="zh-CN" sz="2000" dirty="0" smtClean="0">
                <a:latin typeface="Calibri" panose="020F0502020204030204" pitchFamily="34" charset="0"/>
              </a:rPr>
              <a:t>value</a:t>
            </a:r>
          </a:p>
          <a:p>
            <a:pPr marL="342900" indent="-342900">
              <a:buFont typeface="Arial" panose="020B0604020202020204" pitchFamily="34" charset="0"/>
              <a:buChar char="•"/>
            </a:pPr>
            <a:endParaRPr lang="en-US" altLang="zh-CN" sz="2000" dirty="0">
              <a:latin typeface="Calibri" panose="020F0502020204030204" pitchFamily="34" charset="0"/>
            </a:endParaRPr>
          </a:p>
          <a:p>
            <a:r>
              <a:rPr lang="en-US" altLang="zh-CN" sz="2000" dirty="0" smtClean="0">
                <a:latin typeface="Calibri" panose="020F0502020204030204" pitchFamily="34" charset="0"/>
              </a:rPr>
              <a:t>Five cases will be developed (next slides) </a:t>
            </a:r>
            <a:endParaRPr lang="en-US" altLang="zh-CN" sz="2000" dirty="0">
              <a:latin typeface="Calibri" panose="020F0502020204030204" pitchFamily="34" charset="0"/>
            </a:endParaRPr>
          </a:p>
        </p:txBody>
      </p:sp>
      <p:sp>
        <p:nvSpPr>
          <p:cNvPr id="11" name="Rektangel 10"/>
          <p:cNvSpPr/>
          <p:nvPr/>
        </p:nvSpPr>
        <p:spPr>
          <a:xfrm>
            <a:off x="1143000" y="1092369"/>
            <a:ext cx="6477000" cy="646331"/>
          </a:xfrm>
          <a:prstGeom prst="rect">
            <a:avLst/>
          </a:prstGeom>
        </p:spPr>
        <p:txBody>
          <a:bodyPr wrap="square">
            <a:spAutoFit/>
          </a:bodyPr>
          <a:lstStyle/>
          <a:p>
            <a:pPr algn="ctr">
              <a:lnSpc>
                <a:spcPct val="150000"/>
              </a:lnSpc>
            </a:pPr>
            <a:r>
              <a:rPr lang="fr-FR" sz="2400" dirty="0" smtClean="0">
                <a:latin typeface="Calibri" panose="020F0502020204030204" pitchFamily="34" charset="0"/>
                <a:cs typeface="Arial"/>
              </a:rPr>
              <a:t>Mark R. Payne (DTU-Aqua) </a:t>
            </a:r>
            <a:r>
              <a:rPr lang="fr-FR" sz="2400" dirty="0">
                <a:latin typeface="Calibri" panose="020F0502020204030204" pitchFamily="34" charset="0"/>
                <a:cs typeface="Arial"/>
              </a:rPr>
              <a:t>and </a:t>
            </a:r>
            <a:r>
              <a:rPr lang="fr-FR" sz="2400" dirty="0" err="1" smtClean="0">
                <a:latin typeface="Calibri" panose="020F0502020204030204" pitchFamily="34" charset="0"/>
                <a:cs typeface="Arial"/>
              </a:rPr>
              <a:t>Kathrin</a:t>
            </a:r>
            <a:r>
              <a:rPr lang="fr-FR" sz="2400" dirty="0" smtClean="0">
                <a:latin typeface="Calibri" panose="020F0502020204030204" pitchFamily="34" charset="0"/>
                <a:cs typeface="Arial"/>
              </a:rPr>
              <a:t> </a:t>
            </a:r>
            <a:r>
              <a:rPr lang="fr-FR" sz="2400" dirty="0" err="1" smtClean="0">
                <a:latin typeface="Calibri" panose="020F0502020204030204" pitchFamily="34" charset="0"/>
                <a:cs typeface="Arial"/>
              </a:rPr>
              <a:t>Kell</a:t>
            </a:r>
            <a:r>
              <a:rPr lang="fr-FR" sz="2400" dirty="0" smtClean="0">
                <a:latin typeface="Calibri" panose="020F0502020204030204" pitchFamily="34" charset="0"/>
                <a:cs typeface="Arial"/>
              </a:rPr>
              <a:t> (IASS)</a:t>
            </a:r>
            <a:endParaRPr lang="nb-NO" sz="2400" dirty="0">
              <a:latin typeface="Calibri" panose="020F0502020204030204" pitchFamily="34" charset="0"/>
              <a:cs typeface="Arial"/>
            </a:endParaRPr>
          </a:p>
        </p:txBody>
      </p:sp>
    </p:spTree>
    <p:extLst>
      <p:ext uri="{BB962C8B-B14F-4D97-AF65-F5344CB8AC3E}">
        <p14:creationId xmlns:p14="http://schemas.microsoft.com/office/powerpoint/2010/main" val="1662724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4" name="Content Placeholder 2"/>
          <p:cNvSpPr>
            <a:spLocks noGrp="1"/>
          </p:cNvSpPr>
          <p:nvPr>
            <p:ph idx="1"/>
          </p:nvPr>
        </p:nvSpPr>
        <p:spPr>
          <a:xfrm>
            <a:off x="609600" y="2262262"/>
            <a:ext cx="7772400" cy="861938"/>
          </a:xfrm>
        </p:spPr>
        <p:txBody>
          <a:bodyPr/>
          <a:lstStyle/>
          <a:p>
            <a:pPr marL="0" indent="0" algn="ctr">
              <a:buNone/>
            </a:pPr>
            <a:r>
              <a:rPr lang="da-DK" sz="2400" dirty="0" err="1" smtClean="0">
                <a:latin typeface="Calibri" panose="020F0502020204030204" pitchFamily="34" charset="0"/>
                <a:ea typeface="Verdana" panose="020B0604030504040204" pitchFamily="34" charset="0"/>
                <a:cs typeface="Verdana" panose="020B0604030504040204" pitchFamily="34" charset="0"/>
              </a:rPr>
              <a:t>Develop</a:t>
            </a:r>
            <a:r>
              <a:rPr lang="da-DK" sz="2400" dirty="0" smtClean="0">
                <a:latin typeface="Calibri" panose="020F0502020204030204" pitchFamily="34" charset="0"/>
                <a:ea typeface="Verdana" panose="020B0604030504040204" pitchFamily="34" charset="0"/>
                <a:cs typeface="Verdana" panose="020B0604030504040204" pitchFamily="34" charset="0"/>
              </a:rPr>
              <a:t> </a:t>
            </a:r>
            <a:r>
              <a:rPr lang="da-DK" sz="2400" dirty="0" err="1" smtClean="0">
                <a:latin typeface="Calibri" panose="020F0502020204030204" pitchFamily="34" charset="0"/>
                <a:ea typeface="Verdana" panose="020B0604030504040204" pitchFamily="34" charset="0"/>
                <a:cs typeface="Verdana" panose="020B0604030504040204" pitchFamily="34" charset="0"/>
              </a:rPr>
              <a:t>forecast</a:t>
            </a:r>
            <a:r>
              <a:rPr lang="da-DK" sz="2400" dirty="0" smtClean="0">
                <a:latin typeface="Calibri" panose="020F0502020204030204" pitchFamily="34" charset="0"/>
                <a:ea typeface="Verdana" panose="020B0604030504040204" pitchFamily="34" charset="0"/>
                <a:cs typeface="Verdana" panose="020B0604030504040204" pitchFamily="34" charset="0"/>
              </a:rPr>
              <a:t> </a:t>
            </a:r>
            <a:r>
              <a:rPr lang="da-DK" sz="2400" dirty="0" err="1" smtClean="0">
                <a:latin typeface="Calibri" panose="020F0502020204030204" pitchFamily="34" charset="0"/>
                <a:ea typeface="Verdana" panose="020B0604030504040204" pitchFamily="34" charset="0"/>
                <a:cs typeface="Verdana" panose="020B0604030504040204" pitchFamily="34" charset="0"/>
              </a:rPr>
              <a:t>scheme</a:t>
            </a:r>
            <a:r>
              <a:rPr lang="da-DK" sz="2400" dirty="0" smtClean="0">
                <a:latin typeface="Calibri" panose="020F0502020204030204" pitchFamily="34" charset="0"/>
                <a:ea typeface="Verdana" panose="020B0604030504040204" pitchFamily="34" charset="0"/>
                <a:cs typeface="Verdana" panose="020B0604030504040204" pitchFamily="34" charset="0"/>
              </a:rPr>
              <a:t> for </a:t>
            </a:r>
            <a:r>
              <a:rPr lang="da-DK" sz="2400" dirty="0" err="1" smtClean="0">
                <a:latin typeface="Calibri" panose="020F0502020204030204" pitchFamily="34" charset="0"/>
                <a:ea typeface="Verdana" panose="020B0604030504040204" pitchFamily="34" charset="0"/>
                <a:cs typeface="Verdana" panose="020B0604030504040204" pitchFamily="34" charset="0"/>
              </a:rPr>
              <a:t>thermal</a:t>
            </a:r>
            <a:r>
              <a:rPr lang="da-DK" sz="2400" dirty="0" smtClean="0">
                <a:latin typeface="Calibri" panose="020F0502020204030204" pitchFamily="34" charset="0"/>
                <a:ea typeface="Verdana" panose="020B0604030504040204" pitchFamily="34" charset="0"/>
                <a:cs typeface="Verdana" panose="020B0604030504040204" pitchFamily="34" charset="0"/>
              </a:rPr>
              <a:t> stress and TRM for 160 administrative units </a:t>
            </a:r>
            <a:r>
              <a:rPr lang="da-DK" sz="2400" dirty="0" err="1" smtClean="0">
                <a:latin typeface="Calibri" panose="020F0502020204030204" pitchFamily="34" charset="0"/>
                <a:ea typeface="Verdana" panose="020B0604030504040204" pitchFamily="34" charset="0"/>
                <a:cs typeface="Verdana" panose="020B0604030504040204" pitchFamily="34" charset="0"/>
              </a:rPr>
              <a:t>across</a:t>
            </a:r>
            <a:r>
              <a:rPr lang="da-DK" sz="2400" dirty="0" smtClean="0">
                <a:latin typeface="Calibri" panose="020F0502020204030204" pitchFamily="34" charset="0"/>
                <a:ea typeface="Verdana" panose="020B0604030504040204" pitchFamily="34" charset="0"/>
                <a:cs typeface="Verdana" panose="020B0604030504040204" pitchFamily="34" charset="0"/>
              </a:rPr>
              <a:t> Europe</a:t>
            </a:r>
          </a:p>
        </p:txBody>
      </p:sp>
      <p:pic>
        <p:nvPicPr>
          <p:cNvPr id="7" name="Picture 4"/>
          <p:cNvPicPr>
            <a:picLocks noChangeAspect="1"/>
          </p:cNvPicPr>
          <p:nvPr/>
        </p:nvPicPr>
        <p:blipFill rotWithShape="1">
          <a:blip r:embed="rId3">
            <a:extLst>
              <a:ext uri="{28A0092B-C50C-407E-A947-70E740481C1C}">
                <a14:useLocalDpi xmlns:a14="http://schemas.microsoft.com/office/drawing/2010/main" val="0"/>
              </a:ext>
            </a:extLst>
          </a:blip>
          <a:srcRect l="30240" t="-2464" r="29441" b="2464"/>
          <a:stretch/>
        </p:blipFill>
        <p:spPr>
          <a:xfrm>
            <a:off x="6732240" y="1066800"/>
            <a:ext cx="1152128" cy="1190625"/>
          </a:xfrm>
          <a:prstGeom prst="rect">
            <a:avLst/>
          </a:prstGeom>
        </p:spPr>
      </p:pic>
      <p:pic>
        <p:nvPicPr>
          <p:cNvPr id="8" name="Picture 5"/>
          <p:cNvPicPr>
            <a:picLocks noChangeAspect="1"/>
          </p:cNvPicPr>
          <p:nvPr/>
        </p:nvPicPr>
        <p:blipFill rotWithShape="1">
          <a:blip r:embed="rId4">
            <a:extLst>
              <a:ext uri="{28A0092B-C50C-407E-A947-70E740481C1C}">
                <a14:useLocalDpi xmlns:a14="http://schemas.microsoft.com/office/drawing/2010/main" val="0"/>
              </a:ext>
            </a:extLst>
          </a:blip>
          <a:srcRect l="14238" t="17439" r="13944" b="13835"/>
          <a:stretch/>
        </p:blipFill>
        <p:spPr>
          <a:xfrm>
            <a:off x="912228" y="1256018"/>
            <a:ext cx="1368152" cy="936105"/>
          </a:xfrm>
          <a:prstGeom prst="rect">
            <a:avLst/>
          </a:prstGeom>
        </p:spPr>
      </p:pic>
      <p:pic>
        <p:nvPicPr>
          <p:cNvPr id="9" name="Picture 19" descr="Supplementary Figure S1 [XS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436" y="3356992"/>
            <a:ext cx="2401887" cy="25209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Fig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7518" y="3577498"/>
            <a:ext cx="2736850" cy="26193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3"/>
          <p:cNvSpPr txBox="1"/>
          <p:nvPr/>
        </p:nvSpPr>
        <p:spPr>
          <a:xfrm>
            <a:off x="827584" y="6004067"/>
            <a:ext cx="3055837" cy="584775"/>
          </a:xfrm>
          <a:prstGeom prst="rect">
            <a:avLst/>
          </a:prstGeom>
          <a:noFill/>
        </p:spPr>
        <p:txBody>
          <a:bodyPr wrap="none" rtlCol="0">
            <a:spAutoFit/>
          </a:bodyPr>
          <a:lstStyle/>
          <a:p>
            <a:pPr algn="ctr"/>
            <a:r>
              <a:rPr lang="da-DK" dirty="0" err="1" smtClean="0"/>
              <a:t>e.g</a:t>
            </a:r>
            <a:r>
              <a:rPr lang="da-DK" dirty="0" smtClean="0"/>
              <a:t>. </a:t>
            </a:r>
            <a:r>
              <a:rPr lang="da-DK" dirty="0" err="1" smtClean="0"/>
              <a:t>Excess</a:t>
            </a:r>
            <a:r>
              <a:rPr lang="da-DK" dirty="0" smtClean="0"/>
              <a:t> </a:t>
            </a:r>
            <a:r>
              <a:rPr lang="da-DK" dirty="0" err="1" smtClean="0"/>
              <a:t>Mortality</a:t>
            </a:r>
            <a:r>
              <a:rPr lang="da-DK" dirty="0" smtClean="0"/>
              <a:t> due to</a:t>
            </a:r>
            <a:br>
              <a:rPr lang="da-DK" dirty="0" smtClean="0"/>
            </a:br>
            <a:r>
              <a:rPr lang="da-DK" dirty="0" smtClean="0"/>
              <a:t>2003 Summer </a:t>
            </a:r>
            <a:r>
              <a:rPr lang="da-DK" dirty="0" err="1" smtClean="0"/>
              <a:t>Heatwave</a:t>
            </a:r>
            <a:endParaRPr lang="da-DK" dirty="0"/>
          </a:p>
        </p:txBody>
      </p:sp>
      <p:sp>
        <p:nvSpPr>
          <p:cNvPr id="12" name="TextBox 14"/>
          <p:cNvSpPr txBox="1"/>
          <p:nvPr/>
        </p:nvSpPr>
        <p:spPr>
          <a:xfrm>
            <a:off x="5326163" y="6045844"/>
            <a:ext cx="3061672" cy="584775"/>
          </a:xfrm>
          <a:prstGeom prst="rect">
            <a:avLst/>
          </a:prstGeom>
          <a:noFill/>
        </p:spPr>
        <p:txBody>
          <a:bodyPr wrap="none" rtlCol="0">
            <a:spAutoFit/>
          </a:bodyPr>
          <a:lstStyle/>
          <a:p>
            <a:pPr algn="ctr"/>
            <a:r>
              <a:rPr lang="da-DK" dirty="0" err="1" smtClean="0"/>
              <a:t>Both</a:t>
            </a:r>
            <a:r>
              <a:rPr lang="da-DK" dirty="0" smtClean="0"/>
              <a:t> summer and </a:t>
            </a:r>
            <a:r>
              <a:rPr lang="da-DK" dirty="0" err="1" smtClean="0"/>
              <a:t>winter</a:t>
            </a:r>
            <a:r>
              <a:rPr lang="da-DK" dirty="0" smtClean="0"/>
              <a:t> </a:t>
            </a:r>
            <a:br>
              <a:rPr lang="da-DK" dirty="0" smtClean="0"/>
            </a:br>
            <a:r>
              <a:rPr lang="da-DK" dirty="0" err="1" smtClean="0"/>
              <a:t>temperatures</a:t>
            </a:r>
            <a:r>
              <a:rPr lang="da-DK" dirty="0" smtClean="0"/>
              <a:t> </a:t>
            </a:r>
            <a:r>
              <a:rPr lang="da-DK" dirty="0" err="1" smtClean="0"/>
              <a:t>are</a:t>
            </a:r>
            <a:r>
              <a:rPr lang="da-DK" dirty="0" smtClean="0"/>
              <a:t> </a:t>
            </a:r>
            <a:r>
              <a:rPr lang="da-DK" dirty="0" err="1" smtClean="0"/>
              <a:t>important</a:t>
            </a:r>
            <a:endParaRPr lang="da-DK" dirty="0"/>
          </a:p>
        </p:txBody>
      </p:sp>
      <p:sp>
        <p:nvSpPr>
          <p:cNvPr id="13" name="Rectangle 7"/>
          <p:cNvSpPr>
            <a:spLocks noChangeArrowheads="1"/>
          </p:cNvSpPr>
          <p:nvPr/>
        </p:nvSpPr>
        <p:spPr bwMode="auto">
          <a:xfrm>
            <a:off x="1442496" y="235803"/>
            <a:ext cx="5744521"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WP5: Temperature </a:t>
            </a:r>
            <a:r>
              <a:rPr lang="en-US" sz="2400" b="1" dirty="0">
                <a:ln>
                  <a:solidFill>
                    <a:schemeClr val="accent2"/>
                  </a:solidFill>
                </a:ln>
                <a:latin typeface="Calibri" pitchFamily="34" charset="0"/>
                <a:cs typeface="Calibri" pitchFamily="34" charset="0"/>
              </a:rPr>
              <a:t>Related Mortality (TRM)</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1079792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 name="Rectangle 7"/>
          <p:cNvSpPr>
            <a:spLocks noChangeArrowheads="1"/>
          </p:cNvSpPr>
          <p:nvPr/>
        </p:nvSpPr>
        <p:spPr bwMode="auto">
          <a:xfrm>
            <a:off x="1990564" y="235803"/>
            <a:ext cx="4648388"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WP5: Climate Services for Fisheries</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
        <p:nvSpPr>
          <p:cNvPr id="14" name="Content Placeholder 2"/>
          <p:cNvSpPr>
            <a:spLocks noGrp="1"/>
          </p:cNvSpPr>
          <p:nvPr>
            <p:ph idx="1"/>
          </p:nvPr>
        </p:nvSpPr>
        <p:spPr>
          <a:xfrm>
            <a:off x="403746" y="2433901"/>
            <a:ext cx="8054454" cy="918899"/>
          </a:xfrm>
        </p:spPr>
        <p:txBody>
          <a:bodyPr/>
          <a:lstStyle/>
          <a:p>
            <a:pPr marL="0" indent="0" algn="ctr">
              <a:buNone/>
            </a:pPr>
            <a:r>
              <a:rPr lang="da-DK" sz="2400" dirty="0" err="1" smtClean="0">
                <a:latin typeface="Calibri" panose="020F0502020204030204" pitchFamily="34" charset="0"/>
                <a:ea typeface="Verdana" panose="020B0604030504040204" pitchFamily="34" charset="0"/>
                <a:cs typeface="Verdana" panose="020B0604030504040204" pitchFamily="34" charset="0"/>
              </a:rPr>
              <a:t>Develop</a:t>
            </a:r>
            <a:r>
              <a:rPr lang="da-DK" sz="2400" dirty="0" smtClean="0">
                <a:latin typeface="Calibri" panose="020F0502020204030204" pitchFamily="34" charset="0"/>
                <a:ea typeface="Verdana" panose="020B0604030504040204" pitchFamily="34" charset="0"/>
                <a:cs typeface="Verdana" panose="020B0604030504040204" pitchFamily="34" charset="0"/>
              </a:rPr>
              <a:t> </a:t>
            </a:r>
            <a:r>
              <a:rPr lang="da-DK" sz="2400" dirty="0" err="1" smtClean="0">
                <a:latin typeface="Calibri" panose="020F0502020204030204" pitchFamily="34" charset="0"/>
                <a:ea typeface="Verdana" panose="020B0604030504040204" pitchFamily="34" charset="0"/>
                <a:cs typeface="Verdana" panose="020B0604030504040204" pitchFamily="34" charset="0"/>
              </a:rPr>
              <a:t>forecasts</a:t>
            </a:r>
            <a:r>
              <a:rPr lang="da-DK" sz="2400" dirty="0" smtClean="0">
                <a:latin typeface="Calibri" panose="020F0502020204030204" pitchFamily="34" charset="0"/>
                <a:ea typeface="Verdana" panose="020B0604030504040204" pitchFamily="34" charset="0"/>
                <a:cs typeface="Verdana" panose="020B0604030504040204" pitchFamily="34" charset="0"/>
              </a:rPr>
              <a:t> for the distribution and timing of </a:t>
            </a:r>
            <a:r>
              <a:rPr lang="da-DK" sz="2400" dirty="0" err="1" smtClean="0">
                <a:latin typeface="Calibri" panose="020F0502020204030204" pitchFamily="34" charset="0"/>
                <a:ea typeface="Verdana" panose="020B0604030504040204" pitchFamily="34" charset="0"/>
                <a:cs typeface="Verdana" panose="020B0604030504040204" pitchFamily="34" charset="0"/>
              </a:rPr>
              <a:t>commercially</a:t>
            </a:r>
            <a:r>
              <a:rPr lang="da-DK" sz="2400" dirty="0" smtClean="0">
                <a:latin typeface="Calibri" panose="020F0502020204030204" pitchFamily="34" charset="0"/>
                <a:ea typeface="Verdana" panose="020B0604030504040204" pitchFamily="34" charset="0"/>
                <a:cs typeface="Verdana" panose="020B0604030504040204" pitchFamily="34" charset="0"/>
              </a:rPr>
              <a:t> </a:t>
            </a:r>
            <a:r>
              <a:rPr lang="da-DK" sz="2400" dirty="0" err="1" smtClean="0">
                <a:latin typeface="Calibri" panose="020F0502020204030204" pitchFamily="34" charset="0"/>
                <a:ea typeface="Verdana" panose="020B0604030504040204" pitchFamily="34" charset="0"/>
                <a:cs typeface="Verdana" panose="020B0604030504040204" pitchFamily="34" charset="0"/>
              </a:rPr>
              <a:t>important</a:t>
            </a:r>
            <a:r>
              <a:rPr lang="da-DK" sz="2400" dirty="0" smtClean="0">
                <a:latin typeface="Calibri" panose="020F0502020204030204" pitchFamily="34" charset="0"/>
                <a:ea typeface="Verdana" panose="020B0604030504040204" pitchFamily="34" charset="0"/>
                <a:cs typeface="Verdana" panose="020B0604030504040204" pitchFamily="34" charset="0"/>
              </a:rPr>
              <a:t> </a:t>
            </a:r>
            <a:r>
              <a:rPr lang="da-DK" sz="2400" dirty="0" err="1" smtClean="0">
                <a:latin typeface="Calibri" panose="020F0502020204030204" pitchFamily="34" charset="0"/>
                <a:ea typeface="Verdana" panose="020B0604030504040204" pitchFamily="34" charset="0"/>
                <a:cs typeface="Verdana" panose="020B0604030504040204" pitchFamily="34" charset="0"/>
              </a:rPr>
              <a:t>fish</a:t>
            </a:r>
            <a:r>
              <a:rPr lang="da-DK" sz="2400" dirty="0" smtClean="0">
                <a:latin typeface="Calibri" panose="020F0502020204030204" pitchFamily="34" charset="0"/>
                <a:ea typeface="Verdana" panose="020B0604030504040204" pitchFamily="34" charset="0"/>
                <a:cs typeface="Verdana" panose="020B0604030504040204" pitchFamily="34" charset="0"/>
              </a:rPr>
              <a:t> </a:t>
            </a:r>
            <a:r>
              <a:rPr lang="da-DK" sz="2400" dirty="0" err="1" smtClean="0">
                <a:latin typeface="Calibri" panose="020F0502020204030204" pitchFamily="34" charset="0"/>
                <a:ea typeface="Verdana" panose="020B0604030504040204" pitchFamily="34" charset="0"/>
                <a:cs typeface="Verdana" panose="020B0604030504040204" pitchFamily="34" charset="0"/>
              </a:rPr>
              <a:t>stocks</a:t>
            </a:r>
            <a:r>
              <a:rPr lang="da-DK" sz="2400" dirty="0" smtClean="0">
                <a:latin typeface="Calibri" panose="020F0502020204030204" pitchFamily="34" charset="0"/>
                <a:ea typeface="Verdana" panose="020B0604030504040204" pitchFamily="34" charset="0"/>
                <a:cs typeface="Verdana" panose="020B0604030504040204" pitchFamily="34" charset="0"/>
              </a:rPr>
              <a:t>  (</a:t>
            </a:r>
            <a:r>
              <a:rPr lang="da-DK" sz="2400" dirty="0" err="1" smtClean="0">
                <a:latin typeface="Calibri" panose="020F0502020204030204" pitchFamily="34" charset="0"/>
                <a:ea typeface="Verdana" panose="020B0604030504040204" pitchFamily="34" charset="0"/>
                <a:cs typeface="Verdana" panose="020B0604030504040204" pitchFamily="34" charset="0"/>
              </a:rPr>
              <a:t>e.g</a:t>
            </a:r>
            <a:r>
              <a:rPr lang="da-DK" sz="2400" dirty="0" smtClean="0">
                <a:latin typeface="Calibri" panose="020F0502020204030204" pitchFamily="34" charset="0"/>
                <a:ea typeface="Verdana" panose="020B0604030504040204" pitchFamily="34" charset="0"/>
                <a:cs typeface="Verdana" panose="020B0604030504040204" pitchFamily="34" charset="0"/>
              </a:rPr>
              <a:t>. </a:t>
            </a:r>
            <a:r>
              <a:rPr lang="da-DK" sz="2400" dirty="0" err="1" smtClean="0">
                <a:latin typeface="Calibri" panose="020F0502020204030204" pitchFamily="34" charset="0"/>
                <a:ea typeface="Verdana" panose="020B0604030504040204" pitchFamily="34" charset="0"/>
                <a:cs typeface="Verdana" panose="020B0604030504040204" pitchFamily="34" charset="0"/>
              </a:rPr>
              <a:t>Mackerel</a:t>
            </a:r>
            <a:r>
              <a:rPr lang="da-DK" sz="2400" dirty="0" smtClean="0">
                <a:latin typeface="Calibri" panose="020F0502020204030204" pitchFamily="34" charset="0"/>
                <a:ea typeface="Verdana" panose="020B0604030504040204" pitchFamily="34" charset="0"/>
                <a:cs typeface="Verdana" panose="020B0604030504040204" pitchFamily="34" charset="0"/>
              </a:rPr>
              <a:t>, </a:t>
            </a:r>
            <a:r>
              <a:rPr lang="da-DK" sz="2400" dirty="0" err="1" smtClean="0">
                <a:latin typeface="Calibri" panose="020F0502020204030204" pitchFamily="34" charset="0"/>
                <a:ea typeface="Verdana" panose="020B0604030504040204" pitchFamily="34" charset="0"/>
                <a:cs typeface="Verdana" panose="020B0604030504040204" pitchFamily="34" charset="0"/>
              </a:rPr>
              <a:t>Sandeel</a:t>
            </a:r>
            <a:r>
              <a:rPr lang="da-DK" sz="2400" dirty="0" smtClean="0">
                <a:latin typeface="Calibri" panose="020F0502020204030204" pitchFamily="34" charset="0"/>
                <a:ea typeface="Verdana" panose="020B0604030504040204" pitchFamily="34" charset="0"/>
                <a:cs typeface="Verdana" panose="020B0604030504040204" pitchFamily="34" charset="0"/>
              </a:rPr>
              <a:t>)</a:t>
            </a:r>
          </a:p>
        </p:txBody>
      </p:sp>
      <p:pic>
        <p:nvPicPr>
          <p:cNvPr id="1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43703"/>
            <a:ext cx="1530914" cy="1106969"/>
          </a:xfrm>
          <a:prstGeom prst="rect">
            <a:avLst/>
          </a:prstGeom>
        </p:spPr>
      </p:pic>
      <p:pic>
        <p:nvPicPr>
          <p:cNvPr id="1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8775" y="1329946"/>
            <a:ext cx="2808312" cy="734482"/>
          </a:xfrm>
          <a:prstGeom prst="rect">
            <a:avLst/>
          </a:prstGeom>
        </p:spPr>
      </p:pic>
      <p:pic>
        <p:nvPicPr>
          <p:cNvPr id="17"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1305643"/>
            <a:ext cx="2988888" cy="783088"/>
          </a:xfrm>
          <a:prstGeom prst="rect">
            <a:avLst/>
          </a:prstGeom>
        </p:spPr>
      </p:pic>
      <p:pic>
        <p:nvPicPr>
          <p:cNvPr id="18"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5436" y="1143000"/>
            <a:ext cx="1108375" cy="1108375"/>
          </a:xfrm>
          <a:prstGeom prst="rect">
            <a:avLst/>
          </a:prstGeom>
        </p:spPr>
      </p:pic>
      <p:pic>
        <p:nvPicPr>
          <p:cNvPr id="1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989" y="3597990"/>
            <a:ext cx="4303004" cy="2000617"/>
          </a:xfrm>
          <a:prstGeom prst="rect">
            <a:avLst/>
          </a:prstGeom>
        </p:spPr>
      </p:pic>
      <p:sp>
        <p:nvSpPr>
          <p:cNvPr id="20" name="TextBox 9"/>
          <p:cNvSpPr txBox="1"/>
          <p:nvPr/>
        </p:nvSpPr>
        <p:spPr>
          <a:xfrm>
            <a:off x="989595" y="5666260"/>
            <a:ext cx="2731837" cy="584775"/>
          </a:xfrm>
          <a:prstGeom prst="rect">
            <a:avLst/>
          </a:prstGeom>
          <a:noFill/>
        </p:spPr>
        <p:txBody>
          <a:bodyPr wrap="none" rtlCol="0">
            <a:spAutoFit/>
          </a:bodyPr>
          <a:lstStyle/>
          <a:p>
            <a:pPr algn="ctr"/>
            <a:r>
              <a:rPr lang="da-DK" dirty="0" smtClean="0"/>
              <a:t>Applications in </a:t>
            </a:r>
            <a:r>
              <a:rPr lang="da-DK" dirty="0" err="1" smtClean="0"/>
              <a:t>scientific</a:t>
            </a:r>
            <a:r>
              <a:rPr lang="da-DK" dirty="0" smtClean="0"/>
              <a:t> </a:t>
            </a:r>
            <a:br>
              <a:rPr lang="da-DK" dirty="0" smtClean="0"/>
            </a:br>
            <a:r>
              <a:rPr lang="da-DK" dirty="0" err="1" smtClean="0"/>
              <a:t>monitoring</a:t>
            </a:r>
            <a:r>
              <a:rPr lang="da-DK" dirty="0" smtClean="0"/>
              <a:t> of </a:t>
            </a:r>
            <a:r>
              <a:rPr lang="da-DK" dirty="0" err="1" smtClean="0"/>
              <a:t>fish</a:t>
            </a:r>
            <a:r>
              <a:rPr lang="da-DK" dirty="0" smtClean="0"/>
              <a:t> </a:t>
            </a:r>
            <a:r>
              <a:rPr lang="da-DK" dirty="0" err="1" smtClean="0"/>
              <a:t>stocks</a:t>
            </a:r>
            <a:endParaRPr lang="da-DK" dirty="0"/>
          </a:p>
        </p:txBody>
      </p:sp>
      <p:sp>
        <p:nvSpPr>
          <p:cNvPr id="21" name="TextBox 11"/>
          <p:cNvSpPr txBox="1"/>
          <p:nvPr/>
        </p:nvSpPr>
        <p:spPr>
          <a:xfrm>
            <a:off x="5494556" y="5666260"/>
            <a:ext cx="2965876" cy="584775"/>
          </a:xfrm>
          <a:prstGeom prst="rect">
            <a:avLst/>
          </a:prstGeom>
          <a:noFill/>
        </p:spPr>
        <p:txBody>
          <a:bodyPr wrap="none" rtlCol="0">
            <a:spAutoFit/>
          </a:bodyPr>
          <a:lstStyle/>
          <a:p>
            <a:pPr algn="ctr"/>
            <a:r>
              <a:rPr lang="da-DK" dirty="0" smtClean="0"/>
              <a:t>Planning and performance </a:t>
            </a:r>
            <a:br>
              <a:rPr lang="da-DK" dirty="0" smtClean="0"/>
            </a:br>
            <a:r>
              <a:rPr lang="da-DK" dirty="0" smtClean="0"/>
              <a:t>of </a:t>
            </a:r>
            <a:r>
              <a:rPr lang="da-DK" dirty="0" err="1" smtClean="0"/>
              <a:t>commerical</a:t>
            </a:r>
            <a:r>
              <a:rPr lang="da-DK" dirty="0" smtClean="0"/>
              <a:t> </a:t>
            </a:r>
            <a:r>
              <a:rPr lang="da-DK" dirty="0" err="1" smtClean="0"/>
              <a:t>fisheries</a:t>
            </a:r>
            <a:endParaRPr lang="da-DK" dirty="0"/>
          </a:p>
        </p:txBody>
      </p:sp>
      <p:pic>
        <p:nvPicPr>
          <p:cNvPr id="22"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8064" y="3582383"/>
            <a:ext cx="3318111" cy="2135971"/>
          </a:xfrm>
          <a:prstGeom prst="rect">
            <a:avLst/>
          </a:prstGeom>
        </p:spPr>
      </p:pic>
    </p:spTree>
    <p:extLst>
      <p:ext uri="{BB962C8B-B14F-4D97-AF65-F5344CB8AC3E}">
        <p14:creationId xmlns:p14="http://schemas.microsoft.com/office/powerpoint/2010/main" val="3959620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 name="Rectangle 7"/>
          <p:cNvSpPr>
            <a:spLocks noChangeArrowheads="1"/>
          </p:cNvSpPr>
          <p:nvPr/>
        </p:nvSpPr>
        <p:spPr bwMode="auto">
          <a:xfrm>
            <a:off x="1606382" y="235803"/>
            <a:ext cx="5416739"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WP5</a:t>
            </a:r>
            <a:r>
              <a:rPr lang="en-US" sz="2400" b="1" dirty="0">
                <a:ln>
                  <a:solidFill>
                    <a:schemeClr val="accent2"/>
                  </a:solidFill>
                </a:ln>
                <a:latin typeface="Calibri" pitchFamily="34" charset="0"/>
                <a:cs typeface="Calibri" pitchFamily="34" charset="0"/>
              </a:rPr>
              <a:t>: Winter Tourism Industry in Lapland</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
        <p:nvSpPr>
          <p:cNvPr id="23" name="Content Placeholder 2"/>
          <p:cNvSpPr>
            <a:spLocks noGrp="1"/>
          </p:cNvSpPr>
          <p:nvPr>
            <p:ph idx="1"/>
          </p:nvPr>
        </p:nvSpPr>
        <p:spPr>
          <a:xfrm>
            <a:off x="307975" y="2037929"/>
            <a:ext cx="8158337" cy="1396752"/>
          </a:xfrm>
        </p:spPr>
        <p:txBody>
          <a:bodyPr/>
          <a:lstStyle/>
          <a:p>
            <a:pPr marL="0" indent="0" algn="ctr">
              <a:buNone/>
            </a:pPr>
            <a:r>
              <a:rPr lang="en-US" sz="2400" dirty="0" smtClean="0">
                <a:latin typeface="Calibri" panose="020F0502020204030204" pitchFamily="34" charset="0"/>
                <a:ea typeface="Verdana" panose="020B0604030504040204" pitchFamily="34" charset="0"/>
                <a:cs typeface="Verdana" panose="020B0604030504040204" pitchFamily="34" charset="0"/>
              </a:rPr>
              <a:t>Seasonal forecasts of winter conditions to (</a:t>
            </a:r>
            <a:r>
              <a:rPr lang="en-US" sz="2400" dirty="0" err="1" smtClean="0">
                <a:latin typeface="Calibri" panose="020F0502020204030204" pitchFamily="34" charset="0"/>
                <a:ea typeface="Verdana" panose="020B0604030504040204" pitchFamily="34" charset="0"/>
                <a:cs typeface="Verdana" panose="020B0604030504040204" pitchFamily="34" charset="0"/>
              </a:rPr>
              <a:t>i</a:t>
            </a:r>
            <a:r>
              <a:rPr lang="en-US" sz="2400" dirty="0" smtClean="0">
                <a:latin typeface="Calibri" panose="020F0502020204030204" pitchFamily="34" charset="0"/>
                <a:ea typeface="Verdana" panose="020B0604030504040204" pitchFamily="34" charset="0"/>
                <a:cs typeface="Verdana" panose="020B0604030504040204" pitchFamily="34" charset="0"/>
              </a:rPr>
              <a:t>) allow for planning of activities and (ii) compare with Alps to establish competitiveness of Lapland</a:t>
            </a:r>
            <a:endParaRPr lang="en-US" sz="2400" dirty="0">
              <a:latin typeface="Calibri" panose="020F0502020204030204" pitchFamily="34" charset="0"/>
              <a:ea typeface="Verdana" panose="020B0604030504040204" pitchFamily="34" charset="0"/>
              <a:cs typeface="Verdana" panose="020B0604030504040204" pitchFamily="34" charset="0"/>
            </a:endParaRPr>
          </a:p>
        </p:txBody>
      </p:sp>
      <p:pic>
        <p:nvPicPr>
          <p:cNvPr id="2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565" y="1134388"/>
            <a:ext cx="2376264" cy="598988"/>
          </a:xfrm>
          <a:prstGeom prst="rect">
            <a:avLst/>
          </a:prstGeom>
        </p:spPr>
      </p:pic>
      <p:pic>
        <p:nvPicPr>
          <p:cNvPr id="2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4151" b="11311"/>
          <a:stretch/>
        </p:blipFill>
        <p:spPr>
          <a:xfrm>
            <a:off x="6373612" y="914400"/>
            <a:ext cx="1449092" cy="1080121"/>
          </a:xfrm>
          <a:prstGeom prst="rect">
            <a:avLst/>
          </a:prstGeom>
        </p:spPr>
      </p:pic>
      <p:pic>
        <p:nvPicPr>
          <p:cNvPr id="2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4721" y="1143370"/>
            <a:ext cx="1905000" cy="581025"/>
          </a:xfrm>
          <a:prstGeom prst="rect">
            <a:avLst/>
          </a:prstGeom>
        </p:spPr>
      </p:pic>
      <p:pic>
        <p:nvPicPr>
          <p:cNvPr id="27"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8604"/>
          <a:stretch/>
        </p:blipFill>
        <p:spPr>
          <a:xfrm>
            <a:off x="181726" y="3395115"/>
            <a:ext cx="3560613" cy="2291401"/>
          </a:xfrm>
          <a:prstGeom prst="rect">
            <a:avLst/>
          </a:prstGeom>
        </p:spPr>
      </p:pic>
      <p:pic>
        <p:nvPicPr>
          <p:cNvPr id="28"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7080" r="5820"/>
          <a:stretch/>
        </p:blipFill>
        <p:spPr>
          <a:xfrm>
            <a:off x="4771320" y="3355550"/>
            <a:ext cx="3915480" cy="2365071"/>
          </a:xfrm>
          <a:prstGeom prst="rect">
            <a:avLst/>
          </a:prstGeom>
        </p:spPr>
      </p:pic>
      <p:sp>
        <p:nvSpPr>
          <p:cNvPr id="29" name="TextBox 9"/>
          <p:cNvSpPr txBox="1"/>
          <p:nvPr/>
        </p:nvSpPr>
        <p:spPr>
          <a:xfrm>
            <a:off x="621904" y="5658218"/>
            <a:ext cx="2856488" cy="584775"/>
          </a:xfrm>
          <a:prstGeom prst="rect">
            <a:avLst/>
          </a:prstGeom>
          <a:noFill/>
        </p:spPr>
        <p:txBody>
          <a:bodyPr wrap="none" rtlCol="0">
            <a:spAutoFit/>
          </a:bodyPr>
          <a:lstStyle/>
          <a:p>
            <a:pPr algn="ctr"/>
            <a:r>
              <a:rPr lang="da-DK" dirty="0" smtClean="0"/>
              <a:t>Planning of </a:t>
            </a:r>
            <a:r>
              <a:rPr lang="da-DK" dirty="0" err="1" smtClean="0"/>
              <a:t>snow-making</a:t>
            </a:r>
            <a:r>
              <a:rPr lang="da-DK" dirty="0" smtClean="0"/>
              <a:t> </a:t>
            </a:r>
            <a:br>
              <a:rPr lang="da-DK" dirty="0" smtClean="0"/>
            </a:br>
            <a:r>
              <a:rPr lang="da-DK" dirty="0" smtClean="0"/>
              <a:t>and </a:t>
            </a:r>
            <a:r>
              <a:rPr lang="da-DK" dirty="0" err="1" smtClean="0"/>
              <a:t>storage</a:t>
            </a:r>
            <a:r>
              <a:rPr lang="da-DK" dirty="0" smtClean="0"/>
              <a:t> </a:t>
            </a:r>
            <a:r>
              <a:rPr lang="da-DK" dirty="0" err="1" smtClean="0"/>
              <a:t>requirements</a:t>
            </a:r>
            <a:endParaRPr lang="da-DK" dirty="0"/>
          </a:p>
        </p:txBody>
      </p:sp>
      <p:sp>
        <p:nvSpPr>
          <p:cNvPr id="30" name="TextBox 10"/>
          <p:cNvSpPr txBox="1"/>
          <p:nvPr/>
        </p:nvSpPr>
        <p:spPr>
          <a:xfrm>
            <a:off x="4912108" y="5709320"/>
            <a:ext cx="3486660" cy="338554"/>
          </a:xfrm>
          <a:prstGeom prst="rect">
            <a:avLst/>
          </a:prstGeom>
          <a:noFill/>
        </p:spPr>
        <p:txBody>
          <a:bodyPr wrap="none" rtlCol="0">
            <a:spAutoFit/>
          </a:bodyPr>
          <a:lstStyle/>
          <a:p>
            <a:pPr algn="ctr"/>
            <a:r>
              <a:rPr lang="da-DK" dirty="0" smtClean="0"/>
              <a:t>Planning of alternative </a:t>
            </a:r>
            <a:r>
              <a:rPr lang="da-DK" dirty="0" err="1" smtClean="0"/>
              <a:t>activities</a:t>
            </a:r>
            <a:endParaRPr lang="da-DK" dirty="0"/>
          </a:p>
        </p:txBody>
      </p:sp>
    </p:spTree>
    <p:extLst>
      <p:ext uri="{BB962C8B-B14F-4D97-AF65-F5344CB8AC3E}">
        <p14:creationId xmlns:p14="http://schemas.microsoft.com/office/powerpoint/2010/main" val="2503733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 name="Rectangle 7"/>
          <p:cNvSpPr>
            <a:spLocks noChangeArrowheads="1"/>
          </p:cNvSpPr>
          <p:nvPr/>
        </p:nvSpPr>
        <p:spPr bwMode="auto">
          <a:xfrm>
            <a:off x="2611239" y="235803"/>
            <a:ext cx="3407023"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WP5</a:t>
            </a:r>
            <a:r>
              <a:rPr lang="en-US" sz="2400" b="1" dirty="0">
                <a:ln>
                  <a:solidFill>
                    <a:schemeClr val="accent2"/>
                  </a:solidFill>
                </a:ln>
                <a:latin typeface="Calibri" pitchFamily="34" charset="0"/>
                <a:cs typeface="Calibri" pitchFamily="34" charset="0"/>
              </a:rPr>
              <a:t>: </a:t>
            </a:r>
            <a:r>
              <a:rPr lang="en-US" sz="2400" b="1" dirty="0" smtClean="0">
                <a:ln>
                  <a:solidFill>
                    <a:schemeClr val="accent2"/>
                  </a:solidFill>
                </a:ln>
                <a:latin typeface="Calibri" pitchFamily="34" charset="0"/>
                <a:cs typeface="Calibri" pitchFamily="34" charset="0"/>
              </a:rPr>
              <a:t>Polar Low forecasts</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
        <p:nvSpPr>
          <p:cNvPr id="14" name="Content Placeholder 2"/>
          <p:cNvSpPr>
            <a:spLocks noGrp="1"/>
          </p:cNvSpPr>
          <p:nvPr>
            <p:ph idx="1"/>
          </p:nvPr>
        </p:nvSpPr>
        <p:spPr>
          <a:xfrm>
            <a:off x="609600" y="2228782"/>
            <a:ext cx="7772400" cy="1047818"/>
          </a:xfrm>
        </p:spPr>
        <p:txBody>
          <a:bodyPr/>
          <a:lstStyle/>
          <a:p>
            <a:pPr marL="0" indent="0" algn="ctr">
              <a:buNone/>
            </a:pPr>
            <a:r>
              <a:rPr lang="da-DK" sz="2400" dirty="0" err="1" smtClean="0">
                <a:latin typeface="Calibri" panose="020F0502020204030204" pitchFamily="34" charset="0"/>
                <a:ea typeface="Verdana" panose="020B0604030504040204" pitchFamily="34" charset="0"/>
                <a:cs typeface="Verdana" panose="020B0604030504040204" pitchFamily="34" charset="0"/>
              </a:rPr>
              <a:t>Prediction</a:t>
            </a:r>
            <a:r>
              <a:rPr lang="da-DK" sz="2400" dirty="0" smtClean="0">
                <a:latin typeface="Calibri" panose="020F0502020204030204" pitchFamily="34" charset="0"/>
                <a:ea typeface="Verdana" panose="020B0604030504040204" pitchFamily="34" charset="0"/>
                <a:cs typeface="Verdana" panose="020B0604030504040204" pitchFamily="34" charset="0"/>
              </a:rPr>
              <a:t> of </a:t>
            </a:r>
            <a:r>
              <a:rPr lang="da-DK" sz="2400" dirty="0" err="1" smtClean="0">
                <a:latin typeface="Calibri" panose="020F0502020204030204" pitchFamily="34" charset="0"/>
                <a:ea typeface="Verdana" panose="020B0604030504040204" pitchFamily="34" charset="0"/>
                <a:cs typeface="Verdana" panose="020B0604030504040204" pitchFamily="34" charset="0"/>
              </a:rPr>
              <a:t>cold</a:t>
            </a:r>
            <a:r>
              <a:rPr lang="da-DK" sz="2400" dirty="0" smtClean="0">
                <a:latin typeface="Calibri" panose="020F0502020204030204" pitchFamily="34" charset="0"/>
                <a:ea typeface="Verdana" panose="020B0604030504040204" pitchFamily="34" charset="0"/>
                <a:cs typeface="Verdana" panose="020B0604030504040204" pitchFamily="34" charset="0"/>
              </a:rPr>
              <a:t> air </a:t>
            </a:r>
            <a:r>
              <a:rPr lang="da-DK" sz="2400" dirty="0" err="1" smtClean="0">
                <a:latin typeface="Calibri" panose="020F0502020204030204" pitchFamily="34" charset="0"/>
                <a:ea typeface="Verdana" panose="020B0604030504040204" pitchFamily="34" charset="0"/>
                <a:cs typeface="Verdana" panose="020B0604030504040204" pitchFamily="34" charset="0"/>
              </a:rPr>
              <a:t>outbreaks</a:t>
            </a:r>
            <a:r>
              <a:rPr lang="da-DK" sz="2400" dirty="0" smtClean="0">
                <a:latin typeface="Calibri" panose="020F0502020204030204" pitchFamily="34" charset="0"/>
                <a:ea typeface="Verdana" panose="020B0604030504040204" pitchFamily="34" charset="0"/>
                <a:cs typeface="Verdana" panose="020B0604030504040204" pitchFamily="34" charset="0"/>
              </a:rPr>
              <a:t> and polar </a:t>
            </a:r>
            <a:r>
              <a:rPr lang="da-DK" sz="2400" dirty="0" err="1" smtClean="0">
                <a:latin typeface="Calibri" panose="020F0502020204030204" pitchFamily="34" charset="0"/>
                <a:ea typeface="Verdana" panose="020B0604030504040204" pitchFamily="34" charset="0"/>
                <a:cs typeface="Verdana" panose="020B0604030504040204" pitchFamily="34" charset="0"/>
              </a:rPr>
              <a:t>low</a:t>
            </a:r>
            <a:r>
              <a:rPr lang="da-DK" sz="2400" dirty="0" smtClean="0">
                <a:latin typeface="Calibri" panose="020F0502020204030204" pitchFamily="34" charset="0"/>
                <a:ea typeface="Verdana" panose="020B0604030504040204" pitchFamily="34" charset="0"/>
                <a:cs typeface="Verdana" panose="020B0604030504040204" pitchFamily="34" charset="0"/>
              </a:rPr>
              <a:t> </a:t>
            </a:r>
            <a:r>
              <a:rPr lang="da-DK" sz="2400" dirty="0" err="1" smtClean="0">
                <a:latin typeface="Calibri" panose="020F0502020204030204" pitchFamily="34" charset="0"/>
                <a:ea typeface="Verdana" panose="020B0604030504040204" pitchFamily="34" charset="0"/>
                <a:cs typeface="Verdana" panose="020B0604030504040204" pitchFamily="34" charset="0"/>
              </a:rPr>
              <a:t>environments</a:t>
            </a:r>
            <a:r>
              <a:rPr lang="da-DK" sz="2400" dirty="0" smtClean="0">
                <a:latin typeface="Calibri" panose="020F0502020204030204" pitchFamily="34" charset="0"/>
                <a:ea typeface="Verdana" panose="020B0604030504040204" pitchFamily="34" charset="0"/>
                <a:cs typeface="Verdana" panose="020B0604030504040204" pitchFamily="34" charset="0"/>
              </a:rPr>
              <a:t> to </a:t>
            </a:r>
            <a:r>
              <a:rPr lang="da-DK" sz="2400" dirty="0" err="1" smtClean="0">
                <a:latin typeface="Calibri" panose="020F0502020204030204" pitchFamily="34" charset="0"/>
                <a:ea typeface="Verdana" panose="020B0604030504040204" pitchFamily="34" charset="0"/>
                <a:cs typeface="Verdana" panose="020B0604030504040204" pitchFamily="34" charset="0"/>
              </a:rPr>
              <a:t>incorporate</a:t>
            </a:r>
            <a:r>
              <a:rPr lang="da-DK" sz="2400" dirty="0" smtClean="0">
                <a:latin typeface="Calibri" panose="020F0502020204030204" pitchFamily="34" charset="0"/>
                <a:ea typeface="Verdana" panose="020B0604030504040204" pitchFamily="34" charset="0"/>
                <a:cs typeface="Verdana" panose="020B0604030504040204" pitchFamily="34" charset="0"/>
              </a:rPr>
              <a:t> </a:t>
            </a:r>
            <a:r>
              <a:rPr lang="da-DK" sz="2400" dirty="0" err="1" smtClean="0">
                <a:latin typeface="Calibri" panose="020F0502020204030204" pitchFamily="34" charset="0"/>
                <a:ea typeface="Verdana" panose="020B0604030504040204" pitchFamily="34" charset="0"/>
                <a:cs typeface="Verdana" panose="020B0604030504040204" pitchFamily="34" charset="0"/>
              </a:rPr>
              <a:t>into</a:t>
            </a:r>
            <a:r>
              <a:rPr lang="da-DK" sz="2400" dirty="0" smtClean="0">
                <a:latin typeface="Calibri" panose="020F0502020204030204" pitchFamily="34" charset="0"/>
                <a:ea typeface="Verdana" panose="020B0604030504040204" pitchFamily="34" charset="0"/>
                <a:cs typeface="Verdana" panose="020B0604030504040204" pitchFamily="34" charset="0"/>
              </a:rPr>
              <a:t> shipping </a:t>
            </a:r>
            <a:r>
              <a:rPr lang="da-DK" sz="2400" dirty="0" err="1" smtClean="0">
                <a:latin typeface="Calibri" panose="020F0502020204030204" pitchFamily="34" charset="0"/>
                <a:ea typeface="Verdana" panose="020B0604030504040204" pitchFamily="34" charset="0"/>
                <a:cs typeface="Verdana" panose="020B0604030504040204" pitchFamily="34" charset="0"/>
              </a:rPr>
              <a:t>risk</a:t>
            </a:r>
            <a:r>
              <a:rPr lang="da-DK" sz="2400" dirty="0" smtClean="0">
                <a:latin typeface="Calibri" panose="020F0502020204030204" pitchFamily="34" charset="0"/>
                <a:ea typeface="Verdana" panose="020B0604030504040204" pitchFamily="34" charset="0"/>
                <a:cs typeface="Verdana" panose="020B0604030504040204" pitchFamily="34" charset="0"/>
              </a:rPr>
              <a:t> </a:t>
            </a:r>
            <a:r>
              <a:rPr lang="da-DK" sz="2400" dirty="0" err="1" smtClean="0">
                <a:latin typeface="Calibri" panose="020F0502020204030204" pitchFamily="34" charset="0"/>
                <a:ea typeface="Verdana" panose="020B0604030504040204" pitchFamily="34" charset="0"/>
                <a:cs typeface="Verdana" panose="020B0604030504040204" pitchFamily="34" charset="0"/>
              </a:rPr>
              <a:t>assessment</a:t>
            </a:r>
            <a:r>
              <a:rPr lang="da-DK" sz="2400" dirty="0" smtClean="0">
                <a:latin typeface="Calibri" panose="020F0502020204030204" pitchFamily="34" charset="0"/>
                <a:ea typeface="Verdana" panose="020B0604030504040204" pitchFamily="34" charset="0"/>
                <a:cs typeface="Verdana" panose="020B0604030504040204" pitchFamily="34" charset="0"/>
              </a:rPr>
              <a:t> </a:t>
            </a:r>
            <a:r>
              <a:rPr lang="da-DK" sz="2400" dirty="0" err="1" smtClean="0">
                <a:latin typeface="Calibri" panose="020F0502020204030204" pitchFamily="34" charset="0"/>
                <a:ea typeface="Verdana" panose="020B0604030504040204" pitchFamily="34" charset="0"/>
                <a:cs typeface="Verdana" panose="020B0604030504040204" pitchFamily="34" charset="0"/>
              </a:rPr>
              <a:t>tools</a:t>
            </a:r>
            <a:endParaRPr lang="da-DK" sz="2400" dirty="0">
              <a:latin typeface="Calibri" panose="020F0502020204030204" pitchFamily="34" charset="0"/>
              <a:ea typeface="Verdana" panose="020B0604030504040204" pitchFamily="34" charset="0"/>
              <a:cs typeface="Verdana" panose="020B0604030504040204" pitchFamily="34" charset="0"/>
            </a:endParaRPr>
          </a:p>
        </p:txBody>
      </p:sp>
      <p:pic>
        <p:nvPicPr>
          <p:cNvPr id="15"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1387"/>
          <a:stretch/>
        </p:blipFill>
        <p:spPr>
          <a:xfrm>
            <a:off x="6876256" y="914400"/>
            <a:ext cx="1346752" cy="1058720"/>
          </a:xfrm>
          <a:prstGeom prst="rect">
            <a:avLst/>
          </a:prstGeom>
        </p:spPr>
      </p:pic>
      <p:pic>
        <p:nvPicPr>
          <p:cNvPr id="16" name="Picture 4"/>
          <p:cNvPicPr>
            <a:picLocks noChangeAspect="1"/>
          </p:cNvPicPr>
          <p:nvPr/>
        </p:nvPicPr>
        <p:blipFill rotWithShape="1">
          <a:blip r:embed="rId4">
            <a:extLst>
              <a:ext uri="{28A0092B-C50C-407E-A947-70E740481C1C}">
                <a14:useLocalDpi xmlns:a14="http://schemas.microsoft.com/office/drawing/2010/main" val="0"/>
              </a:ext>
            </a:extLst>
          </a:blip>
          <a:srcRect r="46088"/>
          <a:stretch/>
        </p:blipFill>
        <p:spPr>
          <a:xfrm>
            <a:off x="899592" y="1112962"/>
            <a:ext cx="1781232" cy="860157"/>
          </a:xfrm>
          <a:prstGeom prst="rect">
            <a:avLst/>
          </a:prstGeom>
        </p:spPr>
      </p:pic>
      <p:pic>
        <p:nvPicPr>
          <p:cNvPr id="17" name="Picture 5"/>
          <p:cNvPicPr>
            <a:picLocks noChangeAspect="1"/>
          </p:cNvPicPr>
          <p:nvPr/>
        </p:nvPicPr>
        <p:blipFill rotWithShape="1">
          <a:blip r:embed="rId5">
            <a:extLst>
              <a:ext uri="{28A0092B-C50C-407E-A947-70E740481C1C}">
                <a14:useLocalDpi xmlns:a14="http://schemas.microsoft.com/office/drawing/2010/main" val="0"/>
              </a:ext>
            </a:extLst>
          </a:blip>
          <a:srcRect l="793" t="23267" r="-793" b="9587"/>
          <a:stretch/>
        </p:blipFill>
        <p:spPr>
          <a:xfrm>
            <a:off x="467544" y="3450452"/>
            <a:ext cx="3542547" cy="2294381"/>
          </a:xfrm>
          <a:prstGeom prst="rect">
            <a:avLst/>
          </a:prstGeom>
        </p:spPr>
      </p:pic>
      <p:sp>
        <p:nvSpPr>
          <p:cNvPr id="18" name="TextBox 6"/>
          <p:cNvSpPr txBox="1"/>
          <p:nvPr/>
        </p:nvSpPr>
        <p:spPr>
          <a:xfrm>
            <a:off x="977663" y="5745414"/>
            <a:ext cx="2755691" cy="338554"/>
          </a:xfrm>
          <a:prstGeom prst="rect">
            <a:avLst/>
          </a:prstGeom>
          <a:noFill/>
        </p:spPr>
        <p:txBody>
          <a:bodyPr wrap="none" rtlCol="0">
            <a:spAutoFit/>
          </a:bodyPr>
          <a:lstStyle/>
          <a:p>
            <a:pPr algn="ctr"/>
            <a:r>
              <a:rPr lang="da-DK" dirty="0" smtClean="0"/>
              <a:t>Polar Low in </a:t>
            </a:r>
            <a:r>
              <a:rPr lang="da-DK" dirty="0" err="1" smtClean="0"/>
              <a:t>Barents</a:t>
            </a:r>
            <a:r>
              <a:rPr lang="da-DK" dirty="0" smtClean="0"/>
              <a:t> Sea</a:t>
            </a:r>
            <a:endParaRPr lang="da-DK" dirty="0"/>
          </a:p>
        </p:txBody>
      </p:sp>
      <p:pic>
        <p:nvPicPr>
          <p:cNvPr id="1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2648" y="3423358"/>
            <a:ext cx="2973728" cy="2348569"/>
          </a:xfrm>
          <a:prstGeom prst="rect">
            <a:avLst/>
          </a:prstGeom>
        </p:spPr>
      </p:pic>
      <p:sp>
        <p:nvSpPr>
          <p:cNvPr id="20" name="TextBox 9"/>
          <p:cNvSpPr txBox="1"/>
          <p:nvPr/>
        </p:nvSpPr>
        <p:spPr>
          <a:xfrm>
            <a:off x="4990008" y="5745414"/>
            <a:ext cx="2959016" cy="338554"/>
          </a:xfrm>
          <a:prstGeom prst="rect">
            <a:avLst/>
          </a:prstGeom>
          <a:noFill/>
        </p:spPr>
        <p:txBody>
          <a:bodyPr wrap="none" rtlCol="0">
            <a:spAutoFit/>
          </a:bodyPr>
          <a:lstStyle/>
          <a:p>
            <a:pPr algn="ctr"/>
            <a:r>
              <a:rPr lang="da-DK" dirty="0" smtClean="0"/>
              <a:t>Safety </a:t>
            </a:r>
            <a:r>
              <a:rPr lang="da-DK" dirty="0" err="1" smtClean="0"/>
              <a:t>risk</a:t>
            </a:r>
            <a:r>
              <a:rPr lang="da-DK" dirty="0" smtClean="0"/>
              <a:t> </a:t>
            </a:r>
            <a:r>
              <a:rPr lang="da-DK" dirty="0" err="1" smtClean="0"/>
              <a:t>map</a:t>
            </a:r>
            <a:r>
              <a:rPr lang="da-DK" dirty="0" smtClean="0"/>
              <a:t> for August</a:t>
            </a:r>
            <a:endParaRPr lang="da-DK" dirty="0"/>
          </a:p>
        </p:txBody>
      </p:sp>
    </p:spTree>
    <p:extLst>
      <p:ext uri="{BB962C8B-B14F-4D97-AF65-F5344CB8AC3E}">
        <p14:creationId xmlns:p14="http://schemas.microsoft.com/office/powerpoint/2010/main" val="4049531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 name="Rectangle 7"/>
          <p:cNvSpPr>
            <a:spLocks noChangeArrowheads="1"/>
          </p:cNvSpPr>
          <p:nvPr/>
        </p:nvSpPr>
        <p:spPr bwMode="auto">
          <a:xfrm>
            <a:off x="786215" y="235803"/>
            <a:ext cx="7057061"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WP5</a:t>
            </a:r>
            <a:r>
              <a:rPr lang="en-US" sz="2400" b="1" dirty="0">
                <a:ln>
                  <a:solidFill>
                    <a:schemeClr val="accent2"/>
                  </a:solidFill>
                </a:ln>
                <a:latin typeface="Calibri" pitchFamily="34" charset="0"/>
                <a:cs typeface="Calibri" pitchFamily="34" charset="0"/>
              </a:rPr>
              <a:t>: Impacts of resource extraction on Russian Arctic</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
        <p:nvSpPr>
          <p:cNvPr id="21" name="Content Placeholder 2"/>
          <p:cNvSpPr>
            <a:spLocks noGrp="1"/>
          </p:cNvSpPr>
          <p:nvPr>
            <p:ph idx="1"/>
          </p:nvPr>
        </p:nvSpPr>
        <p:spPr>
          <a:xfrm>
            <a:off x="609600" y="2698576"/>
            <a:ext cx="7772400" cy="882824"/>
          </a:xfrm>
        </p:spPr>
        <p:txBody>
          <a:bodyPr/>
          <a:lstStyle/>
          <a:p>
            <a:pPr marL="0" indent="0" algn="ctr">
              <a:buNone/>
            </a:pPr>
            <a:r>
              <a:rPr lang="da-DK" sz="2400" dirty="0" err="1" smtClean="0">
                <a:latin typeface="Calibri" panose="020F0502020204030204" pitchFamily="34" charset="0"/>
                <a:ea typeface="Verdana" panose="020B0604030504040204" pitchFamily="34" charset="0"/>
                <a:cs typeface="Verdana" panose="020B0604030504040204" pitchFamily="34" charset="0"/>
              </a:rPr>
              <a:t>Collaboratively</a:t>
            </a:r>
            <a:r>
              <a:rPr lang="da-DK" sz="2400" dirty="0" smtClean="0">
                <a:latin typeface="Calibri" panose="020F0502020204030204" pitchFamily="34" charset="0"/>
                <a:ea typeface="Verdana" panose="020B0604030504040204" pitchFamily="34" charset="0"/>
                <a:cs typeface="Verdana" panose="020B0604030504040204" pitchFamily="34" charset="0"/>
              </a:rPr>
              <a:t> </a:t>
            </a:r>
            <a:r>
              <a:rPr lang="da-DK" sz="2400" dirty="0" err="1" smtClean="0">
                <a:latin typeface="Calibri" panose="020F0502020204030204" pitchFamily="34" charset="0"/>
                <a:ea typeface="Verdana" panose="020B0604030504040204" pitchFamily="34" charset="0"/>
                <a:cs typeface="Verdana" panose="020B0604030504040204" pitchFamily="34" charset="0"/>
              </a:rPr>
              <a:t>develop</a:t>
            </a:r>
            <a:r>
              <a:rPr lang="da-DK" sz="2400" dirty="0" smtClean="0">
                <a:latin typeface="Calibri" panose="020F0502020204030204" pitchFamily="34" charset="0"/>
                <a:ea typeface="Verdana" panose="020B0604030504040204" pitchFamily="34" charset="0"/>
                <a:cs typeface="Verdana" panose="020B0604030504040204" pitchFamily="34" charset="0"/>
              </a:rPr>
              <a:t> scenarios </a:t>
            </a:r>
            <a:r>
              <a:rPr lang="da-DK" sz="2400" dirty="0" err="1" smtClean="0">
                <a:latin typeface="Calibri" panose="020F0502020204030204" pitchFamily="34" charset="0"/>
                <a:ea typeface="Verdana" panose="020B0604030504040204" pitchFamily="34" charset="0"/>
                <a:cs typeface="Verdana" panose="020B0604030504040204" pitchFamily="34" charset="0"/>
              </a:rPr>
              <a:t>outlining</a:t>
            </a:r>
            <a:r>
              <a:rPr lang="da-DK" sz="2400" dirty="0" smtClean="0">
                <a:latin typeface="Calibri" panose="020F0502020204030204" pitchFamily="34" charset="0"/>
                <a:ea typeface="Verdana" panose="020B0604030504040204" pitchFamily="34" charset="0"/>
                <a:cs typeface="Verdana" panose="020B0604030504040204" pitchFamily="34" charset="0"/>
              </a:rPr>
              <a:t> </a:t>
            </a:r>
            <a:r>
              <a:rPr lang="da-DK" sz="2400" dirty="0" err="1" smtClean="0">
                <a:latin typeface="Calibri" panose="020F0502020204030204" pitchFamily="34" charset="0"/>
                <a:ea typeface="Verdana" panose="020B0604030504040204" pitchFamily="34" charset="0"/>
                <a:cs typeface="Verdana" panose="020B0604030504040204" pitchFamily="34" charset="0"/>
              </a:rPr>
              <a:t>possible</a:t>
            </a:r>
            <a:r>
              <a:rPr lang="da-DK" sz="2400" dirty="0" smtClean="0">
                <a:latin typeface="Calibri" panose="020F0502020204030204" pitchFamily="34" charset="0"/>
                <a:ea typeface="Verdana" panose="020B0604030504040204" pitchFamily="34" charset="0"/>
                <a:cs typeface="Verdana" panose="020B0604030504040204" pitchFamily="34" charset="0"/>
              </a:rPr>
              <a:t> </a:t>
            </a:r>
            <a:r>
              <a:rPr lang="da-DK" sz="2400" dirty="0" err="1" smtClean="0">
                <a:latin typeface="Calibri" panose="020F0502020204030204" pitchFamily="34" charset="0"/>
                <a:ea typeface="Verdana" panose="020B0604030504040204" pitchFamily="34" charset="0"/>
                <a:cs typeface="Verdana" panose="020B0604030504040204" pitchFamily="34" charset="0"/>
              </a:rPr>
              <a:t>impacts</a:t>
            </a:r>
            <a:r>
              <a:rPr lang="da-DK" sz="2400" dirty="0" smtClean="0">
                <a:latin typeface="Calibri" panose="020F0502020204030204" pitchFamily="34" charset="0"/>
                <a:ea typeface="Verdana" panose="020B0604030504040204" pitchFamily="34" charset="0"/>
                <a:cs typeface="Verdana" panose="020B0604030504040204" pitchFamily="34" charset="0"/>
              </a:rPr>
              <a:t> of </a:t>
            </a:r>
            <a:r>
              <a:rPr lang="da-DK" sz="2400" dirty="0" err="1" smtClean="0">
                <a:latin typeface="Calibri" panose="020F0502020204030204" pitchFamily="34" charset="0"/>
                <a:ea typeface="Verdana" panose="020B0604030504040204" pitchFamily="34" charset="0"/>
                <a:cs typeface="Verdana" panose="020B0604030504040204" pitchFamily="34" charset="0"/>
              </a:rPr>
              <a:t>climate</a:t>
            </a:r>
            <a:r>
              <a:rPr lang="da-DK" sz="2400" dirty="0" smtClean="0">
                <a:latin typeface="Calibri" panose="020F0502020204030204" pitchFamily="34" charset="0"/>
                <a:ea typeface="Verdana" panose="020B0604030504040204" pitchFamily="34" charset="0"/>
                <a:cs typeface="Verdana" panose="020B0604030504040204" pitchFamily="34" charset="0"/>
              </a:rPr>
              <a:t> </a:t>
            </a:r>
            <a:r>
              <a:rPr lang="da-DK" sz="2400" dirty="0" err="1" smtClean="0">
                <a:latin typeface="Calibri" panose="020F0502020204030204" pitchFamily="34" charset="0"/>
                <a:ea typeface="Verdana" panose="020B0604030504040204" pitchFamily="34" charset="0"/>
                <a:cs typeface="Verdana" panose="020B0604030504040204" pitchFamily="34" charset="0"/>
              </a:rPr>
              <a:t>change</a:t>
            </a:r>
            <a:r>
              <a:rPr lang="da-DK" sz="2400" dirty="0" smtClean="0">
                <a:latin typeface="Calibri" panose="020F0502020204030204" pitchFamily="34" charset="0"/>
                <a:ea typeface="Verdana" panose="020B0604030504040204" pitchFamily="34" charset="0"/>
                <a:cs typeface="Verdana" panose="020B0604030504040204" pitchFamily="34" charset="0"/>
              </a:rPr>
              <a:t> on </a:t>
            </a:r>
            <a:r>
              <a:rPr lang="da-DK" sz="2400" dirty="0" err="1" smtClean="0">
                <a:latin typeface="Calibri" panose="020F0502020204030204" pitchFamily="34" charset="0"/>
                <a:ea typeface="Verdana" panose="020B0604030504040204" pitchFamily="34" charset="0"/>
                <a:cs typeface="Verdana" panose="020B0604030504040204" pitchFamily="34" charset="0"/>
              </a:rPr>
              <a:t>stakeholders</a:t>
            </a:r>
            <a:r>
              <a:rPr lang="da-DK" sz="2400" dirty="0" smtClean="0">
                <a:latin typeface="Calibri" panose="020F0502020204030204" pitchFamily="34" charset="0"/>
                <a:ea typeface="Verdana" panose="020B0604030504040204" pitchFamily="34" charset="0"/>
                <a:cs typeface="Verdana" panose="020B0604030504040204" pitchFamily="34" charset="0"/>
              </a:rPr>
              <a:t> in the region</a:t>
            </a:r>
            <a:endParaRPr lang="da-DK" sz="2400" dirty="0">
              <a:latin typeface="Calibri" panose="020F0502020204030204" pitchFamily="34" charset="0"/>
              <a:ea typeface="Verdana" panose="020B0604030504040204" pitchFamily="34" charset="0"/>
              <a:cs typeface="Verdana" panose="020B0604030504040204" pitchFamily="34" charset="0"/>
            </a:endParaRPr>
          </a:p>
        </p:txBody>
      </p:sp>
      <p:pic>
        <p:nvPicPr>
          <p:cNvPr id="22"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43000"/>
            <a:ext cx="1440160" cy="1440160"/>
          </a:xfrm>
          <a:prstGeom prst="rect">
            <a:avLst/>
          </a:prstGeom>
        </p:spPr>
      </p:pic>
      <p:pic>
        <p:nvPicPr>
          <p:cNvPr id="23"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0706" y="1484611"/>
            <a:ext cx="1440625" cy="756939"/>
          </a:xfrm>
          <a:prstGeom prst="rect">
            <a:avLst/>
          </a:prstGeom>
        </p:spPr>
      </p:pic>
      <p:pic>
        <p:nvPicPr>
          <p:cNvPr id="24"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2842" y="1298071"/>
            <a:ext cx="1915382" cy="1130019"/>
          </a:xfrm>
          <a:prstGeom prst="rect">
            <a:avLst/>
          </a:prstGeom>
        </p:spPr>
      </p:pic>
      <p:pic>
        <p:nvPicPr>
          <p:cNvPr id="25" name="Picture 3" descr="C:\Users\kke\Downloads\3851283641_7cb91a3a16_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776" y="3968325"/>
            <a:ext cx="3131839" cy="2332006"/>
          </a:xfrm>
          <a:prstGeom prst="rect">
            <a:avLst/>
          </a:prstGeom>
          <a:extLst>
            <a:ext uri="{909E8E84-426E-40DD-AFC4-6F175D3DCCD1}">
              <a14:hiddenFill xmlns:a14="http://schemas.microsoft.com/office/drawing/2010/main">
                <a:solidFill>
                  <a:srgbClr val="FFFFFF"/>
                </a:solidFill>
              </a14:hiddenFill>
            </a:ext>
          </a:extLst>
        </p:spPr>
      </p:pic>
      <p:pic>
        <p:nvPicPr>
          <p:cNvPr id="26" name="Picture 2" descr="C:\Users\kke\Downloads\5568796702_959232bf77_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4000202"/>
            <a:ext cx="3024336" cy="2268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103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ChangeArrowheads="1"/>
          </p:cNvSpPr>
          <p:nvPr/>
        </p:nvSpPr>
        <p:spPr bwMode="auto">
          <a:xfrm>
            <a:off x="3177978" y="1524000"/>
            <a:ext cx="2124492" cy="1200329"/>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Thank you!</a:t>
            </a:r>
          </a:p>
          <a:p>
            <a:pPr algn="ctr"/>
            <a:endParaRPr lang="en-US" sz="2400" b="1" dirty="0">
              <a:ln>
                <a:solidFill>
                  <a:schemeClr val="accent2"/>
                </a:solidFill>
              </a:ln>
              <a:latin typeface="Calibri" pitchFamily="34" charset="0"/>
              <a:cs typeface="Calibri" pitchFamily="34" charset="0"/>
            </a:endParaRPr>
          </a:p>
          <a:p>
            <a:pPr algn="ctr"/>
            <a:r>
              <a:rPr lang="en-U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rPr>
              <a:t>Follow us here:</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pic>
        <p:nvPicPr>
          <p:cNvPr id="1027" name="Picture 3" descr="I:\Home\COMMON\logopakke_2016\DMI_211215 (1)\DMI_211215\Logo\Logofiler\DMI_Logo_UK\PNG\DMI_RGB_U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0"/>
            <a:ext cx="1893731" cy="819509"/>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2657468" y="3078540"/>
            <a:ext cx="3743332" cy="1569660"/>
          </a:xfrm>
          <a:prstGeom prst="rect">
            <a:avLst/>
          </a:prstGeom>
        </p:spPr>
        <p:txBody>
          <a:bodyPr wrap="none">
            <a:spAutoFit/>
          </a:bodyPr>
          <a:lstStyle/>
          <a:p>
            <a:pPr algn="ctr"/>
            <a:r>
              <a:rPr lang="en-GB" sz="2400" b="1" u="sng" dirty="0" smtClean="0">
                <a:solidFill>
                  <a:srgbClr val="FFFF00"/>
                </a:solidFill>
                <a:latin typeface="Verdana" panose="020B0604030504040204" pitchFamily="34" charset="0"/>
                <a:ea typeface="Verdana" panose="020B0604030504040204" pitchFamily="34" charset="0"/>
                <a:cs typeface="Verdana" panose="020B0604030504040204" pitchFamily="34" charset="0"/>
                <a:hlinkClick r:id="rId4"/>
              </a:rPr>
              <a:t>www.Blue-Action.eu</a:t>
            </a:r>
            <a:endParaRPr lang="en-GB" sz="2400" b="1" u="sng"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ctr"/>
            <a:endParaRPr lang="en-GB" sz="2400" b="1" u="sng"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ctr"/>
            <a:r>
              <a:rPr lang="da-DK"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hlinkClick r:id="rId5"/>
              </a:rPr>
              <a:t>Blue-Action</a:t>
            </a:r>
          </a:p>
          <a:p>
            <a:pPr algn="ctr"/>
            <a:r>
              <a:rPr lang="da-DK"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hlinkClick r:id="rId5"/>
              </a:rPr>
              <a:t>@BG10Blueaction</a:t>
            </a:r>
            <a:endParaRPr lang="da-DK" sz="24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2054" name="Picture 6"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4195" y="4014311"/>
            <a:ext cx="687073" cy="5576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uropean Commission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9618" y="-4538"/>
            <a:ext cx="1444382" cy="99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248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23528" y="1295400"/>
            <a:ext cx="8565734" cy="3872855"/>
          </a:xfrm>
          <a:prstGeom prst="rect">
            <a:avLst/>
          </a:prstGeom>
        </p:spPr>
        <p:txBody>
          <a:bodyPr wrap="square">
            <a:spAutoFit/>
          </a:bodyPr>
          <a:lstStyle/>
          <a:p>
            <a:pPr>
              <a:spcAft>
                <a:spcPts val="200"/>
              </a:spcAft>
            </a:pPr>
            <a:r>
              <a:rPr lang="en-GB"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Who are we</a:t>
            </a:r>
            <a:r>
              <a:rPr lang="en-GB" b="1"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2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We bring together </a:t>
            </a:r>
            <a:r>
              <a:rPr lang="en-US" dirty="0">
                <a:latin typeface="Verdana" panose="020B0604030504040204" pitchFamily="34" charset="0"/>
                <a:ea typeface="Verdana" panose="020B0604030504040204" pitchFamily="34" charset="0"/>
                <a:cs typeface="Verdana" panose="020B0604030504040204" pitchFamily="34" charset="0"/>
              </a:rPr>
              <a:t>experts from 40 </a:t>
            </a:r>
            <a:r>
              <a:rPr lang="en-US" dirty="0" smtClean="0">
                <a:latin typeface="Verdana" panose="020B0604030504040204" pitchFamily="34" charset="0"/>
                <a:ea typeface="Verdana" panose="020B0604030504040204" pitchFamily="34" charset="0"/>
                <a:cs typeface="Verdana" panose="020B0604030504040204" pitchFamily="34" charset="0"/>
              </a:rPr>
              <a:t>organizations in 17 </a:t>
            </a:r>
            <a:r>
              <a:rPr lang="en-US" dirty="0">
                <a:latin typeface="Verdana" panose="020B0604030504040204" pitchFamily="34" charset="0"/>
                <a:ea typeface="Verdana" panose="020B0604030504040204" pitchFamily="34" charset="0"/>
                <a:cs typeface="Verdana" panose="020B0604030504040204" pitchFamily="34" charset="0"/>
              </a:rPr>
              <a:t>countries on three </a:t>
            </a:r>
            <a:r>
              <a:rPr lang="en-US" dirty="0" smtClean="0">
                <a:latin typeface="Verdana" panose="020B0604030504040204" pitchFamily="34" charset="0"/>
                <a:ea typeface="Verdana" panose="020B0604030504040204" pitchFamily="34" charset="0"/>
                <a:cs typeface="Verdana" panose="020B0604030504040204" pitchFamily="34" charset="0"/>
              </a:rPr>
              <a:t>continents </a:t>
            </a:r>
          </a:p>
          <a:p>
            <a:pPr marL="342900" indent="-342900">
              <a:spcAft>
                <a:spcPts val="2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We work </a:t>
            </a:r>
            <a:r>
              <a:rPr lang="en-US" dirty="0">
                <a:latin typeface="Verdana" panose="020B0604030504040204" pitchFamily="34" charset="0"/>
                <a:ea typeface="Verdana" panose="020B0604030504040204" pitchFamily="34" charset="0"/>
                <a:cs typeface="Verdana" panose="020B0604030504040204" pitchFamily="34" charset="0"/>
              </a:rPr>
              <a:t>directly with local communities, businesses operating in the Arctic and industrial </a:t>
            </a:r>
            <a:r>
              <a:rPr lang="en-US" dirty="0" smtClean="0">
                <a:latin typeface="Verdana" panose="020B0604030504040204" pitchFamily="34" charset="0"/>
                <a:ea typeface="Verdana" panose="020B0604030504040204" pitchFamily="34" charset="0"/>
                <a:cs typeface="Verdana" panose="020B0604030504040204" pitchFamily="34" charset="0"/>
              </a:rPr>
              <a:t>organizations, </a:t>
            </a:r>
            <a:r>
              <a:rPr lang="en-US" dirty="0">
                <a:latin typeface="Verdana" panose="020B0604030504040204" pitchFamily="34" charset="0"/>
                <a:ea typeface="Verdana" panose="020B0604030504040204" pitchFamily="34" charset="0"/>
                <a:cs typeface="Verdana" panose="020B0604030504040204" pitchFamily="34" charset="0"/>
              </a:rPr>
              <a:t>local authorities and maritime industries.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200"/>
              </a:spcAft>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Blue-Action is </a:t>
            </a:r>
            <a:r>
              <a:rPr lang="en-GB" dirty="0" smtClean="0">
                <a:latin typeface="Verdana" panose="020B0604030504040204" pitchFamily="34" charset="0"/>
                <a:ea typeface="Verdana" panose="020B0604030504040204" pitchFamily="34" charset="0"/>
                <a:cs typeface="Verdana" panose="020B0604030504040204" pitchFamily="34" charset="0"/>
              </a:rPr>
              <a:t>coordinated by </a:t>
            </a:r>
            <a:r>
              <a:rPr lang="en-GB" i="1" dirty="0" smtClean="0">
                <a:latin typeface="Verdana" panose="020B0604030504040204" pitchFamily="34" charset="0"/>
                <a:ea typeface="Verdana" panose="020B0604030504040204" pitchFamily="34" charset="0"/>
                <a:cs typeface="Verdana" panose="020B0604030504040204" pitchFamily="34" charset="0"/>
              </a:rPr>
              <a:t>Steffen M. Olsen</a:t>
            </a:r>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(DMI) and </a:t>
            </a:r>
            <a:r>
              <a:rPr lang="en-GB" i="1" dirty="0" smtClean="0">
                <a:latin typeface="Verdana" panose="020B0604030504040204" pitchFamily="34" charset="0"/>
                <a:ea typeface="Verdana" panose="020B0604030504040204" pitchFamily="34" charset="0"/>
                <a:cs typeface="Verdana" panose="020B0604030504040204" pitchFamily="34" charset="0"/>
              </a:rPr>
              <a:t>Daniela Matei</a:t>
            </a:r>
            <a:r>
              <a:rPr lang="en-GB" dirty="0" smtClean="0">
                <a:latin typeface="Verdana" panose="020B0604030504040204" pitchFamily="34" charset="0"/>
                <a:ea typeface="Verdana" panose="020B0604030504040204" pitchFamily="34" charset="0"/>
                <a:cs typeface="Verdana" panose="020B0604030504040204" pitchFamily="34" charset="0"/>
              </a:rPr>
              <a:t> (MPI).</a:t>
            </a:r>
            <a:endParaRPr lang="en-US"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Aft>
                <a:spcPts val="200"/>
              </a:spcAft>
            </a:pPr>
            <a:endParaRPr lang="en-US"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Aft>
                <a:spcPts val="200"/>
              </a:spcAft>
            </a:pPr>
            <a:r>
              <a:rPr lang="en-US"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When</a:t>
            </a:r>
            <a:r>
              <a:rPr lang="en-US" b="1"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en-US" b="1" i="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2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Blue-Action started 1 December 2016 and is a 4-year project.</a:t>
            </a:r>
          </a:p>
          <a:p>
            <a:pPr marL="342900" indent="-342900">
              <a:spcAft>
                <a:spcPts val="2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The Kick-off event will take place in the </a:t>
            </a:r>
            <a:r>
              <a:rPr lang="en-US" dirty="0" err="1" smtClean="0">
                <a:latin typeface="Verdana" panose="020B0604030504040204" pitchFamily="34" charset="0"/>
                <a:ea typeface="Verdana" panose="020B0604030504040204" pitchFamily="34" charset="0"/>
                <a:cs typeface="Verdana" panose="020B0604030504040204" pitchFamily="34" charset="0"/>
              </a:rPr>
              <a:t>Harnack-Haus</a:t>
            </a:r>
            <a:r>
              <a:rPr lang="en-US" dirty="0" smtClean="0">
                <a:latin typeface="Verdana" panose="020B0604030504040204" pitchFamily="34" charset="0"/>
                <a:ea typeface="Verdana" panose="020B0604030504040204" pitchFamily="34" charset="0"/>
                <a:cs typeface="Verdana" panose="020B0604030504040204" pitchFamily="34" charset="0"/>
              </a:rPr>
              <a:t>, Berlin 18-20 January 2017!</a:t>
            </a:r>
          </a:p>
        </p:txBody>
      </p:sp>
      <p:sp>
        <p:nvSpPr>
          <p:cNvPr id="2" name="Tekstboks 1"/>
          <p:cNvSpPr txBox="1"/>
          <p:nvPr/>
        </p:nvSpPr>
        <p:spPr>
          <a:xfrm>
            <a:off x="2085527" y="116632"/>
            <a:ext cx="5150769" cy="738664"/>
          </a:xfrm>
          <a:prstGeom prst="rect">
            <a:avLst/>
          </a:prstGeom>
          <a:noFill/>
        </p:spPr>
        <p:txBody>
          <a:bodyPr wrap="none" rtlCol="0">
            <a:spAutoFit/>
          </a:bodyPr>
          <a:lstStyle/>
          <a:p>
            <a:pPr algn="ctr"/>
            <a:r>
              <a:rPr lang="en-US"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H2020 Blue-Action:</a:t>
            </a:r>
          </a:p>
          <a:p>
            <a:pPr algn="ctr"/>
            <a:r>
              <a:rPr lang="en-US"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Arctic Impact on Weather and Climate</a:t>
            </a:r>
            <a:endParaRPr lang="en-US"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descr="European Commissi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618" y="0"/>
            <a:ext cx="1444382" cy="9993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I:\Home\COMMON\logopakke_2016\DMI_211215 (1)\DMI_211215\Logo\Logofiler\DMI_Logo_UK\PNG\DMI_RGB_U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73" y="17203"/>
            <a:ext cx="1893731" cy="8195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agci.org/sites/default/files/styles/medium/public/img-contact/DMatei?itok=OhY4k9T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199" y="5039743"/>
            <a:ext cx="1703957" cy="17039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effen M. Ols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5039742"/>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307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874" y="2667000"/>
            <a:ext cx="7915526" cy="3733800"/>
          </a:xfrm>
          <a:prstGeom prst="rect">
            <a:avLst/>
          </a:prstGeom>
        </p:spPr>
      </p:pic>
      <p:sp>
        <p:nvSpPr>
          <p:cNvPr id="24" name="Rectangle 7"/>
          <p:cNvSpPr>
            <a:spLocks noChangeArrowheads="1"/>
          </p:cNvSpPr>
          <p:nvPr/>
        </p:nvSpPr>
        <p:spPr bwMode="auto">
          <a:xfrm>
            <a:off x="2651238" y="235803"/>
            <a:ext cx="3016339" cy="830997"/>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Overarching Objective</a:t>
            </a:r>
          </a:p>
          <a:p>
            <a:pPr algn="ctr"/>
            <a:r>
              <a:rPr lang="en-US" sz="2400" b="1" dirty="0" smtClean="0">
                <a:ln>
                  <a:solidFill>
                    <a:schemeClr val="accent2"/>
                  </a:solidFill>
                </a:ln>
                <a:noFill/>
                <a:effectLst>
                  <a:outerShdw blurRad="25500" dist="23000" dir="7020000" algn="tl">
                    <a:srgbClr val="000000">
                      <a:alpha val="50000"/>
                    </a:srgbClr>
                  </a:outerShdw>
                </a:effectLst>
                <a:latin typeface="Calibri" pitchFamily="34" charset="0"/>
                <a:cs typeface="Calibri" pitchFamily="34" charset="0"/>
              </a:rPr>
              <a:t>- The concept</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pic>
        <p:nvPicPr>
          <p:cNvPr id="1027" name="Picture 3" descr="I:\Home\COMMON\logopakke_2016\DMI_211215 (1)\DMI_211215\Logo\Logofiler\DMI_Logo_UK\PNG\DMI_RGB_U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893731" cy="819509"/>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1219200" y="1343561"/>
            <a:ext cx="6324600" cy="1323439"/>
          </a:xfrm>
          <a:prstGeom prst="rect">
            <a:avLst/>
          </a:prstGeom>
        </p:spPr>
        <p:txBody>
          <a:bodyPr wrap="square">
            <a:spAutoFit/>
          </a:bodyPr>
          <a:lstStyle/>
          <a:p>
            <a:r>
              <a:rPr lang="en-GB" sz="2000" dirty="0" smtClean="0">
                <a:latin typeface="Calibri" panose="020F0502020204030204" pitchFamily="34" charset="0"/>
              </a:rPr>
              <a:t>To </a:t>
            </a:r>
            <a:r>
              <a:rPr lang="en-GB" sz="2000" dirty="0">
                <a:latin typeface="Calibri" panose="020F0502020204030204" pitchFamily="34" charset="0"/>
              </a:rPr>
              <a:t>actively improve our ability to describe, model, and predict Arctic climate change and its impact on Northern Hemisphere climate, weather and their extremes, and to deliver valuated climate services of societal benefit. </a:t>
            </a:r>
            <a:r>
              <a:rPr lang="en-GB" sz="2000" dirty="0" smtClean="0">
                <a:latin typeface="Calibri" panose="020F0502020204030204" pitchFamily="34" charset="0"/>
              </a:rPr>
              <a:t> </a:t>
            </a:r>
            <a:endParaRPr lang="en-US" sz="2000" dirty="0">
              <a:latin typeface="Calibri" panose="020F0502020204030204" pitchFamily="34" charset="0"/>
            </a:endParaRPr>
          </a:p>
        </p:txBody>
      </p:sp>
      <p:pic>
        <p:nvPicPr>
          <p:cNvPr id="14" name="Picture 2" descr="European Commiss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618" y="0"/>
            <a:ext cx="1444382" cy="99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29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led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990600"/>
            <a:ext cx="7629825" cy="5715000"/>
          </a:xfrm>
          <a:prstGeom prst="rect">
            <a:avLst/>
          </a:prstGeom>
        </p:spPr>
      </p:pic>
      <p:sp>
        <p:nvSpPr>
          <p:cNvPr id="24" name="Rectangle 7"/>
          <p:cNvSpPr>
            <a:spLocks noChangeArrowheads="1"/>
          </p:cNvSpPr>
          <p:nvPr/>
        </p:nvSpPr>
        <p:spPr bwMode="auto">
          <a:xfrm>
            <a:off x="3063917" y="235803"/>
            <a:ext cx="2346283"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Project Structure</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pic>
        <p:nvPicPr>
          <p:cNvPr id="9" name="Picture 3" descr="I:\Home\COMMON\logopakke_2016\DMI_211215 (1)\DMI_211215\Logo\Logofiler\DMI_Logo_UK\PNG\DMI_RGB_U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893731" cy="819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uropean Commiss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618" y="0"/>
            <a:ext cx="1444382" cy="99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225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ChangeArrowheads="1"/>
          </p:cNvSpPr>
          <p:nvPr/>
        </p:nvSpPr>
        <p:spPr bwMode="auto">
          <a:xfrm>
            <a:off x="609600" y="312003"/>
            <a:ext cx="7882633" cy="830997"/>
          </a:xfrm>
          <a:prstGeom prst="rect">
            <a:avLst/>
          </a:prstGeom>
          <a:noFill/>
          <a:ln w="9525">
            <a:noFill/>
            <a:miter lim="800000"/>
            <a:headEnd/>
            <a:tailEnd/>
          </a:ln>
        </p:spPr>
        <p:txBody>
          <a:bodyPr wrap="square">
            <a:spAutoFit/>
          </a:bodyPr>
          <a:lstStyle/>
          <a:p>
            <a:pPr algn="ctr"/>
            <a:r>
              <a:rPr lang="en-US" sz="2400" b="1" dirty="0" smtClean="0">
                <a:ln>
                  <a:solidFill>
                    <a:schemeClr val="accent2"/>
                  </a:solidFill>
                </a:ln>
                <a:latin typeface="Calibri" pitchFamily="34" charset="0"/>
                <a:cs typeface="Calibri" pitchFamily="34" charset="0"/>
              </a:rPr>
              <a:t>WP1: Improving </a:t>
            </a:r>
            <a:r>
              <a:rPr lang="en-US" sz="2400" b="1" dirty="0">
                <a:ln>
                  <a:solidFill>
                    <a:schemeClr val="accent2"/>
                  </a:solidFill>
                </a:ln>
                <a:latin typeface="Calibri" pitchFamily="34" charset="0"/>
                <a:cs typeface="Calibri" pitchFamily="34" charset="0"/>
              </a:rPr>
              <a:t>seasonal long range forecast skill of risks for hazardous weather and climate events 	</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
        <p:nvSpPr>
          <p:cNvPr id="3" name="Rektangel 2"/>
          <p:cNvSpPr/>
          <p:nvPr/>
        </p:nvSpPr>
        <p:spPr>
          <a:xfrm>
            <a:off x="609599" y="1166884"/>
            <a:ext cx="7882633" cy="461665"/>
          </a:xfrm>
          <a:prstGeom prst="rect">
            <a:avLst/>
          </a:prstGeom>
        </p:spPr>
        <p:txBody>
          <a:bodyPr wrap="square">
            <a:spAutoFit/>
          </a:bodyPr>
          <a:lstStyle/>
          <a:p>
            <a:pPr algn="ctr"/>
            <a:r>
              <a:rPr lang="da-DK" sz="2400" dirty="0">
                <a:latin typeface="Calibri" panose="020F0502020204030204" pitchFamily="34" charset="0"/>
              </a:rPr>
              <a:t>Johanna </a:t>
            </a:r>
            <a:r>
              <a:rPr lang="da-DK" sz="2400" dirty="0" err="1" smtClean="0">
                <a:latin typeface="Calibri" panose="020F0502020204030204" pitchFamily="34" charset="0"/>
              </a:rPr>
              <a:t>Baehr</a:t>
            </a:r>
            <a:r>
              <a:rPr lang="da-DK" sz="2400" dirty="0" smtClean="0">
                <a:latin typeface="Calibri" panose="020F0502020204030204" pitchFamily="34" charset="0"/>
              </a:rPr>
              <a:t> (UHAM), </a:t>
            </a:r>
            <a:r>
              <a:rPr lang="da-DK" sz="2400" dirty="0">
                <a:latin typeface="Calibri" panose="020F0502020204030204" pitchFamily="34" charset="0"/>
              </a:rPr>
              <a:t>Jens Hesselbjerg Christensen </a:t>
            </a:r>
            <a:r>
              <a:rPr lang="da-DK" sz="2400" dirty="0" smtClean="0">
                <a:latin typeface="Calibri" panose="020F0502020204030204" pitchFamily="34" charset="0"/>
              </a:rPr>
              <a:t>(DMI)</a:t>
            </a:r>
          </a:p>
        </p:txBody>
      </p:sp>
      <p:sp>
        <p:nvSpPr>
          <p:cNvPr id="4" name="Rektangel 3"/>
          <p:cNvSpPr/>
          <p:nvPr/>
        </p:nvSpPr>
        <p:spPr>
          <a:xfrm>
            <a:off x="381000" y="1981200"/>
            <a:ext cx="8305800" cy="4401205"/>
          </a:xfrm>
          <a:prstGeom prst="rect">
            <a:avLst/>
          </a:prstGeom>
        </p:spPr>
        <p:txBody>
          <a:bodyPr wrap="square">
            <a:spAutoFit/>
          </a:bodyPr>
          <a:lstStyle/>
          <a:p>
            <a:r>
              <a:rPr lang="en-US" sz="2000" dirty="0" smtClean="0">
                <a:solidFill>
                  <a:schemeClr val="accent2"/>
                </a:solidFill>
                <a:latin typeface="Calibri" panose="020F0502020204030204" pitchFamily="34" charset="0"/>
              </a:rPr>
              <a:t>Methodology: </a:t>
            </a:r>
            <a:r>
              <a:rPr lang="en-US" sz="2000" dirty="0" smtClean="0">
                <a:latin typeface="Calibri" panose="020F0502020204030204" pitchFamily="34" charset="0"/>
              </a:rPr>
              <a:t>To develop and apply novel </a:t>
            </a:r>
            <a:r>
              <a:rPr lang="en-US" sz="2000" dirty="0">
                <a:latin typeface="Calibri" panose="020F0502020204030204" pitchFamily="34" charset="0"/>
              </a:rPr>
              <a:t>statistical and dynamical approaches to quantify predictability of weather and climate extremes </a:t>
            </a:r>
            <a:endParaRPr lang="en-US" sz="2000" dirty="0" smtClean="0">
              <a:latin typeface="Calibri" panose="020F0502020204030204" pitchFamily="34" charset="0"/>
            </a:endParaRPr>
          </a:p>
          <a:p>
            <a:endParaRPr lang="en-US" sz="2000" dirty="0" smtClean="0">
              <a:solidFill>
                <a:schemeClr val="accent2"/>
              </a:solidFill>
              <a:latin typeface="Calibri" panose="020F0502020204030204" pitchFamily="34" charset="0"/>
            </a:endParaRPr>
          </a:p>
          <a:p>
            <a:r>
              <a:rPr lang="en-US" sz="2000" dirty="0" smtClean="0">
                <a:solidFill>
                  <a:schemeClr val="accent2"/>
                </a:solidFill>
                <a:latin typeface="Calibri" panose="020F0502020204030204" pitchFamily="34" charset="0"/>
              </a:rPr>
              <a:t>Motivation: </a:t>
            </a:r>
          </a:p>
          <a:p>
            <a:pPr marL="342900" indent="-342900">
              <a:buFont typeface="Arial" panose="020B0604020202020204" pitchFamily="34" charset="0"/>
              <a:buChar char="•"/>
            </a:pPr>
            <a:r>
              <a:rPr lang="en-US" sz="2000" dirty="0" smtClean="0">
                <a:latin typeface="Calibri" panose="020F0502020204030204" pitchFamily="34" charset="0"/>
              </a:rPr>
              <a:t>Extreme </a:t>
            </a:r>
            <a:r>
              <a:rPr lang="en-US" sz="2000" dirty="0">
                <a:latin typeface="Calibri" panose="020F0502020204030204" pitchFamily="34" charset="0"/>
              </a:rPr>
              <a:t>or hazardous weather events themselves have low predictability, but the conditions in which they form might be predictable at </a:t>
            </a:r>
            <a:r>
              <a:rPr lang="en-US" sz="2000" dirty="0" smtClean="0">
                <a:latin typeface="Calibri" panose="020F0502020204030204" pitchFamily="34" charset="0"/>
              </a:rPr>
              <a:t>sub-seasonal-to-seasonal </a:t>
            </a:r>
            <a:r>
              <a:rPr lang="en-US" sz="2000" dirty="0">
                <a:latin typeface="Calibri" panose="020F0502020204030204" pitchFamily="34" charset="0"/>
              </a:rPr>
              <a:t>time scales </a:t>
            </a:r>
            <a:endParaRPr lang="en-US" sz="2000" dirty="0" smtClean="0">
              <a:latin typeface="Calibri" panose="020F0502020204030204" pitchFamily="34" charset="0"/>
            </a:endParaRPr>
          </a:p>
          <a:p>
            <a:pPr marL="342900" indent="-342900">
              <a:buFont typeface="Arial" panose="020B0604020202020204" pitchFamily="34" charset="0"/>
              <a:buChar char="•"/>
            </a:pPr>
            <a:r>
              <a:rPr lang="en-US" sz="2000" dirty="0" smtClean="0">
                <a:latin typeface="Calibri" panose="020F0502020204030204" pitchFamily="34" charset="0"/>
              </a:rPr>
              <a:t>… </a:t>
            </a:r>
            <a:r>
              <a:rPr lang="en-US" sz="2000" dirty="0">
                <a:latin typeface="Calibri" panose="020F0502020204030204" pitchFamily="34" charset="0"/>
              </a:rPr>
              <a:t>and these conditions are identifiable in global climate </a:t>
            </a:r>
            <a:r>
              <a:rPr lang="en-US" sz="2000" dirty="0" smtClean="0">
                <a:latin typeface="Calibri" panose="020F0502020204030204" pitchFamily="34" charset="0"/>
              </a:rPr>
              <a:t>models (e.g., Ramos et al., 2015). </a:t>
            </a:r>
            <a:endParaRPr lang="en-US" sz="2000" dirty="0">
              <a:latin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rPr>
              <a:t>In addition, future Arctic warming may drive atmospheric and oceanic teleconnections that precondition the occurrence of such extremes providing a degree of predictability (Yang and Christensen, 2012).</a:t>
            </a:r>
          </a:p>
          <a:p>
            <a:pPr marL="342900" indent="-342900">
              <a:buFont typeface="Arial" panose="020B0604020202020204" pitchFamily="34" charset="0"/>
              <a:buChar char="•"/>
            </a:pPr>
            <a:r>
              <a:rPr lang="en-US" sz="2000" dirty="0">
                <a:latin typeface="Calibri" panose="020F0502020204030204" pitchFamily="34" charset="0"/>
              </a:rPr>
              <a:t>Process-based (seasonal) prediction studies can enhance not only our understanding but also yield higher predictability (</a:t>
            </a:r>
            <a:r>
              <a:rPr lang="en-US" sz="2000" dirty="0" err="1">
                <a:latin typeface="Calibri" panose="020F0502020204030204" pitchFamily="34" charset="0"/>
              </a:rPr>
              <a:t>Domeisen</a:t>
            </a:r>
            <a:r>
              <a:rPr lang="en-US" sz="2000" dirty="0">
                <a:latin typeface="Calibri" panose="020F0502020204030204" pitchFamily="34" charset="0"/>
              </a:rPr>
              <a:t> et al., 2015). </a:t>
            </a:r>
            <a:endParaRPr lang="da-DK" sz="2000" dirty="0">
              <a:latin typeface="Calibri" panose="020F0502020204030204" pitchFamily="34" charset="0"/>
            </a:endParaRPr>
          </a:p>
        </p:txBody>
      </p:sp>
    </p:spTree>
    <p:extLst>
      <p:ext uri="{BB962C8B-B14F-4D97-AF65-F5344CB8AC3E}">
        <p14:creationId xmlns:p14="http://schemas.microsoft.com/office/powerpoint/2010/main" val="766668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ChangeArrowheads="1"/>
          </p:cNvSpPr>
          <p:nvPr/>
        </p:nvSpPr>
        <p:spPr bwMode="auto">
          <a:xfrm>
            <a:off x="609600" y="312003"/>
            <a:ext cx="7882633" cy="461665"/>
          </a:xfrm>
          <a:prstGeom prst="rect">
            <a:avLst/>
          </a:prstGeom>
          <a:noFill/>
          <a:ln w="9525">
            <a:noFill/>
            <a:miter lim="800000"/>
            <a:headEnd/>
            <a:tailEnd/>
          </a:ln>
        </p:spPr>
        <p:txBody>
          <a:bodyPr wrap="square">
            <a:spAutoFit/>
          </a:bodyPr>
          <a:lstStyle/>
          <a:p>
            <a:pPr algn="ctr"/>
            <a:r>
              <a:rPr lang="en-US" sz="2400" b="1" dirty="0" smtClean="0">
                <a:ln>
                  <a:solidFill>
                    <a:schemeClr val="accent2"/>
                  </a:solidFill>
                </a:ln>
                <a:latin typeface="Calibri" pitchFamily="34" charset="0"/>
                <a:cs typeface="Calibri" pitchFamily="34" charset="0"/>
              </a:rPr>
              <a:t>WP2</a:t>
            </a:r>
            <a:r>
              <a:rPr lang="en-US" sz="2400" b="1" dirty="0">
                <a:ln>
                  <a:solidFill>
                    <a:schemeClr val="accent2"/>
                  </a:solidFill>
                </a:ln>
                <a:latin typeface="Calibri" pitchFamily="34" charset="0"/>
                <a:cs typeface="Calibri" pitchFamily="34" charset="0"/>
              </a:rPr>
              <a:t>: Lower latitude drivers of Arctic changes	</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
        <p:nvSpPr>
          <p:cNvPr id="3" name="Rektangel 2"/>
          <p:cNvSpPr/>
          <p:nvPr/>
        </p:nvSpPr>
        <p:spPr>
          <a:xfrm>
            <a:off x="577755" y="914400"/>
            <a:ext cx="8109045" cy="830997"/>
          </a:xfrm>
          <a:prstGeom prst="rect">
            <a:avLst/>
          </a:prstGeom>
        </p:spPr>
        <p:txBody>
          <a:bodyPr wrap="square">
            <a:spAutoFit/>
          </a:bodyPr>
          <a:lstStyle/>
          <a:p>
            <a:pPr algn="ctr"/>
            <a:r>
              <a:rPr lang="fo-FO" sz="2400" dirty="0">
                <a:latin typeface="Calibri" panose="020F0502020204030204" pitchFamily="34" charset="0"/>
              </a:rPr>
              <a:t>Karin Margretha H. </a:t>
            </a:r>
            <a:r>
              <a:rPr lang="fo-FO" sz="2400" dirty="0" smtClean="0">
                <a:latin typeface="Calibri" panose="020F0502020204030204" pitchFamily="34" charset="0"/>
              </a:rPr>
              <a:t>Larsen (FAMRI)  </a:t>
            </a:r>
          </a:p>
          <a:p>
            <a:pPr algn="ctr"/>
            <a:r>
              <a:rPr lang="fo-FO" sz="2400" dirty="0" smtClean="0">
                <a:latin typeface="Calibri" panose="020F0502020204030204" pitchFamily="34" charset="0"/>
              </a:rPr>
              <a:t>Gerard McCarthy (NERC)</a:t>
            </a:r>
            <a:endParaRPr lang="da-DK" sz="2400" dirty="0">
              <a:latin typeface="Calibri" panose="020F0502020204030204" pitchFamily="34" charset="0"/>
            </a:endParaRPr>
          </a:p>
        </p:txBody>
      </p:sp>
      <p:sp>
        <p:nvSpPr>
          <p:cNvPr id="4" name="Rektangel 3"/>
          <p:cNvSpPr/>
          <p:nvPr/>
        </p:nvSpPr>
        <p:spPr>
          <a:xfrm>
            <a:off x="577755" y="1752600"/>
            <a:ext cx="7914478" cy="4401205"/>
          </a:xfrm>
          <a:prstGeom prst="rect">
            <a:avLst/>
          </a:prstGeom>
        </p:spPr>
        <p:txBody>
          <a:bodyPr wrap="square">
            <a:spAutoFit/>
          </a:bodyPr>
          <a:lstStyle/>
          <a:p>
            <a:r>
              <a:rPr lang="en-US" sz="2000" dirty="0" smtClean="0">
                <a:solidFill>
                  <a:schemeClr val="accent2"/>
                </a:solidFill>
                <a:latin typeface="Calibri" panose="020F0502020204030204" pitchFamily="34" charset="0"/>
              </a:rPr>
              <a:t>Objectives</a:t>
            </a:r>
          </a:p>
          <a:p>
            <a:pPr marL="342900" indent="-342900">
              <a:buFont typeface="Arial" panose="020B0604020202020204" pitchFamily="34" charset="0"/>
              <a:buChar char="•"/>
            </a:pPr>
            <a:r>
              <a:rPr lang="en-US" sz="2000" dirty="0">
                <a:latin typeface="Calibri" panose="020F0502020204030204" pitchFamily="34" charset="0"/>
              </a:rPr>
              <a:t>Enhancing the predictive capacity beyond </a:t>
            </a:r>
            <a:r>
              <a:rPr lang="en-US" sz="2000" dirty="0" smtClean="0">
                <a:latin typeface="Calibri" panose="020F0502020204030204" pitchFamily="34" charset="0"/>
              </a:rPr>
              <a:t>seasons through assessment </a:t>
            </a:r>
            <a:r>
              <a:rPr lang="en-US" sz="2000" dirty="0">
                <a:latin typeface="Calibri" panose="020F0502020204030204" pitchFamily="34" charset="0"/>
              </a:rPr>
              <a:t>of </a:t>
            </a:r>
            <a:r>
              <a:rPr lang="en-US" sz="2000" b="1" dirty="0" smtClean="0">
                <a:latin typeface="Calibri" panose="020F0502020204030204" pitchFamily="34" charset="0"/>
              </a:rPr>
              <a:t>oceanic </a:t>
            </a:r>
            <a:r>
              <a:rPr lang="en-US" sz="2000" b="1" dirty="0">
                <a:latin typeface="Calibri" panose="020F0502020204030204" pitchFamily="34" charset="0"/>
              </a:rPr>
              <a:t>anomalies</a:t>
            </a:r>
            <a:r>
              <a:rPr lang="en-US" sz="2000" dirty="0">
                <a:latin typeface="Calibri" panose="020F0502020204030204" pitchFamily="34" charset="0"/>
              </a:rPr>
              <a:t> of predictive potential</a:t>
            </a:r>
          </a:p>
          <a:p>
            <a:pPr marL="342900" indent="-342900">
              <a:buFont typeface="Arial" panose="020B0604020202020204" pitchFamily="34" charset="0"/>
              <a:buChar char="•"/>
            </a:pPr>
            <a:r>
              <a:rPr lang="en-US" sz="2000" dirty="0" smtClean="0">
                <a:latin typeface="Calibri" panose="020F0502020204030204" pitchFamily="34" charset="0"/>
              </a:rPr>
              <a:t>Reanalysis </a:t>
            </a:r>
            <a:r>
              <a:rPr lang="en-US" sz="2000" dirty="0">
                <a:latin typeface="Calibri" panose="020F0502020204030204" pitchFamily="34" charset="0"/>
              </a:rPr>
              <a:t>to serve as input to WP4 (Enhancing the capacity of s2d prediction)</a:t>
            </a:r>
          </a:p>
          <a:p>
            <a:pPr marL="342900" indent="-342900">
              <a:buFont typeface="Arial" panose="020B0604020202020204" pitchFamily="34" charset="0"/>
              <a:buChar char="•"/>
            </a:pPr>
            <a:r>
              <a:rPr lang="en-US" sz="2000" dirty="0">
                <a:latin typeface="Calibri" panose="020F0502020204030204" pitchFamily="34" charset="0"/>
              </a:rPr>
              <a:t>Optimizing observational systems</a:t>
            </a:r>
          </a:p>
          <a:p>
            <a:pPr marL="800100" lvl="1" indent="-342900">
              <a:buFont typeface="Arial" panose="020B0604020202020204" pitchFamily="34" charset="0"/>
              <a:buChar char="•"/>
            </a:pPr>
            <a:r>
              <a:rPr lang="en-US" sz="2000" dirty="0">
                <a:latin typeface="Calibri" panose="020F0502020204030204" pitchFamily="34" charset="0"/>
              </a:rPr>
              <a:t>Near real time data access from TMAs (NACLIM, </a:t>
            </a:r>
            <a:r>
              <a:rPr lang="en-US" sz="2000" dirty="0" err="1">
                <a:latin typeface="Calibri" panose="020F0502020204030204" pitchFamily="34" charset="0"/>
              </a:rPr>
              <a:t>AtlantOS</a:t>
            </a:r>
            <a:r>
              <a:rPr lang="en-US" sz="2000" dirty="0">
                <a:latin typeface="Calibri" panose="020F0502020204030204" pitchFamily="34" charset="0"/>
              </a:rPr>
              <a:t>, NERC)</a:t>
            </a:r>
          </a:p>
          <a:p>
            <a:pPr marL="800100" lvl="1" indent="-342900">
              <a:buFont typeface="Arial" panose="020B0604020202020204" pitchFamily="34" charset="0"/>
              <a:buChar char="•"/>
            </a:pPr>
            <a:r>
              <a:rPr lang="en-US" sz="2000" dirty="0">
                <a:latin typeface="Calibri" panose="020F0502020204030204" pitchFamily="34" charset="0"/>
              </a:rPr>
              <a:t>Integrate New Earth </a:t>
            </a:r>
            <a:r>
              <a:rPr lang="en-US" sz="2000" dirty="0" smtClean="0">
                <a:latin typeface="Calibri" panose="020F0502020204030204" pitchFamily="34" charset="0"/>
              </a:rPr>
              <a:t>Observation into TMA estimates.</a:t>
            </a:r>
            <a:endParaRPr lang="en-US" sz="2000" dirty="0" smtClean="0">
              <a:latin typeface="Calibri" panose="020F0502020204030204" pitchFamily="34" charset="0"/>
            </a:endParaRPr>
          </a:p>
          <a:p>
            <a:pPr marL="342900" indent="-342900">
              <a:buFont typeface="Arial" panose="020B0604020202020204" pitchFamily="34" charset="0"/>
              <a:buChar char="•"/>
            </a:pPr>
            <a:endParaRPr lang="en-US" sz="2000" dirty="0" smtClean="0">
              <a:latin typeface="Calibri" panose="020F0502020204030204" pitchFamily="34" charset="0"/>
            </a:endParaRPr>
          </a:p>
          <a:p>
            <a:pPr marL="342900" indent="-342900">
              <a:buFont typeface="Arial" panose="020B0604020202020204" pitchFamily="34" charset="0"/>
              <a:buChar char="•"/>
            </a:pPr>
            <a:r>
              <a:rPr lang="en-US" sz="2000" dirty="0" smtClean="0">
                <a:latin typeface="Calibri" panose="020F0502020204030204" pitchFamily="34" charset="0"/>
              </a:rPr>
              <a:t>Reducing </a:t>
            </a:r>
            <a:r>
              <a:rPr lang="en-US" sz="2000" dirty="0">
                <a:latin typeface="Calibri" panose="020F0502020204030204" pitchFamily="34" charset="0"/>
              </a:rPr>
              <a:t>and evaluating the uncertainty in prediction systems</a:t>
            </a:r>
          </a:p>
          <a:p>
            <a:pPr marL="914400" lvl="1" indent="-514350">
              <a:buFont typeface="Arial" panose="020B0604020202020204" pitchFamily="34" charset="0"/>
              <a:buChar char="•"/>
            </a:pPr>
            <a:r>
              <a:rPr lang="en-GB" sz="2000" dirty="0">
                <a:latin typeface="Calibri" panose="020F0502020204030204" pitchFamily="34" charset="0"/>
              </a:rPr>
              <a:t>Improve simulations of poleward </a:t>
            </a:r>
            <a:r>
              <a:rPr lang="en-GB" sz="2000" dirty="0" smtClean="0">
                <a:latin typeface="Calibri" panose="020F0502020204030204" pitchFamily="34" charset="0"/>
              </a:rPr>
              <a:t>flow (model development)</a:t>
            </a:r>
            <a:endParaRPr lang="en-US" sz="2000" dirty="0">
              <a:latin typeface="Calibri" panose="020F0502020204030204" pitchFamily="34" charset="0"/>
            </a:endParaRPr>
          </a:p>
          <a:p>
            <a:pPr marL="914400" lvl="1" indent="-514350">
              <a:buFont typeface="Arial" panose="020B0604020202020204" pitchFamily="34" charset="0"/>
              <a:buChar char="•"/>
            </a:pPr>
            <a:r>
              <a:rPr lang="en-GB" sz="2000" dirty="0">
                <a:latin typeface="Calibri" panose="020F0502020204030204" pitchFamily="34" charset="0"/>
              </a:rPr>
              <a:t>Observations and newest reanalyses products to be compared with climate models</a:t>
            </a:r>
            <a:endParaRPr lang="en-US" sz="2000" dirty="0">
              <a:latin typeface="Calibri" panose="020F0502020204030204" pitchFamily="34" charset="0"/>
            </a:endParaRPr>
          </a:p>
          <a:p>
            <a:endParaRPr lang="da-DK" sz="2000" dirty="0">
              <a:latin typeface="Calibri" panose="020F0502020204030204" pitchFamily="34" charset="0"/>
            </a:endParaRPr>
          </a:p>
        </p:txBody>
      </p:sp>
    </p:spTree>
    <p:extLst>
      <p:ext uri="{BB962C8B-B14F-4D97-AF65-F5344CB8AC3E}">
        <p14:creationId xmlns:p14="http://schemas.microsoft.com/office/powerpoint/2010/main" val="25230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ChangeArrowheads="1"/>
          </p:cNvSpPr>
          <p:nvPr/>
        </p:nvSpPr>
        <p:spPr bwMode="auto">
          <a:xfrm>
            <a:off x="2522198" y="235803"/>
            <a:ext cx="3274423"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WP2 Observations/Data</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80031"/>
            <a:ext cx="8567107" cy="468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37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552320" y="235803"/>
            <a:ext cx="7524880"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WP3: Linkages </a:t>
            </a:r>
            <a:r>
              <a:rPr lang="en-US" sz="2400" b="1" dirty="0">
                <a:ln>
                  <a:solidFill>
                    <a:schemeClr val="accent2"/>
                  </a:solidFill>
                </a:ln>
                <a:latin typeface="Calibri" pitchFamily="34" charset="0"/>
                <a:cs typeface="Calibri" pitchFamily="34" charset="0"/>
              </a:rPr>
              <a:t>of Arctic climate changes to lower </a:t>
            </a:r>
            <a:r>
              <a:rPr lang="en-US" sz="2400" b="1" dirty="0" smtClean="0">
                <a:ln>
                  <a:solidFill>
                    <a:schemeClr val="accent2"/>
                  </a:solidFill>
                </a:ln>
                <a:latin typeface="Calibri" pitchFamily="34" charset="0"/>
                <a:cs typeface="Calibri" pitchFamily="34" charset="0"/>
              </a:rPr>
              <a:t>latitudes</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
        <p:nvSpPr>
          <p:cNvPr id="2" name="Rektangel 1"/>
          <p:cNvSpPr/>
          <p:nvPr/>
        </p:nvSpPr>
        <p:spPr>
          <a:xfrm>
            <a:off x="762000" y="1524000"/>
            <a:ext cx="7239000" cy="4708981"/>
          </a:xfrm>
          <a:prstGeom prst="rect">
            <a:avLst/>
          </a:prstGeom>
        </p:spPr>
        <p:txBody>
          <a:bodyPr wrap="square">
            <a:spAutoFit/>
          </a:bodyPr>
          <a:lstStyle/>
          <a:p>
            <a:pPr algn="just"/>
            <a:r>
              <a:rPr lang="nb-NO" altLang="zh-CN" sz="2000" dirty="0" smtClean="0">
                <a:solidFill>
                  <a:schemeClr val="accent2"/>
                </a:solidFill>
                <a:latin typeface="Calibri" panose="020F0502020204030204" pitchFamily="34" charset="0"/>
              </a:rPr>
              <a:t>Objective:</a:t>
            </a:r>
          </a:p>
          <a:p>
            <a:pPr algn="just"/>
            <a:r>
              <a:rPr lang="nb-NO" altLang="zh-CN" sz="2000" dirty="0" smtClean="0">
                <a:latin typeface="Calibri" panose="020F0502020204030204" pitchFamily="34" charset="0"/>
              </a:rPr>
              <a:t>T</a:t>
            </a:r>
            <a:r>
              <a:rPr lang="en-GB" sz="2000" dirty="0">
                <a:latin typeface="Calibri" panose="020F0502020204030204" pitchFamily="34" charset="0"/>
              </a:rPr>
              <a:t>o investigate the Arctic </a:t>
            </a:r>
            <a:r>
              <a:rPr lang="en-GB" sz="2000" dirty="0" smtClean="0">
                <a:latin typeface="Calibri" panose="020F0502020204030204" pitchFamily="34" charset="0"/>
              </a:rPr>
              <a:t>warming impacts and </a:t>
            </a:r>
            <a:r>
              <a:rPr lang="en-GB" sz="2000" dirty="0">
                <a:latin typeface="Calibri" panose="020F0502020204030204" pitchFamily="34" charset="0"/>
              </a:rPr>
              <a:t>its modulation by the Atlantic </a:t>
            </a:r>
            <a:r>
              <a:rPr lang="en-GB" sz="2000" dirty="0" smtClean="0">
                <a:latin typeface="Calibri" panose="020F0502020204030204" pitchFamily="34" charset="0"/>
              </a:rPr>
              <a:t>Multi-decadal </a:t>
            </a:r>
            <a:r>
              <a:rPr lang="en-GB" sz="2000" dirty="0">
                <a:latin typeface="Calibri" panose="020F0502020204030204" pitchFamily="34" charset="0"/>
              </a:rPr>
              <a:t>Oscillation (AMO) </a:t>
            </a:r>
            <a:r>
              <a:rPr lang="en-GB" sz="2000" dirty="0" smtClean="0">
                <a:latin typeface="Calibri" panose="020F0502020204030204" pitchFamily="34" charset="0"/>
              </a:rPr>
              <a:t>and Inter-decadal Pacific Oscillation (IPO)</a:t>
            </a:r>
            <a:r>
              <a:rPr lang="nb-NO" sz="2000" dirty="0" smtClean="0">
                <a:latin typeface="Calibri" panose="020F0502020204030204" pitchFamily="34" charset="0"/>
              </a:rPr>
              <a:t> </a:t>
            </a:r>
            <a:r>
              <a:rPr lang="en-GB" sz="2000" dirty="0">
                <a:latin typeface="Calibri" panose="020F0502020204030204" pitchFamily="34" charset="0"/>
              </a:rPr>
              <a:t>us</a:t>
            </a:r>
            <a:r>
              <a:rPr lang="nb-NO" altLang="zh-CN" sz="2000" dirty="0">
                <a:latin typeface="Calibri" panose="020F0502020204030204" pitchFamily="34" charset="0"/>
              </a:rPr>
              <a:t>ing</a:t>
            </a:r>
            <a:r>
              <a:rPr lang="en-GB" sz="2000" dirty="0">
                <a:latin typeface="Calibri" panose="020F0502020204030204" pitchFamily="34" charset="0"/>
              </a:rPr>
              <a:t> specifically-designed</a:t>
            </a:r>
            <a:r>
              <a:rPr lang="en-GB" sz="2000" b="1" dirty="0">
                <a:latin typeface="Calibri" panose="020F0502020204030204" pitchFamily="34" charset="0"/>
              </a:rPr>
              <a:t> coordinated multi-model </a:t>
            </a:r>
            <a:r>
              <a:rPr lang="en-GB" sz="2000" b="1" dirty="0" smtClean="0">
                <a:latin typeface="Calibri" panose="020F0502020204030204" pitchFamily="34" charset="0"/>
              </a:rPr>
              <a:t>experiments.</a:t>
            </a:r>
            <a:endParaRPr lang="en-GB" sz="2000" b="1" dirty="0" smtClean="0">
              <a:latin typeface="Calibri" panose="020F0502020204030204" pitchFamily="34" charset="0"/>
            </a:endParaRPr>
          </a:p>
          <a:p>
            <a:pPr algn="just"/>
            <a:endParaRPr lang="nb-NO" altLang="zh-CN" sz="2000" dirty="0" smtClean="0">
              <a:solidFill>
                <a:schemeClr val="accent2"/>
              </a:solidFill>
              <a:latin typeface="Calibri" panose="020F0502020204030204" pitchFamily="34" charset="0"/>
            </a:endParaRPr>
          </a:p>
          <a:p>
            <a:pPr algn="just"/>
            <a:r>
              <a:rPr lang="nb-NO" altLang="zh-CN" sz="2000" dirty="0" smtClean="0">
                <a:solidFill>
                  <a:schemeClr val="accent2"/>
                </a:solidFill>
                <a:latin typeface="Calibri" panose="020F0502020204030204" pitchFamily="34" charset="0"/>
              </a:rPr>
              <a:t>Approach:</a:t>
            </a:r>
            <a:endParaRPr lang="nb-NO" altLang="zh-CN" sz="2000" dirty="0">
              <a:solidFill>
                <a:schemeClr val="accent2"/>
              </a:solidFill>
              <a:latin typeface="Calibri" panose="020F0502020204030204" pitchFamily="34" charset="0"/>
            </a:endParaRPr>
          </a:p>
          <a:p>
            <a:r>
              <a:rPr lang="en-US" sz="2000" b="1" dirty="0" smtClean="0">
                <a:latin typeface="Calibri" panose="020F0502020204030204" pitchFamily="34" charset="0"/>
              </a:rPr>
              <a:t>Coordinated </a:t>
            </a:r>
            <a:r>
              <a:rPr lang="en-US" sz="2000" b="1" dirty="0">
                <a:latin typeface="Calibri" panose="020F0502020204030204" pitchFamily="34" charset="0"/>
              </a:rPr>
              <a:t>experiments seeking to disentangle:</a:t>
            </a:r>
          </a:p>
          <a:p>
            <a:pPr marL="342900" indent="-342900">
              <a:buFont typeface="Arial" panose="020B0604020202020204" pitchFamily="34" charset="0"/>
              <a:buChar char="•"/>
            </a:pPr>
            <a:r>
              <a:rPr lang="en-US" sz="2000" dirty="0">
                <a:latin typeface="Calibri" panose="020F0502020204030204" pitchFamily="34" charset="0"/>
              </a:rPr>
              <a:t>Arctic warming by atmospheric pathways (AGCM’s)</a:t>
            </a:r>
          </a:p>
          <a:p>
            <a:pPr marL="342900" indent="-342900">
              <a:buFont typeface="Arial" panose="020B0604020202020204" pitchFamily="34" charset="0"/>
              <a:buChar char="•"/>
            </a:pPr>
            <a:r>
              <a:rPr lang="en-US" sz="2000" dirty="0">
                <a:latin typeface="Calibri" panose="020F0502020204030204" pitchFamily="34" charset="0"/>
              </a:rPr>
              <a:t>Oceanic influence on Arctic warming  (Coupled Climate Models)</a:t>
            </a:r>
          </a:p>
          <a:p>
            <a:endParaRPr lang="en-US" sz="2000" dirty="0">
              <a:latin typeface="Calibri" panose="020F0502020204030204" pitchFamily="34" charset="0"/>
            </a:endParaRPr>
          </a:p>
          <a:p>
            <a:r>
              <a:rPr lang="en-US" sz="2000" b="1" dirty="0">
                <a:latin typeface="Calibri" panose="020F0502020204030204" pitchFamily="34" charset="0"/>
              </a:rPr>
              <a:t>Experimental modelling and developments</a:t>
            </a:r>
          </a:p>
          <a:p>
            <a:pPr marL="342900" indent="-342900">
              <a:buFont typeface="Arial" panose="020B0604020202020204" pitchFamily="34" charset="0"/>
              <a:buChar char="•"/>
            </a:pPr>
            <a:r>
              <a:rPr lang="en-US" sz="2000" dirty="0">
                <a:latin typeface="Calibri" panose="020F0502020204030204" pitchFamily="34" charset="0"/>
              </a:rPr>
              <a:t>Improve representation of surface heat flux in Arctic (AGCM’s)</a:t>
            </a:r>
          </a:p>
          <a:p>
            <a:pPr marL="800100" lvl="1" indent="-342900">
              <a:buFont typeface="Arial" panose="020B0604020202020204" pitchFamily="34" charset="0"/>
              <a:buChar char="•"/>
            </a:pPr>
            <a:r>
              <a:rPr lang="en-US" sz="2000" dirty="0">
                <a:latin typeface="Calibri" panose="020F0502020204030204" pitchFamily="34" charset="0"/>
              </a:rPr>
              <a:t>Representing the effect of leads (sea-ice)</a:t>
            </a:r>
          </a:p>
          <a:p>
            <a:pPr marL="800100" lvl="1" indent="-342900">
              <a:buFont typeface="Arial" panose="020B0604020202020204" pitchFamily="34" charset="0"/>
              <a:buChar char="•"/>
            </a:pPr>
            <a:r>
              <a:rPr lang="en-US" sz="2000" dirty="0">
                <a:latin typeface="Calibri" panose="020F0502020204030204" pitchFamily="34" charset="0"/>
                <a:cs typeface="Arial" panose="020B0604020202020204" pitchFamily="34" charset="0"/>
              </a:rPr>
              <a:t>PBL depth, especially in shallow </a:t>
            </a:r>
            <a:r>
              <a:rPr lang="en-US" sz="2000" dirty="0" smtClean="0">
                <a:latin typeface="Calibri" panose="020F0502020204030204" pitchFamily="34" charset="0"/>
                <a:cs typeface="Arial" panose="020B0604020202020204" pitchFamily="34" charset="0"/>
              </a:rPr>
              <a:t>PBLs</a:t>
            </a:r>
            <a:endParaRPr lang="nb-NO" sz="2000" dirty="0">
              <a:latin typeface="Calibri" panose="020F0502020204030204" pitchFamily="34" charset="0"/>
            </a:endParaRPr>
          </a:p>
        </p:txBody>
      </p:sp>
      <p:sp>
        <p:nvSpPr>
          <p:cNvPr id="11" name="Rektangel 10"/>
          <p:cNvSpPr/>
          <p:nvPr/>
        </p:nvSpPr>
        <p:spPr>
          <a:xfrm>
            <a:off x="762000" y="762000"/>
            <a:ext cx="7239000" cy="646331"/>
          </a:xfrm>
          <a:prstGeom prst="rect">
            <a:avLst/>
          </a:prstGeom>
        </p:spPr>
        <p:txBody>
          <a:bodyPr wrap="square">
            <a:spAutoFit/>
          </a:bodyPr>
          <a:lstStyle/>
          <a:p>
            <a:pPr algn="ctr">
              <a:lnSpc>
                <a:spcPct val="150000"/>
              </a:lnSpc>
            </a:pPr>
            <a:r>
              <a:rPr lang="fr-FR" sz="2400" dirty="0">
                <a:latin typeface="Calibri" panose="020F0502020204030204" pitchFamily="34" charset="0"/>
                <a:cs typeface="Arial"/>
              </a:rPr>
              <a:t>Yongqi Gao (NERSC) and Guillaume </a:t>
            </a:r>
            <a:r>
              <a:rPr lang="fr-FR" sz="2400" dirty="0" err="1">
                <a:latin typeface="Calibri" panose="020F0502020204030204" pitchFamily="34" charset="0"/>
                <a:cs typeface="Arial"/>
              </a:rPr>
              <a:t>Gastineau</a:t>
            </a:r>
            <a:r>
              <a:rPr lang="fr-FR" sz="2400" dirty="0">
                <a:latin typeface="Calibri" panose="020F0502020204030204" pitchFamily="34" charset="0"/>
                <a:cs typeface="Arial"/>
              </a:rPr>
              <a:t> (CNRS)</a:t>
            </a:r>
            <a:endParaRPr lang="nb-NO" sz="2400" dirty="0">
              <a:latin typeface="Calibri" panose="020F0502020204030204" pitchFamily="34" charset="0"/>
              <a:cs typeface="Arial"/>
            </a:endParaRPr>
          </a:p>
        </p:txBody>
      </p:sp>
    </p:spTree>
    <p:extLst>
      <p:ext uri="{BB962C8B-B14F-4D97-AF65-F5344CB8AC3E}">
        <p14:creationId xmlns:p14="http://schemas.microsoft.com/office/powerpoint/2010/main" val="766668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ChangeArrowheads="1"/>
          </p:cNvSpPr>
          <p:nvPr/>
        </p:nvSpPr>
        <p:spPr bwMode="auto">
          <a:xfrm>
            <a:off x="831987" y="381000"/>
            <a:ext cx="7884909" cy="830997"/>
          </a:xfrm>
          <a:prstGeom prst="rect">
            <a:avLst/>
          </a:prstGeom>
          <a:noFill/>
          <a:ln w="9525">
            <a:noFill/>
            <a:miter lim="800000"/>
            <a:headEnd/>
            <a:tailEnd/>
          </a:ln>
        </p:spPr>
        <p:txBody>
          <a:bodyPr wrap="square">
            <a:spAutoFit/>
          </a:bodyPr>
          <a:lstStyle/>
          <a:p>
            <a:pPr algn="ctr"/>
            <a:r>
              <a:rPr lang="en-US" sz="2400" b="1" dirty="0" smtClean="0">
                <a:ln>
                  <a:solidFill>
                    <a:schemeClr val="accent2"/>
                  </a:solidFill>
                </a:ln>
                <a:latin typeface="Calibri" pitchFamily="34" charset="0"/>
                <a:cs typeface="Calibri" pitchFamily="34" charset="0"/>
              </a:rPr>
              <a:t>WP4: Enhancing </a:t>
            </a:r>
            <a:r>
              <a:rPr lang="en-US" sz="2400" b="1" dirty="0">
                <a:ln>
                  <a:solidFill>
                    <a:schemeClr val="accent2"/>
                  </a:solidFill>
                </a:ln>
                <a:latin typeface="Calibri" pitchFamily="34" charset="0"/>
                <a:cs typeface="Calibri" pitchFamily="34" charset="0"/>
              </a:rPr>
              <a:t>the capacity of seasonal-to-decadal predictions in the Arctic and over the Northern </a:t>
            </a:r>
            <a:r>
              <a:rPr lang="en-US" sz="2400" b="1" dirty="0" smtClean="0">
                <a:ln>
                  <a:solidFill>
                    <a:schemeClr val="accent2"/>
                  </a:solidFill>
                </a:ln>
                <a:latin typeface="Calibri" pitchFamily="34" charset="0"/>
                <a:cs typeface="Calibri" pitchFamily="34" charset="0"/>
              </a:rPr>
              <a:t>Hemisphere</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
        <p:nvSpPr>
          <p:cNvPr id="2" name="Rektangel 1"/>
          <p:cNvSpPr/>
          <p:nvPr/>
        </p:nvSpPr>
        <p:spPr>
          <a:xfrm>
            <a:off x="1371600" y="1219200"/>
            <a:ext cx="6400800" cy="646331"/>
          </a:xfrm>
          <a:prstGeom prst="rect">
            <a:avLst/>
          </a:prstGeom>
        </p:spPr>
        <p:txBody>
          <a:bodyPr wrap="square">
            <a:spAutoFit/>
          </a:bodyPr>
          <a:lstStyle/>
          <a:p>
            <a:pPr>
              <a:lnSpc>
                <a:spcPct val="150000"/>
              </a:lnSpc>
            </a:pPr>
            <a:r>
              <a:rPr lang="fr-FR" sz="2400" dirty="0">
                <a:latin typeface="Calibri" panose="020F0502020204030204" pitchFamily="34" charset="0"/>
                <a:cs typeface="Arial"/>
              </a:rPr>
              <a:t>Daniela Matei (MPI) and Noel </a:t>
            </a:r>
            <a:r>
              <a:rPr lang="fr-FR" sz="2400" dirty="0" err="1">
                <a:latin typeface="Calibri" panose="020F0502020204030204" pitchFamily="34" charset="0"/>
                <a:cs typeface="Arial"/>
              </a:rPr>
              <a:t>Keenlyside</a:t>
            </a:r>
            <a:r>
              <a:rPr lang="fr-FR" sz="2400" dirty="0">
                <a:latin typeface="Calibri" panose="020F0502020204030204" pitchFamily="34" charset="0"/>
                <a:cs typeface="Arial"/>
              </a:rPr>
              <a:t> (</a:t>
            </a:r>
            <a:r>
              <a:rPr lang="fr-FR" sz="2400" dirty="0" err="1">
                <a:latin typeface="Calibri" panose="020F0502020204030204" pitchFamily="34" charset="0"/>
                <a:cs typeface="Arial"/>
              </a:rPr>
              <a:t>UiB</a:t>
            </a:r>
            <a:r>
              <a:rPr lang="fr-FR" sz="2400" dirty="0">
                <a:latin typeface="Calibri" panose="020F0502020204030204" pitchFamily="34" charset="0"/>
                <a:cs typeface="Arial"/>
              </a:rPr>
              <a:t>)</a:t>
            </a:r>
            <a:endParaRPr lang="nb-NO" sz="2400" dirty="0">
              <a:latin typeface="Calibri" panose="020F0502020204030204" pitchFamily="34" charset="0"/>
              <a:cs typeface="Arial"/>
            </a:endParaRPr>
          </a:p>
        </p:txBody>
      </p:sp>
      <p:sp>
        <p:nvSpPr>
          <p:cNvPr id="4" name="Rektangel 3"/>
          <p:cNvSpPr/>
          <p:nvPr/>
        </p:nvSpPr>
        <p:spPr>
          <a:xfrm>
            <a:off x="334896" y="1981200"/>
            <a:ext cx="8382000" cy="4093428"/>
          </a:xfrm>
          <a:prstGeom prst="rect">
            <a:avLst/>
          </a:prstGeom>
        </p:spPr>
        <p:txBody>
          <a:bodyPr wrap="square">
            <a:spAutoFit/>
          </a:bodyPr>
          <a:lstStyle/>
          <a:p>
            <a:r>
              <a:rPr lang="en-US" sz="2000" dirty="0" smtClean="0">
                <a:solidFill>
                  <a:schemeClr val="accent2"/>
                </a:solidFill>
                <a:latin typeface="Calibri" panose="020F0502020204030204" pitchFamily="34" charset="0"/>
              </a:rPr>
              <a:t>Motivation:</a:t>
            </a:r>
          </a:p>
          <a:p>
            <a:r>
              <a:rPr lang="en-US" sz="2000" dirty="0" smtClean="0">
                <a:latin typeface="Calibri" panose="020F0502020204030204" pitchFamily="34" charset="0"/>
              </a:rPr>
              <a:t>Observations </a:t>
            </a:r>
            <a:r>
              <a:rPr lang="en-US" sz="2000" dirty="0">
                <a:latin typeface="Calibri" panose="020F0502020204030204" pitchFamily="34" charset="0"/>
              </a:rPr>
              <a:t>and ocean, atmosphere, and coupled modelling studies indicate a two-way link between the North Atlantic and Nordic Seas/Arctic that implies</a:t>
            </a:r>
            <a:r>
              <a:rPr lang="en-US" sz="2000" dirty="0" smtClean="0">
                <a:latin typeface="Calibri" panose="020F0502020204030204" pitchFamily="34" charset="0"/>
              </a:rPr>
              <a:t>:</a:t>
            </a:r>
          </a:p>
          <a:p>
            <a:endParaRPr lang="en-US" sz="2000" dirty="0">
              <a:latin typeface="Calibri" panose="020F0502020204030204" pitchFamily="34" charset="0"/>
            </a:endParaRPr>
          </a:p>
          <a:p>
            <a:pPr marL="342900" indent="-342900">
              <a:buFont typeface="Arial" panose="020B0604020202020204" pitchFamily="34" charset="0"/>
              <a:buChar char="•"/>
            </a:pPr>
            <a:r>
              <a:rPr lang="en-US" sz="2000" dirty="0" smtClean="0">
                <a:latin typeface="Calibri" panose="020F0502020204030204" pitchFamily="34" charset="0"/>
              </a:rPr>
              <a:t>a </a:t>
            </a:r>
            <a:r>
              <a:rPr lang="en-US" sz="2000" dirty="0">
                <a:latin typeface="Calibri" panose="020F0502020204030204" pitchFamily="34" charset="0"/>
              </a:rPr>
              <a:t>potential for </a:t>
            </a:r>
            <a:r>
              <a:rPr lang="en-US" sz="2000" dirty="0" smtClean="0">
                <a:latin typeface="Calibri" panose="020F0502020204030204" pitchFamily="34" charset="0"/>
              </a:rPr>
              <a:t>skillful </a:t>
            </a:r>
            <a:r>
              <a:rPr lang="en-US" sz="2000" dirty="0">
                <a:latin typeface="Calibri" panose="020F0502020204030204" pitchFamily="34" charset="0"/>
              </a:rPr>
              <a:t>prediction in Nordic Seas and the Arctic</a:t>
            </a:r>
          </a:p>
          <a:p>
            <a:pPr marL="342900" indent="-342900">
              <a:buFont typeface="Arial" panose="020B0604020202020204" pitchFamily="34" charset="0"/>
              <a:buChar char="•"/>
            </a:pPr>
            <a:r>
              <a:rPr lang="en-US" sz="2000" dirty="0">
                <a:latin typeface="Calibri" panose="020F0502020204030204" pitchFamily="34" charset="0"/>
              </a:rPr>
              <a:t>a potential for enhanced prediction skill in the North Atlantic, and </a:t>
            </a:r>
          </a:p>
          <a:p>
            <a:pPr marL="342900" indent="-342900">
              <a:buFont typeface="Arial" panose="020B0604020202020204" pitchFamily="34" charset="0"/>
              <a:buChar char="•"/>
            </a:pPr>
            <a:r>
              <a:rPr lang="en-US" sz="2000" dirty="0" smtClean="0">
                <a:latin typeface="Calibri" panose="020F0502020204030204" pitchFamily="34" charset="0"/>
              </a:rPr>
              <a:t>a </a:t>
            </a:r>
            <a:r>
              <a:rPr lang="en-US" sz="2000" dirty="0">
                <a:latin typeface="Calibri" panose="020F0502020204030204" pitchFamily="34" charset="0"/>
              </a:rPr>
              <a:t>potential for enhanced prediction skill of climate over adjacent continental regions and the Northern </a:t>
            </a:r>
            <a:r>
              <a:rPr lang="en-US" sz="2000" dirty="0" smtClean="0">
                <a:latin typeface="Calibri" panose="020F0502020204030204" pitchFamily="34" charset="0"/>
              </a:rPr>
              <a:t>Hemisphere </a:t>
            </a:r>
            <a:r>
              <a:rPr lang="en-US" sz="2000" dirty="0">
                <a:latin typeface="Calibri" panose="020F0502020204030204" pitchFamily="34" charset="0"/>
              </a:rPr>
              <a:t>on seasonal-to-decadal timescales by better capturing variations in the oceans </a:t>
            </a:r>
            <a:r>
              <a:rPr lang="en-US" sz="2000" dirty="0" smtClean="0">
                <a:latin typeface="Calibri" panose="020F0502020204030204" pitchFamily="34" charset="0"/>
              </a:rPr>
              <a:t>and </a:t>
            </a:r>
            <a:r>
              <a:rPr lang="en-US" sz="2000" dirty="0">
                <a:latin typeface="Calibri" panose="020F0502020204030204" pitchFamily="34" charset="0"/>
              </a:rPr>
              <a:t>in sea </a:t>
            </a:r>
            <a:r>
              <a:rPr lang="en-US" sz="2000" dirty="0" smtClean="0">
                <a:latin typeface="Calibri" panose="020F0502020204030204" pitchFamily="34" charset="0"/>
              </a:rPr>
              <a:t>ice. </a:t>
            </a:r>
            <a:endParaRPr lang="en-US" sz="2000" dirty="0">
              <a:latin typeface="Calibri" panose="020F0502020204030204" pitchFamily="34" charset="0"/>
            </a:endParaRPr>
          </a:p>
          <a:p>
            <a:endParaRPr lang="en-US" sz="2000" dirty="0" smtClean="0">
              <a:solidFill>
                <a:schemeClr val="accent2"/>
              </a:solidFill>
              <a:latin typeface="Calibri" panose="020F0502020204030204" pitchFamily="34" charset="0"/>
            </a:endParaRPr>
          </a:p>
          <a:p>
            <a:r>
              <a:rPr lang="en-US" sz="2000" dirty="0" smtClean="0">
                <a:latin typeface="Calibri" panose="020F0502020204030204" pitchFamily="34" charset="0"/>
              </a:rPr>
              <a:t>This apparent predictive </a:t>
            </a:r>
            <a:r>
              <a:rPr lang="en-US" sz="2000" dirty="0">
                <a:latin typeface="Calibri" panose="020F0502020204030204" pitchFamily="34" charset="0"/>
              </a:rPr>
              <a:t>potential of Arctic-lower latitude linkages has yet to be explored in a coordinated manner within the </a:t>
            </a:r>
            <a:r>
              <a:rPr lang="en-US" sz="2000" b="1" dirty="0">
                <a:latin typeface="Calibri" panose="020F0502020204030204" pitchFamily="34" charset="0"/>
              </a:rPr>
              <a:t>state-of-art multi-model ensemble </a:t>
            </a:r>
            <a:r>
              <a:rPr lang="en-US" sz="2000" b="1" dirty="0" smtClean="0">
                <a:latin typeface="Calibri" panose="020F0502020204030204" pitchFamily="34" charset="0"/>
              </a:rPr>
              <a:t>predictions</a:t>
            </a:r>
            <a:r>
              <a:rPr lang="en-US" sz="2000" dirty="0" smtClean="0">
                <a:latin typeface="Calibri" panose="020F0502020204030204" pitchFamily="34" charset="0"/>
              </a:rPr>
              <a:t>.</a:t>
            </a:r>
            <a:endParaRPr lang="da-DK" sz="2000" dirty="0">
              <a:latin typeface="Calibri" panose="020F0502020204030204" pitchFamily="34" charset="0"/>
            </a:endParaRPr>
          </a:p>
        </p:txBody>
      </p:sp>
    </p:spTree>
    <p:extLst>
      <p:ext uri="{BB962C8B-B14F-4D97-AF65-F5344CB8AC3E}">
        <p14:creationId xmlns:p14="http://schemas.microsoft.com/office/powerpoint/2010/main" val="270537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3002</TotalTime>
  <Words>1014</Words>
  <Application>Microsoft Office PowerPoint</Application>
  <PresentationFormat>Skærmshow (4:3)</PresentationFormat>
  <Paragraphs>126</Paragraphs>
  <Slides>17</Slides>
  <Notes>14</Notes>
  <HiddenSlides>0</HiddenSlides>
  <MMClips>0</MMClips>
  <ScaleCrop>false</ScaleCrop>
  <HeadingPairs>
    <vt:vector size="4" baseType="variant">
      <vt:variant>
        <vt:lpstr>Tema</vt:lpstr>
      </vt:variant>
      <vt:variant>
        <vt:i4>1</vt:i4>
      </vt:variant>
      <vt:variant>
        <vt:lpstr>Diastitler</vt:lpstr>
      </vt:variant>
      <vt:variant>
        <vt:i4>17</vt:i4>
      </vt:variant>
    </vt:vector>
  </HeadingPairs>
  <TitlesOfParts>
    <vt:vector size="18" baseType="lpstr">
      <vt:lpstr>Standarddesign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DMI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administrator</dc:creator>
  <cp:lastModifiedBy>Steffen M. Olsen</cp:lastModifiedBy>
  <cp:revision>96</cp:revision>
  <dcterms:created xsi:type="dcterms:W3CDTF">2011-01-04T10:33:01Z</dcterms:created>
  <dcterms:modified xsi:type="dcterms:W3CDTF">2017-01-11T12:55:21Z</dcterms:modified>
</cp:coreProperties>
</file>