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1" r:id="rId3"/>
    <p:sldId id="262" r:id="rId4"/>
    <p:sldId id="264" r:id="rId5"/>
    <p:sldId id="263" r:id="rId6"/>
    <p:sldId id="273" r:id="rId7"/>
    <p:sldId id="257" r:id="rId8"/>
    <p:sldId id="269" r:id="rId9"/>
    <p:sldId id="272" r:id="rId10"/>
    <p:sldId id="271" r:id="rId11"/>
    <p:sldId id="278" r:id="rId12"/>
    <p:sldId id="275" r:id="rId13"/>
    <p:sldId id="274" r:id="rId14"/>
    <p:sldId id="277" r:id="rId15"/>
    <p:sldId id="276" r:id="rId16"/>
    <p:sldId id="279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98" y="1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44"/>
    </p:cViewPr>
  </p:sorterViewPr>
  <p:notesViewPr>
    <p:cSldViewPr>
      <p:cViewPr varScale="1">
        <p:scale>
          <a:sx n="91" d="100"/>
          <a:sy n="91" d="100"/>
        </p:scale>
        <p:origin x="-238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41EE5-AEEB-43F8-8743-15D8486DA618}" type="datetimeFigureOut">
              <a:rPr lang="nb-NO" smtClean="0"/>
              <a:t>05.01.2017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F0F11-0B3B-46C2-BADD-A4A6BA208B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54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86FB3-9A19-4D57-902D-FB0D9D25C5F8}" type="datetimeFigureOut">
              <a:rPr lang="nb-NO" smtClean="0"/>
              <a:t>05.01.2017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79F3-8219-4102-AE95-15C32EBDBE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69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79F3-8219-4102-AE95-15C32EBDBEC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59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GEUS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utilize</a:t>
            </a:r>
            <a:r>
              <a:rPr lang="da-DK" dirty="0" smtClean="0"/>
              <a:t> </a:t>
            </a:r>
            <a:r>
              <a:rPr lang="da-DK" dirty="0" err="1" smtClean="0"/>
              <a:t>satellite</a:t>
            </a:r>
            <a:r>
              <a:rPr lang="da-DK" dirty="0" smtClean="0"/>
              <a:t> data from Sentinel-1 to </a:t>
            </a:r>
            <a:r>
              <a:rPr lang="da-DK" dirty="0" err="1" smtClean="0"/>
              <a:t>produce</a:t>
            </a:r>
            <a:r>
              <a:rPr lang="da-DK" dirty="0" smtClean="0"/>
              <a:t> </a:t>
            </a:r>
            <a:r>
              <a:rPr lang="da-DK" dirty="0" err="1" smtClean="0"/>
              <a:t>ice</a:t>
            </a:r>
            <a:r>
              <a:rPr lang="da-DK" dirty="0" smtClean="0"/>
              <a:t> </a:t>
            </a:r>
            <a:r>
              <a:rPr lang="da-DK" dirty="0" err="1" smtClean="0"/>
              <a:t>sheet</a:t>
            </a:r>
            <a:r>
              <a:rPr lang="da-DK" dirty="0" smtClean="0"/>
              <a:t> </a:t>
            </a:r>
            <a:r>
              <a:rPr lang="da-DK" dirty="0" err="1" smtClean="0"/>
              <a:t>velocity</a:t>
            </a:r>
            <a:r>
              <a:rPr lang="da-DK" dirty="0" smtClean="0"/>
              <a:t> </a:t>
            </a:r>
            <a:r>
              <a:rPr lang="da-DK" dirty="0" err="1" smtClean="0"/>
              <a:t>maps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together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observed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flux</a:t>
            </a:r>
            <a:r>
              <a:rPr lang="da-DK" baseline="0" dirty="0" smtClean="0"/>
              <a:t> gates and in-</a:t>
            </a:r>
            <a:r>
              <a:rPr lang="da-DK" baseline="0" dirty="0" err="1" smtClean="0"/>
              <a:t>situ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calibrated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surface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mass</a:t>
            </a:r>
            <a:r>
              <a:rPr lang="da-DK" baseline="0" dirty="0" smtClean="0"/>
              <a:t> balance </a:t>
            </a:r>
            <a:r>
              <a:rPr lang="da-DK" baseline="0" dirty="0" err="1" smtClean="0"/>
              <a:t>maps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provide the total </a:t>
            </a:r>
            <a:r>
              <a:rPr lang="da-DK" baseline="0" dirty="0" err="1" smtClean="0"/>
              <a:t>seasonal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freshwater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flux</a:t>
            </a:r>
            <a:r>
              <a:rPr lang="da-DK" baseline="0" dirty="0" smtClean="0"/>
              <a:t> to the ocean from the Greenland </a:t>
            </a:r>
            <a:r>
              <a:rPr lang="da-DK" baseline="0" dirty="0" err="1" smtClean="0"/>
              <a:t>ice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sheet</a:t>
            </a:r>
            <a:r>
              <a:rPr lang="da-DK" baseline="0" dirty="0" smtClean="0"/>
              <a:t>.</a:t>
            </a: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79F3-8219-4102-AE95-15C32EBDBEC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906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79F3-8219-4102-AE95-15C32EBDBEC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79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8B78E66-266E-4366-AFDA-72F1BDBA78E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05660E9-82E7-4261-9D1A-859DCBA1CED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4438836" cy="580941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INTAROS WP6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r="9697" b="23508"/>
          <a:stretch/>
        </p:blipFill>
        <p:spPr bwMode="auto">
          <a:xfrm>
            <a:off x="5950243" y="5373215"/>
            <a:ext cx="2870229" cy="127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81617"/>
            <a:ext cx="5047619" cy="571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3617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Demonstrate the performance of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IAOS towards stakeholders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Geir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Ottersen, IMR, lead    Mikael Sejr, AU, co-lead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7524" y="252063"/>
            <a:ext cx="8568952" cy="5809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– </a:t>
            </a:r>
            <a:r>
              <a:rPr lang="en-GB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</a:t>
            </a:r>
            <a:endParaRPr lang="en-GB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52736"/>
            <a:ext cx="9144000" cy="573906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492199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support international assessments of global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such as climate change, scarceness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natural resources and global scale hazards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enhance the societal and economic role of the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EU strategy for the Arctic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and related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maritime and environmental policies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contribute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 OSPAR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actions in Arctic waters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contribute to WMO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Polar Prediction (YOPP)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0" y="23797"/>
            <a:ext cx="3311758" cy="4824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16" y="-8756"/>
            <a:ext cx="3456384" cy="4889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040" y="215657"/>
            <a:ext cx="8597440" cy="2302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 environmental and fisheries reporting and management systems of the Barents Sea and off West </a:t>
            </a: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Greenland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demonstrate how an IAOS may be applied 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other parts of the Arctic</a:t>
            </a:r>
            <a:endParaRPr lang="nb-NO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518" y="3861048"/>
            <a:ext cx="5028483" cy="35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732" y="188640"/>
            <a:ext cx="8856984" cy="364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– GENERAL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Contribute to </a:t>
            </a:r>
            <a:r>
              <a:rPr lang="en-GB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enhanced weather and climate services </a:t>
            </a:r>
            <a:endParaRPr lang="nb-NO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 the integration of regional products and </a:t>
            </a:r>
            <a:br>
              <a:rPr lang="en-GB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 through down-scaling to coastal systems</a:t>
            </a:r>
            <a:endParaRPr lang="nb-NO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 downstream applications by resolving </a:t>
            </a:r>
            <a:br>
              <a:rPr lang="en-GB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 specific issues on local scale</a:t>
            </a:r>
            <a:endParaRPr lang="nb-NO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0895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Improvement of extreme precipitation forecasts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Longyearbyen, Svalbard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area to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benefit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avalanche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forecast models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FMI;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6.4)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773424" cy="445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5854145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AROME model grid (yellow lines)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ownscaled area marked in red.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418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– </a:t>
            </a:r>
            <a:r>
              <a:rPr lang="en-GB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CONCRETE PRODUCT</a:t>
            </a:r>
            <a:endParaRPr lang="nb-NO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78728"/>
            <a:ext cx="3715792" cy="24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40"/>
            <a:ext cx="8928992" cy="368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– GENERAL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 support tools for a variety of sectors by integrating data from the Copernicus Marine Service and EMODnet in the Arctic, enhanced by new INTAROS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nhance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of data from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 of in-situ and remote sensing platforms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and climate models and forecast systems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7504" y="11663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CONCRETE PRODUCT</a:t>
            </a:r>
          </a:p>
          <a:p>
            <a:r>
              <a:rPr lang="da-D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Freshwater</a:t>
            </a: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dirty="0" err="1"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ocean 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Greenland </a:t>
            </a:r>
            <a:r>
              <a:rPr lang="da-DK" sz="24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(GEUS; T6.4)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84" y="1196752"/>
            <a:ext cx="7145936" cy="53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1760" y="1772816"/>
            <a:ext cx="4176464" cy="403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25494" y="2996952"/>
            <a:ext cx="28083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WP6</a:t>
            </a:r>
          </a:p>
          <a:p>
            <a:pPr algn="ctr"/>
            <a:r>
              <a:rPr lang="nb-NO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</a:t>
            </a:r>
            <a:r>
              <a:rPr lang="nb-NO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nb-N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IAOS </a:t>
            </a:r>
            <a:r>
              <a:rPr lang="nb-NO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nb-NO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r="9697" b="23508"/>
          <a:stretch/>
        </p:blipFill>
        <p:spPr bwMode="auto">
          <a:xfrm>
            <a:off x="7565144" y="6093296"/>
            <a:ext cx="1255327" cy="55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335124"/>
            <a:ext cx="2808311" cy="3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92696"/>
            <a:ext cx="918051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457200" algn="l"/>
              </a:tabLst>
            </a:pPr>
            <a:r>
              <a:rPr lang="en-GB" sz="4000" b="1" dirty="0" smtClean="0"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Main objective</a:t>
            </a:r>
          </a:p>
          <a:p>
            <a:pPr lvl="0" algn="ctr">
              <a:lnSpc>
                <a:spcPct val="115000"/>
              </a:lnSpc>
              <a:tabLst>
                <a:tab pos="457200" algn="l"/>
              </a:tabLst>
            </a:pPr>
            <a:endParaRPr lang="nb-NO" sz="40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32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To demonstrate the economic value and societal benefit of the IAOS through a suite of selected applications towards industry, governance, </a:t>
            </a:r>
            <a:r>
              <a:rPr lang="en-GB" sz="32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local </a:t>
            </a:r>
            <a:r>
              <a:rPr lang="en-GB" sz="32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communities and </a:t>
            </a:r>
            <a:r>
              <a:rPr lang="en-GB" sz="32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research</a:t>
            </a:r>
            <a:endParaRPr lang="nb-NO" sz="32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92696"/>
            <a:ext cx="842493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Ambition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Show the IAOS’ capability for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search and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retrieval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analysis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assimilation into models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of estimated and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projected climate parameters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decision-support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policy-making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local, regional and global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8" y="1413733"/>
            <a:ext cx="7019701" cy="52647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Improved ecosystem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and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856984" cy="72494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Support to Marine and Maritime Industry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0089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812800" y="1320800"/>
            <a:ext cx="0" cy="5124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31"/>
          <p:cNvSpPr txBox="1"/>
          <p:nvPr/>
        </p:nvSpPr>
        <p:spPr>
          <a:xfrm>
            <a:off x="6134100" y="6445250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4" name="Text Box 31"/>
          <p:cNvSpPr txBox="1"/>
          <p:nvPr/>
        </p:nvSpPr>
        <p:spPr>
          <a:xfrm>
            <a:off x="5759449" y="6324600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3" name="Text Box 31"/>
          <p:cNvSpPr txBox="1"/>
          <p:nvPr/>
        </p:nvSpPr>
        <p:spPr>
          <a:xfrm>
            <a:off x="5464175" y="6175375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2" name="Text Box 31"/>
          <p:cNvSpPr txBox="1"/>
          <p:nvPr/>
        </p:nvSpPr>
        <p:spPr>
          <a:xfrm>
            <a:off x="5168900" y="6029325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1" name="Text Box 31"/>
          <p:cNvSpPr txBox="1"/>
          <p:nvPr/>
        </p:nvSpPr>
        <p:spPr>
          <a:xfrm>
            <a:off x="4902200" y="5876925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000" dirty="0">
              <a:solidFill>
                <a:schemeClr val="tx1"/>
              </a:solidFill>
              <a:effectLst/>
              <a:latin typeface="Arial"/>
              <a:ea typeface="ＭＳ 明朝"/>
              <a:cs typeface="Arial"/>
            </a:endParaRPr>
          </a:p>
        </p:txBody>
      </p:sp>
      <p:sp>
        <p:nvSpPr>
          <p:cNvPr id="40" name="Text Box 31"/>
          <p:cNvSpPr txBox="1"/>
          <p:nvPr/>
        </p:nvSpPr>
        <p:spPr>
          <a:xfrm>
            <a:off x="4610100" y="5724525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Ice – </a:t>
            </a:r>
            <a:r>
              <a:rPr lang="en-GB" sz="1050" dirty="0" smtClean="0">
                <a:solidFill>
                  <a:srgbClr val="FFFFFF"/>
                </a:solidFill>
                <a:latin typeface="Calibri"/>
                <a:ea typeface="ＭＳ 明朝"/>
              </a:rPr>
              <a:t>oce</a:t>
            </a: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an statistics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20" name="Bent Arrow 19"/>
          <p:cNvSpPr/>
          <p:nvPr/>
        </p:nvSpPr>
        <p:spPr>
          <a:xfrm flipH="1" flipV="1">
            <a:off x="5686424" y="3117850"/>
            <a:ext cx="1628775" cy="1130300"/>
          </a:xfrm>
          <a:prstGeom prst="bentArrow">
            <a:avLst>
              <a:gd name="adj1" fmla="val 9396"/>
              <a:gd name="adj2" fmla="val 25000"/>
              <a:gd name="adj3" fmla="val 25000"/>
              <a:gd name="adj4" fmla="val 3523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1768474" y="3086100"/>
            <a:ext cx="1597025" cy="1130300"/>
          </a:xfrm>
          <a:prstGeom prst="bentArrow">
            <a:avLst>
              <a:gd name="adj1" fmla="val 9396"/>
              <a:gd name="adj2" fmla="val 25000"/>
              <a:gd name="adj3" fmla="val 25000"/>
              <a:gd name="adj4" fmla="val 3523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4216400" y="4413250"/>
            <a:ext cx="584200" cy="279400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4216400" y="3175000"/>
            <a:ext cx="584200" cy="279400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4216400" y="2070100"/>
            <a:ext cx="584200" cy="279400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900" y="12701"/>
            <a:ext cx="8026400" cy="914400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Workpackage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structure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8200" y="1206500"/>
            <a:ext cx="2286000" cy="8128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WP1: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Requirements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and 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strategy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for a Pan-Arctic system </a:t>
            </a:r>
            <a:endParaRPr lang="en-US" sz="11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476500"/>
            <a:ext cx="1752600" cy="762000"/>
          </a:xfrm>
          <a:prstGeom prst="rect">
            <a:avLst/>
          </a:prstGeom>
          <a:solidFill>
            <a:srgbClr val="F2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WP2: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Exploitation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of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existing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observing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systems </a:t>
            </a:r>
            <a:endParaRPr lang="en-US" sz="11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8200" y="2476500"/>
            <a:ext cx="2286000" cy="533400"/>
          </a:xfrm>
          <a:prstGeom prst="rect">
            <a:avLst/>
          </a:prstGeom>
          <a:solidFill>
            <a:srgbClr val="A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dirty="0">
                <a:solidFill>
                  <a:srgbClr val="000000"/>
                </a:solidFill>
                <a:latin typeface="Calibri"/>
                <a:ea typeface="ＭＳ 明朝"/>
                <a:cs typeface="Times New Roman"/>
              </a:rPr>
              <a:t>W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P3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: Enhancement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of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in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situ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systems </a:t>
            </a:r>
            <a:endParaRPr lang="en-US" sz="105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9350" y="2476500"/>
            <a:ext cx="1720850" cy="762000"/>
          </a:xfrm>
          <a:prstGeom prst="rect">
            <a:avLst/>
          </a:prstGeom>
          <a:solidFill>
            <a:srgbClr val="FFC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WP4: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Community-based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observing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systems </a:t>
            </a:r>
            <a:endParaRPr lang="en-US" sz="1050" dirty="0">
              <a:effectLst/>
              <a:latin typeface="Lucida Grande"/>
              <a:ea typeface="ＭＳ 明朝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8200" y="3670300"/>
            <a:ext cx="2286000" cy="565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WP5: Data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integration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US" sz="1100" dirty="0">
                <a:latin typeface="Times"/>
                <a:ea typeface="ＭＳ 明朝"/>
                <a:cs typeface="Times New Roman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"/>
                <a:ea typeface="ＭＳ 明朝"/>
                <a:cs typeface="Times New Roman"/>
              </a:rPr>
              <a:t>&amp;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management - I</a:t>
            </a:r>
            <a:r>
              <a:rPr lang="nb-NO" sz="1600" dirty="0" smtClean="0">
                <a:solidFill>
                  <a:srgbClr val="000000"/>
                </a:solidFill>
                <a:latin typeface="Calibri"/>
                <a:ea typeface="ＭＳ 明朝"/>
                <a:cs typeface="Times New Roman"/>
              </a:rPr>
              <a:t>AOS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endParaRPr lang="en-US" sz="11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8200" y="4889500"/>
            <a:ext cx="2286000" cy="606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FF"/>
                </a:solidFill>
                <a:effectLst/>
                <a:latin typeface="Calibri"/>
                <a:ea typeface="ＭＳ 明朝"/>
                <a:cs typeface="Times New Roman"/>
              </a:rPr>
              <a:t>WP6: Applications </a:t>
            </a:r>
            <a:r>
              <a:rPr lang="nb-NO" sz="1600" kern="1200" dirty="0" err="1" smtClean="0">
                <a:solidFill>
                  <a:srgbClr val="0000FF"/>
                </a:solidFill>
                <a:effectLst/>
                <a:latin typeface="Calibri"/>
                <a:ea typeface="ＭＳ 明朝"/>
                <a:cs typeface="Times New Roman"/>
              </a:rPr>
              <a:t>towards</a:t>
            </a:r>
            <a:r>
              <a:rPr lang="nb-NO" sz="1600" kern="1200" dirty="0" smtClean="0">
                <a:solidFill>
                  <a:srgbClr val="0000FF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>
                <a:solidFill>
                  <a:srgbClr val="0000FF"/>
                </a:solidFill>
                <a:effectLst/>
                <a:latin typeface="Calibri"/>
                <a:ea typeface="ＭＳ 明朝"/>
                <a:cs typeface="Times New Roman"/>
              </a:rPr>
              <a:t>stakeholders</a:t>
            </a:r>
            <a:endParaRPr lang="en-US" sz="11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6248400"/>
            <a:ext cx="3530600" cy="457200"/>
          </a:xfrm>
          <a:prstGeom prst="rect">
            <a:avLst/>
          </a:prstGeom>
          <a:solidFill>
            <a:srgbClr val="BBF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WP7: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Dissemination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and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outreach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endParaRPr lang="en-US" sz="1050" dirty="0">
              <a:effectLst/>
              <a:latin typeface="Lucida Grande"/>
              <a:ea typeface="ＭＳ 明朝"/>
              <a:cs typeface="Times New Roman"/>
            </a:endParaRPr>
          </a:p>
        </p:txBody>
      </p:sp>
      <p:sp>
        <p:nvSpPr>
          <p:cNvPr id="11" name="Bent Arrow 10"/>
          <p:cNvSpPr/>
          <p:nvPr/>
        </p:nvSpPr>
        <p:spPr>
          <a:xfrm rot="5400000">
            <a:off x="6092825" y="1120775"/>
            <a:ext cx="895350" cy="1752600"/>
          </a:xfrm>
          <a:prstGeom prst="bentArrow">
            <a:avLst>
              <a:gd name="adj1" fmla="val 9396"/>
              <a:gd name="adj2" fmla="val 25000"/>
              <a:gd name="adj3" fmla="val 25000"/>
              <a:gd name="adj4" fmla="val 42331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5400000" flipV="1">
            <a:off x="2066925" y="1133475"/>
            <a:ext cx="895350" cy="1727200"/>
          </a:xfrm>
          <a:prstGeom prst="bentArrow">
            <a:avLst>
              <a:gd name="adj1" fmla="val 9396"/>
              <a:gd name="adj2" fmla="val 25000"/>
              <a:gd name="adj3" fmla="val 25000"/>
              <a:gd name="adj4" fmla="val 3523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596900" y="4864100"/>
            <a:ext cx="1778000" cy="492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dirty="0">
                <a:solidFill>
                  <a:schemeClr val="tx1"/>
                </a:solidFill>
                <a:effectLst/>
                <a:latin typeface="Calibri"/>
                <a:ea typeface="ＭＳ 明朝"/>
              </a:rPr>
              <a:t>Feedback to </a:t>
            </a:r>
            <a:r>
              <a:rPr lang="en-GB" sz="1100" dirty="0" smtClean="0">
                <a:solidFill>
                  <a:schemeClr val="tx1"/>
                </a:solidFill>
                <a:effectLst/>
                <a:latin typeface="Calibri"/>
                <a:ea typeface="ＭＳ 明朝"/>
              </a:rPr>
              <a:t>requirements, strategy </a:t>
            </a:r>
            <a:r>
              <a:rPr lang="en-GB" sz="1100" dirty="0">
                <a:solidFill>
                  <a:schemeClr val="tx1"/>
                </a:solidFill>
                <a:effectLst/>
                <a:latin typeface="Calibri"/>
                <a:ea typeface="ＭＳ 明朝"/>
              </a:rPr>
              <a:t>and </a:t>
            </a:r>
            <a:r>
              <a:rPr lang="en-GB" sz="1100" dirty="0" smtClean="0">
                <a:solidFill>
                  <a:schemeClr val="tx1"/>
                </a:solidFill>
                <a:effectLst/>
                <a:latin typeface="Calibri"/>
                <a:ea typeface="ＭＳ 明朝"/>
              </a:rPr>
              <a:t>roadmap</a:t>
            </a:r>
            <a:endParaRPr lang="en-US" dirty="0">
              <a:solidFill>
                <a:schemeClr val="tx1"/>
              </a:solidFill>
              <a:effectLst/>
              <a:latin typeface="Times New Roman"/>
              <a:ea typeface="ＭＳ 明朝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12800" y="1320800"/>
            <a:ext cx="2552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31"/>
          <p:cNvSpPr txBox="1"/>
          <p:nvPr/>
        </p:nvSpPr>
        <p:spPr>
          <a:xfrm>
            <a:off x="1831974" y="3625850"/>
            <a:ext cx="1365249" cy="2984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Scientific data 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35" name="Text Box 31"/>
          <p:cNvSpPr txBox="1"/>
          <p:nvPr/>
        </p:nvSpPr>
        <p:spPr>
          <a:xfrm>
            <a:off x="5899150" y="3663950"/>
            <a:ext cx="1365249" cy="2984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Community data 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36" name="Text Box 31"/>
          <p:cNvSpPr txBox="1"/>
          <p:nvPr/>
        </p:nvSpPr>
        <p:spPr>
          <a:xfrm>
            <a:off x="4686301" y="4311650"/>
            <a:ext cx="1663699" cy="4508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Integrated  dat</a:t>
            </a:r>
            <a:r>
              <a:rPr lang="en-GB" sz="1050" dirty="0" smtClean="0">
                <a:solidFill>
                  <a:srgbClr val="FFFFFF"/>
                </a:solidFill>
                <a:latin typeface="Calibri"/>
                <a:ea typeface="ＭＳ 明朝"/>
              </a:rPr>
              <a:t>a, </a:t>
            </a: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 prepared for applications 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38" name="Text Box 31"/>
          <p:cNvSpPr txBox="1"/>
          <p:nvPr/>
        </p:nvSpPr>
        <p:spPr>
          <a:xfrm>
            <a:off x="4368800" y="5495925"/>
            <a:ext cx="1530350" cy="2984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Climate modelling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39" name="Text Box 31"/>
          <p:cNvSpPr txBox="1"/>
          <p:nvPr/>
        </p:nvSpPr>
        <p:spPr>
          <a:xfrm>
            <a:off x="3403600" y="3133725"/>
            <a:ext cx="1130300" cy="2984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Scientific data 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6" name="Text Box 17"/>
          <p:cNvSpPr txBox="1"/>
          <p:nvPr/>
        </p:nvSpPr>
        <p:spPr>
          <a:xfrm>
            <a:off x="6956425" y="4910137"/>
            <a:ext cx="1778000" cy="4921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dirty="0">
                <a:solidFill>
                  <a:schemeClr val="tx1"/>
                </a:solidFill>
                <a:effectLst/>
                <a:latin typeface="Calibri"/>
                <a:ea typeface="ＭＳ 明朝"/>
              </a:rPr>
              <a:t>Feedback to </a:t>
            </a:r>
            <a:r>
              <a:rPr lang="en-GB" sz="1100" dirty="0" smtClean="0">
                <a:solidFill>
                  <a:schemeClr val="tx1"/>
                </a:solidFill>
                <a:effectLst/>
                <a:latin typeface="Calibri"/>
                <a:ea typeface="ＭＳ 明朝"/>
              </a:rPr>
              <a:t>requirements, strategy </a:t>
            </a:r>
            <a:r>
              <a:rPr lang="en-GB" sz="1100" dirty="0">
                <a:solidFill>
                  <a:schemeClr val="tx1"/>
                </a:solidFill>
                <a:effectLst/>
                <a:latin typeface="Calibri"/>
                <a:ea typeface="ＭＳ 明朝"/>
              </a:rPr>
              <a:t>and </a:t>
            </a:r>
            <a:r>
              <a:rPr lang="en-GB" sz="1100" dirty="0" smtClean="0">
                <a:solidFill>
                  <a:schemeClr val="tx1"/>
                </a:solidFill>
                <a:effectLst/>
                <a:latin typeface="Calibri"/>
                <a:ea typeface="ＭＳ 明朝"/>
              </a:rPr>
              <a:t>roadmap</a:t>
            </a:r>
            <a:endParaRPr lang="en-US" dirty="0">
              <a:solidFill>
                <a:schemeClr val="tx1"/>
              </a:solidFill>
              <a:effectLst/>
              <a:latin typeface="Times New Roman"/>
              <a:ea typeface="ＭＳ 明朝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8166100" y="1320800"/>
            <a:ext cx="0" cy="3589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1"/>
          </p:cNvCxnSpPr>
          <p:nvPr/>
        </p:nvCxnSpPr>
        <p:spPr>
          <a:xfrm flipH="1">
            <a:off x="812800" y="6477000"/>
            <a:ext cx="200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95949" y="5156200"/>
            <a:ext cx="12350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657850" y="1320800"/>
            <a:ext cx="2508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28508" y="2061158"/>
            <a:ext cx="3168352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97960" y="1698495"/>
            <a:ext cx="1418456" cy="1994520"/>
            <a:chOff x="6897960" y="1698495"/>
            <a:chExt cx="1418456" cy="1994520"/>
          </a:xfrm>
        </p:grpSpPr>
        <p:sp>
          <p:nvSpPr>
            <p:cNvPr id="35" name="Rectangle 34"/>
            <p:cNvSpPr/>
            <p:nvPr/>
          </p:nvSpPr>
          <p:spPr>
            <a:xfrm>
              <a:off x="6897960" y="1698495"/>
              <a:ext cx="1418456" cy="410344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Industry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97960" y="2108839"/>
              <a:ext cx="1418456" cy="360040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Managment</a:t>
              </a:r>
              <a:endPara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97960" y="2468879"/>
              <a:ext cx="1418456" cy="360040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7960" y="3260967"/>
              <a:ext cx="1418456" cy="432048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97960" y="2828919"/>
              <a:ext cx="1418456" cy="432048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Science</a:t>
              </a:r>
              <a:endPara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5576" y="834399"/>
            <a:ext cx="7560840" cy="1224136"/>
            <a:chOff x="755576" y="834399"/>
            <a:chExt cx="7560840" cy="1224136"/>
          </a:xfrm>
          <a:solidFill>
            <a:srgbClr val="008000"/>
          </a:solidFill>
        </p:grpSpPr>
        <p:sp>
          <p:nvSpPr>
            <p:cNvPr id="50" name="Rectangle 49"/>
            <p:cNvSpPr/>
            <p:nvPr/>
          </p:nvSpPr>
          <p:spPr>
            <a:xfrm>
              <a:off x="755576" y="834399"/>
              <a:ext cx="7560840" cy="8640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9712" y="834399"/>
              <a:ext cx="1830520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Pan-Arctic and </a:t>
              </a:r>
              <a:r>
                <a:rPr lang="nb-NO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nb-NO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networks</a:t>
              </a:r>
              <a:endParaRPr lang="nb-NO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576" y="834399"/>
              <a:ext cx="13529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</a:t>
              </a:r>
              <a:r>
                <a:rPr lang="nb-NO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bodies</a:t>
              </a:r>
              <a:endParaRPr lang="nb-NO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60232" y="834399"/>
              <a:ext cx="1656184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Stakeholders</a:t>
              </a:r>
              <a:endParaRPr lang="nb-NO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07904" y="834399"/>
              <a:ext cx="1542488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management plans</a:t>
              </a:r>
              <a:endParaRPr lang="nb-NO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50392" y="834399"/>
              <a:ext cx="1647568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nb-NO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policy </a:t>
              </a:r>
              <a:r>
                <a:rPr lang="nb-NO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</a:t>
              </a:r>
              <a:endParaRPr lang="nb-NO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Up-Down Arrow 53"/>
            <p:cNvSpPr/>
            <p:nvPr/>
          </p:nvSpPr>
          <p:spPr>
            <a:xfrm>
              <a:off x="4407140" y="1698495"/>
              <a:ext cx="144016" cy="360040"/>
            </a:xfrm>
            <a:prstGeom prst="upDown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074992" y="2977398"/>
            <a:ext cx="28083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WP6</a:t>
            </a:r>
          </a:p>
          <a:p>
            <a:pPr algn="ctr"/>
            <a:r>
              <a:rPr lang="nb-NO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</a:t>
            </a:r>
            <a:r>
              <a:rPr lang="nb-NO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nb-NO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IAOS </a:t>
            </a:r>
            <a:r>
              <a:rPr lang="nb-NO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nb-NO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3528" y="2574830"/>
            <a:ext cx="2664296" cy="1804321"/>
            <a:chOff x="323528" y="2574830"/>
            <a:chExt cx="2664296" cy="1804321"/>
          </a:xfrm>
        </p:grpSpPr>
        <p:sp>
          <p:nvSpPr>
            <p:cNvPr id="6" name="Rectangle 5"/>
            <p:cNvSpPr/>
            <p:nvPr/>
          </p:nvSpPr>
          <p:spPr>
            <a:xfrm>
              <a:off x="323528" y="2574830"/>
              <a:ext cx="1944216" cy="180432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Models: </a:t>
              </a:r>
            </a:p>
            <a:p>
              <a:pPr algn="ctr"/>
              <a:r>
                <a:rPr lang="nb-NO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</a:t>
              </a:r>
              <a:r>
                <a:rPr lang="nb-NO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nb-NO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Forecasting</a:t>
              </a:r>
              <a:r>
                <a:rPr lang="nb-NO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nb-NO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Ecosystem, </a:t>
              </a:r>
              <a:endParaRPr lang="nb-N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b-NO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nb-NO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assimilation</a:t>
              </a:r>
              <a:endParaRPr lang="nb-N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eft-Right Arrow 63"/>
            <p:cNvSpPr/>
            <p:nvPr/>
          </p:nvSpPr>
          <p:spPr>
            <a:xfrm>
              <a:off x="2267744" y="3368978"/>
              <a:ext cx="720080" cy="216024"/>
            </a:xfrm>
            <a:prstGeom prst="leftRightArrow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18952" y="4757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Workpackage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structure</a:t>
            </a:r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from WP6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14568" y="4015043"/>
            <a:ext cx="8849919" cy="2665137"/>
            <a:chOff x="114568" y="4015043"/>
            <a:chExt cx="8849919" cy="2665137"/>
          </a:xfrm>
        </p:grpSpPr>
        <p:sp>
          <p:nvSpPr>
            <p:cNvPr id="75" name="Rectangle 74"/>
            <p:cNvSpPr/>
            <p:nvPr/>
          </p:nvSpPr>
          <p:spPr>
            <a:xfrm>
              <a:off x="114568" y="5312028"/>
              <a:ext cx="8849919" cy="13681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39477" y="5434340"/>
              <a:ext cx="3183728" cy="576064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Multidisciplinary</a:t>
              </a:r>
              <a:r>
                <a:rPr lang="nb-NO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 from </a:t>
              </a:r>
              <a:r>
                <a:rPr lang="nb-NO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</a:t>
              </a:r>
              <a:r>
                <a:rPr lang="nb-NO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nb-NO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</a:t>
              </a:r>
              <a:r>
                <a:rPr lang="nb-NO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observing</a:t>
              </a:r>
              <a:r>
                <a:rPr lang="nb-NO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systems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39477" y="5938396"/>
              <a:ext cx="318372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 2,3,4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512" y="5938396"/>
              <a:ext cx="139960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98924" y="5946363"/>
              <a:ext cx="1447888" cy="565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WP7,1</a:t>
              </a:r>
              <a:endParaRPr lang="nb-N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83562" y="5946363"/>
              <a:ext cx="16288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WP5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5057785" y="6082412"/>
              <a:ext cx="435621" cy="8384"/>
            </a:xfrm>
            <a:prstGeom prst="straightConnector1">
              <a:avLst/>
            </a:prstGeom>
            <a:ln w="34925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488324" y="5434340"/>
              <a:ext cx="1458487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Outreach</a:t>
              </a:r>
              <a:r>
                <a:rPr lang="nb-N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nb-NO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Roadmap</a:t>
              </a:r>
              <a:endPara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9512" y="5434340"/>
              <a:ext cx="1399608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 and </a:t>
              </a:r>
              <a:r>
                <a:rPr lang="nb-NO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coordination</a:t>
              </a:r>
              <a:endPara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527396" y="6100833"/>
              <a:ext cx="379922" cy="5344"/>
            </a:xfrm>
            <a:prstGeom prst="straightConnector1">
              <a:avLst/>
            </a:prstGeom>
            <a:ln w="34925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5923124" y="4181605"/>
              <a:ext cx="2177268" cy="1131194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5483562" y="5442307"/>
              <a:ext cx="1628884" cy="50405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</a:t>
              </a:r>
              <a:r>
                <a:rPr lang="nb-NO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observing</a:t>
              </a:r>
              <a:r>
                <a:rPr lang="nb-NO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system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7108496" y="6068675"/>
              <a:ext cx="383779" cy="5948"/>
            </a:xfrm>
            <a:prstGeom prst="straightConnector1">
              <a:avLst/>
            </a:prstGeom>
            <a:ln w="34925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5734405" y="4458548"/>
              <a:ext cx="11264" cy="861447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203848" y="4379152"/>
              <a:ext cx="0" cy="93287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017150" y="4015043"/>
              <a:ext cx="1966659" cy="1296985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9144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WP6 TASKS</a:t>
            </a:r>
          </a:p>
          <a:p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6.0 	Coordination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of WP 6</a:t>
            </a:r>
          </a:p>
          <a:p>
            <a:pPr>
              <a:lnSpc>
                <a:spcPts val="4000"/>
              </a:lnSpc>
            </a:pP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6.1 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000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6.2 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Ecosystem </a:t>
            </a:r>
            <a:r>
              <a:rPr lang="nb-NO" sz="30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6.3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Ice-ocean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statistics and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timeseries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6.4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Natural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hazards in the Arctic</a:t>
            </a:r>
          </a:p>
          <a:p>
            <a:pPr>
              <a:lnSpc>
                <a:spcPts val="4000"/>
              </a:lnSpc>
            </a:pP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Arctic </a:t>
            </a: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greenhouse </a:t>
            </a:r>
            <a:r>
              <a:rPr lang="nb-NO" sz="3000" dirty="0" err="1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6.6 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Cross-</a:t>
            </a:r>
            <a:r>
              <a:rPr lang="nb-NO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fertilize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30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000" dirty="0" err="1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6.7 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Marine </a:t>
            </a: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and maritime </a:t>
            </a:r>
            <a:r>
              <a:rPr lang="nb-NO" sz="3000" dirty="0" err="1"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nb-NO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6672"/>
            <a:ext cx="9036496" cy="599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WP6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TASK LEADERS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leader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6.0 Coordination				</a:t>
            </a:r>
            <a:r>
              <a:rPr lang="en-US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Ottersen </a:t>
            </a:r>
            <a:r>
              <a:rPr lang="en-US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M. Sejr</a:t>
            </a:r>
            <a:endParaRPr lang="en-US" sz="2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100" u="sng" dirty="0">
                <a:latin typeface="Arial" panose="020B0604020202020204" pitchFamily="34" charset="0"/>
                <a:cs typeface="Arial" panose="020B0604020202020204" pitchFamily="34" charset="0"/>
              </a:rPr>
              <a:t>6.1 </a:t>
            </a:r>
            <a:r>
              <a:rPr lang="nb-NO" sz="2100" u="sng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b-NO" sz="21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limate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1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nb-NO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Ralf </a:t>
            </a:r>
            <a:r>
              <a:rPr lang="nb-NO" sz="21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Döscher</a:t>
            </a:r>
            <a:r>
              <a:rPr lang="nb-NO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SMHI</a:t>
            </a:r>
            <a:endParaRPr lang="nb-NO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100" u="sng" dirty="0">
                <a:latin typeface="Arial" panose="020B0604020202020204" pitchFamily="34" charset="0"/>
                <a:cs typeface="Arial" panose="020B0604020202020204" pitchFamily="34" charset="0"/>
              </a:rPr>
              <a:t>6.2 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					</a:t>
            </a:r>
            <a:r>
              <a:rPr lang="nb-NO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Gro van der Meeren, IMR</a:t>
            </a:r>
            <a:endParaRPr lang="nb-NO" sz="2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6.3 Ice-ocean </a:t>
            </a:r>
            <a:r>
              <a:rPr lang="en-US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				</a:t>
            </a:r>
            <a:r>
              <a:rPr lang="en-US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Hanne Sagen, NERSC</a:t>
            </a:r>
            <a:endParaRPr lang="en-US" sz="2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6.4 Natural </a:t>
            </a:r>
            <a:r>
              <a:rPr lang="en-US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hazards				</a:t>
            </a:r>
            <a:r>
              <a:rPr lang="en-US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en-US" sz="21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Solgaard</a:t>
            </a:r>
            <a:r>
              <a:rPr lang="en-US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GEUS</a:t>
            </a:r>
            <a:endParaRPr lang="en-US" sz="2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100" u="sng" dirty="0">
                <a:latin typeface="Arial" panose="020B0604020202020204" pitchFamily="34" charset="0"/>
                <a:cs typeface="Arial" panose="020B0604020202020204" pitchFamily="34" charset="0"/>
              </a:rPr>
              <a:t>6.5 G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reenhouse </a:t>
            </a:r>
            <a:r>
              <a:rPr lang="nb-NO" sz="21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nb-NO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Mathias </a:t>
            </a:r>
            <a:r>
              <a:rPr lang="nb-NO" sz="21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Göckede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MPG</a:t>
            </a:r>
            <a:endParaRPr lang="nb-NO" sz="2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100" u="sng" dirty="0">
                <a:latin typeface="Arial" panose="020B0604020202020204" pitchFamily="34" charset="0"/>
                <a:cs typeface="Arial" panose="020B0604020202020204" pitchFamily="34" charset="0"/>
              </a:rPr>
              <a:t>6.6 </a:t>
            </a:r>
            <a:r>
              <a:rPr lang="nb-NO" sz="2100" u="sng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b-NO" sz="21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ocal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2100" u="sng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nb-NO" sz="21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1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b-NO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Lisbeth Iversen, NERSC</a:t>
            </a:r>
            <a:endParaRPr lang="nb-NO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100" u="sng" dirty="0">
                <a:latin typeface="Arial" panose="020B0604020202020204" pitchFamily="34" charset="0"/>
                <a:cs typeface="Arial" panose="020B0604020202020204" pitchFamily="34" charset="0"/>
              </a:rPr>
              <a:t>6.7 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Marine and Maritime </a:t>
            </a:r>
            <a:r>
              <a:rPr lang="nb-NO" sz="21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b-NO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Erik Buch, </a:t>
            </a:r>
            <a:r>
              <a:rPr lang="nb-NO" sz="21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EuroGOOS</a:t>
            </a:r>
            <a:endParaRPr lang="nb-NO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100" u="sng" dirty="0"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nb-NO" sz="2100" u="sng" dirty="0" err="1"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  <a:r>
              <a:rPr lang="nb-NO" sz="2100" u="sng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21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nb-NO" sz="21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b-NO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		</a:t>
            </a:r>
            <a:r>
              <a:rPr lang="nb-NO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Marie Maar, AU</a:t>
            </a:r>
            <a:endParaRPr lang="nb-NO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1661</TotalTime>
  <Words>417</Words>
  <Application>Microsoft Office PowerPoint</Application>
  <PresentationFormat>On-screen Show (4:3)</PresentationFormat>
  <Paragraphs>116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明朝</vt:lpstr>
      <vt:lpstr>SimSun</vt:lpstr>
      <vt:lpstr>Arial</vt:lpstr>
      <vt:lpstr>Calibri</vt:lpstr>
      <vt:lpstr>Lucida Grande</vt:lpstr>
      <vt:lpstr>Palatino Linotype</vt:lpstr>
      <vt:lpstr>Times</vt:lpstr>
      <vt:lpstr>Times New Roman</vt:lpstr>
      <vt:lpstr>WenQuanYi Micro Hei</vt:lpstr>
      <vt:lpstr>Wingdings</vt:lpstr>
      <vt:lpstr>Elemental</vt:lpstr>
      <vt:lpstr>INTAROS WP6</vt:lpstr>
      <vt:lpstr>PowerPoint Presentation</vt:lpstr>
      <vt:lpstr>PowerPoint Presentation</vt:lpstr>
      <vt:lpstr>PowerPoint Presentation</vt:lpstr>
      <vt:lpstr>Support to Marine and Maritime Industry</vt:lpstr>
      <vt:lpstr>Workpackage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Geir</dc:creator>
  <cp:lastModifiedBy>Geir Ottersen</cp:lastModifiedBy>
  <cp:revision>43</cp:revision>
  <dcterms:created xsi:type="dcterms:W3CDTF">2016-08-27T09:34:08Z</dcterms:created>
  <dcterms:modified xsi:type="dcterms:W3CDTF">2017-01-06T08:42:01Z</dcterms:modified>
</cp:coreProperties>
</file>