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613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Variogram: http://gpss.cc/mock09/slides/wackernagel.pdf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icon: https://www.iconfinder.com/icons/314689/search_icon#size=128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layer: https://www.iconfinder.com/icons/64437/layers_map_icon#size=32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276600" y="-457199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6690" algn="l" rtl="0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91769" algn="l" rtl="0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4470" algn="l" rtl="0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1082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205739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1336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20320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-914400" y="2133601"/>
            <a:ext cx="5181600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3124200" y="457201"/>
            <a:ext cx="45720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6690" algn="l" rtl="0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91769" algn="l" rtl="0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4470" algn="l" rtl="0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1082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205739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1336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20320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133600" y="358950"/>
            <a:ext cx="6096000" cy="3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81610" algn="l" rtl="0">
              <a:lnSpc>
                <a:spcPct val="115000"/>
              </a:lnSpc>
              <a:spcBef>
                <a:spcPts val="420"/>
              </a:spcBef>
              <a:spcAft>
                <a:spcPts val="100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6690" algn="l" rtl="0">
              <a:lnSpc>
                <a:spcPct val="115000"/>
              </a:lnSpc>
              <a:spcBef>
                <a:spcPts val="380"/>
              </a:spcBef>
              <a:spcAft>
                <a:spcPts val="100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91769" algn="l" rtl="0">
              <a:lnSpc>
                <a:spcPct val="115000"/>
              </a:lnSpc>
              <a:spcBef>
                <a:spcPts val="340"/>
              </a:spcBef>
              <a:spcAft>
                <a:spcPts val="1000"/>
              </a:spcAft>
              <a:buClr>
                <a:schemeClr val="lt1"/>
              </a:buClr>
              <a:buSzPct val="59999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lnSpc>
                <a:spcPct val="115000"/>
              </a:lnSpc>
              <a:spcBef>
                <a:spcPts val="320"/>
              </a:spcBef>
              <a:spcAft>
                <a:spcPts val="100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4470" algn="l" rt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10820" algn="l" rtl="0">
              <a:lnSpc>
                <a:spcPct val="115000"/>
              </a:lnSpc>
              <a:spcBef>
                <a:spcPts val="280"/>
              </a:spcBef>
              <a:spcAft>
                <a:spcPts val="100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205739" algn="l" rtl="0">
              <a:lnSpc>
                <a:spcPct val="115000"/>
              </a:lnSpc>
              <a:spcBef>
                <a:spcPts val="280"/>
              </a:spcBef>
              <a:spcAft>
                <a:spcPts val="1000"/>
              </a:spcAft>
              <a:buClr>
                <a:schemeClr val="lt1"/>
              </a:buClr>
              <a:buSzPct val="59999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13360" algn="l" rtl="0">
              <a:lnSpc>
                <a:spcPct val="115000"/>
              </a:lnSpc>
              <a:spcBef>
                <a:spcPts val="280"/>
              </a:spcBef>
              <a:spcAft>
                <a:spcPts val="100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203200" algn="l" rtl="0">
              <a:lnSpc>
                <a:spcPct val="115000"/>
              </a:lnSpc>
              <a:spcBef>
                <a:spcPts val="280"/>
              </a:spcBef>
              <a:spcAft>
                <a:spcPts val="100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77250" y="4876800"/>
            <a:ext cx="7543800" cy="12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1828800" y="3159759"/>
            <a:ext cx="457200" cy="1034128"/>
          </a:xfrm>
          <a:prstGeom prst="rect">
            <a:avLst/>
          </a:prstGeom>
          <a:noFill/>
          <a:ln>
            <a:noFill/>
          </a:ln>
        </p:spPr>
        <p:txBody>
          <a:bodyPr lIns="0" tIns="9125" rIns="0" bIns="9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777239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6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1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380"/>
              </a:spcBef>
              <a:buClr>
                <a:schemeClr val="lt1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340"/>
              </a:spcBef>
              <a:buClr>
                <a:schemeClr val="lt1"/>
              </a:buClr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lt1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4267200" y="4074496"/>
            <a:ext cx="457200" cy="1015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800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039" cy="2350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5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344167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6690" algn="l" rtl="0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91769" algn="l" rtl="0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4470" algn="l" rtl="0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1082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205739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1336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20320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6690" algn="l" rtl="0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91769" algn="l" rtl="0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4470" algn="l" rtl="0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1082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205739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1336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20320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34112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344167" y="1371600"/>
            <a:ext cx="3276600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01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2880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87959" algn="l" rtl="0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0660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03200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19811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19557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502920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5029200" y="1371600"/>
            <a:ext cx="327355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01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2880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87959" algn="l" rtl="0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0660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03200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19811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19557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1056640" y="520191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4780280" y="520191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328919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701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75260" algn="l" rtl="0">
              <a:spcBef>
                <a:spcPts val="44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80339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198119" algn="l" rtl="0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193040" algn="l" rtl="0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187960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182879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190500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180339" algn="l" rtl="0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715000" y="68580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219200" y="612775"/>
            <a:ext cx="6705599" cy="2546984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743200" y="3453046"/>
            <a:ext cx="5029199" cy="720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2435351" y="3331464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" name="Shape 11"/>
          <p:cNvSpPr/>
          <p:nvPr/>
        </p:nvSpPr>
        <p:spPr>
          <a:xfrm rot="-1875725">
            <a:off x="1373220" y="1038439"/>
            <a:ext cx="7240619" cy="5706986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Shape 12"/>
          <p:cNvSpPr/>
          <p:nvPr/>
        </p:nvSpPr>
        <p:spPr>
          <a:xfrm rot="-3943090">
            <a:off x="-274210" y="1165874"/>
            <a:ext cx="5538471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" name="Shape 13"/>
          <p:cNvSpPr/>
          <p:nvPr/>
        </p:nvSpPr>
        <p:spPr>
          <a:xfrm rot="-1875725">
            <a:off x="3277955" y="116853"/>
            <a:ext cx="6479362" cy="4754756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81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40080" marR="0" lvl="1" indent="-186690" algn="l" rtl="0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05839" marR="0" lvl="2" indent="-191769" algn="l" rtl="0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-205739" algn="l" rtl="0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645920" marR="0" lvl="4" indent="-204470" algn="l" rtl="0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965960" marR="0" lvl="5" indent="-21082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40280" marR="0" lvl="6" indent="-205739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14600" marR="0" lvl="7" indent="-21336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834640" marR="0" lvl="8" indent="-203200" algn="l" rtl="0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253496" y="1555908"/>
            <a:ext cx="8664300" cy="21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WP5</a:t>
            </a:r>
            <a:b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integration and management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112850" y="3823177"/>
            <a:ext cx="6783900" cy="236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8288" marR="0" lvl="0" indent="-558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Pedro Gonçalves, Terradue Srl (lead) </a:t>
            </a:r>
          </a:p>
          <a:p>
            <a:pPr marL="18288" marR="0" lvl="0" indent="-5588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2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marR="0" lvl="0" indent="-5588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Torill Hamre, NERSC (co-lead)</a:t>
            </a:r>
          </a:p>
          <a:p>
            <a:pPr marL="18288" marR="0" lvl="0" indent="-5588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lvl="0" indent="-5588" algn="ctr" rtl="0">
              <a:spcBef>
                <a:spcPts val="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Project Kickoff, January 12</a:t>
            </a:r>
            <a:r>
              <a:rPr lang="en-US" sz="1600" baseline="30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</a:t>
            </a:r>
            <a:r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2017, Bergen</a:t>
            </a:r>
          </a:p>
        </p:txBody>
      </p:sp>
      <p:pic>
        <p:nvPicPr>
          <p:cNvPr id="100" name="Shape 100" descr="J:\INTAROS\WP_Presentations\terradue_pr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9" y="129225"/>
            <a:ext cx="1808700" cy="6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J:\INTAROS\WP_Presentations\cti_flex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469" y="129226"/>
            <a:ext cx="1210800" cy="6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6223" y="120925"/>
            <a:ext cx="3290200" cy="6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673" y="3908649"/>
            <a:ext cx="4005024" cy="27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4980225" y="5551725"/>
            <a:ext cx="3847500" cy="2961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777250" y="4876800"/>
            <a:ext cx="7543800" cy="127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WP5 Tasks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73575" y="280700"/>
            <a:ext cx="8261400" cy="377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T5.1 - Requirements and architectural design</a:t>
            </a:r>
            <a:r>
              <a:rPr lang="en-US" sz="1800">
                <a:solidFill>
                  <a:srgbClr val="FFFF00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T5.2 - iAOS platform and tools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T5.3 - Integrate data from existing repositories into iAOS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T5.4 - Development of geo-statistical methods for data integration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T5.5 - Processing services</a:t>
            </a:r>
            <a:r>
              <a:rPr lang="en-US" sz="1800">
                <a:solidFill>
                  <a:srgbClr val="FFFF00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T5.6 - iAOS Portal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T5.7 - Synthesis of the IAOS infrastructure - experiences </a:t>
            </a:r>
            <a:br>
              <a:rPr lang="en-US" sz="1800"/>
            </a:br>
            <a:r>
              <a:rPr lang="en-US" sz="1800"/>
              <a:t>         and challenges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39712" y="331787"/>
            <a:ext cx="8664600" cy="6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WP5 </a:t>
            </a:r>
            <a:r>
              <a:rPr lang="en-US" sz="2800" b="1" i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integration and management</a:t>
            </a:r>
          </a:p>
        </p:txBody>
      </p:sp>
      <p:sp>
        <p:nvSpPr>
          <p:cNvPr id="192" name="Shape 192"/>
          <p:cNvSpPr/>
          <p:nvPr/>
        </p:nvSpPr>
        <p:spPr>
          <a:xfrm>
            <a:off x="3192463" y="3837421"/>
            <a:ext cx="6413700" cy="248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5.2</a:t>
            </a:r>
            <a:b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IAOS platform deployment and operation: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 the underlying infrastructure for iAOS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offer a Cloud Developer Sandbox for algorithm and </a:t>
            </a:r>
            <a:b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service developers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include cloud orchestration, storage virtualisation, </a:t>
            </a:r>
            <a:b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Virtual Machine (VM) provisioning, scaling &amp; cloud bursting---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operate on Cloud Platform under a virtualized data center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define, execute and manage services of interconnected VMs</a:t>
            </a:r>
          </a:p>
        </p:txBody>
      </p:sp>
      <p:sp>
        <p:nvSpPr>
          <p:cNvPr id="193" name="Shape 193"/>
          <p:cNvSpPr/>
          <p:nvPr/>
        </p:nvSpPr>
        <p:spPr>
          <a:xfrm>
            <a:off x="66675" y="966800"/>
            <a:ext cx="5536200" cy="251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5.1</a:t>
            </a:r>
            <a:b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System requirements and architecture consolidation: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Analyse interfaces of the databases selected in WP2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Define the data search and access services in iAOS.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Define essential user functionality for data discovery view, download, transformation, and workflows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Define the architecture driven by a cloud infrastructure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249" y="1177112"/>
            <a:ext cx="3334149" cy="20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32600"/>
            <a:ext cx="2544827" cy="307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39712" y="331787"/>
            <a:ext cx="8664575" cy="619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WP5 </a:t>
            </a:r>
            <a:r>
              <a:rPr lang="en-US" sz="2800" b="1" i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integration and management</a:t>
            </a:r>
          </a:p>
        </p:txBody>
      </p:sp>
      <p:sp>
        <p:nvSpPr>
          <p:cNvPr id="202" name="Shape 202"/>
          <p:cNvSpPr/>
          <p:nvPr/>
        </p:nvSpPr>
        <p:spPr>
          <a:xfrm>
            <a:off x="236548" y="1101725"/>
            <a:ext cx="5366100" cy="248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5.3</a:t>
            </a:r>
            <a:br>
              <a:rPr lang="en-US" sz="14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4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Integrate data from existing repositories into iAOS: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 a framework to ease the discovery (i.e. search)</a:t>
            </a:r>
            <a:r>
              <a:rPr lang="en-US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retrieval (i.e. access) of data (remote-sensing, in situ)</a:t>
            </a:r>
            <a:r>
              <a:rPr lang="en-US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using 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best practices for search services </a:t>
            </a:r>
            <a:r>
              <a:rPr lang="en-US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(e.g.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OpenSearch)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selected tools to support data access to the relevant archives </a:t>
            </a:r>
            <a:b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will be made available on the Cloud Sandbox environment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define the roadmap to support a federated cloud solution for</a:t>
            </a:r>
            <a:b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existing data infrastructures</a:t>
            </a:r>
          </a:p>
        </p:txBody>
      </p:sp>
      <p:sp>
        <p:nvSpPr>
          <p:cNvPr id="203" name="Shape 203"/>
          <p:cNvSpPr/>
          <p:nvPr/>
        </p:nvSpPr>
        <p:spPr>
          <a:xfrm>
            <a:off x="4020900" y="3695700"/>
            <a:ext cx="5064600" cy="29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5.4</a:t>
            </a:r>
            <a:br>
              <a:rPr lang="en-US" sz="14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4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Development of geo-statistical methods for data integration: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exploits the data processing tools in the plaform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evelop new geo-statistical algorithms for combining multi-source</a:t>
            </a:r>
            <a:r>
              <a:rPr lang="en-US"/>
              <a:t> 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into new data products 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Implement the developed algorithms as part of a geo-statistical</a:t>
            </a:r>
            <a:r>
              <a:rPr lang="en-US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library RGeostats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Implement toolboxes </a:t>
            </a: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increase performance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Make the developed algorithms available for service development in Task 5.5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482" y="1103327"/>
            <a:ext cx="3317117" cy="25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25" y="4093047"/>
            <a:ext cx="3637099" cy="203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239712" y="331787"/>
            <a:ext cx="8664600" cy="6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WP5 </a:t>
            </a:r>
            <a:r>
              <a:rPr lang="en-US" sz="2800" b="1" i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integration and management</a:t>
            </a:r>
          </a:p>
        </p:txBody>
      </p:sp>
      <p:sp>
        <p:nvSpPr>
          <p:cNvPr id="212" name="Shape 212"/>
          <p:cNvSpPr/>
          <p:nvPr/>
        </p:nvSpPr>
        <p:spPr>
          <a:xfrm>
            <a:off x="160350" y="1101725"/>
            <a:ext cx="6226500" cy="314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5.5</a:t>
            </a:r>
            <a:b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Integration of new processing services:</a:t>
            </a:r>
          </a:p>
          <a:p>
            <a:pPr marL="285750" marR="0" lvl="0" indent="-298450" algn="l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Exploit the data processing tools and geo-statistical algorithms in the Cloud Developer Sandboxes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Support the full life cycle of the integration of new processing services offering simultaneous access to data , tools and processing resources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Implement services within a Platform as a shared Service (PaaS)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Selected data processing services will be developed and made available to demonstrate the iAOS platform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6446801" y="1397691"/>
            <a:ext cx="2457514" cy="3228101"/>
            <a:chOff x="6294630" y="1092200"/>
            <a:chExt cx="2609657" cy="3347958"/>
          </a:xfrm>
        </p:grpSpPr>
        <p:sp>
          <p:nvSpPr>
            <p:cNvPr id="214" name="Shape 214"/>
            <p:cNvSpPr/>
            <p:nvPr/>
          </p:nvSpPr>
          <p:spPr>
            <a:xfrm>
              <a:off x="6313487" y="1092200"/>
              <a:ext cx="2590800" cy="640079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19050" cap="flat" cmpd="sng">
              <a:solidFill>
                <a:srgbClr val="47729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Service Design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6313487" y="1762759"/>
              <a:ext cx="2590800" cy="640200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19050" cap="flat" cmpd="sng">
              <a:solidFill>
                <a:srgbClr val="47729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Service Implementation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6313487" y="2443480"/>
              <a:ext cx="2590800" cy="640200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19050" cap="flat" cmpd="sng">
              <a:solidFill>
                <a:srgbClr val="47729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Service Testing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6313487" y="3124200"/>
              <a:ext cx="2590800" cy="640079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19050" cap="flat" cmpd="sng">
              <a:solidFill>
                <a:srgbClr val="47729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Service Deployment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6294630" y="3800078"/>
              <a:ext cx="2590800" cy="640079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19050" cap="flat" cmpd="sng">
              <a:solidFill>
                <a:srgbClr val="47729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Service Validation</a:t>
              </a:r>
            </a:p>
          </p:txBody>
        </p:sp>
      </p:grp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767" y="4401850"/>
            <a:ext cx="3496058" cy="22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239712" y="331787"/>
            <a:ext cx="8664575" cy="619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WP5 </a:t>
            </a:r>
            <a:r>
              <a:rPr lang="en-US" sz="2800" b="1" i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 integration and management</a:t>
            </a:r>
          </a:p>
        </p:txBody>
      </p:sp>
      <p:sp>
        <p:nvSpPr>
          <p:cNvPr id="225" name="Shape 225"/>
          <p:cNvSpPr/>
          <p:nvPr/>
        </p:nvSpPr>
        <p:spPr>
          <a:xfrm>
            <a:off x="239725" y="4239950"/>
            <a:ext cx="7834200" cy="200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5.7</a:t>
            </a:r>
            <a:b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Synthesis of IAOS infrastructure deployment and operation:</a:t>
            </a:r>
          </a:p>
          <a:p>
            <a:pPr marL="285750" marR="0" lvl="0" indent="-298450" algn="l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summarize the experiences with deploying and operating the iAOS infrastructure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identify technical and non-technical challenges that need to be addressed to establish a sustainable pan-Arctic  integrated observing system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make recommendations for the  roadmap for a Sustainable Arctic Observing System (SAOS)</a:t>
            </a:r>
          </a:p>
        </p:txBody>
      </p:sp>
      <p:sp>
        <p:nvSpPr>
          <p:cNvPr id="226" name="Shape 226"/>
          <p:cNvSpPr/>
          <p:nvPr/>
        </p:nvSpPr>
        <p:spPr>
          <a:xfrm>
            <a:off x="3164948" y="1219569"/>
            <a:ext cx="5764800" cy="218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Task 5.6</a:t>
            </a:r>
            <a:b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 b="1">
                <a:solidFill>
                  <a:srgbClr val="FF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iAOS portal development:</a:t>
            </a:r>
          </a:p>
          <a:p>
            <a:pPr marL="285750" marR="0" lvl="0" indent="-298450" algn="l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 an intuitive user interface to the search, access and </a:t>
            </a:r>
            <a:b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processing services in iAOS 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 a joint entry point to the integrated data repositories and the developed services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visualize retrieved multi-source data in a common map projection with basic GIS operations </a:t>
            </a:r>
          </a:p>
          <a:p>
            <a:pPr marL="285750" marR="0" lvl="0" indent="-298450" algn="l" rtl="0">
              <a:spcBef>
                <a:spcPts val="2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enable execution of the developed processing services</a:t>
            </a:r>
          </a:p>
        </p:txBody>
      </p:sp>
      <p:grpSp>
        <p:nvGrpSpPr>
          <p:cNvPr id="227" name="Shape 227"/>
          <p:cNvGrpSpPr/>
          <p:nvPr/>
        </p:nvGrpSpPr>
        <p:grpSpPr>
          <a:xfrm>
            <a:off x="239726" y="1187268"/>
            <a:ext cx="2724239" cy="2765040"/>
            <a:chOff x="5415139" y="1510601"/>
            <a:chExt cx="3405300" cy="3456300"/>
          </a:xfrm>
        </p:grpSpPr>
        <p:pic>
          <p:nvPicPr>
            <p:cNvPr id="228" name="Shape 228" descr="display_capple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15139" y="1510601"/>
              <a:ext cx="3405300" cy="345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 descr="C:\Users\torill\Downloads\applications_offic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20271" y="1870641"/>
              <a:ext cx="648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 descr="C:\Users\torill\Downloads\x_office_documen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56375" y="302276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 descr="C:\Users\torill\Downloads\offic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40352" y="1870641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Shape 232" descr="C:\Users\torill\Downloads\view_calendar_lis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5821" y="2014658"/>
              <a:ext cx="776400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48264" y="2806746"/>
              <a:ext cx="105390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24328" y="2230682"/>
              <a:ext cx="585000" cy="439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5" name="Shape 235"/>
            <p:cNvGrpSpPr/>
            <p:nvPr/>
          </p:nvGrpSpPr>
          <p:grpSpPr>
            <a:xfrm>
              <a:off x="5796135" y="1798633"/>
              <a:ext cx="576000" cy="1800300"/>
              <a:chOff x="4644007" y="4653135"/>
              <a:chExt cx="576000" cy="1800300"/>
            </a:xfrm>
          </p:grpSpPr>
          <p:sp>
            <p:nvSpPr>
              <p:cNvPr id="236" name="Shape 236"/>
              <p:cNvSpPr/>
              <p:nvPr/>
            </p:nvSpPr>
            <p:spPr>
              <a:xfrm>
                <a:off x="4644007" y="4653135"/>
                <a:ext cx="576000" cy="1800300"/>
              </a:xfrm>
              <a:prstGeom prst="rect">
                <a:avLst/>
              </a:prstGeom>
              <a:solidFill>
                <a:srgbClr val="DDEBEE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grpSp>
            <p:nvGrpSpPr>
              <p:cNvPr id="237" name="Shape 237"/>
              <p:cNvGrpSpPr/>
              <p:nvPr/>
            </p:nvGrpSpPr>
            <p:grpSpPr>
              <a:xfrm>
                <a:off x="4738471" y="4725143"/>
                <a:ext cx="390000" cy="1614135"/>
                <a:chOff x="3635896" y="5085183"/>
                <a:chExt cx="390000" cy="1614135"/>
              </a:xfrm>
            </p:grpSpPr>
            <p:pic>
              <p:nvPicPr>
                <p:cNvPr id="238" name="Shape 238" descr="C:\torillh\Pictures\Icons\open_icon_library-full\icons\png\256x256\actions\system-search-3.png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3635896" y="5085183"/>
                  <a:ext cx="365700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9" name="Shape 239" descr="C:\torillh\Pictures\Icons\open_icon_library-full\icons\png\256x256\actions\system-run-3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3635896" y="5517232"/>
                  <a:ext cx="390000" cy="39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0" name="Shape 240" descr="C:\torillh\Pictures\Icons\open_icon_library-full\icons\png\256x256\actions\office-chart-scatter.png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3635896" y="5949280"/>
                  <a:ext cx="390000" cy="39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1" name="Shape 241" descr="C:\torillh\Pictures\Icons\open_icon_library-full\icons\png\256x256\actions\office-chart-line.png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3635896" y="6309319"/>
                  <a:ext cx="390000" cy="389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42" name="Shape 24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444207" y="2590722"/>
              <a:ext cx="996000" cy="541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Key milestones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832675" y="1376125"/>
            <a:ext cx="4112400" cy="343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800"/>
              <a:t>Deliverables</a:t>
            </a:r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285750" lvl="0" indent="-266700" rtl="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D5.1 - Requirements and architectural design </a:t>
            </a:r>
            <a:r>
              <a:rPr lang="en-US" sz="1100">
                <a:solidFill>
                  <a:srgbClr val="FFFF00"/>
                </a:solidFill>
              </a:rPr>
              <a:t>(M12, 36) </a:t>
            </a:r>
          </a:p>
          <a:p>
            <a:pPr marL="285750" lvl="0" indent="-26670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D5.2 - Platform and tools </a:t>
            </a:r>
            <a:r>
              <a:rPr lang="en-US" sz="1100">
                <a:solidFill>
                  <a:srgbClr val="FFFF00"/>
                </a:solidFill>
              </a:rPr>
              <a:t>(M24, 42)</a:t>
            </a:r>
          </a:p>
          <a:p>
            <a:pPr marL="285750" lvl="0" indent="-26670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D5.3 - Data integrated from existing repositories </a:t>
            </a:r>
            <a:r>
              <a:rPr lang="en-US" sz="1100">
                <a:solidFill>
                  <a:srgbClr val="FFFF00"/>
                </a:solidFill>
              </a:rPr>
              <a:t>(M24, 54)</a:t>
            </a:r>
          </a:p>
          <a:p>
            <a:pPr marL="285750" lvl="0" indent="-26670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D5.4 - Geostatistical library </a:t>
            </a:r>
            <a:r>
              <a:rPr lang="en-US" sz="1100">
                <a:solidFill>
                  <a:srgbClr val="FFFF00"/>
                </a:solidFill>
              </a:rPr>
              <a:t>(M36, 54)</a:t>
            </a:r>
          </a:p>
          <a:p>
            <a:pPr marL="285750" lvl="0" indent="-26670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D5.5 - Processing services </a:t>
            </a:r>
            <a:r>
              <a:rPr lang="en-US" sz="1100">
                <a:solidFill>
                  <a:srgbClr val="FFFF00"/>
                </a:solidFill>
              </a:rPr>
              <a:t>(M36, 54)</a:t>
            </a:r>
            <a:r>
              <a:rPr lang="en-US" sz="1100"/>
              <a:t> </a:t>
            </a:r>
          </a:p>
          <a:p>
            <a:pPr marL="285750" lvl="0" indent="-26670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D5.6 - Portal with user manual </a:t>
            </a:r>
            <a:r>
              <a:rPr lang="en-US" sz="1100">
                <a:solidFill>
                  <a:srgbClr val="FFFF00"/>
                </a:solidFill>
              </a:rPr>
              <a:t>(M24, 54)</a:t>
            </a:r>
          </a:p>
          <a:p>
            <a:pPr marL="285750" lvl="0" indent="-266700">
              <a:spcBef>
                <a:spcPts val="200"/>
              </a:spcBef>
              <a:spcAft>
                <a:spcPts val="1000"/>
              </a:spcAft>
              <a:buSzPct val="100000"/>
              <a:buFont typeface="Arial"/>
            </a:pPr>
            <a:r>
              <a:rPr lang="en-US" sz="1100"/>
              <a:t>D5.7 Synthesis of the IAOS infrastructure - experiences </a:t>
            </a:r>
            <a:br>
              <a:rPr lang="en-US" sz="1100"/>
            </a:br>
            <a:r>
              <a:rPr lang="en-US" sz="1100"/>
              <a:t>         and challenges </a:t>
            </a:r>
            <a:r>
              <a:rPr lang="en-US" sz="1100">
                <a:solidFill>
                  <a:srgbClr val="FFFF00"/>
                </a:solidFill>
              </a:rPr>
              <a:t>(M54)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698675" y="429775"/>
            <a:ext cx="3506700" cy="412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00"/>
                </a:solidFill>
              </a:rPr>
              <a:t>M12</a:t>
            </a:r>
            <a:r>
              <a:rPr lang="en-US" sz="2400"/>
              <a:t> - Design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00"/>
                </a:solidFill>
              </a:rPr>
              <a:t>M24</a:t>
            </a:r>
            <a:r>
              <a:rPr lang="en-US" sz="2400"/>
              <a:t> - 1st Deployment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00"/>
                </a:solidFill>
              </a:rPr>
              <a:t>M36</a:t>
            </a:r>
            <a:r>
              <a:rPr lang="en-US" sz="2400"/>
              <a:t> - Design Update   </a:t>
            </a:r>
            <a:br>
              <a:rPr lang="en-US" sz="2400"/>
            </a:br>
            <a:r>
              <a:rPr lang="en-US" sz="2400"/>
              <a:t>         with services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00"/>
                </a:solidFill>
              </a:rPr>
              <a:t>M42</a:t>
            </a:r>
            <a:r>
              <a:rPr lang="en-US" sz="2400"/>
              <a:t> - 2nd Deployment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777250" y="4876800"/>
            <a:ext cx="7543800" cy="127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Deliverables</a:t>
            </a:r>
          </a:p>
        </p:txBody>
      </p:sp>
      <p:grpSp>
        <p:nvGrpSpPr>
          <p:cNvPr id="257" name="Shape 257"/>
          <p:cNvGrpSpPr/>
          <p:nvPr/>
        </p:nvGrpSpPr>
        <p:grpSpPr>
          <a:xfrm>
            <a:off x="4576850" y="358950"/>
            <a:ext cx="3957550" cy="4052700"/>
            <a:chOff x="540200" y="2942725"/>
            <a:chExt cx="3957550" cy="4052700"/>
          </a:xfrm>
        </p:grpSpPr>
        <p:sp>
          <p:nvSpPr>
            <p:cNvPr id="258" name="Shape 258"/>
            <p:cNvSpPr/>
            <p:nvPr/>
          </p:nvSpPr>
          <p:spPr>
            <a:xfrm>
              <a:off x="541350" y="2942725"/>
              <a:ext cx="3956400" cy="405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SzPct val="25000"/>
                <a:buNone/>
              </a:pPr>
              <a:r>
                <a:rPr lang="en-US" sz="2400" b="1">
                  <a:solidFill>
                    <a:srgbClr val="FFCC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Deliveries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D5.1 - iAOS requirements and architectural </a:t>
              </a:r>
              <a:b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</a:b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design (M12, 36) 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D5.2 - iAOS platform and tools (M24, 42)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D5.3 - Data integrated from existing </a:t>
              </a:r>
              <a:b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</a:b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repositories (M24, 54)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D5.4 - Geostatistical library (M36, 54)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D5.5 - Processing services (M36, 54) 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D5.6 - iAOS Portal (M24, 54)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D5.7 Synthesis of the IAOS infrastructure </a:t>
              </a:r>
              <a:b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</a:b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- experiences and challenges (M54)</a:t>
              </a:r>
            </a:p>
            <a:p>
              <a:pPr marR="0" lvl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endParaRPr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540200" y="3605900"/>
              <a:ext cx="3956400" cy="4599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540200" y="4764089"/>
              <a:ext cx="3956400" cy="4599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40200" y="5808419"/>
              <a:ext cx="3956400" cy="3777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2" name="Shape 262"/>
          <p:cNvGrpSpPr/>
          <p:nvPr/>
        </p:nvGrpSpPr>
        <p:grpSpPr>
          <a:xfrm>
            <a:off x="260670" y="783208"/>
            <a:ext cx="3798701" cy="2652096"/>
            <a:chOff x="4193024" y="2942724"/>
            <a:chExt cx="4711275" cy="3221299"/>
          </a:xfrm>
        </p:grpSpPr>
        <p:pic>
          <p:nvPicPr>
            <p:cNvPr id="263" name="Shape 2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93024" y="2942724"/>
              <a:ext cx="4711275" cy="322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Shape 264"/>
            <p:cNvSpPr/>
            <p:nvPr/>
          </p:nvSpPr>
          <p:spPr>
            <a:xfrm>
              <a:off x="4296450" y="4847550"/>
              <a:ext cx="4531200" cy="3777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777250" y="4876800"/>
            <a:ext cx="7543800" cy="127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Upcoming Actions</a:t>
            </a:r>
          </a:p>
        </p:txBody>
      </p:sp>
      <p:grpSp>
        <p:nvGrpSpPr>
          <p:cNvPr id="271" name="Shape 271"/>
          <p:cNvGrpSpPr/>
          <p:nvPr/>
        </p:nvGrpSpPr>
        <p:grpSpPr>
          <a:xfrm>
            <a:off x="4576850" y="358950"/>
            <a:ext cx="3957550" cy="4052700"/>
            <a:chOff x="540200" y="2942725"/>
            <a:chExt cx="3957550" cy="4052700"/>
          </a:xfrm>
        </p:grpSpPr>
        <p:sp>
          <p:nvSpPr>
            <p:cNvPr id="272" name="Shape 272"/>
            <p:cNvSpPr/>
            <p:nvPr/>
          </p:nvSpPr>
          <p:spPr>
            <a:xfrm>
              <a:off x="541350" y="2942725"/>
              <a:ext cx="3956400" cy="405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SzPct val="25000"/>
                <a:buNone/>
              </a:pPr>
              <a:r>
                <a:rPr lang="en-US" sz="2400" b="1">
                  <a:solidFill>
                    <a:srgbClr val="FFCC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Deliveries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D5.1 - iAOS requirements and architectural </a:t>
              </a:r>
              <a:b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</a:b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design (M12, 36) 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Font typeface="Arial"/>
                <a:buChar char="•"/>
              </a:pPr>
              <a:r>
                <a:rPr lang="en-US">
                  <a:solidFill>
                    <a:schemeClr val="dk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D5.2 - iAOS platform and tools (M24, 42)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D5.3 - Data integrated from existing </a:t>
              </a:r>
              <a:b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</a:b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repositories (M24, 54)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Font typeface="Arial"/>
                <a:buChar char="•"/>
              </a:pPr>
              <a:r>
                <a:rPr lang="en-US">
                  <a:solidFill>
                    <a:schemeClr val="dk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D5.4 - Geostatistical library (M36, 54)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Font typeface="Arial"/>
                <a:buChar char="•"/>
              </a:pPr>
              <a:r>
                <a:rPr lang="en-US">
                  <a:solidFill>
                    <a:schemeClr val="dk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D5.5 - Processing services (M36, 54) 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en-US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D5.6 - iAOS Portal (M24, 54)</a:t>
              </a:r>
            </a:p>
            <a:p>
              <a:pPr marL="285750" marR="0" lvl="0" indent="-285750" algn="l" rtl="0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Font typeface="Arial"/>
                <a:buChar char="•"/>
              </a:pPr>
              <a:r>
                <a:rPr lang="en-US">
                  <a:solidFill>
                    <a:schemeClr val="dk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D5.7 Synthesis of the IAOS infrastructure </a:t>
              </a:r>
              <a:br>
                <a:rPr lang="en-US">
                  <a:solidFill>
                    <a:schemeClr val="dk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</a:br>
              <a:r>
                <a:rPr lang="en-US">
                  <a:solidFill>
                    <a:schemeClr val="dk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- experiences and challenges (M54)</a:t>
              </a:r>
            </a:p>
            <a:p>
              <a:pPr marR="0" lvl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endParaRPr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540200" y="3605900"/>
              <a:ext cx="3956400" cy="4599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40200" y="4764090"/>
              <a:ext cx="3956400" cy="4599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540200" y="6261996"/>
              <a:ext cx="3956400" cy="377700"/>
            </a:xfrm>
            <a:prstGeom prst="rect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6" name="Shape 276"/>
          <p:cNvSpPr/>
          <p:nvPr/>
        </p:nvSpPr>
        <p:spPr>
          <a:xfrm>
            <a:off x="310800" y="358950"/>
            <a:ext cx="3378900" cy="405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3111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Identify teams for each task</a:t>
            </a:r>
          </a:p>
          <a:p>
            <a:pPr marL="285750" lvl="0" indent="-3111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Palatino Linotype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Initiate task organisation</a:t>
            </a:r>
          </a:p>
          <a:p>
            <a:pPr marL="285750" lvl="0" indent="-3111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Palatino Linotype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Monthly WP Telcos</a:t>
            </a:r>
          </a:p>
          <a:p>
            <a:pPr marL="285750" lvl="0" indent="-3111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Palatino Linotype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Start collaborative activities between the different institutions</a:t>
            </a:r>
          </a:p>
          <a:p>
            <a:pPr marL="285750" lvl="0" indent="-31115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Define Intermediate Releases 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8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the iAOS concept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100" cy="234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Objectives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80722" y="4615442"/>
            <a:ext cx="23473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to achieve them...</a:t>
            </a:r>
          </a:p>
        </p:txBody>
      </p:sp>
      <p:sp>
        <p:nvSpPr>
          <p:cNvPr id="115" name="Shape 115"/>
          <p:cNvSpPr/>
          <p:nvPr/>
        </p:nvSpPr>
        <p:spPr>
          <a:xfrm>
            <a:off x="352425" y="338137"/>
            <a:ext cx="852804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9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WP5 main objectives:</a:t>
            </a: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➽ To integrate multidisciplinary and distributed data repositories </a:t>
            </a:r>
            <a:b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into a scalable and resilient Pan-Arctic observing system, iAOS</a:t>
            </a:r>
          </a:p>
          <a:p>
            <a:pPr marL="19050" marR="0" lvl="0" indent="-6350" algn="l" rtl="0">
              <a:spcBef>
                <a:spcPts val="600"/>
              </a:spcBef>
              <a:buSzPct val="25000"/>
              <a:buNone/>
            </a:pPr>
            <a: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➽ To offer seamless access to observations and derived parameters</a:t>
            </a:r>
            <a:b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provide a set of tools for data analysis, transformation and</a:t>
            </a:r>
            <a:b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visualization of spatiotemporal datasets</a:t>
            </a:r>
          </a:p>
        </p:txBody>
      </p:sp>
      <p:sp>
        <p:nvSpPr>
          <p:cNvPr id="116" name="Shape 116"/>
          <p:cNvSpPr/>
          <p:nvPr/>
        </p:nvSpPr>
        <p:spPr>
          <a:xfrm>
            <a:off x="432808" y="2954215"/>
            <a:ext cx="1596955" cy="55266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Collect</a:t>
            </a:r>
          </a:p>
        </p:txBody>
      </p:sp>
      <p:sp>
        <p:nvSpPr>
          <p:cNvPr id="117" name="Shape 117"/>
          <p:cNvSpPr/>
          <p:nvPr/>
        </p:nvSpPr>
        <p:spPr>
          <a:xfrm>
            <a:off x="1680478" y="2954215"/>
            <a:ext cx="1596955" cy="55266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Ingest</a:t>
            </a:r>
          </a:p>
        </p:txBody>
      </p:sp>
      <p:sp>
        <p:nvSpPr>
          <p:cNvPr id="118" name="Shape 118"/>
          <p:cNvSpPr/>
          <p:nvPr/>
        </p:nvSpPr>
        <p:spPr>
          <a:xfrm>
            <a:off x="2968342" y="2954215"/>
            <a:ext cx="1596955" cy="55266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Store</a:t>
            </a:r>
          </a:p>
        </p:txBody>
      </p:sp>
      <p:sp>
        <p:nvSpPr>
          <p:cNvPr id="119" name="Shape 119"/>
          <p:cNvSpPr/>
          <p:nvPr/>
        </p:nvSpPr>
        <p:spPr>
          <a:xfrm>
            <a:off x="4294725" y="2954215"/>
            <a:ext cx="1596955" cy="55266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Search</a:t>
            </a:r>
          </a:p>
        </p:txBody>
      </p:sp>
      <p:sp>
        <p:nvSpPr>
          <p:cNvPr id="120" name="Shape 120"/>
          <p:cNvSpPr/>
          <p:nvPr/>
        </p:nvSpPr>
        <p:spPr>
          <a:xfrm>
            <a:off x="5621108" y="2954215"/>
            <a:ext cx="1596955" cy="55266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Analyse</a:t>
            </a:r>
          </a:p>
        </p:txBody>
      </p:sp>
      <p:sp>
        <p:nvSpPr>
          <p:cNvPr id="121" name="Shape 121"/>
          <p:cNvSpPr/>
          <p:nvPr/>
        </p:nvSpPr>
        <p:spPr>
          <a:xfrm>
            <a:off x="6929070" y="2954215"/>
            <a:ext cx="1772792" cy="55266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Visualise</a:t>
            </a:r>
          </a:p>
        </p:txBody>
      </p:sp>
      <p:sp>
        <p:nvSpPr>
          <p:cNvPr id="122" name="Shape 122"/>
          <p:cNvSpPr/>
          <p:nvPr/>
        </p:nvSpPr>
        <p:spPr>
          <a:xfrm>
            <a:off x="0" y="3697287"/>
            <a:ext cx="88138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9050" marR="0" lvl="0" indent="-6350" algn="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➽ </a:t>
            </a: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build on present observing systems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developed over several years and operated with funding from countries and international agencies to </a:t>
            </a: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ensure that the iAOS is maintained as a platform for SAOS</a:t>
            </a:r>
          </a:p>
          <a:p>
            <a:pPr marL="19050" marR="0" lvl="0" indent="-6350" algn="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9050" marR="0" lvl="0" indent="-6350" algn="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➽ </a:t>
            </a: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leverage on existing data repositories</a:t>
            </a: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for storage and curation of new data collected during INTAROS and provide seamless access to distributed data repositories through </a:t>
            </a: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common ICT platform with embedded processing and analysis tools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  <a:p>
            <a:pPr marL="19050" marR="0" lvl="0" indent="-6350" algn="r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C:\Users\torill\Downloads\applications_offi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166" y="3876901"/>
            <a:ext cx="781200" cy="7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353303" y="338408"/>
            <a:ext cx="60537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" marR="0" lvl="0" indent="-5588" algn="l" rtl="0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lang="en-US" sz="24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INTAROS WP5 specific objectives:</a:t>
            </a:r>
          </a:p>
        </p:txBody>
      </p:sp>
      <p:sp>
        <p:nvSpPr>
          <p:cNvPr id="130" name="Shape 130"/>
          <p:cNvSpPr/>
          <p:nvPr/>
        </p:nvSpPr>
        <p:spPr>
          <a:xfrm>
            <a:off x="2371400" y="1190625"/>
            <a:ext cx="650550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9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Deploy 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underlying infrastructure for the Integrated Arctic Observing System (iAOS) and operate associated tools for IT management and user support</a:t>
            </a: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 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framework to ease the discovery and retrieval of dataset collections from existing spatial data infrastructures</a:t>
            </a: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Develop 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new geo-statistical methods for interpolation of spatiotemporal datasets, and provide a set of tools for data analysis, transformation and visualization</a:t>
            </a: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9050" marR="0" lvl="0" indent="-635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Process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new observations from WP2-4, and store the </a:t>
            </a:r>
          </a:p>
          <a:p>
            <a:pPr marL="19050" marR="0" lvl="0" indent="-6350" algn="l" rtl="0">
              <a:spcBef>
                <a:spcPts val="60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generated datasets in an IAOS enabled repository</a:t>
            </a:r>
          </a:p>
        </p:txBody>
      </p:sp>
      <p:sp>
        <p:nvSpPr>
          <p:cNvPr id="131" name="Shape 131"/>
          <p:cNvSpPr/>
          <p:nvPr/>
        </p:nvSpPr>
        <p:spPr>
          <a:xfrm>
            <a:off x="599439" y="2621280"/>
            <a:ext cx="1026300" cy="579000"/>
          </a:xfrm>
          <a:prstGeom prst="cloudCallout">
            <a:avLst>
              <a:gd name="adj1" fmla="val -14407"/>
              <a:gd name="adj2" fmla="val 35875"/>
            </a:avLst>
          </a:prstGeom>
          <a:solidFill>
            <a:schemeClr val="accent1"/>
          </a:solidFill>
          <a:ln w="9525" cap="flat" cmpd="sng">
            <a:solidFill>
              <a:srgbClr val="498DF1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808080">
                <a:alpha val="34900"/>
              </a:srgbClr>
            </a:outerShdw>
          </a:effectLst>
        </p:spPr>
        <p:txBody>
          <a:bodyPr lIns="101575" tIns="50775" rIns="1015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rgbClr val="8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2" name="Shape 132" descr="C:\Users\torill\Downloads\1473700791_icon-111-search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0241" y="2495450"/>
            <a:ext cx="1050600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J:\ICONS\d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5963" y="5334000"/>
            <a:ext cx="796499" cy="7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J:\INTAROS\WP_Presentations\processing-chain-into-db-3-wheel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303" y="5233096"/>
            <a:ext cx="1152000" cy="7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C:\Users\torill\Downloads\1473718616_layers_map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002" y="4048539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C:\Users\torill\Downloads\1473718616_layers_map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402" y="4200939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C:\Users\torill\Downloads\1473718616_layers_map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802" y="4353339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:\Users\torill\Downloads\1473718616_layers_map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202" y="4505739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J:\INTAROS\WP_Presentations\processing-chain-into-db-3-wheel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439" y="3805046"/>
            <a:ext cx="797700" cy="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J:\INTAROS\WP_Presentations\processing-chain-into-db-3-wheel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946693" flipH="1">
            <a:off x="940919" y="4203276"/>
            <a:ext cx="797563" cy="56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847" y="1153472"/>
            <a:ext cx="987405" cy="105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52425" y="338137"/>
            <a:ext cx="8528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9050" marR="0" lvl="0" indent="-6350" algn="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iAOS - Conceptual View</a:t>
            </a:r>
          </a:p>
        </p:txBody>
      </p:sp>
      <p:pic>
        <p:nvPicPr>
          <p:cNvPr id="147" name="Shape 147" descr="J:\INTAROS\WP_Presentations\intaros-conceptual-architecture-20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799802"/>
            <a:ext cx="8016240" cy="601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8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multidisciplinary and distributed data repositories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100" cy="234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Data infrastructure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52425" y="338137"/>
            <a:ext cx="8528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9050" marR="0" lvl="0" indent="-6350" algn="r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iAOS</a:t>
            </a:r>
            <a:r>
              <a:rPr lang="en-US" sz="2400" b="1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Systems Overview </a:t>
            </a:r>
            <a:endParaRPr lang="en-US" sz="2400" b="1" dirty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6774"/>
            <a:ext cx="8839200" cy="5469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341120" y="661975"/>
            <a:ext cx="3273600" cy="63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Interoperability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344167" y="1371600"/>
            <a:ext cx="3276600" cy="27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support the protocols harmonization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support the mandated standard metadata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access to observations and derived parameters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-US" sz="1800"/>
              <a:t>provide a common entry point to data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5029200" y="661975"/>
            <a:ext cx="3273600" cy="63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Scalability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5029200" y="1371600"/>
            <a:ext cx="3273600" cy="32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integrate distributed databases holding ocean, atmosphere, cryosphere, terrestrial, and community based data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integrate scalable processing services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process new observations from WP2-4 and store the generated datasets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/>
              <a:t>Data infrastructure approach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8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Work Package Tasks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117300" cy="234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WP5 scope of 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Macintosh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Palatino Linotype</vt:lpstr>
      <vt:lpstr>Elemental</vt:lpstr>
      <vt:lpstr>PowerPoint Presentation</vt:lpstr>
      <vt:lpstr>Objectives</vt:lpstr>
      <vt:lpstr>PowerPoint Presentation</vt:lpstr>
      <vt:lpstr>PowerPoint Presentation</vt:lpstr>
      <vt:lpstr>PowerPoint Presentation</vt:lpstr>
      <vt:lpstr>Data infrastructure</vt:lpstr>
      <vt:lpstr>PowerPoint Presentation</vt:lpstr>
      <vt:lpstr>Data infrastructure approach</vt:lpstr>
      <vt:lpstr>WP5 scope of work</vt:lpstr>
      <vt:lpstr>WP5 Tasks </vt:lpstr>
      <vt:lpstr>PowerPoint Presentation</vt:lpstr>
      <vt:lpstr>PowerPoint Presentation</vt:lpstr>
      <vt:lpstr>PowerPoint Presentation</vt:lpstr>
      <vt:lpstr>PowerPoint Presentation</vt:lpstr>
      <vt:lpstr>Key milestones</vt:lpstr>
      <vt:lpstr>Deliverables</vt:lpstr>
      <vt:lpstr>Upcoming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Pedro Gonçalves</cp:lastModifiedBy>
  <cp:revision>1</cp:revision>
  <dcterms:modified xsi:type="dcterms:W3CDTF">2017-01-11T10:46:57Z</dcterms:modified>
</cp:coreProperties>
</file>