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72" r:id="rId2"/>
    <p:sldId id="275" r:id="rId3"/>
    <p:sldId id="288" r:id="rId4"/>
    <p:sldId id="299" r:id="rId5"/>
    <p:sldId id="267" r:id="rId6"/>
    <p:sldId id="276" r:id="rId7"/>
    <p:sldId id="277" r:id="rId8"/>
    <p:sldId id="300" r:id="rId9"/>
    <p:sldId id="326" r:id="rId10"/>
    <p:sldId id="305" r:id="rId11"/>
    <p:sldId id="308" r:id="rId12"/>
    <p:sldId id="310" r:id="rId13"/>
    <p:sldId id="317" r:id="rId14"/>
    <p:sldId id="315" r:id="rId15"/>
    <p:sldId id="322" r:id="rId16"/>
    <p:sldId id="330" r:id="rId17"/>
    <p:sldId id="336" r:id="rId18"/>
    <p:sldId id="311" r:id="rId19"/>
    <p:sldId id="314" r:id="rId20"/>
    <p:sldId id="312" r:id="rId21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26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720" y="-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A4FA6-5563-EA4B-82EE-B0B46A759E7D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2C7C5-0C4F-C246-B59E-4DAE86BB5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2140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2C7C5-0C4F-C246-B59E-4DAE86BB5F89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68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2C7C5-0C4F-C246-B59E-4DAE86BB5F89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394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2C7C5-0C4F-C246-B59E-4DAE86BB5F89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748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1181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685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78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345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120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057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673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007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494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484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093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1846A-4BDA-A242-AB37-4A2DDC94EDBF}" type="datetimeFigureOut">
              <a:rPr lang="da-DK" smtClean="0"/>
              <a:t>10/01/17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2FA6-D7E4-9A49-BA04-D61F99AF9C8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18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79188" y="2126893"/>
            <a:ext cx="3681613" cy="10658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a-DK" sz="4400" b="1" dirty="0" smtClean="0"/>
              <a:t>Finn Danielsen</a:t>
            </a:r>
          </a:p>
          <a:p>
            <a:pPr marL="0" indent="0" algn="ctr">
              <a:buNone/>
            </a:pPr>
            <a:r>
              <a:rPr lang="da-DK" b="1" dirty="0" err="1" smtClean="0"/>
              <a:t>Ecologist</a:t>
            </a:r>
            <a:r>
              <a:rPr lang="da-DK" b="1" dirty="0" smtClean="0"/>
              <a:t>, dr. scient.</a:t>
            </a:r>
          </a:p>
          <a:p>
            <a:pPr marL="0" indent="0" algn="ctr">
              <a:buNone/>
            </a:pPr>
            <a:endParaRPr lang="da-DK" sz="4400" b="1" dirty="0" smtClean="0"/>
          </a:p>
          <a:p>
            <a:pPr marL="0" indent="0" algn="ctr">
              <a:buNone/>
            </a:pPr>
            <a:endParaRPr lang="da-DK" sz="4400" b="1" dirty="0" smtClean="0"/>
          </a:p>
          <a:p>
            <a:pPr marL="0" indent="0" algn="ctr">
              <a:buNone/>
            </a:pPr>
            <a:endParaRPr lang="da-DK" sz="4400" b="1" dirty="0" smtClean="0"/>
          </a:p>
          <a:p>
            <a:pPr marL="0" indent="0" algn="ctr">
              <a:buNone/>
            </a:pPr>
            <a:endParaRPr lang="da-DK" sz="3600" b="1" dirty="0" smtClean="0"/>
          </a:p>
          <a:p>
            <a:pPr marL="0" indent="0" algn="ctr">
              <a:buNone/>
            </a:pPr>
            <a:endParaRPr lang="da-DK" sz="4400" b="1" dirty="0" smtClean="0"/>
          </a:p>
        </p:txBody>
      </p:sp>
      <p:sp>
        <p:nvSpPr>
          <p:cNvPr id="2" name="Tekstfelt 1"/>
          <p:cNvSpPr txBox="1"/>
          <p:nvPr/>
        </p:nvSpPr>
        <p:spPr>
          <a:xfrm>
            <a:off x="4961468" y="2126893"/>
            <a:ext cx="371375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b="1" dirty="0" smtClean="0"/>
              <a:t>Lisbeth Iversen</a:t>
            </a:r>
          </a:p>
          <a:p>
            <a:r>
              <a:rPr lang="da-DK" sz="3200" b="1" dirty="0" smtClean="0"/>
              <a:t>Social </a:t>
            </a:r>
            <a:r>
              <a:rPr lang="da-DK" sz="3200" b="1" dirty="0" err="1" smtClean="0"/>
              <a:t>scientist</a:t>
            </a:r>
            <a:endParaRPr lang="da-DK" sz="3200" b="1" dirty="0"/>
          </a:p>
        </p:txBody>
      </p:sp>
      <p:pic>
        <p:nvPicPr>
          <p:cNvPr id="6" name="Billede 9" descr="Logo_p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0" y="3695701"/>
            <a:ext cx="2146379" cy="116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314" y="3695701"/>
            <a:ext cx="2301995" cy="11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7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kærmfoto typer af cbm projekst, grafik, saon rap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4277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621462" y="5688210"/>
            <a:ext cx="237013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a-DK" dirty="0" smtClean="0"/>
              <a:t> Johnson </a:t>
            </a:r>
            <a:r>
              <a:rPr lang="da-DK" i="1" dirty="0" smtClean="0"/>
              <a:t>et al. </a:t>
            </a:r>
            <a:r>
              <a:rPr lang="da-DK" dirty="0" smtClean="0"/>
              <a:t>2016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713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541867"/>
            <a:ext cx="8229600" cy="558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4800" dirty="0" smtClean="0"/>
              <a:t>Report from </a:t>
            </a:r>
            <a:r>
              <a:rPr lang="da-DK" sz="4800" dirty="0" err="1" smtClean="0"/>
              <a:t>survey</a:t>
            </a:r>
            <a:r>
              <a:rPr lang="da-DK" sz="4800" dirty="0" smtClean="0"/>
              <a:t> of </a:t>
            </a:r>
            <a:r>
              <a:rPr lang="da-DK" sz="4800" dirty="0" err="1" smtClean="0"/>
              <a:t>existing</a:t>
            </a:r>
            <a:r>
              <a:rPr lang="da-DK" sz="4800" dirty="0" smtClean="0"/>
              <a:t> CBM programs </a:t>
            </a:r>
            <a:endParaRPr lang="da-DK" sz="2400" dirty="0" smtClean="0"/>
          </a:p>
          <a:p>
            <a:pPr marL="0" indent="0">
              <a:buNone/>
            </a:pPr>
            <a:r>
              <a:rPr lang="da-DK" sz="4800" dirty="0" smtClean="0"/>
              <a:t>Web-</a:t>
            </a:r>
            <a:r>
              <a:rPr lang="da-DK" sz="4800" dirty="0" err="1" smtClean="0"/>
              <a:t>based</a:t>
            </a:r>
            <a:r>
              <a:rPr lang="da-DK" sz="4800" dirty="0" smtClean="0"/>
              <a:t> </a:t>
            </a:r>
            <a:r>
              <a:rPr lang="da-DK" sz="4800" dirty="0" err="1" smtClean="0"/>
              <a:t>library</a:t>
            </a:r>
            <a:r>
              <a:rPr lang="da-DK" sz="4800" dirty="0" smtClean="0"/>
              <a:t> of ’</a:t>
            </a:r>
            <a:r>
              <a:rPr lang="da-DK" sz="4800" dirty="0" err="1" smtClean="0"/>
              <a:t>good</a:t>
            </a:r>
            <a:r>
              <a:rPr lang="da-DK" sz="4800" dirty="0" smtClean="0"/>
              <a:t> </a:t>
            </a:r>
            <a:r>
              <a:rPr lang="da-DK" sz="4800" dirty="0" err="1" smtClean="0"/>
              <a:t>practice</a:t>
            </a:r>
            <a:r>
              <a:rPr lang="da-DK" sz="4800" dirty="0" smtClean="0"/>
              <a:t>’ guidelines</a:t>
            </a:r>
            <a:endParaRPr lang="da-DK" sz="2400" dirty="0" smtClean="0"/>
          </a:p>
          <a:p>
            <a:pPr marL="0" indent="0">
              <a:buNone/>
            </a:pPr>
            <a:r>
              <a:rPr lang="da-DK" sz="4800" dirty="0" err="1" smtClean="0"/>
              <a:t>Proceedings</a:t>
            </a:r>
            <a:r>
              <a:rPr lang="da-DK" sz="4800" dirty="0" smtClean="0"/>
              <a:t> of </a:t>
            </a:r>
            <a:r>
              <a:rPr lang="da-DK" sz="4800" dirty="0" err="1" smtClean="0"/>
              <a:t>experience-exchange</a:t>
            </a:r>
            <a:r>
              <a:rPr lang="da-DK" sz="4800" dirty="0" smtClean="0"/>
              <a:t> workshops</a:t>
            </a:r>
            <a:endParaRPr lang="da-DK" sz="2400" dirty="0"/>
          </a:p>
        </p:txBody>
      </p:sp>
      <p:sp>
        <p:nvSpPr>
          <p:cNvPr id="5" name="Tekstfelt 4"/>
          <p:cNvSpPr txBox="1"/>
          <p:nvPr/>
        </p:nvSpPr>
        <p:spPr>
          <a:xfrm>
            <a:off x="8175065" y="795866"/>
            <a:ext cx="96893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D4.1</a:t>
            </a:r>
          </a:p>
          <a:p>
            <a:endParaRPr lang="da-DK" sz="3200" b="1" dirty="0">
              <a:solidFill>
                <a:srgbClr val="FF0000"/>
              </a:solidFill>
            </a:endParaRPr>
          </a:p>
          <a:p>
            <a:endParaRPr lang="da-DK" sz="3200" b="1" dirty="0">
              <a:solidFill>
                <a:srgbClr val="FF0000"/>
              </a:solidFill>
            </a:endParaRPr>
          </a:p>
          <a:p>
            <a:r>
              <a:rPr lang="da-DK" sz="3200" b="1" dirty="0" smtClean="0">
                <a:solidFill>
                  <a:srgbClr val="FF0000"/>
                </a:solidFill>
              </a:rPr>
              <a:t>D4.2</a:t>
            </a:r>
          </a:p>
          <a:p>
            <a:endParaRPr lang="da-DK" sz="3200" b="1" dirty="0">
              <a:solidFill>
                <a:srgbClr val="FF0000"/>
              </a:solidFill>
            </a:endParaRPr>
          </a:p>
          <a:p>
            <a:endParaRPr lang="da-DK" sz="3200" b="1" dirty="0" smtClean="0">
              <a:solidFill>
                <a:srgbClr val="FF0000"/>
              </a:solidFill>
            </a:endParaRPr>
          </a:p>
          <a:p>
            <a:endParaRPr lang="da-DK" sz="3200" b="1" dirty="0">
              <a:solidFill>
                <a:srgbClr val="FF0000"/>
              </a:solidFill>
            </a:endParaRPr>
          </a:p>
          <a:p>
            <a:r>
              <a:rPr lang="da-DK" sz="3200" b="1" dirty="0" smtClean="0">
                <a:solidFill>
                  <a:srgbClr val="FF0000"/>
                </a:solidFill>
              </a:rPr>
              <a:t>D7.7</a:t>
            </a:r>
            <a:endParaRPr lang="da-DK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3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1" descr="PISUNA-net, Research Methods, Photo by Martin Enghoff P50501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" y="0"/>
            <a:ext cx="9146067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790498" y="274639"/>
            <a:ext cx="28888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 err="1" smtClean="0"/>
              <a:t>Disko</a:t>
            </a:r>
            <a:r>
              <a:rPr lang="da-DK" sz="4800" b="1" dirty="0" smtClean="0"/>
              <a:t> Bay</a:t>
            </a:r>
          </a:p>
          <a:p>
            <a:r>
              <a:rPr lang="da-DK" sz="4800" b="1" dirty="0" smtClean="0"/>
              <a:t>Greenland</a:t>
            </a:r>
            <a:endParaRPr lang="da-DK" sz="4800" b="1" dirty="0"/>
          </a:p>
        </p:txBody>
      </p:sp>
    </p:spTree>
    <p:extLst>
      <p:ext uri="{BB962C8B-B14F-4D97-AF65-F5344CB8AC3E}">
        <p14:creationId xmlns:p14="http://schemas.microsoft.com/office/powerpoint/2010/main" val="3040845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PREZI TIRSDAG 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3655" r="13320" b="3259"/>
          <a:stretch/>
        </p:blipFill>
        <p:spPr>
          <a:xfrm>
            <a:off x="983406" y="-165099"/>
            <a:ext cx="7381662" cy="7175504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351020" y="2395220"/>
            <a:ext cx="1173480" cy="513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240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err="1" smtClean="0"/>
              <a:t>Disko</a:t>
            </a:r>
            <a:r>
              <a:rPr lang="da-DK" b="1" dirty="0" smtClean="0"/>
              <a:t> Bay CBM</a:t>
            </a:r>
            <a:br>
              <a:rPr lang="da-DK" b="1" dirty="0" smtClean="0"/>
            </a:br>
            <a:r>
              <a:rPr lang="da-DK" b="1" dirty="0" err="1" smtClean="0"/>
              <a:t>Example</a:t>
            </a:r>
            <a:r>
              <a:rPr lang="da-DK" b="1" dirty="0" smtClean="0"/>
              <a:t> </a:t>
            </a:r>
            <a:r>
              <a:rPr lang="da-DK" b="1" dirty="0" err="1" smtClean="0"/>
              <a:t>results</a:t>
            </a:r>
            <a:r>
              <a:rPr lang="da-DK" b="1" dirty="0" smtClean="0"/>
              <a:t>: </a:t>
            </a:r>
            <a:r>
              <a:rPr lang="da-DK" b="1" dirty="0" err="1" smtClean="0"/>
              <a:t>Cod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404660" y="3551540"/>
            <a:ext cx="4866340" cy="23158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/>
              <a:t>Most </a:t>
            </a:r>
            <a:r>
              <a:rPr lang="en-GB" sz="3600" dirty="0" smtClean="0"/>
              <a:t>communities </a:t>
            </a:r>
            <a:r>
              <a:rPr lang="en-GB" sz="3600" dirty="0" smtClean="0"/>
              <a:t>report regularly on </a:t>
            </a:r>
            <a:r>
              <a:rPr lang="en-GB" sz="3600" dirty="0" smtClean="0"/>
              <a:t>Cod </a:t>
            </a:r>
          </a:p>
          <a:p>
            <a:pPr marL="0" indent="0">
              <a:buNone/>
            </a:pPr>
            <a:r>
              <a:rPr lang="en-GB" sz="3600" dirty="0" smtClean="0"/>
              <a:t>Numbers are increasing </a:t>
            </a:r>
          </a:p>
          <a:p>
            <a:pPr marL="0" indent="0">
              <a:buNone/>
            </a:pPr>
            <a:r>
              <a:rPr lang="en-GB" sz="3600" dirty="0" smtClean="0"/>
              <a:t>Spreading </a:t>
            </a:r>
            <a:r>
              <a:rPr lang="en-GB" sz="3600" dirty="0" smtClean="0"/>
              <a:t>northward</a:t>
            </a:r>
            <a:endParaRPr lang="en-GB" sz="3600" dirty="0"/>
          </a:p>
        </p:txBody>
      </p:sp>
      <p:pic>
        <p:nvPicPr>
          <p:cNvPr id="4" name="Picture 3" descr="kort med torsk tr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1169"/>
            <a:ext cx="3911600" cy="4737100"/>
          </a:xfrm>
          <a:prstGeom prst="rect">
            <a:avLst/>
          </a:prstGeom>
        </p:spPr>
      </p:pic>
      <p:pic>
        <p:nvPicPr>
          <p:cNvPr id="5" name="Picture 4" descr="Gadus_morhu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0" y="1417639"/>
            <a:ext cx="3489741" cy="211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2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70701" y="1074739"/>
            <a:ext cx="2857500" cy="1143000"/>
          </a:xfrm>
        </p:spPr>
        <p:txBody>
          <a:bodyPr>
            <a:normAutofit/>
          </a:bodyPr>
          <a:lstStyle/>
          <a:p>
            <a:r>
              <a:rPr lang="da-DK" b="1" dirty="0" smtClean="0"/>
              <a:t>Svalbard</a:t>
            </a:r>
            <a:endParaRPr lang="da-DK" dirty="0"/>
          </a:p>
        </p:txBody>
      </p:sp>
      <p:pic>
        <p:nvPicPr>
          <p:cNvPr id="4" name="Pladsholder til indhold 3" descr="skærm foto svalbard topo map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8044" r="29351" b="42570"/>
          <a:stretch/>
        </p:blipFill>
        <p:spPr>
          <a:xfrm>
            <a:off x="-186267" y="-258761"/>
            <a:ext cx="5156968" cy="5672665"/>
          </a:xfrm>
        </p:spPr>
      </p:pic>
      <p:pic>
        <p:nvPicPr>
          <p:cNvPr id="6" name="Pladsholder til indhold 5" descr="unge lngbyearbye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8044" r="6584" b="49304"/>
          <a:stretch/>
        </p:blipFill>
        <p:spPr>
          <a:xfrm>
            <a:off x="2899832" y="2548260"/>
            <a:ext cx="6561667" cy="45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0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3" descr="longbyearbyen central tow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6921" r="7114" b="45189"/>
          <a:stretch/>
        </p:blipFill>
        <p:spPr>
          <a:xfrm>
            <a:off x="-254000" y="-495299"/>
            <a:ext cx="9601200" cy="7586130"/>
          </a:xfrm>
          <a:prstGeom prst="rect">
            <a:avLst/>
          </a:prstGeom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2434574" y="4321430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4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2434574" y="4321430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793" y="0"/>
            <a:ext cx="10023375" cy="761157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8750180" y="4219476"/>
            <a:ext cx="400110" cy="247548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Geir Barstein/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Svalbardposten.no</a:t>
            </a:r>
            <a:endParaRPr lang="da-DK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0" y="50800"/>
            <a:ext cx="8551334" cy="67394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sz="4700" u="sng" dirty="0" err="1" smtClean="0"/>
              <a:t>Disko</a:t>
            </a:r>
            <a:r>
              <a:rPr lang="da-DK" sz="4700" u="sng" dirty="0" smtClean="0"/>
              <a:t> </a:t>
            </a:r>
            <a:r>
              <a:rPr lang="da-DK" sz="4700" u="sng" dirty="0" smtClean="0"/>
              <a:t>Bay, </a:t>
            </a:r>
            <a:r>
              <a:rPr lang="da-DK" sz="4700" u="sng" dirty="0" smtClean="0"/>
              <a:t>Greenland and Svalbard</a:t>
            </a:r>
            <a:r>
              <a:rPr lang="da-DK" sz="4700" dirty="0" smtClean="0"/>
              <a:t>:</a:t>
            </a:r>
            <a:endParaRPr lang="da-DK" sz="4700" dirty="0" smtClean="0"/>
          </a:p>
          <a:p>
            <a:pPr marL="0" indent="0">
              <a:buNone/>
            </a:pPr>
            <a:r>
              <a:rPr lang="da-DK" sz="4800" dirty="0" err="1" smtClean="0"/>
              <a:t>Lessons</a:t>
            </a:r>
            <a:r>
              <a:rPr lang="da-DK" sz="4800" dirty="0" smtClean="0"/>
              <a:t> </a:t>
            </a:r>
            <a:r>
              <a:rPr lang="da-DK" sz="4800" dirty="0" err="1" smtClean="0"/>
              <a:t>learned</a:t>
            </a:r>
            <a:r>
              <a:rPr lang="da-DK" sz="4800" dirty="0" smtClean="0"/>
              <a:t> </a:t>
            </a:r>
            <a:r>
              <a:rPr lang="da-DK" sz="4800" dirty="0" err="1" smtClean="0"/>
              <a:t>report</a:t>
            </a:r>
            <a:r>
              <a:rPr lang="da-DK" sz="4800" dirty="0" smtClean="0"/>
              <a:t> on </a:t>
            </a:r>
            <a:r>
              <a:rPr lang="da-DK" sz="4800" dirty="0" err="1" smtClean="0"/>
              <a:t>piloting</a:t>
            </a:r>
            <a:r>
              <a:rPr lang="da-DK" sz="4800" dirty="0" smtClean="0"/>
              <a:t> CBM </a:t>
            </a:r>
            <a:r>
              <a:rPr lang="da-DK" sz="4800" dirty="0" err="1" smtClean="0"/>
              <a:t>tools</a:t>
            </a:r>
            <a:endParaRPr lang="da-DK" sz="2400" dirty="0" smtClean="0"/>
          </a:p>
          <a:p>
            <a:pPr marL="0" indent="0">
              <a:buNone/>
            </a:pPr>
            <a:endParaRPr lang="da-DK" sz="4800" dirty="0" smtClean="0"/>
          </a:p>
          <a:p>
            <a:pPr marL="0" indent="0">
              <a:buNone/>
            </a:pPr>
            <a:r>
              <a:rPr lang="da-DK" sz="4800" dirty="0" smtClean="0"/>
              <a:t>CBM data </a:t>
            </a:r>
            <a:r>
              <a:rPr lang="da-DK" sz="4800" dirty="0" err="1" smtClean="0"/>
              <a:t>accessible</a:t>
            </a:r>
            <a:r>
              <a:rPr lang="da-DK" sz="4800" dirty="0" smtClean="0"/>
              <a:t> for </a:t>
            </a:r>
            <a:r>
              <a:rPr lang="da-DK" sz="4800" dirty="0" err="1" smtClean="0"/>
              <a:t>iAOS</a:t>
            </a:r>
            <a:r>
              <a:rPr lang="da-DK" sz="4800" dirty="0" smtClean="0"/>
              <a:t> - </a:t>
            </a:r>
            <a:r>
              <a:rPr lang="da-DK" sz="4800" dirty="0" err="1" smtClean="0"/>
              <a:t>using</a:t>
            </a:r>
            <a:r>
              <a:rPr lang="da-DK" sz="4800" dirty="0" smtClean="0"/>
              <a:t> model for </a:t>
            </a:r>
            <a:r>
              <a:rPr lang="da-DK" sz="4800" dirty="0" err="1" smtClean="0"/>
              <a:t>cross-weaving</a:t>
            </a:r>
            <a:r>
              <a:rPr lang="da-DK" sz="4800" dirty="0" smtClean="0"/>
              <a:t> of data </a:t>
            </a:r>
          </a:p>
          <a:p>
            <a:pPr marL="0" indent="0">
              <a:buNone/>
            </a:pPr>
            <a:endParaRPr lang="da-DK" sz="4800" dirty="0" smtClean="0"/>
          </a:p>
          <a:p>
            <a:pPr marL="0" indent="0">
              <a:buNone/>
            </a:pPr>
            <a:r>
              <a:rPr lang="da-DK" sz="4800" dirty="0" smtClean="0"/>
              <a:t>Policy </a:t>
            </a:r>
            <a:r>
              <a:rPr lang="da-DK" sz="4800" dirty="0" err="1" smtClean="0"/>
              <a:t>briefs</a:t>
            </a:r>
            <a:r>
              <a:rPr lang="da-DK" sz="4800" dirty="0" smtClean="0"/>
              <a:t> </a:t>
            </a:r>
            <a:endParaRPr lang="da-DK" sz="4800" dirty="0" smtClean="0"/>
          </a:p>
          <a:p>
            <a:pPr marL="0" indent="0">
              <a:buNone/>
            </a:pPr>
            <a:r>
              <a:rPr lang="da-DK" sz="4800" dirty="0" smtClean="0"/>
              <a:t>for </a:t>
            </a:r>
            <a:r>
              <a:rPr lang="da-DK" sz="4800" dirty="0" err="1" smtClean="0"/>
              <a:t>local</a:t>
            </a:r>
            <a:r>
              <a:rPr lang="da-DK" sz="4800" dirty="0" smtClean="0"/>
              <a:t> decision-</a:t>
            </a:r>
            <a:r>
              <a:rPr lang="da-DK" sz="4800" dirty="0" err="1" smtClean="0"/>
              <a:t>makers</a:t>
            </a:r>
            <a:endParaRPr lang="da-DK" sz="2400" dirty="0"/>
          </a:p>
        </p:txBody>
      </p:sp>
      <p:sp>
        <p:nvSpPr>
          <p:cNvPr id="5" name="Tekstfelt 4"/>
          <p:cNvSpPr txBox="1"/>
          <p:nvPr/>
        </p:nvSpPr>
        <p:spPr>
          <a:xfrm>
            <a:off x="8065082" y="962757"/>
            <a:ext cx="968935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D4.3</a:t>
            </a:r>
          </a:p>
          <a:p>
            <a:endParaRPr lang="da-DK" sz="3200" b="1" dirty="0">
              <a:solidFill>
                <a:srgbClr val="FF0000"/>
              </a:solidFill>
            </a:endParaRPr>
          </a:p>
          <a:p>
            <a:endParaRPr lang="da-DK" sz="3200" b="1" dirty="0" smtClean="0">
              <a:solidFill>
                <a:srgbClr val="FF0000"/>
              </a:solidFill>
            </a:endParaRPr>
          </a:p>
          <a:p>
            <a:endParaRPr lang="da-DK" sz="3200" b="1" dirty="0">
              <a:solidFill>
                <a:srgbClr val="FF0000"/>
              </a:solidFill>
            </a:endParaRPr>
          </a:p>
          <a:p>
            <a:endParaRPr lang="da-DK" sz="3200" b="1" dirty="0">
              <a:solidFill>
                <a:srgbClr val="FF0000"/>
              </a:solidFill>
            </a:endParaRPr>
          </a:p>
          <a:p>
            <a:r>
              <a:rPr lang="da-DK" sz="3200" b="1" dirty="0" smtClean="0">
                <a:solidFill>
                  <a:srgbClr val="FF0000"/>
                </a:solidFill>
              </a:rPr>
              <a:t>D4.4</a:t>
            </a:r>
          </a:p>
          <a:p>
            <a:endParaRPr lang="da-DK" sz="3200" b="1" dirty="0">
              <a:solidFill>
                <a:srgbClr val="FF0000"/>
              </a:solidFill>
            </a:endParaRPr>
          </a:p>
          <a:p>
            <a:endParaRPr lang="da-DK" sz="3200" b="1" dirty="0">
              <a:solidFill>
                <a:srgbClr val="FF0000"/>
              </a:solidFill>
            </a:endParaRPr>
          </a:p>
          <a:p>
            <a:endParaRPr lang="da-DK" sz="3200" b="1" dirty="0">
              <a:solidFill>
                <a:srgbClr val="FF0000"/>
              </a:solidFill>
            </a:endParaRPr>
          </a:p>
          <a:p>
            <a:r>
              <a:rPr lang="da-DK" sz="3200" b="1" dirty="0" smtClean="0">
                <a:solidFill>
                  <a:srgbClr val="FF0000"/>
                </a:solidFill>
              </a:rPr>
              <a:t>D6.6</a:t>
            </a:r>
            <a:endParaRPr lang="da-DK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3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-413050" y="332656"/>
            <a:ext cx="9577064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algn="ctr"/>
            <a:endParaRPr lang="da-DK" sz="3600" kern="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Lige forbindelse 8"/>
          <p:cNvCxnSpPr/>
          <p:nvPr/>
        </p:nvCxnSpPr>
        <p:spPr bwMode="auto">
          <a:xfrm flipH="1" flipV="1">
            <a:off x="3476742" y="4550877"/>
            <a:ext cx="720837" cy="39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Lige forbindelse 23"/>
          <p:cNvCxnSpPr/>
          <p:nvPr/>
        </p:nvCxnSpPr>
        <p:spPr bwMode="auto">
          <a:xfrm flipV="1">
            <a:off x="4197579" y="1617023"/>
            <a:ext cx="18700" cy="29576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Lige forbindelse 40"/>
          <p:cNvCxnSpPr/>
          <p:nvPr/>
        </p:nvCxnSpPr>
        <p:spPr bwMode="auto">
          <a:xfrm flipV="1">
            <a:off x="4907012" y="2833271"/>
            <a:ext cx="0" cy="1717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Lige forbindelse 47"/>
          <p:cNvCxnSpPr/>
          <p:nvPr/>
        </p:nvCxnSpPr>
        <p:spPr bwMode="auto">
          <a:xfrm flipH="1">
            <a:off x="4907012" y="4554844"/>
            <a:ext cx="86804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Pladsholder til indhold 2"/>
          <p:cNvSpPr txBox="1">
            <a:spLocks/>
          </p:cNvSpPr>
          <p:nvPr/>
        </p:nvSpPr>
        <p:spPr bwMode="auto">
          <a:xfrm>
            <a:off x="5736952" y="3515764"/>
            <a:ext cx="3013348" cy="2070224"/>
          </a:xfrm>
          <a:prstGeom prst="rect">
            <a:avLst/>
          </a:prstGeo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11" charset="0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Activities</a:t>
            </a:r>
            <a:r>
              <a:rPr lang="da-DK" sz="3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of INTAROS</a:t>
            </a:r>
          </a:p>
        </p:txBody>
      </p:sp>
      <p:sp>
        <p:nvSpPr>
          <p:cNvPr id="3" name="Pladsholder til indhold 2"/>
          <p:cNvSpPr txBox="1">
            <a:spLocks/>
          </p:cNvSpPr>
          <p:nvPr/>
        </p:nvSpPr>
        <p:spPr>
          <a:xfrm>
            <a:off x="2633134" y="846667"/>
            <a:ext cx="3903133" cy="20782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Community-based</a:t>
            </a:r>
            <a:r>
              <a:rPr lang="da-DK" sz="3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Monitoring</a:t>
            </a:r>
            <a:endParaRPr lang="da-DK" sz="3600" b="1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endParaRPr lang="da-DK" sz="36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Pladsholder til indhold 2"/>
          <p:cNvSpPr txBox="1">
            <a:spLocks/>
          </p:cNvSpPr>
          <p:nvPr/>
        </p:nvSpPr>
        <p:spPr bwMode="auto">
          <a:xfrm>
            <a:off x="389467" y="3539599"/>
            <a:ext cx="3087273" cy="2070224"/>
          </a:xfrm>
          <a:prstGeom prst="rect">
            <a:avLst/>
          </a:prstGeo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11" charset="0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600" b="1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Characteristics</a:t>
            </a:r>
            <a:endParaRPr lang="da-DK" sz="2000" b="1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5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619675"/>
            <a:ext cx="9143999" cy="1143000"/>
          </a:xfrm>
        </p:spPr>
        <p:txBody>
          <a:bodyPr>
            <a:noAutofit/>
          </a:bodyPr>
          <a:lstStyle/>
          <a:p>
            <a:pPr marL="0" indent="0"/>
            <a:r>
              <a:rPr lang="da-DK" b="1" dirty="0"/>
              <a:t/>
            </a:r>
            <a:br>
              <a:rPr lang="da-DK" b="1" dirty="0"/>
            </a:br>
            <a:r>
              <a:rPr lang="da-DK" b="1" dirty="0"/>
              <a:t/>
            </a:r>
            <a:br>
              <a:rPr lang="da-DK" b="1" dirty="0"/>
            </a:br>
            <a:r>
              <a:rPr lang="da-DK" b="1" dirty="0" err="1" smtClean="0"/>
              <a:t>Community</a:t>
            </a:r>
            <a:r>
              <a:rPr lang="da-DK" b="1" dirty="0" smtClean="0"/>
              <a:t> </a:t>
            </a:r>
            <a:r>
              <a:rPr lang="da-DK" b="1" dirty="0" err="1" smtClean="0"/>
              <a:t>Based</a:t>
            </a:r>
            <a:r>
              <a:rPr lang="da-DK" b="1" dirty="0" smtClean="0"/>
              <a:t> </a:t>
            </a:r>
            <a:br>
              <a:rPr lang="da-DK" b="1" dirty="0" smtClean="0"/>
            </a:br>
            <a:r>
              <a:rPr lang="da-DK" b="1" dirty="0" err="1" smtClean="0"/>
              <a:t>Monitoring</a:t>
            </a:r>
            <a:r>
              <a:rPr lang="da-DK" b="1" dirty="0" smtClean="0"/>
              <a:t> (CBM)</a:t>
            </a:r>
            <a:br>
              <a:rPr lang="da-DK" b="1" dirty="0" smtClean="0"/>
            </a:br>
            <a:r>
              <a:rPr lang="da-DK" b="1" dirty="0" smtClean="0"/>
              <a:t>in the </a:t>
            </a:r>
            <a:r>
              <a:rPr lang="da-DK" b="1" dirty="0" err="1" smtClean="0"/>
              <a:t>Arctic</a:t>
            </a:r>
            <a:r>
              <a:rPr lang="da-DK" b="1" dirty="0"/>
              <a:t/>
            </a:r>
            <a:br>
              <a:rPr lang="da-DK" b="1" dirty="0"/>
            </a:br>
            <a:endParaRPr lang="da-DK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05" y="5240867"/>
            <a:ext cx="3879621" cy="94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82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indhold 3" descr="Qaarsut Natur Ressource Råd BEDST F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300" r="-74" b="11644"/>
          <a:stretch/>
        </p:blipFill>
        <p:spPr>
          <a:xfrm>
            <a:off x="618110" y="154027"/>
            <a:ext cx="8195599" cy="558962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5886751"/>
            <a:ext cx="2666957" cy="64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8110" y="154027"/>
            <a:ext cx="3378420" cy="1143000"/>
          </a:xfrm>
        </p:spPr>
        <p:txBody>
          <a:bodyPr>
            <a:normAutofit/>
          </a:bodyPr>
          <a:lstStyle/>
          <a:p>
            <a:pPr algn="l"/>
            <a:r>
              <a:rPr lang="da-DK" sz="6000" b="1" dirty="0" err="1" smtClean="0"/>
              <a:t>Qujanaq</a:t>
            </a:r>
            <a:r>
              <a:rPr lang="da-DK" sz="6000" b="1" dirty="0" smtClean="0"/>
              <a:t>!</a:t>
            </a:r>
            <a:endParaRPr lang="da-DK" sz="6000" b="1" dirty="0"/>
          </a:p>
        </p:txBody>
      </p:sp>
    </p:spTree>
    <p:extLst>
      <p:ext uri="{BB962C8B-B14F-4D97-AF65-F5344CB8AC3E}">
        <p14:creationId xmlns:p14="http://schemas.microsoft.com/office/powerpoint/2010/main" val="112229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-413050" y="332656"/>
            <a:ext cx="9577064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algn="ctr"/>
            <a:endParaRPr lang="da-DK" sz="3600" kern="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Lige forbindelse 8"/>
          <p:cNvCxnSpPr/>
          <p:nvPr/>
        </p:nvCxnSpPr>
        <p:spPr bwMode="auto">
          <a:xfrm flipH="1" flipV="1">
            <a:off x="3476742" y="4550877"/>
            <a:ext cx="720837" cy="39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Lige forbindelse 23"/>
          <p:cNvCxnSpPr/>
          <p:nvPr/>
        </p:nvCxnSpPr>
        <p:spPr bwMode="auto">
          <a:xfrm flipV="1">
            <a:off x="4197579" y="1617023"/>
            <a:ext cx="18700" cy="29576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Lige forbindelse 40"/>
          <p:cNvCxnSpPr/>
          <p:nvPr/>
        </p:nvCxnSpPr>
        <p:spPr bwMode="auto">
          <a:xfrm flipV="1">
            <a:off x="4907012" y="2833271"/>
            <a:ext cx="0" cy="1717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Lige forbindelse 47"/>
          <p:cNvCxnSpPr/>
          <p:nvPr/>
        </p:nvCxnSpPr>
        <p:spPr bwMode="auto">
          <a:xfrm flipH="1">
            <a:off x="4907012" y="4554844"/>
            <a:ext cx="86804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Pladsholder til indhold 2"/>
          <p:cNvSpPr txBox="1">
            <a:spLocks/>
          </p:cNvSpPr>
          <p:nvPr/>
        </p:nvSpPr>
        <p:spPr bwMode="auto">
          <a:xfrm>
            <a:off x="5736952" y="3515764"/>
            <a:ext cx="3013348" cy="2070224"/>
          </a:xfrm>
          <a:prstGeom prst="rect">
            <a:avLst/>
          </a:prstGeo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11" charset="0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Activities</a:t>
            </a:r>
            <a:r>
              <a:rPr lang="da-DK" sz="3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of INTAROS</a:t>
            </a:r>
          </a:p>
        </p:txBody>
      </p:sp>
      <p:sp>
        <p:nvSpPr>
          <p:cNvPr id="3" name="Pladsholder til indhold 2"/>
          <p:cNvSpPr txBox="1">
            <a:spLocks/>
          </p:cNvSpPr>
          <p:nvPr/>
        </p:nvSpPr>
        <p:spPr>
          <a:xfrm>
            <a:off x="2633134" y="846667"/>
            <a:ext cx="3903133" cy="20782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Community-based</a:t>
            </a:r>
            <a:r>
              <a:rPr lang="da-DK" sz="3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Monitoring</a:t>
            </a:r>
            <a:endParaRPr lang="da-DK" sz="3600" b="1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endParaRPr lang="da-DK" sz="36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Pladsholder til indhold 2"/>
          <p:cNvSpPr txBox="1">
            <a:spLocks/>
          </p:cNvSpPr>
          <p:nvPr/>
        </p:nvSpPr>
        <p:spPr bwMode="auto">
          <a:xfrm>
            <a:off x="389467" y="3539599"/>
            <a:ext cx="3087273" cy="2070224"/>
          </a:xfrm>
          <a:prstGeom prst="rect">
            <a:avLst/>
          </a:prstGeo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11" charset="0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600" b="1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Characteristics</a:t>
            </a:r>
            <a:endParaRPr lang="da-DK" sz="2000" b="1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5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-413050" y="332656"/>
            <a:ext cx="9577064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algn="ctr"/>
            <a:endParaRPr lang="da-DK" sz="3600" kern="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Lige forbindelse 8"/>
          <p:cNvCxnSpPr/>
          <p:nvPr/>
        </p:nvCxnSpPr>
        <p:spPr bwMode="auto">
          <a:xfrm flipH="1" flipV="1">
            <a:off x="3476742" y="4550877"/>
            <a:ext cx="720837" cy="39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Lige forbindelse 23"/>
          <p:cNvCxnSpPr/>
          <p:nvPr/>
        </p:nvCxnSpPr>
        <p:spPr bwMode="auto">
          <a:xfrm flipV="1">
            <a:off x="4197579" y="1617023"/>
            <a:ext cx="18700" cy="29576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Lige forbindelse 40"/>
          <p:cNvCxnSpPr/>
          <p:nvPr/>
        </p:nvCxnSpPr>
        <p:spPr bwMode="auto">
          <a:xfrm flipV="1">
            <a:off x="4907012" y="2833271"/>
            <a:ext cx="0" cy="1717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Lige forbindelse 47"/>
          <p:cNvCxnSpPr/>
          <p:nvPr/>
        </p:nvCxnSpPr>
        <p:spPr bwMode="auto">
          <a:xfrm flipH="1">
            <a:off x="4907012" y="4554844"/>
            <a:ext cx="86804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Pladsholder til indhold 2"/>
          <p:cNvSpPr txBox="1">
            <a:spLocks/>
          </p:cNvSpPr>
          <p:nvPr/>
        </p:nvSpPr>
        <p:spPr bwMode="auto">
          <a:xfrm>
            <a:off x="5736952" y="3515764"/>
            <a:ext cx="3013348" cy="2070224"/>
          </a:xfrm>
          <a:prstGeom prst="rect">
            <a:avLst/>
          </a:prstGeo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11" charset="0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Activities</a:t>
            </a:r>
            <a:r>
              <a:rPr lang="da-DK" sz="3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of INTAROS</a:t>
            </a:r>
          </a:p>
        </p:txBody>
      </p:sp>
      <p:sp>
        <p:nvSpPr>
          <p:cNvPr id="3" name="Pladsholder til indhold 2"/>
          <p:cNvSpPr txBox="1">
            <a:spLocks/>
          </p:cNvSpPr>
          <p:nvPr/>
        </p:nvSpPr>
        <p:spPr>
          <a:xfrm>
            <a:off x="2633134" y="846667"/>
            <a:ext cx="3903133" cy="20782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Community-based</a:t>
            </a:r>
            <a:r>
              <a:rPr lang="da-DK" sz="3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Monitoring</a:t>
            </a:r>
            <a:endParaRPr lang="da-DK" sz="3600" b="1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endParaRPr lang="da-DK" sz="36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Pladsholder til indhold 2"/>
          <p:cNvSpPr txBox="1">
            <a:spLocks/>
          </p:cNvSpPr>
          <p:nvPr/>
        </p:nvSpPr>
        <p:spPr bwMode="auto">
          <a:xfrm>
            <a:off x="389467" y="3539599"/>
            <a:ext cx="3087273" cy="2070224"/>
          </a:xfrm>
          <a:prstGeom prst="rect">
            <a:avLst/>
          </a:prstGeom>
          <a:solidFill>
            <a:schemeClr val="accent6"/>
          </a:solidFill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11" charset="0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600" b="1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Characteristics</a:t>
            </a:r>
            <a:endParaRPr lang="da-DK" sz="2000" b="1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Finn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73" y="1709025"/>
            <a:ext cx="4912634" cy="36861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a-DK" b="1" dirty="0" smtClean="0"/>
              <a:t>Decision-</a:t>
            </a:r>
            <a:r>
              <a:rPr lang="da-DK" b="1" dirty="0" err="1" smtClean="0"/>
              <a:t>making</a:t>
            </a:r>
            <a:r>
              <a:rPr lang="da-DK" b="1" dirty="0" smtClean="0"/>
              <a:t> </a:t>
            </a:r>
            <a:br>
              <a:rPr lang="da-DK" b="1" dirty="0" smtClean="0"/>
            </a:br>
            <a:r>
              <a:rPr lang="da-DK" b="1" dirty="0" smtClean="0"/>
              <a:t>from </a:t>
            </a:r>
            <a:r>
              <a:rPr lang="da-DK" b="1" dirty="0" err="1" smtClean="0"/>
              <a:t>natural</a:t>
            </a:r>
            <a:r>
              <a:rPr lang="da-DK" b="1" dirty="0" smtClean="0"/>
              <a:t> </a:t>
            </a:r>
            <a:r>
              <a:rPr lang="da-DK" b="1" dirty="0" err="1" smtClean="0"/>
              <a:t>resource</a:t>
            </a:r>
            <a:r>
              <a:rPr lang="da-DK" b="1" dirty="0" smtClean="0"/>
              <a:t> </a:t>
            </a:r>
            <a:r>
              <a:rPr lang="da-DK" b="1" dirty="0" err="1" smtClean="0"/>
              <a:t>monitoring</a:t>
            </a:r>
            <a:endParaRPr lang="da-DK" b="1" dirty="0"/>
          </a:p>
        </p:txBody>
      </p:sp>
      <p:sp>
        <p:nvSpPr>
          <p:cNvPr id="7" name="Tekstfelt 6"/>
          <p:cNvSpPr txBox="1"/>
          <p:nvPr/>
        </p:nvSpPr>
        <p:spPr>
          <a:xfrm>
            <a:off x="9160933" y="25908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755576" y="6651298"/>
            <a:ext cx="11079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700" i="1" dirty="0" smtClean="0">
                <a:solidFill>
                  <a:schemeClr val="bg2"/>
                </a:solidFill>
              </a:rPr>
              <a:t>J </a:t>
            </a:r>
            <a:r>
              <a:rPr lang="da-DK" sz="700" i="1" dirty="0" err="1" smtClean="0">
                <a:solidFill>
                  <a:schemeClr val="bg2"/>
                </a:solidFill>
              </a:rPr>
              <a:t>Appl</a:t>
            </a:r>
            <a:r>
              <a:rPr lang="da-DK" sz="700" i="1" dirty="0" smtClean="0">
                <a:solidFill>
                  <a:schemeClr val="bg2"/>
                </a:solidFill>
              </a:rPr>
              <a:t> </a:t>
            </a:r>
            <a:r>
              <a:rPr lang="da-DK" sz="700" i="1" dirty="0" err="1" smtClean="0">
                <a:solidFill>
                  <a:schemeClr val="bg2"/>
                </a:solidFill>
              </a:rPr>
              <a:t>Ecol</a:t>
            </a:r>
            <a:r>
              <a:rPr lang="da-DK" sz="700" i="1" dirty="0" smtClean="0">
                <a:solidFill>
                  <a:schemeClr val="bg2"/>
                </a:solidFill>
              </a:rPr>
              <a:t> </a:t>
            </a:r>
            <a:r>
              <a:rPr lang="da-DK" sz="700" dirty="0" smtClean="0">
                <a:solidFill>
                  <a:schemeClr val="bg2"/>
                </a:solidFill>
              </a:rPr>
              <a:t>47:1166-1168</a:t>
            </a:r>
            <a:endParaRPr lang="da-DK" sz="700" dirty="0">
              <a:solidFill>
                <a:schemeClr val="bg2"/>
              </a:solidFill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615876" y="5395213"/>
            <a:ext cx="2678812" cy="5931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200" i="1" dirty="0" smtClean="0"/>
              <a:t>n</a:t>
            </a:r>
            <a:r>
              <a:rPr lang="da-DK" sz="1200" dirty="0" smtClean="0"/>
              <a:t> = 104 </a:t>
            </a:r>
            <a:r>
              <a:rPr lang="da-DK" sz="1200" dirty="0" err="1" smtClean="0"/>
              <a:t>monitoring</a:t>
            </a:r>
            <a:r>
              <a:rPr lang="da-DK" sz="1200" dirty="0" smtClean="0"/>
              <a:t> </a:t>
            </a:r>
            <a:r>
              <a:rPr lang="da-DK" sz="1200" dirty="0" err="1" smtClean="0"/>
              <a:t>schemes</a:t>
            </a:r>
            <a:endParaRPr lang="da-DK" sz="1200" dirty="0" smtClean="0"/>
          </a:p>
          <a:p>
            <a:pPr marL="0" indent="0">
              <a:buNone/>
            </a:pPr>
            <a:r>
              <a:rPr lang="da-DK" sz="1200" i="1" dirty="0" smtClean="0"/>
              <a:t>J. </a:t>
            </a:r>
            <a:r>
              <a:rPr lang="da-DK" sz="1200" i="1" dirty="0" err="1" smtClean="0"/>
              <a:t>Appl</a:t>
            </a:r>
            <a:r>
              <a:rPr lang="da-DK" sz="1200" i="1" dirty="0" smtClean="0"/>
              <a:t>. </a:t>
            </a:r>
            <a:r>
              <a:rPr lang="da-DK" sz="1200" i="1" dirty="0" err="1" smtClean="0"/>
              <a:t>Ecol</a:t>
            </a:r>
            <a:r>
              <a:rPr lang="da-DK" sz="1200" dirty="0" smtClean="0"/>
              <a:t>. 47:1166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379718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5420"/>
            <a:ext cx="9171132" cy="21446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5400" b="1" dirty="0" err="1" smtClean="0"/>
              <a:t>Scale</a:t>
            </a:r>
            <a:r>
              <a:rPr lang="da-DK" sz="5400" b="1" dirty="0" smtClean="0"/>
              <a:t> of decision-</a:t>
            </a:r>
            <a:r>
              <a:rPr lang="da-DK" sz="5400" b="1" dirty="0" err="1" smtClean="0"/>
              <a:t>making</a:t>
            </a:r>
            <a:r>
              <a:rPr lang="da-DK" sz="5400" b="1" dirty="0" smtClean="0"/>
              <a:t> and</a:t>
            </a:r>
          </a:p>
          <a:p>
            <a:pPr marL="0" indent="0">
              <a:buNone/>
            </a:pPr>
            <a:r>
              <a:rPr lang="da-DK" sz="5400" b="1" dirty="0" err="1" smtClean="0"/>
              <a:t>implementation</a:t>
            </a:r>
            <a:r>
              <a:rPr lang="da-DK" sz="5400" b="1" dirty="0" smtClean="0"/>
              <a:t> time </a:t>
            </a:r>
            <a:r>
              <a:rPr lang="da-DK" sz="5400" b="1" dirty="0" err="1" smtClean="0"/>
              <a:t>differ</a:t>
            </a:r>
            <a:endParaRPr lang="da-DK" sz="5400" b="1" dirty="0"/>
          </a:p>
        </p:txBody>
      </p:sp>
    </p:spTree>
    <p:extLst>
      <p:ext uri="{BB962C8B-B14F-4D97-AF65-F5344CB8AC3E}">
        <p14:creationId xmlns:p14="http://schemas.microsoft.com/office/powerpoint/2010/main" val="305057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26436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da-DK" sz="4000" b="1" dirty="0" err="1" smtClean="0"/>
              <a:t>Without</a:t>
            </a:r>
            <a:r>
              <a:rPr lang="da-DK" sz="4000" b="1" dirty="0" smtClean="0"/>
              <a:t> </a:t>
            </a:r>
            <a:r>
              <a:rPr lang="da-DK" sz="4000" b="1" dirty="0" err="1" smtClean="0"/>
              <a:t>involvement</a:t>
            </a:r>
            <a:r>
              <a:rPr lang="da-DK" sz="4000" b="1" dirty="0" smtClean="0"/>
              <a:t> of </a:t>
            </a:r>
            <a:r>
              <a:rPr lang="da-DK" sz="4000" b="1" dirty="0" err="1" smtClean="0"/>
              <a:t>local</a:t>
            </a:r>
            <a:r>
              <a:rPr lang="da-DK" sz="4000" b="1" dirty="0" smtClean="0"/>
              <a:t> </a:t>
            </a:r>
            <a:r>
              <a:rPr lang="da-DK" sz="4000" b="1" dirty="0" err="1" smtClean="0"/>
              <a:t>people</a:t>
            </a:r>
            <a:r>
              <a:rPr lang="da-DK" sz="4000" b="1" dirty="0" smtClean="0"/>
              <a:t>:</a:t>
            </a:r>
          </a:p>
          <a:p>
            <a:pPr marL="0" indent="0">
              <a:buNone/>
            </a:pPr>
            <a:r>
              <a:rPr lang="da-DK" sz="4000" b="1" dirty="0" smtClean="0"/>
              <a:t>the </a:t>
            </a:r>
            <a:r>
              <a:rPr lang="da-DK" sz="4000" b="1" dirty="0" err="1" smtClean="0"/>
              <a:t>monitoring</a:t>
            </a:r>
            <a:r>
              <a:rPr lang="da-DK" sz="4000" b="1" dirty="0" smtClean="0"/>
              <a:t> </a:t>
            </a:r>
            <a:r>
              <a:rPr lang="da-DK" sz="4000" b="1" dirty="0" err="1" smtClean="0"/>
              <a:t>may</a:t>
            </a:r>
            <a:r>
              <a:rPr lang="da-DK" sz="4000" b="1" dirty="0" smtClean="0"/>
              <a:t> </a:t>
            </a:r>
            <a:r>
              <a:rPr lang="da-DK" sz="4000" b="1" dirty="0" err="1" smtClean="0"/>
              <a:t>sometimes</a:t>
            </a:r>
            <a:r>
              <a:rPr lang="da-DK" sz="4000" b="1" dirty="0" smtClean="0"/>
              <a:t> </a:t>
            </a:r>
            <a:r>
              <a:rPr lang="da-DK" sz="4000" b="1" dirty="0" err="1" smtClean="0"/>
              <a:t>be</a:t>
            </a:r>
            <a:r>
              <a:rPr lang="da-DK" sz="4000" b="1" dirty="0" smtClean="0"/>
              <a:t> </a:t>
            </a:r>
          </a:p>
          <a:p>
            <a:pPr marL="0" indent="0">
              <a:buNone/>
            </a:pPr>
            <a:r>
              <a:rPr lang="da-DK" sz="4000" b="1" dirty="0" err="1" smtClean="0"/>
              <a:t>isolated</a:t>
            </a:r>
            <a:r>
              <a:rPr lang="da-DK" sz="4000" b="1" dirty="0" smtClean="0"/>
              <a:t>, </a:t>
            </a:r>
            <a:r>
              <a:rPr lang="da-DK" sz="4000" b="1" dirty="0" err="1" smtClean="0"/>
              <a:t>academic</a:t>
            </a:r>
            <a:r>
              <a:rPr lang="da-DK" sz="4000" b="1" dirty="0" smtClean="0"/>
              <a:t> </a:t>
            </a:r>
            <a:r>
              <a:rPr lang="da-DK" sz="4000" b="1" dirty="0" err="1" smtClean="0"/>
              <a:t>exercises</a:t>
            </a:r>
            <a:r>
              <a:rPr lang="da-DK" sz="4000" b="1" dirty="0" smtClean="0"/>
              <a:t> </a:t>
            </a:r>
          </a:p>
          <a:p>
            <a:pPr marL="0" indent="0">
              <a:buNone/>
            </a:pPr>
            <a:r>
              <a:rPr lang="da-DK" sz="4000" b="1" dirty="0" smtClean="0"/>
              <a:t>with </a:t>
            </a:r>
            <a:r>
              <a:rPr lang="da-DK" sz="4000" b="1" dirty="0" err="1" smtClean="0"/>
              <a:t>limited</a:t>
            </a:r>
            <a:r>
              <a:rPr lang="da-DK" sz="4000" b="1" dirty="0" smtClean="0"/>
              <a:t> </a:t>
            </a:r>
            <a:r>
              <a:rPr lang="da-DK" sz="4000" b="1" dirty="0" err="1" smtClean="0"/>
              <a:t>impacts</a:t>
            </a:r>
            <a:r>
              <a:rPr lang="da-DK" sz="4000" b="1" dirty="0" smtClean="0"/>
              <a:t> in the ’real’ </a:t>
            </a:r>
            <a:r>
              <a:rPr lang="da-DK" sz="4000" b="1" dirty="0" err="1" smtClean="0"/>
              <a:t>world</a:t>
            </a:r>
            <a:r>
              <a:rPr lang="da-DK" sz="4000" b="1" dirty="0" smtClean="0"/>
              <a:t>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305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-413050" y="332656"/>
            <a:ext cx="9577064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algn="ctr"/>
            <a:endParaRPr lang="da-DK" sz="3600" kern="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Lige forbindelse 8"/>
          <p:cNvCxnSpPr/>
          <p:nvPr/>
        </p:nvCxnSpPr>
        <p:spPr bwMode="auto">
          <a:xfrm flipH="1" flipV="1">
            <a:off x="3476742" y="4550877"/>
            <a:ext cx="720837" cy="39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Lige forbindelse 23"/>
          <p:cNvCxnSpPr/>
          <p:nvPr/>
        </p:nvCxnSpPr>
        <p:spPr bwMode="auto">
          <a:xfrm flipV="1">
            <a:off x="4197579" y="1617023"/>
            <a:ext cx="18700" cy="29576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Lige forbindelse 40"/>
          <p:cNvCxnSpPr/>
          <p:nvPr/>
        </p:nvCxnSpPr>
        <p:spPr bwMode="auto">
          <a:xfrm flipV="1">
            <a:off x="4907012" y="2833271"/>
            <a:ext cx="0" cy="17176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Lige forbindelse 47"/>
          <p:cNvCxnSpPr/>
          <p:nvPr/>
        </p:nvCxnSpPr>
        <p:spPr bwMode="auto">
          <a:xfrm flipH="1">
            <a:off x="4907012" y="4554844"/>
            <a:ext cx="86804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Pladsholder til indhold 2"/>
          <p:cNvSpPr txBox="1">
            <a:spLocks/>
          </p:cNvSpPr>
          <p:nvPr/>
        </p:nvSpPr>
        <p:spPr bwMode="auto">
          <a:xfrm>
            <a:off x="5736952" y="3515764"/>
            <a:ext cx="3013348" cy="2070224"/>
          </a:xfrm>
          <a:prstGeom prst="rect">
            <a:avLst/>
          </a:prstGeom>
          <a:solidFill>
            <a:schemeClr val="accent6"/>
          </a:solidFill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11" charset="0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Activities</a:t>
            </a:r>
            <a:r>
              <a:rPr lang="da-DK" sz="3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of INTAROS</a:t>
            </a:r>
          </a:p>
        </p:txBody>
      </p:sp>
      <p:sp>
        <p:nvSpPr>
          <p:cNvPr id="3" name="Pladsholder til indhold 2"/>
          <p:cNvSpPr txBox="1">
            <a:spLocks/>
          </p:cNvSpPr>
          <p:nvPr/>
        </p:nvSpPr>
        <p:spPr>
          <a:xfrm>
            <a:off x="2633134" y="846667"/>
            <a:ext cx="3903133" cy="20782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Community-based</a:t>
            </a:r>
            <a:r>
              <a:rPr lang="da-DK" sz="3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36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Monitoring</a:t>
            </a:r>
            <a:endParaRPr lang="da-DK" sz="3600" b="1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endParaRPr lang="da-DK" sz="36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Pladsholder til indhold 2"/>
          <p:cNvSpPr txBox="1">
            <a:spLocks/>
          </p:cNvSpPr>
          <p:nvPr/>
        </p:nvSpPr>
        <p:spPr bwMode="auto">
          <a:xfrm>
            <a:off x="389467" y="3539599"/>
            <a:ext cx="3087273" cy="2070224"/>
          </a:xfrm>
          <a:prstGeom prst="rect">
            <a:avLst/>
          </a:prstGeo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68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111" charset="0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600" b="1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Characteristics</a:t>
            </a:r>
            <a:endParaRPr lang="da-DK" sz="2000" b="1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8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arctic_CBM_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3928" r="17917" b="6884"/>
          <a:stretch/>
        </p:blipFill>
        <p:spPr>
          <a:xfrm>
            <a:off x="1751119" y="-1308100"/>
            <a:ext cx="8182144" cy="81661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19062" y="6221452"/>
            <a:ext cx="214153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a-DK" dirty="0" smtClean="0"/>
              <a:t> Johnson </a:t>
            </a:r>
            <a:r>
              <a:rPr lang="da-DK" i="1" dirty="0" smtClean="0"/>
              <a:t>et al. </a:t>
            </a:r>
            <a:r>
              <a:rPr lang="da-DK" dirty="0" smtClean="0"/>
              <a:t>2016</a:t>
            </a: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8374488" y="6267618"/>
            <a:ext cx="769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/>
              <a:t>n</a:t>
            </a:r>
            <a:r>
              <a:rPr lang="da-DK" dirty="0"/>
              <a:t> = 81 </a:t>
            </a:r>
          </a:p>
          <a:p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119062" y="126305"/>
            <a:ext cx="240400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err="1" smtClean="0"/>
              <a:t>Existing</a:t>
            </a:r>
            <a:r>
              <a:rPr lang="da-DK" sz="3200" b="1" dirty="0" smtClean="0"/>
              <a:t> </a:t>
            </a:r>
            <a:r>
              <a:rPr lang="da-DK" sz="3200" b="1" dirty="0" err="1" smtClean="0"/>
              <a:t>known</a:t>
            </a:r>
            <a:r>
              <a:rPr lang="da-DK" sz="3200" b="1" dirty="0" smtClean="0"/>
              <a:t> CBM </a:t>
            </a:r>
            <a:r>
              <a:rPr lang="da-DK" sz="3200" b="1" dirty="0" smtClean="0"/>
              <a:t>programs</a:t>
            </a:r>
          </a:p>
          <a:p>
            <a:endParaRPr lang="da-DK" dirty="0"/>
          </a:p>
        </p:txBody>
      </p:sp>
      <p:sp>
        <p:nvSpPr>
          <p:cNvPr id="6" name="Ellipse 5"/>
          <p:cNvSpPr/>
          <p:nvPr/>
        </p:nvSpPr>
        <p:spPr>
          <a:xfrm>
            <a:off x="7890933" y="6276187"/>
            <a:ext cx="360680" cy="386080"/>
          </a:xfrm>
          <a:prstGeom prst="ellipse">
            <a:avLst/>
          </a:prstGeom>
          <a:solidFill>
            <a:srgbClr val="1262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95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3840</TotalTime>
  <Words>212</Words>
  <Application>Microsoft Macintosh PowerPoint</Application>
  <PresentationFormat>Skærmshow (4:3)</PresentationFormat>
  <Paragraphs>74</Paragraphs>
  <Slides>20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20</vt:i4>
      </vt:variant>
    </vt:vector>
  </HeadingPairs>
  <TitlesOfParts>
    <vt:vector size="21" baseType="lpstr">
      <vt:lpstr>Kontortema</vt:lpstr>
      <vt:lpstr>PowerPoint-præsentation</vt:lpstr>
      <vt:lpstr>  Community Based  Monitoring (CBM) in the Arctic </vt:lpstr>
      <vt:lpstr>PowerPoint-præsentation</vt:lpstr>
      <vt:lpstr>PowerPoint-præsentation</vt:lpstr>
      <vt:lpstr>Decision-making  from natural resource monitoring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Disko Bay CBM Example results: Cod</vt:lpstr>
      <vt:lpstr>Svalbard</vt:lpstr>
      <vt:lpstr>PowerPoint-præsentation</vt:lpstr>
      <vt:lpstr>PowerPoint-præsentation</vt:lpstr>
      <vt:lpstr>PowerPoint-præsentation</vt:lpstr>
      <vt:lpstr>PowerPoint-præsentation</vt:lpstr>
      <vt:lpstr>Qujanaq!</vt:lpstr>
    </vt:vector>
  </TitlesOfParts>
  <Company>Nordeco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Finn Danielsen</dc:creator>
  <cp:lastModifiedBy>Finn Danielsen</cp:lastModifiedBy>
  <cp:revision>70</cp:revision>
  <cp:lastPrinted>2016-10-06T13:33:03Z</cp:lastPrinted>
  <dcterms:created xsi:type="dcterms:W3CDTF">2016-10-04T12:32:42Z</dcterms:created>
  <dcterms:modified xsi:type="dcterms:W3CDTF">2017-01-11T07:30:36Z</dcterms:modified>
</cp:coreProperties>
</file>