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0" r:id="rId2"/>
    <p:sldId id="259" r:id="rId3"/>
    <p:sldId id="283" r:id="rId4"/>
    <p:sldId id="287" r:id="rId5"/>
    <p:sldId id="288" r:id="rId6"/>
    <p:sldId id="289" r:id="rId7"/>
    <p:sldId id="296" r:id="rId8"/>
    <p:sldId id="299" r:id="rId9"/>
    <p:sldId id="300" r:id="rId10"/>
    <p:sldId id="295" r:id="rId11"/>
    <p:sldId id="298" r:id="rId12"/>
    <p:sldId id="297" r:id="rId13"/>
    <p:sldId id="301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05" autoAdjust="0"/>
  </p:normalViewPr>
  <p:slideViewPr>
    <p:cSldViewPr snapToGrid="0" snapToObjects="1">
      <p:cViewPr varScale="1">
        <p:scale>
          <a:sx n="58" d="100"/>
          <a:sy n="58" d="100"/>
        </p:scale>
        <p:origin x="-1214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40E83105-9863-BF4E-83A9-5D2B435BB7E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9557" y="464025"/>
            <a:ext cx="8957965" cy="30025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6000" dirty="0" smtClean="0"/>
              <a:t>WP2  </a:t>
            </a:r>
          </a:p>
          <a:p>
            <a:pPr algn="ctr"/>
            <a:r>
              <a:rPr lang="en-US" sz="6000" dirty="0" smtClean="0"/>
              <a:t>Exploitation </a:t>
            </a:r>
            <a:r>
              <a:rPr lang="en-US" sz="6000" dirty="0"/>
              <a:t>of existing observing systems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474111" y="3096635"/>
            <a:ext cx="8533411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None/>
            </a:pPr>
            <a:r>
              <a:rPr lang="it-IT" dirty="0"/>
              <a:t>Roberta Pirazzini, FMI (lead) &amp; David Gustafsson , SMHI (co-lead)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8" t="-6234" r="-3685" b="-5850"/>
          <a:stretch/>
        </p:blipFill>
        <p:spPr>
          <a:xfrm>
            <a:off x="753048" y="4752397"/>
            <a:ext cx="3110248" cy="16227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08" y="4906783"/>
            <a:ext cx="2857500" cy="1133475"/>
          </a:xfrm>
          <a:prstGeom prst="rect">
            <a:avLst/>
          </a:prstGeom>
        </p:spPr>
      </p:pic>
      <p:pic>
        <p:nvPicPr>
          <p:cNvPr id="7" name="Picture 3" descr="C:\Users\sandrasa\Downloads\PNG-bitmap(RGB-alpha channel)-20170105T152457Z\PNG-bitmap(RGB-alpha channel)\INTAROS_v2-blue_1-positiv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11" y="401092"/>
            <a:ext cx="1863725" cy="4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64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1993" y="394099"/>
            <a:ext cx="8511124" cy="154299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extBox 2"/>
          <p:cNvSpPr txBox="1"/>
          <p:nvPr/>
        </p:nvSpPr>
        <p:spPr>
          <a:xfrm>
            <a:off x="2108023" y="1959623"/>
            <a:ext cx="4784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 and sea ice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313899" y="422188"/>
            <a:ext cx="8511124" cy="15149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/>
              <a:t>Task 3.</a:t>
            </a:r>
            <a:r>
              <a:rPr lang="en-US" sz="2400" dirty="0" smtClean="0"/>
              <a:t>  Enhance standardization of data and metadata to ensure that best practices are followed, and integrate</a:t>
            </a:r>
            <a:br>
              <a:rPr lang="en-US" sz="2400" dirty="0" smtClean="0"/>
            </a:br>
            <a:r>
              <a:rPr lang="en-US" sz="2400" dirty="0" smtClean="0"/>
              <a:t>sparse in situ data into established networks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r="15585"/>
          <a:stretch/>
        </p:blipFill>
        <p:spPr bwMode="auto">
          <a:xfrm>
            <a:off x="170121" y="2818531"/>
            <a:ext cx="2562446" cy="245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24656" y="4541281"/>
            <a:ext cx="77792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/>
              <a:t>© Rick </a:t>
            </a:r>
            <a:r>
              <a:rPr lang="en-US" sz="500" dirty="0" err="1" smtClean="0"/>
              <a:t>Krishfield</a:t>
            </a:r>
            <a:endParaRPr lang="en-US" sz="500" dirty="0"/>
          </a:p>
        </p:txBody>
      </p:sp>
      <p:sp>
        <p:nvSpPr>
          <p:cNvPr id="14" name="TextBox 13"/>
          <p:cNvSpPr txBox="1"/>
          <p:nvPr/>
        </p:nvSpPr>
        <p:spPr>
          <a:xfrm>
            <a:off x="388327" y="5546435"/>
            <a:ext cx="8436696" cy="107284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noAutofit/>
          </a:bodyPr>
          <a:lstStyle/>
          <a:p>
            <a:pPr algn="just"/>
            <a:r>
              <a:rPr lang="en-US" sz="2000" i="1" dirty="0"/>
              <a:t>Provision and integration of sea ice and ocean data collated from various open ocean observatories</a:t>
            </a:r>
          </a:p>
        </p:txBody>
      </p:sp>
      <p:pic>
        <p:nvPicPr>
          <p:cNvPr id="15" name="Picture 14" descr="C:\Users\ischewe\Documents\!Projekte\!INTAROS\WP2\General_Fi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28" y="2818531"/>
            <a:ext cx="2129313" cy="256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ischewe\Documents\!Projekte\!INTAROS\WP2\Ocean_measurements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31"/>
          <a:stretch/>
        </p:blipFill>
        <p:spPr bwMode="auto">
          <a:xfrm>
            <a:off x="2881425" y="2818531"/>
            <a:ext cx="3764538" cy="259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074460" y="5076967"/>
            <a:ext cx="77792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/>
              <a:t>© Rick </a:t>
            </a:r>
            <a:r>
              <a:rPr lang="en-US" sz="500" dirty="0" err="1" smtClean="0"/>
              <a:t>Krishfield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191049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1993" y="394099"/>
            <a:ext cx="8511124" cy="154299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extBox 2"/>
          <p:cNvSpPr txBox="1"/>
          <p:nvPr/>
        </p:nvSpPr>
        <p:spPr>
          <a:xfrm>
            <a:off x="3086457" y="1962855"/>
            <a:ext cx="280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313899" y="422188"/>
            <a:ext cx="8511124" cy="15149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/>
              <a:t>Task 3.</a:t>
            </a:r>
            <a:r>
              <a:rPr lang="en-US" sz="2400" dirty="0" smtClean="0"/>
              <a:t>  Enhance standardization of data and metadata to ensure that best practices are followed, and integrate</a:t>
            </a:r>
            <a:br>
              <a:rPr lang="en-US" sz="2400" dirty="0" smtClean="0"/>
            </a:br>
            <a:r>
              <a:rPr lang="en-US" sz="2400" dirty="0" smtClean="0"/>
              <a:t>sparse in situ data into established networks</a:t>
            </a:r>
            <a:endParaRPr lang="en-US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1"/>
          <a:stretch/>
        </p:blipFill>
        <p:spPr bwMode="auto">
          <a:xfrm>
            <a:off x="78334" y="4712564"/>
            <a:ext cx="2756889" cy="214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9"/>
          <a:stretch/>
        </p:blipFill>
        <p:spPr bwMode="auto">
          <a:xfrm>
            <a:off x="78334" y="2656333"/>
            <a:ext cx="2756888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86457" y="2625413"/>
            <a:ext cx="2814612" cy="196733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noAutofit/>
          </a:bodyPr>
          <a:lstStyle/>
          <a:p>
            <a:r>
              <a:rPr lang="en-GB" sz="1600" dirty="0" smtClean="0"/>
              <a:t>Sparse near-surface data will be harmonized following ACTRIS and other relevant protocols </a:t>
            </a:r>
            <a:endParaRPr lang="en-GB" sz="160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132" y="4688468"/>
            <a:ext cx="2227262" cy="2105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048" y="2605954"/>
            <a:ext cx="2918928" cy="416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1993" y="245243"/>
            <a:ext cx="8511124" cy="154299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extBox 2"/>
          <p:cNvSpPr txBox="1"/>
          <p:nvPr/>
        </p:nvSpPr>
        <p:spPr>
          <a:xfrm>
            <a:off x="2108023" y="1968449"/>
            <a:ext cx="4784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Cryosphere and land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313899" y="273332"/>
            <a:ext cx="8511124" cy="15149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/>
              <a:t>Task 3.</a:t>
            </a:r>
            <a:r>
              <a:rPr lang="en-US" sz="2400" dirty="0" smtClean="0"/>
              <a:t>  Enhance standardization of data and metadata to ensure that best practices are followed, and integrate</a:t>
            </a:r>
            <a:br>
              <a:rPr lang="en-US" sz="2400" dirty="0" smtClean="0"/>
            </a:br>
            <a:r>
              <a:rPr lang="en-US" sz="2400" dirty="0" smtClean="0"/>
              <a:t>sparse in situ data into established networks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21991" y="2614780"/>
            <a:ext cx="8657209" cy="197848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no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600" dirty="0" err="1" smtClean="0"/>
              <a:t>Cryospheric</a:t>
            </a:r>
            <a:r>
              <a:rPr lang="en-GB" sz="1600" dirty="0" smtClean="0"/>
              <a:t> data will be harmonized and made available through open access databases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600" dirty="0" smtClean="0"/>
              <a:t>A metadata catalogue of all Arctic terrestrial environmental, and seismological data will be made with links to existing databases.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600" dirty="0" smtClean="0"/>
              <a:t>Direct links will be established to tailored satellite data archives and services.</a:t>
            </a:r>
            <a:endParaRPr lang="en-GB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 b="5661"/>
          <a:stretch/>
        </p:blipFill>
        <p:spPr>
          <a:xfrm>
            <a:off x="5938288" y="4822283"/>
            <a:ext cx="3040913" cy="1919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8"/>
          <a:stretch/>
        </p:blipFill>
        <p:spPr>
          <a:xfrm>
            <a:off x="321741" y="4822283"/>
            <a:ext cx="3193348" cy="1919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48" y="4843548"/>
            <a:ext cx="1919597" cy="19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5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89462" y="822960"/>
            <a:ext cx="5573486" cy="2364377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en-US" sz="2400" dirty="0" smtClean="0"/>
              <a:t>In situ and EO data assessed in Task 2.1</a:t>
            </a:r>
          </a:p>
          <a:p>
            <a:pPr marL="18288" indent="0" algn="ctr">
              <a:buNone/>
            </a:pPr>
            <a:r>
              <a:rPr lang="en-US" sz="2400" dirty="0" smtClean="0"/>
              <a:t>New data exploited in Task 2.2</a:t>
            </a:r>
          </a:p>
          <a:p>
            <a:pPr marL="18288" indent="0" algn="ctr">
              <a:buNone/>
            </a:pPr>
            <a:r>
              <a:rPr lang="en-US" sz="2400" dirty="0" smtClean="0"/>
              <a:t>Sparse data standardized in Task 2.3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959429" y="4950822"/>
            <a:ext cx="5930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Will be integrated into the </a:t>
            </a:r>
            <a:r>
              <a:rPr lang="en-US" sz="2400" dirty="0" err="1" smtClean="0"/>
              <a:t>iAOS</a:t>
            </a:r>
            <a:r>
              <a:rPr lang="en-US" sz="2400" dirty="0" smtClean="0"/>
              <a:t> (WP5) </a:t>
            </a:r>
            <a:endParaRPr lang="en-US" sz="2400" dirty="0"/>
          </a:p>
        </p:txBody>
      </p:sp>
      <p:sp>
        <p:nvSpPr>
          <p:cNvPr id="5" name="Down Arrow 4"/>
          <p:cNvSpPr/>
          <p:nvPr/>
        </p:nvSpPr>
        <p:spPr>
          <a:xfrm>
            <a:off x="4287880" y="3533503"/>
            <a:ext cx="450669" cy="1188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1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135" y="711191"/>
            <a:ext cx="3975147" cy="138905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5094" y="412568"/>
            <a:ext cx="3838669" cy="1986304"/>
          </a:xfrm>
        </p:spPr>
        <p:txBody>
          <a:bodyPr>
            <a:normAutofit fontScale="92500" lnSpcReduction="10000"/>
          </a:bodyPr>
          <a:lstStyle/>
          <a:p>
            <a:endParaRPr lang="en-US" dirty="0" smtClean="0">
              <a:effectLst/>
            </a:endParaRPr>
          </a:p>
          <a:p>
            <a:endParaRPr lang="en-US" i="1" dirty="0">
              <a:effectLst/>
            </a:endParaRPr>
          </a:p>
          <a:p>
            <a:pPr marL="18288" indent="0" algn="ctr">
              <a:buNone/>
            </a:pPr>
            <a:r>
              <a:rPr lang="en-US" sz="4300" dirty="0" smtClean="0">
                <a:solidFill>
                  <a:prstClr val="white"/>
                </a:solidFill>
                <a:ea typeface="+mj-ea"/>
                <a:cs typeface="+mj-cs"/>
              </a:rPr>
              <a:t>Task 4. Synthesis</a:t>
            </a:r>
            <a:endParaRPr lang="en-US" sz="1300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5" name="AutoShape 4" descr="Image result for Arctic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85" y="7936"/>
            <a:ext cx="4307116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2134" y="2423152"/>
            <a:ext cx="41116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Recommendations on:</a:t>
            </a:r>
          </a:p>
          <a:p>
            <a:pPr marL="742950" lvl="1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how to fill the gaps, improve the sampling strategies and data </a:t>
            </a:r>
            <a:r>
              <a:rPr lang="en-US" dirty="0" smtClean="0"/>
              <a:t>management</a:t>
            </a:r>
          </a:p>
          <a:p>
            <a:pPr marL="742950" lvl="1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How to sustain and further enhance the integration of multidisciplinary data repositories.</a:t>
            </a:r>
          </a:p>
          <a:p>
            <a:endParaRPr lang="en-US" dirty="0"/>
          </a:p>
          <a:p>
            <a:r>
              <a:rPr lang="en-US" sz="2400" b="1" dirty="0" smtClean="0"/>
              <a:t>Maturity assessment  of the existing observing systems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3300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6074324" y="927685"/>
            <a:ext cx="2879684" cy="2176438"/>
          </a:xfrm>
        </p:spPr>
        <p:txBody>
          <a:bodyPr/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2800" dirty="0"/>
              <a:t>A</a:t>
            </a:r>
            <a:r>
              <a:rPr lang="en-US" sz="2800" dirty="0" smtClean="0"/>
              <a:t>ssess, exploit, and standardize the existing Arctic observing systems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15" y="1009934"/>
            <a:ext cx="5718638" cy="520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9242" y="272955"/>
            <a:ext cx="438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Overall objective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74324" y="3218525"/>
            <a:ext cx="28796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 EU partners </a:t>
            </a:r>
          </a:p>
          <a:p>
            <a:endParaRPr lang="en-US" dirty="0"/>
          </a:p>
          <a:p>
            <a:r>
              <a:rPr lang="en-US" dirty="0"/>
              <a:t>9</a:t>
            </a:r>
            <a:r>
              <a:rPr lang="en-US" dirty="0" smtClean="0"/>
              <a:t> Non-EU partners/collaborators:</a:t>
            </a:r>
          </a:p>
          <a:p>
            <a:pPr lvl="1"/>
            <a:r>
              <a:rPr lang="en-US" dirty="0" smtClean="0"/>
              <a:t>UAF (USA)</a:t>
            </a:r>
          </a:p>
          <a:p>
            <a:pPr lvl="1"/>
            <a:r>
              <a:rPr lang="en-US" dirty="0" smtClean="0"/>
              <a:t>WHOI (USA)</a:t>
            </a:r>
          </a:p>
          <a:p>
            <a:pPr lvl="1"/>
            <a:r>
              <a:rPr lang="en-US" dirty="0" smtClean="0"/>
              <a:t>SIO (USA)</a:t>
            </a:r>
          </a:p>
          <a:p>
            <a:pPr lvl="1"/>
            <a:r>
              <a:rPr lang="en-US" dirty="0" smtClean="0"/>
              <a:t>JPL (USA)</a:t>
            </a:r>
          </a:p>
          <a:p>
            <a:pPr lvl="1"/>
            <a:r>
              <a:rPr lang="en-US" dirty="0" smtClean="0"/>
              <a:t>ONC (Canada)</a:t>
            </a:r>
          </a:p>
          <a:p>
            <a:pPr lvl="1"/>
            <a:r>
              <a:rPr lang="en-US" dirty="0" smtClean="0"/>
              <a:t>RADI (China)</a:t>
            </a:r>
          </a:p>
          <a:p>
            <a:pPr lvl="1"/>
            <a:r>
              <a:rPr lang="en-US" dirty="0" smtClean="0"/>
              <a:t>NIPR (Japan)</a:t>
            </a:r>
          </a:p>
          <a:p>
            <a:pPr lvl="1"/>
            <a:r>
              <a:rPr lang="en-US" dirty="0" smtClean="0"/>
              <a:t>NIERSC (Russia)</a:t>
            </a:r>
          </a:p>
          <a:p>
            <a:pPr lvl="1"/>
            <a:r>
              <a:rPr lang="en-US" dirty="0" smtClean="0"/>
              <a:t>RIHMI (Russia)</a:t>
            </a:r>
          </a:p>
        </p:txBody>
      </p:sp>
    </p:spTree>
    <p:extLst>
      <p:ext uri="{BB962C8B-B14F-4D97-AF65-F5344CB8AC3E}">
        <p14:creationId xmlns:p14="http://schemas.microsoft.com/office/powerpoint/2010/main" val="27320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81533" y="4688958"/>
            <a:ext cx="8172962" cy="186491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/>
          <p:cNvSpPr/>
          <p:nvPr/>
        </p:nvSpPr>
        <p:spPr>
          <a:xfrm>
            <a:off x="381533" y="3125351"/>
            <a:ext cx="8172962" cy="13008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angle 5"/>
          <p:cNvSpPr/>
          <p:nvPr/>
        </p:nvSpPr>
        <p:spPr>
          <a:xfrm>
            <a:off x="313899" y="1592466"/>
            <a:ext cx="8172962" cy="13008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566383" y="1728945"/>
            <a:ext cx="7667994" cy="905074"/>
          </a:xfrm>
        </p:spPr>
        <p:txBody>
          <a:bodyPr/>
          <a:lstStyle/>
          <a:p>
            <a:r>
              <a:rPr lang="en-US" sz="2800" b="1" dirty="0" smtClean="0"/>
              <a:t>Task 1.</a:t>
            </a:r>
            <a:r>
              <a:rPr lang="en-US" sz="3200" b="1" dirty="0" smtClean="0"/>
              <a:t>  </a:t>
            </a:r>
            <a:r>
              <a:rPr lang="en-US" sz="2400" dirty="0"/>
              <a:t>Analyze strengths, weaknesses, </a:t>
            </a:r>
            <a:r>
              <a:rPr lang="en-US" sz="2400" dirty="0" smtClean="0"/>
              <a:t>and gaps of the </a:t>
            </a:r>
            <a:r>
              <a:rPr lang="en-US" sz="2400" dirty="0"/>
              <a:t>existing observation networks and </a:t>
            </a:r>
            <a:r>
              <a:rPr lang="en-US" sz="2400" dirty="0" smtClean="0"/>
              <a:t>databases.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209914" y="491319"/>
            <a:ext cx="438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objectives: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566383" y="3210415"/>
            <a:ext cx="7667994" cy="905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/>
              <a:t>Task 2.  </a:t>
            </a:r>
            <a:r>
              <a:rPr lang="en-US" sz="2400" dirty="0" smtClean="0"/>
              <a:t>Exploit selected datasets in order to increase the quality and number of data products</a:t>
            </a:r>
            <a:endParaRPr lang="en-US" sz="3200" dirty="0"/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566383" y="4863962"/>
            <a:ext cx="8159314" cy="15149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/>
              <a:t>Task 3.</a:t>
            </a:r>
            <a:r>
              <a:rPr lang="en-US" sz="2400" dirty="0" smtClean="0"/>
              <a:t>  Enhance standardization of data and metadata to ensure that best practices are followed, and integrate</a:t>
            </a:r>
            <a:br>
              <a:rPr lang="en-US" sz="2400" dirty="0" smtClean="0"/>
            </a:br>
            <a:r>
              <a:rPr lang="en-US" sz="2400" dirty="0" smtClean="0"/>
              <a:t>sparse in situ data into established networks, preparing their delivery to the </a:t>
            </a:r>
            <a:r>
              <a:rPr lang="en-US" sz="2400" dirty="0" err="1" smtClean="0"/>
              <a:t>iAOS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7080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2010" y="73061"/>
            <a:ext cx="8654902" cy="94766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135296" y="2456124"/>
            <a:ext cx="4242769" cy="1432977"/>
          </a:xfrm>
          <a:noFill/>
          <a:ln>
            <a:noFill/>
          </a:ln>
        </p:spPr>
        <p:txBody>
          <a:bodyPr/>
          <a:lstStyle/>
          <a:p>
            <a:r>
              <a:rPr lang="en-US" sz="1600" dirty="0" smtClean="0">
                <a:effectLst/>
              </a:rPr>
              <a:t>Evaluation of data from moored arrays, mobile platforms, tide gauge network, on-ice measurements, ocean bottom-mounted sensors, and remote sensing.</a:t>
            </a:r>
            <a:br>
              <a:rPr lang="en-US" sz="1600" dirty="0" smtClean="0">
                <a:effectLst/>
              </a:rPr>
            </a:br>
            <a:r>
              <a:rPr lang="en-US" sz="1800" dirty="0" smtClean="0">
                <a:effectLst/>
              </a:rPr>
              <a:t> </a:t>
            </a:r>
            <a:endParaRPr lang="en-US" sz="1800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1452" y="1339539"/>
            <a:ext cx="433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 and sea ice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61" y="2617659"/>
            <a:ext cx="4467225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 txBox="1">
            <a:spLocks/>
          </p:cNvSpPr>
          <p:nvPr/>
        </p:nvSpPr>
        <p:spPr>
          <a:xfrm>
            <a:off x="242010" y="38782"/>
            <a:ext cx="8529850" cy="905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/>
              <a:t>Task 1.</a:t>
            </a:r>
            <a:r>
              <a:rPr lang="en-US" sz="3200" b="1" dirty="0" smtClean="0"/>
              <a:t>  </a:t>
            </a:r>
            <a:r>
              <a:rPr lang="en-US" sz="2400" dirty="0" smtClean="0"/>
              <a:t>Analyze strengths, weaknesses, and gaps of the existing observation networks and databases.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4569461" y="6038930"/>
            <a:ext cx="446722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Time series of vertical profile of snow and ice temperature from Arctic buoy </a:t>
            </a:r>
            <a:endParaRPr lang="en-US" sz="1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2"/>
          <a:stretch/>
        </p:blipFill>
        <p:spPr bwMode="auto">
          <a:xfrm>
            <a:off x="2755259" y="3889100"/>
            <a:ext cx="1676972" cy="277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ischewe\Documents\!Projekte\!INTAROS\WP2\Lander_AW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7" r="26202" b="27007"/>
          <a:stretch/>
        </p:blipFill>
        <p:spPr bwMode="auto">
          <a:xfrm>
            <a:off x="135296" y="3854579"/>
            <a:ext cx="2513475" cy="281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4"/>
          <p:cNvSpPr txBox="1"/>
          <p:nvPr/>
        </p:nvSpPr>
        <p:spPr>
          <a:xfrm>
            <a:off x="242010" y="3889101"/>
            <a:ext cx="1363506" cy="402775"/>
          </a:xfrm>
          <a:prstGeom prst="rect">
            <a:avLst/>
          </a:prstGeom>
          <a:noFill/>
        </p:spPr>
        <p:txBody>
          <a:bodyPr wrap="square" lIns="180000" tIns="108000" rIns="180000" bIns="108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Benthic Lander</a:t>
            </a:r>
          </a:p>
        </p:txBody>
      </p:sp>
      <p:sp>
        <p:nvSpPr>
          <p:cNvPr id="5" name="Rectangle 4"/>
          <p:cNvSpPr/>
          <p:nvPr/>
        </p:nvSpPr>
        <p:spPr>
          <a:xfrm>
            <a:off x="3531219" y="6283944"/>
            <a:ext cx="9757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CTD sampler</a:t>
            </a:r>
          </a:p>
        </p:txBody>
      </p:sp>
    </p:spTree>
    <p:extLst>
      <p:ext uri="{BB962C8B-B14F-4D97-AF65-F5344CB8AC3E}">
        <p14:creationId xmlns:p14="http://schemas.microsoft.com/office/powerpoint/2010/main" val="19462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373" y="155741"/>
            <a:ext cx="8511124" cy="87561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extBox 2"/>
          <p:cNvSpPr txBox="1"/>
          <p:nvPr/>
        </p:nvSpPr>
        <p:spPr>
          <a:xfrm>
            <a:off x="3005644" y="1118641"/>
            <a:ext cx="2989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242010" y="38782"/>
            <a:ext cx="8529850" cy="905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/>
              <a:t>Task 1.</a:t>
            </a:r>
            <a:r>
              <a:rPr lang="en-US" sz="3200" b="1" dirty="0" smtClean="0"/>
              <a:t>  </a:t>
            </a:r>
            <a:r>
              <a:rPr lang="en-US" sz="2400" dirty="0" smtClean="0"/>
              <a:t>Analyze strengths, weaknesses, and gaps of the existing observation networks and databases.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2" r="24672"/>
          <a:stretch/>
        </p:blipFill>
        <p:spPr>
          <a:xfrm>
            <a:off x="454271" y="3551113"/>
            <a:ext cx="1342608" cy="3200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9" b="37982"/>
          <a:stretch/>
        </p:blipFill>
        <p:spPr>
          <a:xfrm>
            <a:off x="5396831" y="4508205"/>
            <a:ext cx="3416226" cy="22107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66" y="1839425"/>
            <a:ext cx="3405592" cy="255419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7" r="22683"/>
          <a:stretch/>
        </p:blipFill>
        <p:spPr bwMode="auto">
          <a:xfrm>
            <a:off x="2040509" y="3551113"/>
            <a:ext cx="1333097" cy="312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4" r="17412"/>
          <a:stretch/>
        </p:blipFill>
        <p:spPr bwMode="auto">
          <a:xfrm>
            <a:off x="3619106" y="3551051"/>
            <a:ext cx="1422231" cy="323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03911" y="6588597"/>
            <a:ext cx="10526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©Jürgen </a:t>
            </a:r>
            <a:r>
              <a:rPr lang="en-US" sz="800" dirty="0" err="1" smtClean="0"/>
              <a:t>Graeser</a:t>
            </a:r>
            <a:endParaRPr lang="en-US" sz="800" dirty="0"/>
          </a:p>
        </p:txBody>
      </p:sp>
      <p:sp>
        <p:nvSpPr>
          <p:cNvPr id="19" name="Title 7"/>
          <p:cNvSpPr>
            <a:spLocks noGrp="1"/>
          </p:cNvSpPr>
          <p:nvPr>
            <p:ph type="title"/>
          </p:nvPr>
        </p:nvSpPr>
        <p:spPr>
          <a:xfrm>
            <a:off x="507435" y="1839428"/>
            <a:ext cx="4504536" cy="1679942"/>
          </a:xfrm>
          <a:noFill/>
          <a:ln>
            <a:noFill/>
          </a:ln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800" dirty="0" smtClean="0">
                <a:effectLst/>
              </a:rPr>
              <a:t>- </a:t>
            </a:r>
            <a:r>
              <a:rPr lang="en-US" sz="1600" dirty="0" smtClean="0">
                <a:effectLst/>
              </a:rPr>
              <a:t>Assessment of in-situ observations from supersites, field campaigns, buoys, research vessels. </a:t>
            </a:r>
            <a:br>
              <a:rPr lang="en-US" sz="1600" dirty="0" smtClean="0">
                <a:effectLst/>
              </a:rPr>
            </a:br>
            <a:r>
              <a:rPr lang="en-US" sz="1600" dirty="0" smtClean="0">
                <a:effectLst/>
              </a:rPr>
              <a:t/>
            </a:r>
            <a:br>
              <a:rPr lang="en-US" sz="1600" dirty="0" smtClean="0">
                <a:effectLst/>
              </a:rPr>
            </a:br>
            <a:r>
              <a:rPr lang="en-US" sz="1600" dirty="0" smtClean="0">
                <a:effectLst/>
              </a:rPr>
              <a:t>- Assessment of satellite-based products using in-situ data</a:t>
            </a:r>
            <a:endParaRPr lang="en-US" sz="1600" dirty="0"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0308" y="3519139"/>
            <a:ext cx="13928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Arctic Ocean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157845" y="3508506"/>
            <a:ext cx="1098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/>
              <a:t>Sodankylä</a:t>
            </a:r>
            <a:r>
              <a:rPr lang="en-US" sz="1200" b="1" dirty="0" smtClean="0"/>
              <a:t>, Finland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619106" y="3551113"/>
            <a:ext cx="1392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/>
              <a:t>Ny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Ålesund</a:t>
            </a:r>
            <a:r>
              <a:rPr lang="en-US" sz="1200" b="1" dirty="0" smtClean="0"/>
              <a:t>, </a:t>
            </a:r>
            <a:r>
              <a:rPr lang="en-US" sz="1200" b="1" dirty="0"/>
              <a:t>S</a:t>
            </a:r>
            <a:r>
              <a:rPr lang="en-US" sz="1200" b="1" dirty="0" smtClean="0"/>
              <a:t>valbard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60153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540" y="143226"/>
            <a:ext cx="8511124" cy="105825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extBox 2"/>
          <p:cNvSpPr txBox="1"/>
          <p:nvPr/>
        </p:nvSpPr>
        <p:spPr>
          <a:xfrm>
            <a:off x="1979527" y="1363595"/>
            <a:ext cx="4821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Cryosphere and land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284540" y="143226"/>
            <a:ext cx="8529850" cy="905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/>
              <a:t>Task 1.</a:t>
            </a:r>
            <a:r>
              <a:rPr lang="en-US" sz="3200" b="1" dirty="0" smtClean="0"/>
              <a:t>  </a:t>
            </a:r>
            <a:r>
              <a:rPr lang="en-US" sz="2400" dirty="0" smtClean="0"/>
              <a:t>Analyze strengths, weaknesses, and gaps of the existing observation networks and databases.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3" b="8071"/>
          <a:stretch/>
        </p:blipFill>
        <p:spPr>
          <a:xfrm rot="16200000">
            <a:off x="2220230" y="3204547"/>
            <a:ext cx="4480257" cy="25411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83253" y="6469043"/>
            <a:ext cx="1209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© </a:t>
            </a:r>
            <a:r>
              <a:rPr lang="en-US" sz="1000" dirty="0" err="1" smtClean="0"/>
              <a:t>Serdar</a:t>
            </a:r>
            <a:r>
              <a:rPr lang="en-US" sz="1000" dirty="0" smtClean="0"/>
              <a:t> </a:t>
            </a:r>
            <a:r>
              <a:rPr lang="en-US" sz="1000" dirty="0" err="1"/>
              <a:t>Sürer</a:t>
            </a:r>
            <a:endParaRPr lang="en-US" sz="1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541" y="2235009"/>
            <a:ext cx="3121554" cy="20737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541" y="4324621"/>
            <a:ext cx="3121554" cy="23411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94204" y="4054852"/>
            <a:ext cx="13644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© Christian </a:t>
            </a:r>
            <a:r>
              <a:rPr lang="en-US" sz="1000" dirty="0" err="1"/>
              <a:t>Mätzler</a:t>
            </a:r>
            <a:endParaRPr lang="en-US" sz="1000" dirty="0"/>
          </a:p>
        </p:txBody>
      </p:sp>
      <p:sp>
        <p:nvSpPr>
          <p:cNvPr id="15" name="Rectangle 14"/>
          <p:cNvSpPr/>
          <p:nvPr/>
        </p:nvSpPr>
        <p:spPr>
          <a:xfrm>
            <a:off x="5858541" y="6419566"/>
            <a:ext cx="9428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©Tania </a:t>
            </a:r>
            <a:r>
              <a:rPr lang="en-US" sz="1000" dirty="0" err="1"/>
              <a:t>Casal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159491" y="2163892"/>
            <a:ext cx="27989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Assessment of in-situ </a:t>
            </a:r>
            <a:r>
              <a:rPr lang="en-US" sz="1600" dirty="0" err="1" smtClean="0"/>
              <a:t>cryospheric</a:t>
            </a:r>
            <a:r>
              <a:rPr lang="en-US" sz="1600" dirty="0" smtClean="0"/>
              <a:t> and land observations stored in national and international databases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Evaluation of satellite snow, hydrological, and ice mass change products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801428" y="3604438"/>
            <a:ext cx="135725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Radiometers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93613" y="4492539"/>
            <a:ext cx="170120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SWE measurement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9254" y="2286566"/>
            <a:ext cx="14779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Snow thickness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3" y="4492539"/>
            <a:ext cx="2269477" cy="225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35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3899" y="199601"/>
            <a:ext cx="8172962" cy="13008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557302" y="397493"/>
            <a:ext cx="7667994" cy="905074"/>
          </a:xfrm>
        </p:spPr>
        <p:txBody>
          <a:bodyPr/>
          <a:lstStyle/>
          <a:p>
            <a:r>
              <a:rPr lang="en-US" sz="2800" dirty="0" smtClean="0"/>
              <a:t>Task 2.  </a:t>
            </a:r>
            <a:r>
              <a:rPr lang="en-US" sz="2400" dirty="0" smtClean="0"/>
              <a:t>Exploit </a:t>
            </a:r>
            <a:r>
              <a:rPr lang="en-US" sz="2400" dirty="0"/>
              <a:t>selected datasets in order to increase the quality and number of data </a:t>
            </a:r>
            <a:r>
              <a:rPr lang="en-US" sz="2400" dirty="0" smtClean="0"/>
              <a:t>products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458547" y="1677432"/>
            <a:ext cx="4188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 and sea ice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itle 2"/>
          <p:cNvSpPr txBox="1">
            <a:spLocks/>
          </p:cNvSpPr>
          <p:nvPr/>
        </p:nvSpPr>
        <p:spPr>
          <a:xfrm>
            <a:off x="86635" y="5903509"/>
            <a:ext cx="5815595" cy="8767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effectLst/>
              </a:rPr>
              <a:t>Harmonization and combination of existing datasets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effectLst/>
              </a:rPr>
              <a:t>Development of routines to retrieve new ocean and sea ice satellite products with improved accuracy and resolution</a:t>
            </a:r>
            <a:endParaRPr lang="en-US" sz="16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329" y="2451081"/>
            <a:ext cx="2869781" cy="193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812680" y="2451081"/>
            <a:ext cx="1013282" cy="464331"/>
          </a:xfrm>
          <a:prstGeom prst="rect">
            <a:avLst/>
          </a:prstGeom>
          <a:solidFill>
            <a:sysClr val="window" lastClr="FFFFFF">
              <a:alpha val="80000"/>
            </a:sysClr>
          </a:solidFill>
        </p:spPr>
        <p:txBody>
          <a:bodyPr wrap="square" lIns="180000" tIns="108000" rIns="180000" bIns="108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Gliders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329" y="4667237"/>
            <a:ext cx="2862099" cy="19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129494" y="6125130"/>
            <a:ext cx="1742348" cy="433553"/>
          </a:xfrm>
          <a:prstGeom prst="rect">
            <a:avLst/>
          </a:prstGeom>
          <a:solidFill>
            <a:sysClr val="window" lastClr="FFFFFF">
              <a:alpha val="80000"/>
            </a:sysClr>
          </a:solidFill>
        </p:spPr>
        <p:txBody>
          <a:bodyPr wrap="square" lIns="180000" tIns="108000" rIns="180000" bIns="108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Profiling mooring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35819" r="42603"/>
          <a:stretch/>
        </p:blipFill>
        <p:spPr bwMode="auto">
          <a:xfrm>
            <a:off x="298871" y="2451081"/>
            <a:ext cx="5603359" cy="323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itel 1"/>
          <p:cNvSpPr txBox="1">
            <a:spLocks/>
          </p:cNvSpPr>
          <p:nvPr/>
        </p:nvSpPr>
        <p:spPr>
          <a:xfrm>
            <a:off x="880592" y="2533389"/>
            <a:ext cx="4439915" cy="38536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Chlorophylla</a:t>
            </a:r>
            <a:r>
              <a:rPr lang="de-DE" sz="24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layer, </a:t>
            </a:r>
            <a:r>
              <a:rPr lang="de-DE" sz="2400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daily</a:t>
            </a:r>
            <a:r>
              <a:rPr lang="de-DE" sz="24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averages</a:t>
            </a:r>
            <a:endParaRPr lang="de-DE" sz="240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3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3899" y="231498"/>
            <a:ext cx="8172962" cy="13008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566383" y="429390"/>
            <a:ext cx="7667994" cy="905074"/>
          </a:xfrm>
        </p:spPr>
        <p:txBody>
          <a:bodyPr/>
          <a:lstStyle/>
          <a:p>
            <a:r>
              <a:rPr lang="en-US" sz="2800" dirty="0" smtClean="0"/>
              <a:t>Task 2.  </a:t>
            </a:r>
            <a:r>
              <a:rPr lang="en-US" sz="2400" dirty="0" smtClean="0"/>
              <a:t>Exploit </a:t>
            </a:r>
            <a:r>
              <a:rPr lang="en-US" sz="2400" dirty="0"/>
              <a:t>selected datasets in order to increase the quality and number of data </a:t>
            </a:r>
            <a:r>
              <a:rPr lang="en-US" sz="2400" dirty="0" smtClean="0"/>
              <a:t>products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945364" y="1814816"/>
            <a:ext cx="3530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13899" y="6219396"/>
            <a:ext cx="8632211" cy="405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i="1" dirty="0" smtClean="0">
                <a:effectLst/>
              </a:rPr>
              <a:t>Application of new algorithms to exploit in-situ and remote sensing observations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43" y="3101744"/>
            <a:ext cx="4629150" cy="13650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65298" y="5212291"/>
            <a:ext cx="98456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Aerosol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467717" y="5027625"/>
            <a:ext cx="151515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Mixed-phase</a:t>
            </a:r>
            <a:endParaRPr lang="en-GB" dirty="0"/>
          </a:p>
        </p:txBody>
      </p:sp>
      <p:cxnSp>
        <p:nvCxnSpPr>
          <p:cNvPr id="8" name="Straight Arrow Connector 7"/>
          <p:cNvCxnSpPr>
            <a:stCxn id="12" idx="0"/>
          </p:cNvCxnSpPr>
          <p:nvPr/>
        </p:nvCxnSpPr>
        <p:spPr>
          <a:xfrm flipH="1" flipV="1">
            <a:off x="7785279" y="4082603"/>
            <a:ext cx="440017" cy="945022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7" idx="0"/>
          </p:cNvCxnSpPr>
          <p:nvPr/>
        </p:nvCxnSpPr>
        <p:spPr>
          <a:xfrm flipH="1" flipV="1">
            <a:off x="6869118" y="3753766"/>
            <a:ext cx="74999" cy="1697194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0"/>
          </p:cNvCxnSpPr>
          <p:nvPr/>
        </p:nvCxnSpPr>
        <p:spPr>
          <a:xfrm flipV="1">
            <a:off x="5757581" y="4233231"/>
            <a:ext cx="646487" cy="979060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666445" y="4233012"/>
            <a:ext cx="46773" cy="979279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526374" y="5450960"/>
            <a:ext cx="83548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Cirrus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4138875" y="5031797"/>
            <a:ext cx="108715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Snowfall</a:t>
            </a:r>
            <a:endParaRPr lang="en-GB" dirty="0"/>
          </a:p>
        </p:txBody>
      </p:sp>
      <p:cxnSp>
        <p:nvCxnSpPr>
          <p:cNvPr id="29" name="Straight Arrow Connector 28"/>
          <p:cNvCxnSpPr>
            <a:stCxn id="28" idx="0"/>
          </p:cNvCxnSpPr>
          <p:nvPr/>
        </p:nvCxnSpPr>
        <p:spPr>
          <a:xfrm flipV="1">
            <a:off x="4682454" y="4132543"/>
            <a:ext cx="306104" cy="899254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kuvia\asemat\sammal\sammal_winter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5" b="21314"/>
          <a:stretch/>
        </p:blipFill>
        <p:spPr bwMode="auto">
          <a:xfrm>
            <a:off x="1939666" y="4348171"/>
            <a:ext cx="2011397" cy="17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kuvia\baranov\100_PANA\P10008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9" y="3116734"/>
            <a:ext cx="2326741" cy="155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09514" y="4669778"/>
            <a:ext cx="1630151" cy="14275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GB" dirty="0" smtClean="0"/>
              <a:t>Different observation platforms</a:t>
            </a:r>
          </a:p>
          <a:p>
            <a:pPr algn="ctr"/>
            <a:r>
              <a:rPr lang="en-GB" dirty="0" smtClean="0"/>
              <a:t>and networks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4"/>
          <a:stretch/>
        </p:blipFill>
        <p:spPr>
          <a:xfrm rot="5400000">
            <a:off x="2519136" y="3232930"/>
            <a:ext cx="1558350" cy="131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3899" y="310052"/>
            <a:ext cx="8172962" cy="13008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566383" y="507944"/>
            <a:ext cx="7667994" cy="905074"/>
          </a:xfrm>
        </p:spPr>
        <p:txBody>
          <a:bodyPr/>
          <a:lstStyle/>
          <a:p>
            <a:r>
              <a:rPr lang="en-US" sz="2800" dirty="0" smtClean="0"/>
              <a:t>Task 2.</a:t>
            </a:r>
            <a:r>
              <a:rPr lang="en-US" sz="2400" dirty="0" smtClean="0"/>
              <a:t>  Exploit </a:t>
            </a:r>
            <a:r>
              <a:rPr lang="en-US" sz="2400" dirty="0"/>
              <a:t>selected datasets in order to increase the quality and number of data </a:t>
            </a:r>
            <a:r>
              <a:rPr lang="en-US" sz="2400" dirty="0" smtClean="0"/>
              <a:t>products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200938" y="1761661"/>
            <a:ext cx="5029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Cryosphere and land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3266" y="6346992"/>
            <a:ext cx="8632211" cy="405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i="1" dirty="0" smtClean="0">
                <a:effectLst/>
              </a:rPr>
              <a:t>Application of new algorithms to exploit in-situ and remote sensing observations</a:t>
            </a: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822" y="4574588"/>
            <a:ext cx="2814118" cy="164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14" y="3065702"/>
            <a:ext cx="1911116" cy="315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961415" y="2614911"/>
            <a:ext cx="1911116" cy="4093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 rtlCol="0" anchor="ctr" anchorCtr="1">
            <a:noAutofit/>
          </a:bodyPr>
          <a:lstStyle/>
          <a:p>
            <a:pPr algn="just"/>
            <a:r>
              <a:rPr lang="en-GB" sz="1200" dirty="0" smtClean="0"/>
              <a:t>Surface velocity mapping</a:t>
            </a:r>
            <a:endParaRPr lang="en-GB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3462704" y="2819595"/>
            <a:ext cx="3363398" cy="13724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no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Advanced data processing following improved protocols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New satellite products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68" y="4555675"/>
            <a:ext cx="3109788" cy="170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7" y="2625845"/>
            <a:ext cx="3138699" cy="176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71330" y="2625845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Airborne CH</a:t>
            </a:r>
            <a:r>
              <a:rPr lang="en-US" sz="1400" baseline="-25000" dirty="0" smtClean="0"/>
              <a:t>4</a:t>
            </a:r>
            <a:r>
              <a:rPr lang="en-US" sz="1400" dirty="0" smtClean="0"/>
              <a:t> measurements</a:t>
            </a:r>
            <a:endParaRPr lang="en-US" sz="1400" baseline="-25000" dirty="0"/>
          </a:p>
        </p:txBody>
      </p:sp>
    </p:spTree>
    <p:extLst>
      <p:ext uri="{BB962C8B-B14F-4D97-AF65-F5344CB8AC3E}">
        <p14:creationId xmlns:p14="http://schemas.microsoft.com/office/powerpoint/2010/main" val="48022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6530</TotalTime>
  <Words>644</Words>
  <Application>Microsoft Office PowerPoint</Application>
  <PresentationFormat>On-screen Show (4:3)</PresentationFormat>
  <Paragraphs>92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Elemental</vt:lpstr>
      <vt:lpstr>PowerPoint Presentation</vt:lpstr>
      <vt:lpstr>     Assess, exploit, and standardize the existing Arctic observing systems</vt:lpstr>
      <vt:lpstr>Task 1.  Analyze strengths, weaknesses, and gaps of the existing observation networks and databases.</vt:lpstr>
      <vt:lpstr>Evaluation of data from moored arrays, mobile platforms, tide gauge network, on-ice measurements, ocean bottom-mounted sensors, and remote sensing.  </vt:lpstr>
      <vt:lpstr>- Assessment of in-situ observations from supersites, field campaigns, buoys, research vessels.   - Assessment of satellite-based products using in-situ data</vt:lpstr>
      <vt:lpstr>PowerPoint Presentation</vt:lpstr>
      <vt:lpstr>Task 2.  Exploit selected datasets in order to increase the quality and number of data products</vt:lpstr>
      <vt:lpstr>Task 2.  Exploit selected datasets in order to increase the quality and number of data products</vt:lpstr>
      <vt:lpstr>Task 2.  Exploit selected datasets in order to increase the quality and number of data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NERSC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INTAROS – Integrated Arctic Observing System</dc:title>
  <dc:creator>Hanne Sagen</dc:creator>
  <cp:lastModifiedBy>Roberta Pirazzini</cp:lastModifiedBy>
  <cp:revision>176</cp:revision>
  <dcterms:created xsi:type="dcterms:W3CDTF">2016-08-18T13:13:13Z</dcterms:created>
  <dcterms:modified xsi:type="dcterms:W3CDTF">2017-01-11T08:02:59Z</dcterms:modified>
</cp:coreProperties>
</file>