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handoutMasterIdLst>
    <p:handoutMasterId r:id="rId36"/>
  </p:handoutMasterIdLst>
  <p:sldIdLst>
    <p:sldId id="334" r:id="rId3"/>
    <p:sldId id="280" r:id="rId4"/>
    <p:sldId id="360" r:id="rId5"/>
    <p:sldId id="396" r:id="rId6"/>
    <p:sldId id="397" r:id="rId7"/>
    <p:sldId id="336" r:id="rId8"/>
    <p:sldId id="388" r:id="rId9"/>
    <p:sldId id="331" r:id="rId10"/>
    <p:sldId id="400" r:id="rId11"/>
    <p:sldId id="401" r:id="rId12"/>
    <p:sldId id="412" r:id="rId13"/>
    <p:sldId id="413" r:id="rId14"/>
    <p:sldId id="402" r:id="rId15"/>
    <p:sldId id="390" r:id="rId16"/>
    <p:sldId id="403" r:id="rId17"/>
    <p:sldId id="406" r:id="rId18"/>
    <p:sldId id="423" r:id="rId19"/>
    <p:sldId id="409" r:id="rId20"/>
    <p:sldId id="414" r:id="rId21"/>
    <p:sldId id="415" r:id="rId22"/>
    <p:sldId id="416" r:id="rId23"/>
    <p:sldId id="411" r:id="rId24"/>
    <p:sldId id="361" r:id="rId25"/>
    <p:sldId id="362" r:id="rId26"/>
    <p:sldId id="363" r:id="rId27"/>
    <p:sldId id="417" r:id="rId28"/>
    <p:sldId id="418" r:id="rId29"/>
    <p:sldId id="391" r:id="rId30"/>
    <p:sldId id="340" r:id="rId31"/>
    <p:sldId id="422" r:id="rId32"/>
    <p:sldId id="392" r:id="rId33"/>
    <p:sldId id="272" r:id="rId3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974"/>
    <a:srgbClr val="434445"/>
    <a:srgbClr val="555655"/>
    <a:srgbClr val="444543"/>
    <a:srgbClr val="0B6192"/>
    <a:srgbClr val="4DB9C7"/>
    <a:srgbClr val="4EC3E0"/>
    <a:srgbClr val="3C2B4B"/>
    <a:srgbClr val="99CCFF"/>
    <a:srgbClr val="434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9200" autoAdjust="0"/>
  </p:normalViewPr>
  <p:slideViewPr>
    <p:cSldViewPr snapToGrid="0">
      <p:cViewPr>
        <p:scale>
          <a:sx n="50" d="100"/>
          <a:sy n="50" d="100"/>
        </p:scale>
        <p:origin x="-123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1"/>
    </p:cViewPr>
  </p:sorterViewPr>
  <p:notesViewPr>
    <p:cSldViewPr snapToGrid="0">
      <p:cViewPr varScale="1">
        <p:scale>
          <a:sx n="77" d="100"/>
          <a:sy n="77" d="100"/>
        </p:scale>
        <p:origin x="-4026" y="-102"/>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FE0A5-AC7E-4824-939D-F087E77080E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939EAEF3-56AC-4EAC-880F-0B0ABA430747}">
      <dgm:prSet phldrT="[Text]" custT="1"/>
      <dgm:spPr>
        <a:xfrm>
          <a:off x="1382311" y="613710"/>
          <a:ext cx="946066" cy="472984"/>
        </a:xfrm>
      </dgm:spPr>
      <dgm:t>
        <a:bodyPr/>
        <a:lstStyle/>
        <a:p>
          <a:r>
            <a:rPr lang="fr-BE" sz="1200" b="1" dirty="0" smtClean="0">
              <a:solidFill>
                <a:srgbClr val="0B6192"/>
              </a:solidFill>
              <a:latin typeface="Verdana"/>
              <a:ea typeface="+mn-ea"/>
              <a:cs typeface="+mn-cs"/>
            </a:rPr>
            <a:t>Evaluation</a:t>
          </a:r>
          <a:endParaRPr lang="en-GB" sz="1200" b="1" dirty="0">
            <a:solidFill>
              <a:srgbClr val="0B6192"/>
            </a:solidFill>
            <a:latin typeface="Verdana"/>
            <a:ea typeface="+mn-ea"/>
            <a:cs typeface="+mn-cs"/>
          </a:endParaRPr>
        </a:p>
      </dgm:t>
    </dgm:pt>
    <dgm:pt modelId="{2B9B5386-C63F-4ED8-B9DE-A762328DEC1A}" type="parTrans" cxnId="{9F6DB835-6B89-4999-A4C7-829DBF43271F}">
      <dgm:prSet/>
      <dgm:spPr/>
      <dgm:t>
        <a:bodyPr/>
        <a:lstStyle/>
        <a:p>
          <a:endParaRPr lang="en-GB"/>
        </a:p>
      </dgm:t>
    </dgm:pt>
    <dgm:pt modelId="{27C8BFBE-D348-4E12-898F-0E0648A8D7B9}" type="sibTrans" cxnId="{9F6DB835-6B89-4999-A4C7-829DBF43271F}">
      <dgm:prSet/>
      <dgm:spPr/>
      <dgm:t>
        <a:bodyPr/>
        <a:lstStyle/>
        <a:p>
          <a:endParaRPr lang="en-GB"/>
        </a:p>
      </dgm:t>
    </dgm:pt>
    <dgm:pt modelId="{6C6EB7BB-CBBE-4643-B50E-BC1096985504}">
      <dgm:prSet phldrT="[Text]" custT="1"/>
      <dgm:spPr>
        <a:xfrm>
          <a:off x="792092" y="1512166"/>
          <a:ext cx="1267511" cy="472984"/>
        </a:xfrm>
      </dgm:spPr>
      <dgm:t>
        <a:bodyPr/>
        <a:lstStyle/>
        <a:p>
          <a:r>
            <a:rPr lang="en-GB" sz="1200" b="1" noProof="0" dirty="0" smtClean="0">
              <a:solidFill>
                <a:srgbClr val="0B6192"/>
              </a:solidFill>
              <a:latin typeface="Verdana"/>
              <a:ea typeface="+mn-ea"/>
              <a:cs typeface="+mn-cs"/>
            </a:rPr>
            <a:t>Grant Agreement Preparation</a:t>
          </a:r>
          <a:endParaRPr lang="en-GB" sz="1200" b="1" noProof="0" dirty="0">
            <a:solidFill>
              <a:srgbClr val="0B6192"/>
            </a:solidFill>
            <a:latin typeface="Verdana"/>
            <a:ea typeface="+mn-ea"/>
            <a:cs typeface="+mn-cs"/>
          </a:endParaRPr>
        </a:p>
      </dgm:t>
    </dgm:pt>
    <dgm:pt modelId="{90479EB2-C5D0-4098-8420-1858CD507B62}" type="parTrans" cxnId="{8989749F-F82D-4D20-9E78-E85DD0270089}">
      <dgm:prSet/>
      <dgm:spPr/>
      <dgm:t>
        <a:bodyPr/>
        <a:lstStyle/>
        <a:p>
          <a:endParaRPr lang="en-GB"/>
        </a:p>
      </dgm:t>
    </dgm:pt>
    <dgm:pt modelId="{72C3B112-D176-4AA9-A0E2-F973A0AED125}" type="sibTrans" cxnId="{8989749F-F82D-4D20-9E78-E85DD0270089}">
      <dgm:prSet/>
      <dgm:spPr/>
      <dgm:t>
        <a:bodyPr/>
        <a:lstStyle/>
        <a:p>
          <a:endParaRPr lang="en-GB"/>
        </a:p>
      </dgm:t>
    </dgm:pt>
    <dgm:pt modelId="{147D622F-3075-4FA9-9B82-74C60EFC6446}">
      <dgm:prSet phldrT="[Text]" custT="1"/>
      <dgm:spPr>
        <a:xfrm>
          <a:off x="1382311" y="2565894"/>
          <a:ext cx="946066" cy="472984"/>
        </a:xfrm>
      </dgm:spPr>
      <dgm:t>
        <a:bodyPr/>
        <a:lstStyle/>
        <a:p>
          <a:r>
            <a:rPr lang="en-GB" sz="1200" b="1" noProof="0" dirty="0" smtClean="0">
              <a:solidFill>
                <a:srgbClr val="0B6192"/>
              </a:solidFill>
              <a:latin typeface="Verdana"/>
              <a:ea typeface="+mn-ea"/>
              <a:cs typeface="+mn-cs"/>
            </a:rPr>
            <a:t>Project  follow-up</a:t>
          </a:r>
          <a:endParaRPr lang="en-GB" sz="1200" b="1" noProof="0" dirty="0">
            <a:solidFill>
              <a:srgbClr val="0B6192"/>
            </a:solidFill>
            <a:latin typeface="Verdana"/>
            <a:ea typeface="+mn-ea"/>
            <a:cs typeface="+mn-cs"/>
          </a:endParaRPr>
        </a:p>
      </dgm:t>
    </dgm:pt>
    <dgm:pt modelId="{589EEF1F-9479-44AE-BBD1-D94C84A96BB8}" type="parTrans" cxnId="{CFD174F0-2BCC-46B9-908B-695B0BEAF06C}">
      <dgm:prSet/>
      <dgm:spPr/>
      <dgm:t>
        <a:bodyPr/>
        <a:lstStyle/>
        <a:p>
          <a:endParaRPr lang="en-GB"/>
        </a:p>
      </dgm:t>
    </dgm:pt>
    <dgm:pt modelId="{80414D1B-49A8-43F4-A486-80B7F641EF03}" type="sibTrans" cxnId="{CFD174F0-2BCC-46B9-908B-695B0BEAF06C}">
      <dgm:prSet/>
      <dgm:spPr/>
      <dgm:t>
        <a:bodyPr/>
        <a:lstStyle/>
        <a:p>
          <a:endParaRPr lang="en-GB"/>
        </a:p>
      </dgm:t>
    </dgm:pt>
    <dgm:pt modelId="{D123CAD7-F2BF-4F9F-9EA4-FE20F17FF882}">
      <dgm:prSet phldrT="[Text]" custT="1"/>
      <dgm:spPr>
        <a:xfrm>
          <a:off x="909437" y="3541986"/>
          <a:ext cx="946066" cy="472984"/>
        </a:xfrm>
      </dgm:spPr>
      <dgm:t>
        <a:bodyPr/>
        <a:lstStyle/>
        <a:p>
          <a:r>
            <a:rPr lang="fr-BE" sz="1200" b="1" dirty="0" smtClean="0">
              <a:solidFill>
                <a:srgbClr val="0B6192"/>
              </a:solidFill>
              <a:latin typeface="Verdana"/>
              <a:ea typeface="+mn-ea"/>
              <a:cs typeface="+mn-cs"/>
            </a:rPr>
            <a:t>Policy</a:t>
          </a:r>
          <a:r>
            <a:rPr lang="fr-BE" sz="1200" b="1" dirty="0" smtClean="0">
              <a:latin typeface="Verdana"/>
              <a:ea typeface="+mn-ea"/>
              <a:cs typeface="+mn-cs"/>
            </a:rPr>
            <a:t> </a:t>
          </a:r>
          <a:r>
            <a:rPr lang="fr-BE" sz="1200" b="1" dirty="0" smtClean="0">
              <a:solidFill>
                <a:srgbClr val="0B6192"/>
              </a:solidFill>
              <a:latin typeface="Verdana"/>
              <a:ea typeface="+mn-ea"/>
              <a:cs typeface="+mn-cs"/>
            </a:rPr>
            <a:t>feedback</a:t>
          </a:r>
          <a:endParaRPr lang="en-GB" sz="1200" b="1" dirty="0">
            <a:solidFill>
              <a:srgbClr val="0B6192"/>
            </a:solidFill>
            <a:latin typeface="Verdana"/>
            <a:ea typeface="+mn-ea"/>
            <a:cs typeface="+mn-cs"/>
          </a:endParaRPr>
        </a:p>
      </dgm:t>
    </dgm:pt>
    <dgm:pt modelId="{77B0824E-A4FD-4D5C-AB62-1FEAC4485A25}" type="sibTrans" cxnId="{EAAC8388-2B71-45BD-8C2D-5E75308C0161}">
      <dgm:prSet/>
      <dgm:spPr/>
      <dgm:t>
        <a:bodyPr/>
        <a:lstStyle/>
        <a:p>
          <a:endParaRPr lang="en-GB"/>
        </a:p>
      </dgm:t>
    </dgm:pt>
    <dgm:pt modelId="{D5F76CB2-3B19-4DF7-8A66-B06D2C0F6073}" type="parTrans" cxnId="{EAAC8388-2B71-45BD-8C2D-5E75308C0161}">
      <dgm:prSet/>
      <dgm:spPr/>
      <dgm:t>
        <a:bodyPr/>
        <a:lstStyle/>
        <a:p>
          <a:endParaRPr lang="en-GB"/>
        </a:p>
      </dgm:t>
    </dgm:pt>
    <dgm:pt modelId="{FB4FD3BF-AD5B-46D9-8C5D-9B692BB1A6F6}" type="pres">
      <dgm:prSet presAssocID="{792FE0A5-AC7E-4824-939D-F087E77080E1}" presName="Name0" presStyleCnt="0">
        <dgm:presLayoutVars>
          <dgm:chMax val="7"/>
          <dgm:chPref val="7"/>
          <dgm:dir/>
          <dgm:animLvl val="lvl"/>
        </dgm:presLayoutVars>
      </dgm:prSet>
      <dgm:spPr/>
      <dgm:t>
        <a:bodyPr/>
        <a:lstStyle/>
        <a:p>
          <a:endParaRPr lang="en-GB"/>
        </a:p>
      </dgm:t>
    </dgm:pt>
    <dgm:pt modelId="{6CFA2642-9350-4C4D-BC70-5D257498B1C6}" type="pres">
      <dgm:prSet presAssocID="{939EAEF3-56AC-4EAC-880F-0B0ABA430747}" presName="Accent1" presStyleCnt="0"/>
      <dgm:spPr/>
      <dgm:t>
        <a:bodyPr/>
        <a:lstStyle/>
        <a:p>
          <a:endParaRPr lang="en-GB"/>
        </a:p>
      </dgm:t>
    </dgm:pt>
    <dgm:pt modelId="{8E485822-8001-48DC-8162-D3EAE31CAD8D}" type="pres">
      <dgm:prSet presAssocID="{939EAEF3-56AC-4EAC-880F-0B0ABA430747}" presName="Accent" presStyleLbl="node1" presStyleIdx="0" presStyleCnt="4"/>
      <dgm:spPr>
        <a:xfrm>
          <a:off x="1008019" y="0"/>
          <a:ext cx="1695287" cy="1695459"/>
        </a:xfrm>
        <a:prstGeom prst="circularArrow">
          <a:avLst>
            <a:gd name="adj1" fmla="val 10980"/>
            <a:gd name="adj2" fmla="val 1142322"/>
            <a:gd name="adj3" fmla="val 4500000"/>
            <a:gd name="adj4" fmla="val 10800000"/>
            <a:gd name="adj5" fmla="val 12500"/>
          </a:avLst>
        </a:prstGeom>
      </dgm:spPr>
      <dgm:t>
        <a:bodyPr/>
        <a:lstStyle/>
        <a:p>
          <a:endParaRPr lang="en-GB"/>
        </a:p>
      </dgm:t>
    </dgm:pt>
    <dgm:pt modelId="{D07CE670-5257-41E3-982B-CAC33637A6AC}" type="pres">
      <dgm:prSet presAssocID="{939EAEF3-56AC-4EAC-880F-0B0ABA430747}" presName="Parent1" presStyleLbl="revTx" presStyleIdx="0" presStyleCnt="4">
        <dgm:presLayoutVars>
          <dgm:chMax val="1"/>
          <dgm:chPref val="1"/>
          <dgm:bulletEnabled val="1"/>
        </dgm:presLayoutVars>
      </dgm:prSet>
      <dgm:spPr>
        <a:prstGeom prst="rect">
          <a:avLst/>
        </a:prstGeom>
      </dgm:spPr>
      <dgm:t>
        <a:bodyPr/>
        <a:lstStyle/>
        <a:p>
          <a:endParaRPr lang="en-GB"/>
        </a:p>
      </dgm:t>
    </dgm:pt>
    <dgm:pt modelId="{1C7782D5-10BC-4928-8BDE-FD6B91735E05}" type="pres">
      <dgm:prSet presAssocID="{6C6EB7BB-CBBE-4643-B50E-BC1096985504}" presName="Accent2" presStyleCnt="0"/>
      <dgm:spPr/>
      <dgm:t>
        <a:bodyPr/>
        <a:lstStyle/>
        <a:p>
          <a:endParaRPr lang="en-GB"/>
        </a:p>
      </dgm:t>
    </dgm:pt>
    <dgm:pt modelId="{708B63CB-E2A7-4217-B263-1FC38B261263}" type="pres">
      <dgm:prSet presAssocID="{6C6EB7BB-CBBE-4643-B50E-BC1096985504}" presName="Accent" presStyleLbl="node1" presStyleIdx="1" presStyleCnt="4"/>
      <dgm:spPr>
        <a:xfrm>
          <a:off x="537053" y="974293"/>
          <a:ext cx="1695287" cy="1695459"/>
        </a:xfrm>
        <a:prstGeom prst="leftCircularArrow">
          <a:avLst>
            <a:gd name="adj1" fmla="val 10980"/>
            <a:gd name="adj2" fmla="val 1142322"/>
            <a:gd name="adj3" fmla="val 6300000"/>
            <a:gd name="adj4" fmla="val 18900000"/>
            <a:gd name="adj5" fmla="val 12500"/>
          </a:avLst>
        </a:prstGeom>
      </dgm:spPr>
      <dgm:t>
        <a:bodyPr/>
        <a:lstStyle/>
        <a:p>
          <a:endParaRPr lang="en-GB"/>
        </a:p>
      </dgm:t>
    </dgm:pt>
    <dgm:pt modelId="{BB02716E-CA78-4C1C-903C-2B421B9368D2}" type="pres">
      <dgm:prSet presAssocID="{6C6EB7BB-CBBE-4643-B50E-BC1096985504}" presName="Parent2" presStyleLbl="revTx" presStyleIdx="1" presStyleCnt="4" custScaleX="133977" custLinFactNeighborX="4585" custLinFactNeighborY="-16414">
        <dgm:presLayoutVars>
          <dgm:chMax val="1"/>
          <dgm:chPref val="1"/>
          <dgm:bulletEnabled val="1"/>
        </dgm:presLayoutVars>
      </dgm:prSet>
      <dgm:spPr>
        <a:prstGeom prst="rect">
          <a:avLst/>
        </a:prstGeom>
      </dgm:spPr>
      <dgm:t>
        <a:bodyPr/>
        <a:lstStyle/>
        <a:p>
          <a:endParaRPr lang="en-GB"/>
        </a:p>
      </dgm:t>
    </dgm:pt>
    <dgm:pt modelId="{03F4C04E-82F3-4941-8232-86E105099B3A}" type="pres">
      <dgm:prSet presAssocID="{147D622F-3075-4FA9-9B82-74C60EFC6446}" presName="Accent3" presStyleCnt="0"/>
      <dgm:spPr/>
      <dgm:t>
        <a:bodyPr/>
        <a:lstStyle/>
        <a:p>
          <a:endParaRPr lang="en-GB"/>
        </a:p>
      </dgm:t>
    </dgm:pt>
    <dgm:pt modelId="{711381F5-5F6A-4707-BB6B-2DF70C8266F2}" type="pres">
      <dgm:prSet presAssocID="{147D622F-3075-4FA9-9B82-74C60EFC6446}" presName="Accent" presStyleLbl="node1" presStyleIdx="2" presStyleCnt="4"/>
      <dgm:spPr>
        <a:xfrm>
          <a:off x="1008019" y="1952184"/>
          <a:ext cx="1695287" cy="1695459"/>
        </a:xfrm>
        <a:prstGeom prst="circularArrow">
          <a:avLst>
            <a:gd name="adj1" fmla="val 10980"/>
            <a:gd name="adj2" fmla="val 1142322"/>
            <a:gd name="adj3" fmla="val 4500000"/>
            <a:gd name="adj4" fmla="val 13500000"/>
            <a:gd name="adj5" fmla="val 12500"/>
          </a:avLst>
        </a:prstGeom>
      </dgm:spPr>
      <dgm:t>
        <a:bodyPr/>
        <a:lstStyle/>
        <a:p>
          <a:endParaRPr lang="en-GB"/>
        </a:p>
      </dgm:t>
    </dgm:pt>
    <dgm:pt modelId="{FB3011B0-9037-4729-A7C4-D30AE170EC0F}" type="pres">
      <dgm:prSet presAssocID="{147D622F-3075-4FA9-9B82-74C60EFC6446}" presName="Parent3" presStyleLbl="revTx" presStyleIdx="2" presStyleCnt="4">
        <dgm:presLayoutVars>
          <dgm:chMax val="1"/>
          <dgm:chPref val="1"/>
          <dgm:bulletEnabled val="1"/>
        </dgm:presLayoutVars>
      </dgm:prSet>
      <dgm:spPr>
        <a:prstGeom prst="rect">
          <a:avLst/>
        </a:prstGeom>
      </dgm:spPr>
      <dgm:t>
        <a:bodyPr/>
        <a:lstStyle/>
        <a:p>
          <a:endParaRPr lang="en-GB"/>
        </a:p>
      </dgm:t>
    </dgm:pt>
    <dgm:pt modelId="{4007A46D-2357-4DCF-86E3-CB39756BFFA8}" type="pres">
      <dgm:prSet presAssocID="{D123CAD7-F2BF-4F9F-9EA4-FE20F17FF882}" presName="Accent4" presStyleCnt="0"/>
      <dgm:spPr/>
      <dgm:t>
        <a:bodyPr/>
        <a:lstStyle/>
        <a:p>
          <a:endParaRPr lang="en-GB"/>
        </a:p>
      </dgm:t>
    </dgm:pt>
    <dgm:pt modelId="{C227656F-7CC4-408B-966D-15657A627312}" type="pres">
      <dgm:prSet presAssocID="{D123CAD7-F2BF-4F9F-9EA4-FE20F17FF882}" presName="Accent" presStyleLbl="node1" presStyleIdx="3" presStyleCnt="4"/>
      <dgm:spPr>
        <a:xfrm>
          <a:off x="657895" y="3038878"/>
          <a:ext cx="1456465" cy="1457169"/>
        </a:xfrm>
        <a:prstGeom prst="blockArc">
          <a:avLst>
            <a:gd name="adj1" fmla="val 0"/>
            <a:gd name="adj2" fmla="val 18900000"/>
            <a:gd name="adj3" fmla="val 12740"/>
          </a:avLst>
        </a:prstGeom>
      </dgm:spPr>
      <dgm:t>
        <a:bodyPr/>
        <a:lstStyle/>
        <a:p>
          <a:endParaRPr lang="en-GB"/>
        </a:p>
      </dgm:t>
    </dgm:pt>
    <dgm:pt modelId="{2F8DD0D7-B601-4C1D-A3F2-2C1D8894AE39}" type="pres">
      <dgm:prSet presAssocID="{D123CAD7-F2BF-4F9F-9EA4-FE20F17FF882}" presName="Parent4" presStyleLbl="revTx" presStyleIdx="3" presStyleCnt="4">
        <dgm:presLayoutVars>
          <dgm:chMax val="1"/>
          <dgm:chPref val="1"/>
          <dgm:bulletEnabled val="1"/>
        </dgm:presLayoutVars>
      </dgm:prSet>
      <dgm:spPr>
        <a:prstGeom prst="rect">
          <a:avLst/>
        </a:prstGeom>
      </dgm:spPr>
      <dgm:t>
        <a:bodyPr/>
        <a:lstStyle/>
        <a:p>
          <a:endParaRPr lang="en-GB"/>
        </a:p>
      </dgm:t>
    </dgm:pt>
  </dgm:ptLst>
  <dgm:cxnLst>
    <dgm:cxn modelId="{05F5A9A2-29F4-4F9F-A2BF-80B902CED9BF}" type="presOf" srcId="{147D622F-3075-4FA9-9B82-74C60EFC6446}" destId="{FB3011B0-9037-4729-A7C4-D30AE170EC0F}" srcOrd="0" destOrd="0" presId="urn:microsoft.com/office/officeart/2009/layout/CircleArrowProcess"/>
    <dgm:cxn modelId="{CFD174F0-2BCC-46B9-908B-695B0BEAF06C}" srcId="{792FE0A5-AC7E-4824-939D-F087E77080E1}" destId="{147D622F-3075-4FA9-9B82-74C60EFC6446}" srcOrd="2" destOrd="0" parTransId="{589EEF1F-9479-44AE-BBD1-D94C84A96BB8}" sibTransId="{80414D1B-49A8-43F4-A486-80B7F641EF03}"/>
    <dgm:cxn modelId="{8989749F-F82D-4D20-9E78-E85DD0270089}" srcId="{792FE0A5-AC7E-4824-939D-F087E77080E1}" destId="{6C6EB7BB-CBBE-4643-B50E-BC1096985504}" srcOrd="1" destOrd="0" parTransId="{90479EB2-C5D0-4098-8420-1858CD507B62}" sibTransId="{72C3B112-D176-4AA9-A0E2-F973A0AED125}"/>
    <dgm:cxn modelId="{9F6DB835-6B89-4999-A4C7-829DBF43271F}" srcId="{792FE0A5-AC7E-4824-939D-F087E77080E1}" destId="{939EAEF3-56AC-4EAC-880F-0B0ABA430747}" srcOrd="0" destOrd="0" parTransId="{2B9B5386-C63F-4ED8-B9DE-A762328DEC1A}" sibTransId="{27C8BFBE-D348-4E12-898F-0E0648A8D7B9}"/>
    <dgm:cxn modelId="{A11DB5E6-76A5-419C-86F2-4A4DB3330AAB}" type="presOf" srcId="{6C6EB7BB-CBBE-4643-B50E-BC1096985504}" destId="{BB02716E-CA78-4C1C-903C-2B421B9368D2}" srcOrd="0" destOrd="0" presId="urn:microsoft.com/office/officeart/2009/layout/CircleArrowProcess"/>
    <dgm:cxn modelId="{E1FC8209-2CE8-467C-B950-B8229A41848A}" type="presOf" srcId="{939EAEF3-56AC-4EAC-880F-0B0ABA430747}" destId="{D07CE670-5257-41E3-982B-CAC33637A6AC}" srcOrd="0" destOrd="0" presId="urn:microsoft.com/office/officeart/2009/layout/CircleArrowProcess"/>
    <dgm:cxn modelId="{EAAC8388-2B71-45BD-8C2D-5E75308C0161}" srcId="{792FE0A5-AC7E-4824-939D-F087E77080E1}" destId="{D123CAD7-F2BF-4F9F-9EA4-FE20F17FF882}" srcOrd="3" destOrd="0" parTransId="{D5F76CB2-3B19-4DF7-8A66-B06D2C0F6073}" sibTransId="{77B0824E-A4FD-4D5C-AB62-1FEAC4485A25}"/>
    <dgm:cxn modelId="{2925410C-E700-4FB4-95E1-813340AF2F7C}" type="presOf" srcId="{792FE0A5-AC7E-4824-939D-F087E77080E1}" destId="{FB4FD3BF-AD5B-46D9-8C5D-9B692BB1A6F6}" srcOrd="0" destOrd="0" presId="urn:microsoft.com/office/officeart/2009/layout/CircleArrowProcess"/>
    <dgm:cxn modelId="{A7303D9F-D6F5-491A-9019-4C5139869028}" type="presOf" srcId="{D123CAD7-F2BF-4F9F-9EA4-FE20F17FF882}" destId="{2F8DD0D7-B601-4C1D-A3F2-2C1D8894AE39}" srcOrd="0" destOrd="0" presId="urn:microsoft.com/office/officeart/2009/layout/CircleArrowProcess"/>
    <dgm:cxn modelId="{2C1715E8-9D73-4AF1-A4D2-36DA68AEDFCD}" type="presParOf" srcId="{FB4FD3BF-AD5B-46D9-8C5D-9B692BB1A6F6}" destId="{6CFA2642-9350-4C4D-BC70-5D257498B1C6}" srcOrd="0" destOrd="0" presId="urn:microsoft.com/office/officeart/2009/layout/CircleArrowProcess"/>
    <dgm:cxn modelId="{BE1C2E2B-C381-45D3-A0C3-9CAD01A68F05}" type="presParOf" srcId="{6CFA2642-9350-4C4D-BC70-5D257498B1C6}" destId="{8E485822-8001-48DC-8162-D3EAE31CAD8D}" srcOrd="0" destOrd="0" presId="urn:microsoft.com/office/officeart/2009/layout/CircleArrowProcess"/>
    <dgm:cxn modelId="{7C4064DD-3E1F-4B40-ABEA-08A2FFD03403}" type="presParOf" srcId="{FB4FD3BF-AD5B-46D9-8C5D-9B692BB1A6F6}" destId="{D07CE670-5257-41E3-982B-CAC33637A6AC}" srcOrd="1" destOrd="0" presId="urn:microsoft.com/office/officeart/2009/layout/CircleArrowProcess"/>
    <dgm:cxn modelId="{A4404EC2-7638-42C4-8CA6-220879CF0A1E}" type="presParOf" srcId="{FB4FD3BF-AD5B-46D9-8C5D-9B692BB1A6F6}" destId="{1C7782D5-10BC-4928-8BDE-FD6B91735E05}" srcOrd="2" destOrd="0" presId="urn:microsoft.com/office/officeart/2009/layout/CircleArrowProcess"/>
    <dgm:cxn modelId="{FFE700A6-8E75-4661-9866-561C4DC9D402}" type="presParOf" srcId="{1C7782D5-10BC-4928-8BDE-FD6B91735E05}" destId="{708B63CB-E2A7-4217-B263-1FC38B261263}" srcOrd="0" destOrd="0" presId="urn:microsoft.com/office/officeart/2009/layout/CircleArrowProcess"/>
    <dgm:cxn modelId="{14F003BE-5BFE-4B83-8135-E6BC3C7712D6}" type="presParOf" srcId="{FB4FD3BF-AD5B-46D9-8C5D-9B692BB1A6F6}" destId="{BB02716E-CA78-4C1C-903C-2B421B9368D2}" srcOrd="3" destOrd="0" presId="urn:microsoft.com/office/officeart/2009/layout/CircleArrowProcess"/>
    <dgm:cxn modelId="{388746BF-3684-42A5-AFCC-FAC6D68C5F0F}" type="presParOf" srcId="{FB4FD3BF-AD5B-46D9-8C5D-9B692BB1A6F6}" destId="{03F4C04E-82F3-4941-8232-86E105099B3A}" srcOrd="4" destOrd="0" presId="urn:microsoft.com/office/officeart/2009/layout/CircleArrowProcess"/>
    <dgm:cxn modelId="{10311920-B1B5-4CDF-8E30-23F60B08FAF9}" type="presParOf" srcId="{03F4C04E-82F3-4941-8232-86E105099B3A}" destId="{711381F5-5F6A-4707-BB6B-2DF70C8266F2}" srcOrd="0" destOrd="0" presId="urn:microsoft.com/office/officeart/2009/layout/CircleArrowProcess"/>
    <dgm:cxn modelId="{82FEBE79-EFC0-45BE-A7BB-7145CBB0724C}" type="presParOf" srcId="{FB4FD3BF-AD5B-46D9-8C5D-9B692BB1A6F6}" destId="{FB3011B0-9037-4729-A7C4-D30AE170EC0F}" srcOrd="5" destOrd="0" presId="urn:microsoft.com/office/officeart/2009/layout/CircleArrowProcess"/>
    <dgm:cxn modelId="{2B353942-A54D-4CDD-B905-0E2FB8BA4A98}" type="presParOf" srcId="{FB4FD3BF-AD5B-46D9-8C5D-9B692BB1A6F6}" destId="{4007A46D-2357-4DCF-86E3-CB39756BFFA8}" srcOrd="6" destOrd="0" presId="urn:microsoft.com/office/officeart/2009/layout/CircleArrowProcess"/>
    <dgm:cxn modelId="{A3947A80-0F92-4D1D-BE9A-BB5C1E21A38C}" type="presParOf" srcId="{4007A46D-2357-4DCF-86E3-CB39756BFFA8}" destId="{C227656F-7CC4-408B-966D-15657A627312}" srcOrd="0" destOrd="0" presId="urn:microsoft.com/office/officeart/2009/layout/CircleArrowProcess"/>
    <dgm:cxn modelId="{B96777CA-2936-44B3-B876-0883303A6167}" type="presParOf" srcId="{FB4FD3BF-AD5B-46D9-8C5D-9B692BB1A6F6}" destId="{2F8DD0D7-B601-4C1D-A3F2-2C1D8894AE3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3F3A5-1BFD-46AD-8484-2FA6146006F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8C76924C-6A8B-4A0E-B486-728C3656EE88}">
      <dgm:prSet phldrT="[Text]" custT="1"/>
      <dgm:spPr/>
      <dgm:t>
        <a:bodyPr/>
        <a:lstStyle/>
        <a:p>
          <a:r>
            <a:rPr lang="en-GB" sz="1600" b="1" dirty="0" smtClean="0"/>
            <a:t>Start of project</a:t>
          </a:r>
        </a:p>
        <a:p>
          <a:r>
            <a:rPr lang="en-GB" sz="1600" b="1" dirty="0" smtClean="0"/>
            <a:t>01/12/2016</a:t>
          </a:r>
          <a:endParaRPr lang="en-GB" sz="1600" b="1" dirty="0"/>
        </a:p>
      </dgm:t>
    </dgm:pt>
    <dgm:pt modelId="{DFD8D8D7-5197-4DE5-B50D-98B206DF1F55}" type="parTrans" cxnId="{103F29B3-FC37-4060-ABC3-0D601988B9DA}">
      <dgm:prSet/>
      <dgm:spPr/>
      <dgm:t>
        <a:bodyPr/>
        <a:lstStyle/>
        <a:p>
          <a:endParaRPr lang="en-GB"/>
        </a:p>
      </dgm:t>
    </dgm:pt>
    <dgm:pt modelId="{2777DA1B-12DC-4CD6-8CF1-820341AB1EFF}" type="sibTrans" cxnId="{103F29B3-FC37-4060-ABC3-0D601988B9DA}">
      <dgm:prSet/>
      <dgm:spPr/>
      <dgm:t>
        <a:bodyPr/>
        <a:lstStyle/>
        <a:p>
          <a:endParaRPr lang="en-GB"/>
        </a:p>
      </dgm:t>
    </dgm:pt>
    <dgm:pt modelId="{C9B065AD-E9DD-4E19-A1C3-7468CCC0AAF7}">
      <dgm:prSet phldrT="[Text]" custT="1"/>
      <dgm:spPr/>
      <dgm:t>
        <a:bodyPr/>
        <a:lstStyle/>
        <a:p>
          <a:pPr algn="ctr"/>
          <a:r>
            <a:rPr lang="en-GB" sz="1600" b="1" dirty="0" smtClean="0"/>
            <a:t>End of 1st reporting period </a:t>
          </a:r>
        </a:p>
        <a:p>
          <a:pPr algn="ctr"/>
          <a:r>
            <a:rPr lang="en-GB" sz="1600" b="1" dirty="0" smtClean="0"/>
            <a:t>31/05/2018 </a:t>
          </a:r>
        </a:p>
      </dgm:t>
    </dgm:pt>
    <dgm:pt modelId="{AB3AEE34-F077-423F-8A2D-A1A3FA941BA1}" type="parTrans" cxnId="{AC45F13B-1F67-4F03-8F19-77D3867A12C9}">
      <dgm:prSet/>
      <dgm:spPr/>
      <dgm:t>
        <a:bodyPr/>
        <a:lstStyle/>
        <a:p>
          <a:endParaRPr lang="en-GB"/>
        </a:p>
      </dgm:t>
    </dgm:pt>
    <dgm:pt modelId="{3A3C5EC4-CE88-4170-A06F-128B629159D4}" type="sibTrans" cxnId="{AC45F13B-1F67-4F03-8F19-77D3867A12C9}">
      <dgm:prSet/>
      <dgm:spPr/>
      <dgm:t>
        <a:bodyPr/>
        <a:lstStyle/>
        <a:p>
          <a:endParaRPr lang="en-GB"/>
        </a:p>
      </dgm:t>
    </dgm:pt>
    <dgm:pt modelId="{B36DEC80-BCD7-4485-B524-EE2E4412FBF6}">
      <dgm:prSet phldrT="[Text]"/>
      <dgm:spPr/>
      <dgm:t>
        <a:bodyPr/>
        <a:lstStyle/>
        <a:p>
          <a:r>
            <a:rPr lang="en-GB" b="1" dirty="0" smtClean="0"/>
            <a:t>End of 2</a:t>
          </a:r>
          <a:r>
            <a:rPr lang="en-GB" b="1" baseline="30000" dirty="0" smtClean="0"/>
            <a:t>nd</a:t>
          </a:r>
          <a:r>
            <a:rPr lang="en-GB" b="1" dirty="0" smtClean="0"/>
            <a:t> reporting period </a:t>
          </a:r>
        </a:p>
        <a:p>
          <a:r>
            <a:rPr lang="en-GB" dirty="0" smtClean="0"/>
            <a:t>30/11/2019</a:t>
          </a:r>
          <a:endParaRPr lang="en-GB" b="1" dirty="0" smtClean="0"/>
        </a:p>
      </dgm:t>
    </dgm:pt>
    <dgm:pt modelId="{E1017F3D-B069-4773-9FE3-8BED8AE13FE4}" type="parTrans" cxnId="{87E49527-F5F7-432A-956B-15A41CD1658D}">
      <dgm:prSet/>
      <dgm:spPr/>
      <dgm:t>
        <a:bodyPr/>
        <a:lstStyle/>
        <a:p>
          <a:endParaRPr lang="en-GB"/>
        </a:p>
      </dgm:t>
    </dgm:pt>
    <dgm:pt modelId="{B848228E-AA21-4264-9506-4C11EA516140}" type="sibTrans" cxnId="{87E49527-F5F7-432A-956B-15A41CD1658D}">
      <dgm:prSet/>
      <dgm:spPr/>
      <dgm:t>
        <a:bodyPr/>
        <a:lstStyle/>
        <a:p>
          <a:endParaRPr lang="en-GB"/>
        </a:p>
      </dgm:t>
    </dgm:pt>
    <dgm:pt modelId="{39D3D040-07E0-4A74-BD8E-2593F0629E47}">
      <dgm:prSet/>
      <dgm:spPr/>
      <dgm:t>
        <a:bodyPr/>
        <a:lstStyle/>
        <a:p>
          <a:r>
            <a:rPr lang="en-GB" b="1" dirty="0" smtClean="0"/>
            <a:t>End of 3d reporting period </a:t>
          </a:r>
        </a:p>
        <a:p>
          <a:r>
            <a:rPr lang="en-GB" dirty="0" smtClean="0"/>
            <a:t>30/11/2021</a:t>
          </a:r>
          <a:endParaRPr lang="en-GB" dirty="0"/>
        </a:p>
      </dgm:t>
    </dgm:pt>
    <dgm:pt modelId="{D0B0B0E8-2023-4739-BACD-DCE39A933E53}" type="parTrans" cxnId="{F48A796C-6EE9-4680-A822-B6807FA30D1F}">
      <dgm:prSet/>
      <dgm:spPr/>
      <dgm:t>
        <a:bodyPr/>
        <a:lstStyle/>
        <a:p>
          <a:endParaRPr lang="en-GB"/>
        </a:p>
      </dgm:t>
    </dgm:pt>
    <dgm:pt modelId="{A31B64B9-6513-423E-A1C8-EA83F9D14884}" type="sibTrans" cxnId="{F48A796C-6EE9-4680-A822-B6807FA30D1F}">
      <dgm:prSet/>
      <dgm:spPr/>
      <dgm:t>
        <a:bodyPr/>
        <a:lstStyle/>
        <a:p>
          <a:endParaRPr lang="en-GB"/>
        </a:p>
      </dgm:t>
    </dgm:pt>
    <dgm:pt modelId="{EA3A2395-769D-4D2A-BEF0-507A64D25B92}" type="pres">
      <dgm:prSet presAssocID="{5873F3A5-1BFD-46AD-8484-2FA6146006F1}" presName="Name0" presStyleCnt="0">
        <dgm:presLayoutVars>
          <dgm:dir/>
          <dgm:animLvl val="lvl"/>
          <dgm:resizeHandles val="exact"/>
        </dgm:presLayoutVars>
      </dgm:prSet>
      <dgm:spPr/>
      <dgm:t>
        <a:bodyPr/>
        <a:lstStyle/>
        <a:p>
          <a:endParaRPr lang="en-GB"/>
        </a:p>
      </dgm:t>
    </dgm:pt>
    <dgm:pt modelId="{E1054C65-216B-4889-A8ED-EA9ED5DBED88}" type="pres">
      <dgm:prSet presAssocID="{8C76924C-6A8B-4A0E-B486-728C3656EE88}" presName="linNode" presStyleCnt="0"/>
      <dgm:spPr/>
      <dgm:t>
        <a:bodyPr/>
        <a:lstStyle/>
        <a:p>
          <a:endParaRPr lang="en-GB"/>
        </a:p>
      </dgm:t>
    </dgm:pt>
    <dgm:pt modelId="{4C2BAD52-CC22-4D7E-A342-054C5A10A6F8}" type="pres">
      <dgm:prSet presAssocID="{8C76924C-6A8B-4A0E-B486-728C3656EE88}" presName="parentText" presStyleLbl="node1" presStyleIdx="0" presStyleCnt="4" custScaleY="33423" custLinFactNeighborX="-89396" custLinFactNeighborY="-3850">
        <dgm:presLayoutVars>
          <dgm:chMax val="1"/>
          <dgm:bulletEnabled val="1"/>
        </dgm:presLayoutVars>
      </dgm:prSet>
      <dgm:spPr/>
      <dgm:t>
        <a:bodyPr/>
        <a:lstStyle/>
        <a:p>
          <a:endParaRPr lang="en-GB"/>
        </a:p>
      </dgm:t>
    </dgm:pt>
    <dgm:pt modelId="{2A043268-BB0D-4862-8294-1C1822956DF0}" type="pres">
      <dgm:prSet presAssocID="{2777DA1B-12DC-4CD6-8CF1-820341AB1EFF}" presName="sp" presStyleCnt="0"/>
      <dgm:spPr/>
      <dgm:t>
        <a:bodyPr/>
        <a:lstStyle/>
        <a:p>
          <a:endParaRPr lang="en-GB"/>
        </a:p>
      </dgm:t>
    </dgm:pt>
    <dgm:pt modelId="{CC589068-B3F3-43A9-B206-611F0AEB136A}" type="pres">
      <dgm:prSet presAssocID="{C9B065AD-E9DD-4E19-A1C3-7468CCC0AAF7}" presName="linNode" presStyleCnt="0"/>
      <dgm:spPr/>
      <dgm:t>
        <a:bodyPr/>
        <a:lstStyle/>
        <a:p>
          <a:endParaRPr lang="en-GB"/>
        </a:p>
      </dgm:t>
    </dgm:pt>
    <dgm:pt modelId="{D576A005-55A3-420E-AF4E-0D03D70634E0}" type="pres">
      <dgm:prSet presAssocID="{C9B065AD-E9DD-4E19-A1C3-7468CCC0AAF7}" presName="parentText" presStyleLbl="node1" presStyleIdx="1" presStyleCnt="4" custScaleY="49601" custLinFactNeighborX="-89378" custLinFactNeighborY="-1742">
        <dgm:presLayoutVars>
          <dgm:chMax val="1"/>
          <dgm:bulletEnabled val="1"/>
        </dgm:presLayoutVars>
      </dgm:prSet>
      <dgm:spPr/>
      <dgm:t>
        <a:bodyPr/>
        <a:lstStyle/>
        <a:p>
          <a:endParaRPr lang="en-GB"/>
        </a:p>
      </dgm:t>
    </dgm:pt>
    <dgm:pt modelId="{C36ACDBD-6A5B-4017-A88C-E507ECAAB1A6}" type="pres">
      <dgm:prSet presAssocID="{3A3C5EC4-CE88-4170-A06F-128B629159D4}" presName="sp" presStyleCnt="0"/>
      <dgm:spPr/>
      <dgm:t>
        <a:bodyPr/>
        <a:lstStyle/>
        <a:p>
          <a:endParaRPr lang="en-GB"/>
        </a:p>
      </dgm:t>
    </dgm:pt>
    <dgm:pt modelId="{7A161D0E-D512-42BD-82B5-B386888DCCA7}" type="pres">
      <dgm:prSet presAssocID="{B36DEC80-BCD7-4485-B524-EE2E4412FBF6}" presName="linNode" presStyleCnt="0"/>
      <dgm:spPr/>
      <dgm:t>
        <a:bodyPr/>
        <a:lstStyle/>
        <a:p>
          <a:endParaRPr lang="en-GB"/>
        </a:p>
      </dgm:t>
    </dgm:pt>
    <dgm:pt modelId="{040E6543-3027-4023-AAC6-1021431382A0}" type="pres">
      <dgm:prSet presAssocID="{B36DEC80-BCD7-4485-B524-EE2E4412FBF6}" presName="parentText" presStyleLbl="node1" presStyleIdx="2" presStyleCnt="4" custScaleY="45825" custLinFactNeighborX="-89378" custLinFactNeighborY="2115">
        <dgm:presLayoutVars>
          <dgm:chMax val="1"/>
          <dgm:bulletEnabled val="1"/>
        </dgm:presLayoutVars>
      </dgm:prSet>
      <dgm:spPr/>
      <dgm:t>
        <a:bodyPr/>
        <a:lstStyle/>
        <a:p>
          <a:endParaRPr lang="en-GB"/>
        </a:p>
      </dgm:t>
    </dgm:pt>
    <dgm:pt modelId="{575A1A4B-6315-4849-A48D-6857131CB819}" type="pres">
      <dgm:prSet presAssocID="{B848228E-AA21-4264-9506-4C11EA516140}" presName="sp" presStyleCnt="0"/>
      <dgm:spPr/>
    </dgm:pt>
    <dgm:pt modelId="{CD59FEAC-D0B7-4E1B-8C58-8CDAA9FE990F}" type="pres">
      <dgm:prSet presAssocID="{39D3D040-07E0-4A74-BD8E-2593F0629E47}" presName="linNode" presStyleCnt="0"/>
      <dgm:spPr/>
    </dgm:pt>
    <dgm:pt modelId="{376425CF-3D2C-4989-904D-26D5F9C7B375}" type="pres">
      <dgm:prSet presAssocID="{39D3D040-07E0-4A74-BD8E-2593F0629E47}" presName="parentText" presStyleLbl="node1" presStyleIdx="3" presStyleCnt="4" custScaleY="44293" custLinFactNeighborX="-90273" custLinFactNeighborY="-2439">
        <dgm:presLayoutVars>
          <dgm:chMax val="1"/>
          <dgm:bulletEnabled val="1"/>
        </dgm:presLayoutVars>
      </dgm:prSet>
      <dgm:spPr/>
      <dgm:t>
        <a:bodyPr/>
        <a:lstStyle/>
        <a:p>
          <a:endParaRPr lang="en-GB"/>
        </a:p>
      </dgm:t>
    </dgm:pt>
  </dgm:ptLst>
  <dgm:cxnLst>
    <dgm:cxn modelId="{87E49527-F5F7-432A-956B-15A41CD1658D}" srcId="{5873F3A5-1BFD-46AD-8484-2FA6146006F1}" destId="{B36DEC80-BCD7-4485-B524-EE2E4412FBF6}" srcOrd="2" destOrd="0" parTransId="{E1017F3D-B069-4773-9FE3-8BED8AE13FE4}" sibTransId="{B848228E-AA21-4264-9506-4C11EA516140}"/>
    <dgm:cxn modelId="{F8F2E15E-98FE-4F6F-AB11-72429716F5C1}" type="presOf" srcId="{C9B065AD-E9DD-4E19-A1C3-7468CCC0AAF7}" destId="{D576A005-55A3-420E-AF4E-0D03D70634E0}" srcOrd="0" destOrd="0" presId="urn:microsoft.com/office/officeart/2005/8/layout/vList5"/>
    <dgm:cxn modelId="{73647241-52B9-4B5A-AB8D-C105A3B39B9B}" type="presOf" srcId="{8C76924C-6A8B-4A0E-B486-728C3656EE88}" destId="{4C2BAD52-CC22-4D7E-A342-054C5A10A6F8}" srcOrd="0" destOrd="0" presId="urn:microsoft.com/office/officeart/2005/8/layout/vList5"/>
    <dgm:cxn modelId="{103F29B3-FC37-4060-ABC3-0D601988B9DA}" srcId="{5873F3A5-1BFD-46AD-8484-2FA6146006F1}" destId="{8C76924C-6A8B-4A0E-B486-728C3656EE88}" srcOrd="0" destOrd="0" parTransId="{DFD8D8D7-5197-4DE5-B50D-98B206DF1F55}" sibTransId="{2777DA1B-12DC-4CD6-8CF1-820341AB1EFF}"/>
    <dgm:cxn modelId="{65748FFC-76FB-452A-9059-EA7989DC57D5}" type="presOf" srcId="{39D3D040-07E0-4A74-BD8E-2593F0629E47}" destId="{376425CF-3D2C-4989-904D-26D5F9C7B375}" srcOrd="0" destOrd="0" presId="urn:microsoft.com/office/officeart/2005/8/layout/vList5"/>
    <dgm:cxn modelId="{F48A796C-6EE9-4680-A822-B6807FA30D1F}" srcId="{5873F3A5-1BFD-46AD-8484-2FA6146006F1}" destId="{39D3D040-07E0-4A74-BD8E-2593F0629E47}" srcOrd="3" destOrd="0" parTransId="{D0B0B0E8-2023-4739-BACD-DCE39A933E53}" sibTransId="{A31B64B9-6513-423E-A1C8-EA83F9D14884}"/>
    <dgm:cxn modelId="{AC45F13B-1F67-4F03-8F19-77D3867A12C9}" srcId="{5873F3A5-1BFD-46AD-8484-2FA6146006F1}" destId="{C9B065AD-E9DD-4E19-A1C3-7468CCC0AAF7}" srcOrd="1" destOrd="0" parTransId="{AB3AEE34-F077-423F-8A2D-A1A3FA941BA1}" sibTransId="{3A3C5EC4-CE88-4170-A06F-128B629159D4}"/>
    <dgm:cxn modelId="{A441CBA0-1BB1-4BCC-8404-33E952091952}" type="presOf" srcId="{5873F3A5-1BFD-46AD-8484-2FA6146006F1}" destId="{EA3A2395-769D-4D2A-BEF0-507A64D25B92}" srcOrd="0" destOrd="0" presId="urn:microsoft.com/office/officeart/2005/8/layout/vList5"/>
    <dgm:cxn modelId="{3A88F844-92EA-48B2-92C1-90400E0F644B}" type="presOf" srcId="{B36DEC80-BCD7-4485-B524-EE2E4412FBF6}" destId="{040E6543-3027-4023-AAC6-1021431382A0}" srcOrd="0" destOrd="0" presId="urn:microsoft.com/office/officeart/2005/8/layout/vList5"/>
    <dgm:cxn modelId="{22C33A52-48C9-4BF0-B999-5759F13AA513}" type="presParOf" srcId="{EA3A2395-769D-4D2A-BEF0-507A64D25B92}" destId="{E1054C65-216B-4889-A8ED-EA9ED5DBED88}" srcOrd="0" destOrd="0" presId="urn:microsoft.com/office/officeart/2005/8/layout/vList5"/>
    <dgm:cxn modelId="{9D593831-E4B1-41C9-BC0F-0F5D8A33C0CA}" type="presParOf" srcId="{E1054C65-216B-4889-A8ED-EA9ED5DBED88}" destId="{4C2BAD52-CC22-4D7E-A342-054C5A10A6F8}" srcOrd="0" destOrd="0" presId="urn:microsoft.com/office/officeart/2005/8/layout/vList5"/>
    <dgm:cxn modelId="{6ABC927A-96A1-42F8-B0C5-08FE5DCECDEA}" type="presParOf" srcId="{EA3A2395-769D-4D2A-BEF0-507A64D25B92}" destId="{2A043268-BB0D-4862-8294-1C1822956DF0}" srcOrd="1" destOrd="0" presId="urn:microsoft.com/office/officeart/2005/8/layout/vList5"/>
    <dgm:cxn modelId="{768EAB4D-E961-4C31-B17F-2AAA8F0A0203}" type="presParOf" srcId="{EA3A2395-769D-4D2A-BEF0-507A64D25B92}" destId="{CC589068-B3F3-43A9-B206-611F0AEB136A}" srcOrd="2" destOrd="0" presId="urn:microsoft.com/office/officeart/2005/8/layout/vList5"/>
    <dgm:cxn modelId="{DEC38C78-9EC9-4871-8C2D-0CB05C659583}" type="presParOf" srcId="{CC589068-B3F3-43A9-B206-611F0AEB136A}" destId="{D576A005-55A3-420E-AF4E-0D03D70634E0}" srcOrd="0" destOrd="0" presId="urn:microsoft.com/office/officeart/2005/8/layout/vList5"/>
    <dgm:cxn modelId="{EA6A8B86-BE56-472A-9C96-023DC91AE954}" type="presParOf" srcId="{EA3A2395-769D-4D2A-BEF0-507A64D25B92}" destId="{C36ACDBD-6A5B-4017-A88C-E507ECAAB1A6}" srcOrd="3" destOrd="0" presId="urn:microsoft.com/office/officeart/2005/8/layout/vList5"/>
    <dgm:cxn modelId="{0987A166-6A7C-44FD-AE4C-AE5FF05D4D5E}" type="presParOf" srcId="{EA3A2395-769D-4D2A-BEF0-507A64D25B92}" destId="{7A161D0E-D512-42BD-82B5-B386888DCCA7}" srcOrd="4" destOrd="0" presId="urn:microsoft.com/office/officeart/2005/8/layout/vList5"/>
    <dgm:cxn modelId="{DD039B6D-F74B-4299-849D-D430E7D56505}" type="presParOf" srcId="{7A161D0E-D512-42BD-82B5-B386888DCCA7}" destId="{040E6543-3027-4023-AAC6-1021431382A0}" srcOrd="0" destOrd="0" presId="urn:microsoft.com/office/officeart/2005/8/layout/vList5"/>
    <dgm:cxn modelId="{D7C435AD-7F12-4A29-B4BC-9D1A96B5A9D6}" type="presParOf" srcId="{EA3A2395-769D-4D2A-BEF0-507A64D25B92}" destId="{575A1A4B-6315-4849-A48D-6857131CB819}" srcOrd="5" destOrd="0" presId="urn:microsoft.com/office/officeart/2005/8/layout/vList5"/>
    <dgm:cxn modelId="{FCA350BE-B63D-4A96-8C27-943C53183F34}" type="presParOf" srcId="{EA3A2395-769D-4D2A-BEF0-507A64D25B92}" destId="{CD59FEAC-D0B7-4E1B-8C58-8CDAA9FE990F}" srcOrd="6" destOrd="0" presId="urn:microsoft.com/office/officeart/2005/8/layout/vList5"/>
    <dgm:cxn modelId="{E511C8C9-177A-4577-AF5D-2FC54F731F73}" type="presParOf" srcId="{CD59FEAC-D0B7-4E1B-8C58-8CDAA9FE990F}" destId="{376425CF-3D2C-4989-904D-26D5F9C7B37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9704D-75E3-40E8-8996-4825B424D4A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ADF2A3E0-FD5B-4F56-B7E3-9A6F32F14D12}">
      <dgm:prSet phldrT="[Text]" custT="1"/>
      <dgm:spPr/>
      <dgm:t>
        <a:bodyPr/>
        <a:lstStyle/>
        <a:p>
          <a:r>
            <a:rPr lang="en-GB" sz="1800" b="1" dirty="0" smtClean="0">
              <a:solidFill>
                <a:schemeClr val="bg2"/>
              </a:solidFill>
            </a:rPr>
            <a:t>25% new experts</a:t>
          </a:r>
          <a:endParaRPr lang="en-GB" sz="1800" b="1" dirty="0">
            <a:solidFill>
              <a:schemeClr val="bg2"/>
            </a:solidFill>
          </a:endParaRPr>
        </a:p>
      </dgm:t>
    </dgm:pt>
    <dgm:pt modelId="{CE52386C-8EF4-4594-8E2B-70E9CE2EDA26}" type="parTrans" cxnId="{AB9C0E53-00B4-4F54-BD90-A1FF95B9B30C}">
      <dgm:prSet/>
      <dgm:spPr/>
      <dgm:t>
        <a:bodyPr/>
        <a:lstStyle/>
        <a:p>
          <a:endParaRPr lang="en-GB"/>
        </a:p>
      </dgm:t>
    </dgm:pt>
    <dgm:pt modelId="{B8E20D0C-B51E-45CA-9BFE-91C9D7BFA62B}" type="sibTrans" cxnId="{AB9C0E53-00B4-4F54-BD90-A1FF95B9B30C}">
      <dgm:prSet/>
      <dgm:spPr/>
      <dgm:t>
        <a:bodyPr/>
        <a:lstStyle/>
        <a:p>
          <a:endParaRPr lang="en-GB"/>
        </a:p>
      </dgm:t>
    </dgm:pt>
    <dgm:pt modelId="{60391921-2E55-4C25-BF58-8EB2F5E12D08}">
      <dgm:prSet phldrT="[Text]" custT="1"/>
      <dgm:spPr/>
      <dgm:t>
        <a:bodyPr/>
        <a:lstStyle/>
        <a:p>
          <a:r>
            <a:rPr lang="en-GB" sz="1800" b="1" i="0" dirty="0" smtClean="0">
              <a:solidFill>
                <a:schemeClr val="bg2"/>
              </a:solidFill>
            </a:rPr>
            <a:t>Read excellent proposals</a:t>
          </a:r>
          <a:endParaRPr lang="en-GB" sz="1800" b="1" dirty="0">
            <a:solidFill>
              <a:schemeClr val="bg2"/>
            </a:solidFill>
          </a:endParaRPr>
        </a:p>
      </dgm:t>
    </dgm:pt>
    <dgm:pt modelId="{4C0E9C36-42E0-406D-8D42-4E4FFE02ACAB}" type="parTrans" cxnId="{DE404310-2BA5-42B2-B495-16CD322EA4AF}">
      <dgm:prSet/>
      <dgm:spPr/>
      <dgm:t>
        <a:bodyPr/>
        <a:lstStyle/>
        <a:p>
          <a:endParaRPr lang="en-GB"/>
        </a:p>
      </dgm:t>
    </dgm:pt>
    <dgm:pt modelId="{8A85357D-3F05-4332-89FC-B6F49A0FCA97}" type="sibTrans" cxnId="{DE404310-2BA5-42B2-B495-16CD322EA4AF}">
      <dgm:prSet/>
      <dgm:spPr/>
      <dgm:t>
        <a:bodyPr/>
        <a:lstStyle/>
        <a:p>
          <a:endParaRPr lang="en-GB"/>
        </a:p>
      </dgm:t>
    </dgm:pt>
    <dgm:pt modelId="{1ADEEBB8-74F2-4E55-8ADC-62CD933193E6}">
      <dgm:prSet phldrT="[Text]" custT="1"/>
      <dgm:spPr/>
      <dgm:t>
        <a:bodyPr/>
        <a:lstStyle/>
        <a:p>
          <a:pPr marL="0" indent="0" algn="ctr" rtl="0" eaLnBrk="0" fontAlgn="base" hangingPunct="0">
            <a:spcBef>
              <a:spcPts val="2400"/>
            </a:spcBef>
            <a:spcAft>
              <a:spcPct val="0"/>
            </a:spcAft>
            <a:buClr>
              <a:schemeClr val="tx1">
                <a:lumMod val="65000"/>
                <a:lumOff val="35000"/>
              </a:schemeClr>
            </a:buClr>
            <a:buNone/>
          </a:pPr>
          <a:r>
            <a:rPr lang="en-GB" sz="1800" b="1" dirty="0" smtClean="0">
              <a:solidFill>
                <a:schemeClr val="bg2"/>
              </a:solidFill>
            </a:rPr>
            <a:t>Network with fellows</a:t>
          </a:r>
          <a:endParaRPr lang="en-GB" sz="1800" b="1" i="0" dirty="0">
            <a:solidFill>
              <a:schemeClr val="bg2"/>
            </a:solidFill>
            <a:latin typeface="+mn-lt"/>
            <a:ea typeface="+mn-ea"/>
            <a:cs typeface="+mn-cs"/>
          </a:endParaRPr>
        </a:p>
      </dgm:t>
    </dgm:pt>
    <dgm:pt modelId="{5F4D7458-7492-4D6D-BC2A-BE961E7D02E2}" type="parTrans" cxnId="{0AF16157-2143-4345-8E2B-22745A7E0233}">
      <dgm:prSet/>
      <dgm:spPr/>
      <dgm:t>
        <a:bodyPr/>
        <a:lstStyle/>
        <a:p>
          <a:endParaRPr lang="en-GB"/>
        </a:p>
      </dgm:t>
    </dgm:pt>
    <dgm:pt modelId="{3AF78459-1C11-4D91-A48E-E595BA2B319D}" type="sibTrans" cxnId="{0AF16157-2143-4345-8E2B-22745A7E0233}">
      <dgm:prSet/>
      <dgm:spPr/>
      <dgm:t>
        <a:bodyPr/>
        <a:lstStyle/>
        <a:p>
          <a:endParaRPr lang="en-GB"/>
        </a:p>
      </dgm:t>
    </dgm:pt>
    <dgm:pt modelId="{595E8836-CD00-4EC8-A930-6826C40FD796}" type="pres">
      <dgm:prSet presAssocID="{7C89704D-75E3-40E8-8996-4825B424D4A3}" presName="Name0" presStyleCnt="0">
        <dgm:presLayoutVars>
          <dgm:dir/>
          <dgm:resizeHandles val="exact"/>
        </dgm:presLayoutVars>
      </dgm:prSet>
      <dgm:spPr/>
      <dgm:t>
        <a:bodyPr/>
        <a:lstStyle/>
        <a:p>
          <a:endParaRPr lang="en-GB"/>
        </a:p>
      </dgm:t>
    </dgm:pt>
    <dgm:pt modelId="{11E85247-22FF-4815-971F-44B5E27EEB7E}" type="pres">
      <dgm:prSet presAssocID="{ADF2A3E0-FD5B-4F56-B7E3-9A6F32F14D12}" presName="composite" presStyleCnt="0"/>
      <dgm:spPr/>
    </dgm:pt>
    <dgm:pt modelId="{57834A6C-E6FE-4059-9C9E-073389A379D5}" type="pres">
      <dgm:prSet presAssocID="{ADF2A3E0-FD5B-4F56-B7E3-9A6F32F14D12}" presName="rect1" presStyleLbl="bgImgPlace1" presStyleIdx="0" presStyleCnt="3" custLinFactNeighborX="-331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778" t="-9911" r="-4064" b="-11999"/>
          </a:stretch>
        </a:blipFill>
      </dgm:spPr>
    </dgm:pt>
    <dgm:pt modelId="{78646FC6-7FCA-434B-8593-070053B5BC07}" type="pres">
      <dgm:prSet presAssocID="{ADF2A3E0-FD5B-4F56-B7E3-9A6F32F14D12}" presName="wedgeRectCallout1" presStyleLbl="node1" presStyleIdx="0" presStyleCnt="3">
        <dgm:presLayoutVars>
          <dgm:bulletEnabled val="1"/>
        </dgm:presLayoutVars>
      </dgm:prSet>
      <dgm:spPr/>
      <dgm:t>
        <a:bodyPr/>
        <a:lstStyle/>
        <a:p>
          <a:endParaRPr lang="en-GB"/>
        </a:p>
      </dgm:t>
    </dgm:pt>
    <dgm:pt modelId="{A708F826-F2BB-4BB6-8D15-E63C1A32BD28}" type="pres">
      <dgm:prSet presAssocID="{B8E20D0C-B51E-45CA-9BFE-91C9D7BFA62B}" presName="sibTrans" presStyleCnt="0"/>
      <dgm:spPr/>
    </dgm:pt>
    <dgm:pt modelId="{C31055B5-C6DF-40E9-8B87-2D6D225E3BC8}" type="pres">
      <dgm:prSet presAssocID="{60391921-2E55-4C25-BF58-8EB2F5E12D08}" presName="composite" presStyleCnt="0"/>
      <dgm:spPr/>
    </dgm:pt>
    <dgm:pt modelId="{CB604A6C-9758-4F7B-A6FE-53EFD6077149}" type="pres">
      <dgm:prSet presAssocID="{60391921-2E55-4C25-BF58-8EB2F5E12D08}"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E2AF1238-7ED5-4B92-B458-CE34F3DADEEB}" type="pres">
      <dgm:prSet presAssocID="{60391921-2E55-4C25-BF58-8EB2F5E12D08}" presName="wedgeRectCallout1" presStyleLbl="node1" presStyleIdx="1" presStyleCnt="3" custScaleX="113403" custScaleY="108565">
        <dgm:presLayoutVars>
          <dgm:bulletEnabled val="1"/>
        </dgm:presLayoutVars>
      </dgm:prSet>
      <dgm:spPr/>
      <dgm:t>
        <a:bodyPr/>
        <a:lstStyle/>
        <a:p>
          <a:endParaRPr lang="en-GB"/>
        </a:p>
      </dgm:t>
    </dgm:pt>
    <dgm:pt modelId="{3817E2D2-933E-46DD-B6B6-AC42754C7985}" type="pres">
      <dgm:prSet presAssocID="{8A85357D-3F05-4332-89FC-B6F49A0FCA97}" presName="sibTrans" presStyleCnt="0"/>
      <dgm:spPr/>
    </dgm:pt>
    <dgm:pt modelId="{AB77508C-FB96-45E5-BA7B-2EB8C7CE9C59}" type="pres">
      <dgm:prSet presAssocID="{1ADEEBB8-74F2-4E55-8ADC-62CD933193E6}" presName="composite" presStyleCnt="0"/>
      <dgm:spPr/>
    </dgm:pt>
    <dgm:pt modelId="{03B546D3-8213-42C5-BE77-F1F3A4D66152}" type="pres">
      <dgm:prSet presAssocID="{1ADEEBB8-74F2-4E55-8ADC-62CD933193E6}"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EEAAFF15-AED4-4E76-AA9F-9CBE3C4F1F1A}" type="pres">
      <dgm:prSet presAssocID="{1ADEEBB8-74F2-4E55-8ADC-62CD933193E6}" presName="wedgeRectCallout1" presStyleLbl="node1" presStyleIdx="2" presStyleCnt="3">
        <dgm:presLayoutVars>
          <dgm:bulletEnabled val="1"/>
        </dgm:presLayoutVars>
      </dgm:prSet>
      <dgm:spPr/>
      <dgm:t>
        <a:bodyPr/>
        <a:lstStyle/>
        <a:p>
          <a:endParaRPr lang="en-GB"/>
        </a:p>
      </dgm:t>
    </dgm:pt>
  </dgm:ptLst>
  <dgm:cxnLst>
    <dgm:cxn modelId="{10B2C59A-875D-4A0E-B56F-E32767D2B54A}" type="presOf" srcId="{7C89704D-75E3-40E8-8996-4825B424D4A3}" destId="{595E8836-CD00-4EC8-A930-6826C40FD796}" srcOrd="0" destOrd="0" presId="urn:microsoft.com/office/officeart/2008/layout/BendingPictureCaptionList"/>
    <dgm:cxn modelId="{62BF704A-51C4-4E14-A076-02E0B9886931}" type="presOf" srcId="{60391921-2E55-4C25-BF58-8EB2F5E12D08}" destId="{E2AF1238-7ED5-4B92-B458-CE34F3DADEEB}" srcOrd="0" destOrd="0" presId="urn:microsoft.com/office/officeart/2008/layout/BendingPictureCaptionList"/>
    <dgm:cxn modelId="{0AF16157-2143-4345-8E2B-22745A7E0233}" srcId="{7C89704D-75E3-40E8-8996-4825B424D4A3}" destId="{1ADEEBB8-74F2-4E55-8ADC-62CD933193E6}" srcOrd="2" destOrd="0" parTransId="{5F4D7458-7492-4D6D-BC2A-BE961E7D02E2}" sibTransId="{3AF78459-1C11-4D91-A48E-E595BA2B319D}"/>
    <dgm:cxn modelId="{6FB0A410-5D5F-4C95-9832-3C505EE2B00F}" type="presOf" srcId="{1ADEEBB8-74F2-4E55-8ADC-62CD933193E6}" destId="{EEAAFF15-AED4-4E76-AA9F-9CBE3C4F1F1A}" srcOrd="0" destOrd="0" presId="urn:microsoft.com/office/officeart/2008/layout/BendingPictureCaptionList"/>
    <dgm:cxn modelId="{E8BB8B1F-258F-4AC2-921A-EAABFF09AB6A}" type="presOf" srcId="{ADF2A3E0-FD5B-4F56-B7E3-9A6F32F14D12}" destId="{78646FC6-7FCA-434B-8593-070053B5BC07}" srcOrd="0" destOrd="0" presId="urn:microsoft.com/office/officeart/2008/layout/BendingPictureCaptionList"/>
    <dgm:cxn modelId="{DE404310-2BA5-42B2-B495-16CD322EA4AF}" srcId="{7C89704D-75E3-40E8-8996-4825B424D4A3}" destId="{60391921-2E55-4C25-BF58-8EB2F5E12D08}" srcOrd="1" destOrd="0" parTransId="{4C0E9C36-42E0-406D-8D42-4E4FFE02ACAB}" sibTransId="{8A85357D-3F05-4332-89FC-B6F49A0FCA97}"/>
    <dgm:cxn modelId="{AB9C0E53-00B4-4F54-BD90-A1FF95B9B30C}" srcId="{7C89704D-75E3-40E8-8996-4825B424D4A3}" destId="{ADF2A3E0-FD5B-4F56-B7E3-9A6F32F14D12}" srcOrd="0" destOrd="0" parTransId="{CE52386C-8EF4-4594-8E2B-70E9CE2EDA26}" sibTransId="{B8E20D0C-B51E-45CA-9BFE-91C9D7BFA62B}"/>
    <dgm:cxn modelId="{AB942C30-1730-4A42-B197-BC52A90452E8}" type="presParOf" srcId="{595E8836-CD00-4EC8-A930-6826C40FD796}" destId="{11E85247-22FF-4815-971F-44B5E27EEB7E}" srcOrd="0" destOrd="0" presId="urn:microsoft.com/office/officeart/2008/layout/BendingPictureCaptionList"/>
    <dgm:cxn modelId="{FFD82857-A77D-4EAC-814B-D4D796E52B6D}" type="presParOf" srcId="{11E85247-22FF-4815-971F-44B5E27EEB7E}" destId="{57834A6C-E6FE-4059-9C9E-073389A379D5}" srcOrd="0" destOrd="0" presId="urn:microsoft.com/office/officeart/2008/layout/BendingPictureCaptionList"/>
    <dgm:cxn modelId="{D08D15F8-9750-4051-949F-517B39DF2CDA}" type="presParOf" srcId="{11E85247-22FF-4815-971F-44B5E27EEB7E}" destId="{78646FC6-7FCA-434B-8593-070053B5BC07}" srcOrd="1" destOrd="0" presId="urn:microsoft.com/office/officeart/2008/layout/BendingPictureCaptionList"/>
    <dgm:cxn modelId="{9E8E6089-3D0D-45F3-990F-3576B306BCF6}" type="presParOf" srcId="{595E8836-CD00-4EC8-A930-6826C40FD796}" destId="{A708F826-F2BB-4BB6-8D15-E63C1A32BD28}" srcOrd="1" destOrd="0" presId="urn:microsoft.com/office/officeart/2008/layout/BendingPictureCaptionList"/>
    <dgm:cxn modelId="{2C14DBC9-183C-4200-8F09-1DF0945F3880}" type="presParOf" srcId="{595E8836-CD00-4EC8-A930-6826C40FD796}" destId="{C31055B5-C6DF-40E9-8B87-2D6D225E3BC8}" srcOrd="2" destOrd="0" presId="urn:microsoft.com/office/officeart/2008/layout/BendingPictureCaptionList"/>
    <dgm:cxn modelId="{3FA19F50-F6FB-47A4-81D7-6255544AB367}" type="presParOf" srcId="{C31055B5-C6DF-40E9-8B87-2D6D225E3BC8}" destId="{CB604A6C-9758-4F7B-A6FE-53EFD6077149}" srcOrd="0" destOrd="0" presId="urn:microsoft.com/office/officeart/2008/layout/BendingPictureCaptionList"/>
    <dgm:cxn modelId="{1346F05C-8DC2-4FF8-B2C6-92A633619932}" type="presParOf" srcId="{C31055B5-C6DF-40E9-8B87-2D6D225E3BC8}" destId="{E2AF1238-7ED5-4B92-B458-CE34F3DADEEB}" srcOrd="1" destOrd="0" presId="urn:microsoft.com/office/officeart/2008/layout/BendingPictureCaptionList"/>
    <dgm:cxn modelId="{F71EBFCE-9569-4CAA-8979-9EADDD4ABA4F}" type="presParOf" srcId="{595E8836-CD00-4EC8-A930-6826C40FD796}" destId="{3817E2D2-933E-46DD-B6B6-AC42754C7985}" srcOrd="3" destOrd="0" presId="urn:microsoft.com/office/officeart/2008/layout/BendingPictureCaptionList"/>
    <dgm:cxn modelId="{8F73800C-CA32-411E-8300-C3DBA783E204}" type="presParOf" srcId="{595E8836-CD00-4EC8-A930-6826C40FD796}" destId="{AB77508C-FB96-45E5-BA7B-2EB8C7CE9C59}" srcOrd="4" destOrd="0" presId="urn:microsoft.com/office/officeart/2008/layout/BendingPictureCaptionList"/>
    <dgm:cxn modelId="{228375E0-A931-44D7-80CF-D2C7ADF166EF}" type="presParOf" srcId="{AB77508C-FB96-45E5-BA7B-2EB8C7CE9C59}" destId="{03B546D3-8213-42C5-BE77-F1F3A4D66152}" srcOrd="0" destOrd="0" presId="urn:microsoft.com/office/officeart/2008/layout/BendingPictureCaptionList"/>
    <dgm:cxn modelId="{1BB2AC7E-CD84-4D3B-A85B-7114BD68DDB1}" type="presParOf" srcId="{AB77508C-FB96-45E5-BA7B-2EB8C7CE9C59}" destId="{EEAAFF15-AED4-4E76-AA9F-9CBE3C4F1F1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85822-8001-48DC-8162-D3EAE31CAD8D}">
      <dsp:nvSpPr>
        <dsp:cNvPr id="0" name=""/>
        <dsp:cNvSpPr/>
      </dsp:nvSpPr>
      <dsp:spPr>
        <a:xfrm>
          <a:off x="1008019" y="0"/>
          <a:ext cx="1695287" cy="169545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CE670-5257-41E3-982B-CAC33637A6AC}">
      <dsp:nvSpPr>
        <dsp:cNvPr id="0" name=""/>
        <dsp:cNvSpPr/>
      </dsp:nvSpPr>
      <dsp:spPr>
        <a:xfrm>
          <a:off x="1382311" y="613710"/>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B6192"/>
              </a:solidFill>
              <a:latin typeface="Verdana"/>
              <a:ea typeface="+mn-ea"/>
              <a:cs typeface="+mn-cs"/>
            </a:rPr>
            <a:t>Evaluation</a:t>
          </a:r>
          <a:endParaRPr lang="en-GB" sz="1200" b="1" kern="1200" dirty="0">
            <a:solidFill>
              <a:srgbClr val="0B6192"/>
            </a:solidFill>
            <a:latin typeface="Verdana"/>
            <a:ea typeface="+mn-ea"/>
            <a:cs typeface="+mn-cs"/>
          </a:endParaRPr>
        </a:p>
      </dsp:txBody>
      <dsp:txXfrm>
        <a:off x="1382311" y="613710"/>
        <a:ext cx="946066" cy="472984"/>
      </dsp:txXfrm>
    </dsp:sp>
    <dsp:sp modelId="{708B63CB-E2A7-4217-B263-1FC38B261263}">
      <dsp:nvSpPr>
        <dsp:cNvPr id="0" name=""/>
        <dsp:cNvSpPr/>
      </dsp:nvSpPr>
      <dsp:spPr>
        <a:xfrm>
          <a:off x="537053" y="974293"/>
          <a:ext cx="1695287" cy="169545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2716E-CA78-4C1C-903C-2B421B9368D2}">
      <dsp:nvSpPr>
        <dsp:cNvPr id="0" name=""/>
        <dsp:cNvSpPr/>
      </dsp:nvSpPr>
      <dsp:spPr>
        <a:xfrm>
          <a:off x="792092" y="1512166"/>
          <a:ext cx="1267511"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smtClean="0">
              <a:solidFill>
                <a:srgbClr val="0B6192"/>
              </a:solidFill>
              <a:latin typeface="Verdana"/>
              <a:ea typeface="+mn-ea"/>
              <a:cs typeface="+mn-cs"/>
            </a:rPr>
            <a:t>Grant Agreement Preparation</a:t>
          </a:r>
          <a:endParaRPr lang="en-GB" sz="1200" b="1" kern="1200" noProof="0" dirty="0">
            <a:solidFill>
              <a:srgbClr val="0B6192"/>
            </a:solidFill>
            <a:latin typeface="Verdana"/>
            <a:ea typeface="+mn-ea"/>
            <a:cs typeface="+mn-cs"/>
          </a:endParaRPr>
        </a:p>
      </dsp:txBody>
      <dsp:txXfrm>
        <a:off x="792092" y="1512166"/>
        <a:ext cx="1267511" cy="472984"/>
      </dsp:txXfrm>
    </dsp:sp>
    <dsp:sp modelId="{711381F5-5F6A-4707-BB6B-2DF70C8266F2}">
      <dsp:nvSpPr>
        <dsp:cNvPr id="0" name=""/>
        <dsp:cNvSpPr/>
      </dsp:nvSpPr>
      <dsp:spPr>
        <a:xfrm>
          <a:off x="1008019" y="1952184"/>
          <a:ext cx="1695287" cy="1695459"/>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011B0-9037-4729-A7C4-D30AE170EC0F}">
      <dsp:nvSpPr>
        <dsp:cNvPr id="0" name=""/>
        <dsp:cNvSpPr/>
      </dsp:nvSpPr>
      <dsp:spPr>
        <a:xfrm>
          <a:off x="1382311" y="2565894"/>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smtClean="0">
              <a:solidFill>
                <a:srgbClr val="0B6192"/>
              </a:solidFill>
              <a:latin typeface="Verdana"/>
              <a:ea typeface="+mn-ea"/>
              <a:cs typeface="+mn-cs"/>
            </a:rPr>
            <a:t>Project  follow-up</a:t>
          </a:r>
          <a:endParaRPr lang="en-GB" sz="1200" b="1" kern="1200" noProof="0" dirty="0">
            <a:solidFill>
              <a:srgbClr val="0B6192"/>
            </a:solidFill>
            <a:latin typeface="Verdana"/>
            <a:ea typeface="+mn-ea"/>
            <a:cs typeface="+mn-cs"/>
          </a:endParaRPr>
        </a:p>
      </dsp:txBody>
      <dsp:txXfrm>
        <a:off x="1382311" y="2565894"/>
        <a:ext cx="946066" cy="472984"/>
      </dsp:txXfrm>
    </dsp:sp>
    <dsp:sp modelId="{C227656F-7CC4-408B-966D-15657A627312}">
      <dsp:nvSpPr>
        <dsp:cNvPr id="0" name=""/>
        <dsp:cNvSpPr/>
      </dsp:nvSpPr>
      <dsp:spPr>
        <a:xfrm>
          <a:off x="657895" y="3038878"/>
          <a:ext cx="1456465" cy="1457169"/>
        </a:xfrm>
        <a:prstGeom prst="blockArc">
          <a:avLst>
            <a:gd name="adj1" fmla="val 0"/>
            <a:gd name="adj2" fmla="val 18900000"/>
            <a:gd name="adj3" fmla="val 1274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DD0D7-B601-4C1D-A3F2-2C1D8894AE39}">
      <dsp:nvSpPr>
        <dsp:cNvPr id="0" name=""/>
        <dsp:cNvSpPr/>
      </dsp:nvSpPr>
      <dsp:spPr>
        <a:xfrm>
          <a:off x="909437" y="3541986"/>
          <a:ext cx="946066" cy="47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B6192"/>
              </a:solidFill>
              <a:latin typeface="Verdana"/>
              <a:ea typeface="+mn-ea"/>
              <a:cs typeface="+mn-cs"/>
            </a:rPr>
            <a:t>Policy</a:t>
          </a:r>
          <a:r>
            <a:rPr lang="fr-BE" sz="1200" b="1" kern="1200" dirty="0" smtClean="0">
              <a:latin typeface="Verdana"/>
              <a:ea typeface="+mn-ea"/>
              <a:cs typeface="+mn-cs"/>
            </a:rPr>
            <a:t> </a:t>
          </a:r>
          <a:r>
            <a:rPr lang="fr-BE" sz="1200" b="1" kern="1200" dirty="0" smtClean="0">
              <a:solidFill>
                <a:srgbClr val="0B6192"/>
              </a:solidFill>
              <a:latin typeface="Verdana"/>
              <a:ea typeface="+mn-ea"/>
              <a:cs typeface="+mn-cs"/>
            </a:rPr>
            <a:t>feedback</a:t>
          </a:r>
          <a:endParaRPr lang="en-GB" sz="1200" b="1" kern="1200" dirty="0">
            <a:solidFill>
              <a:srgbClr val="0B6192"/>
            </a:solidFill>
            <a:latin typeface="Verdana"/>
            <a:ea typeface="+mn-ea"/>
            <a:cs typeface="+mn-cs"/>
          </a:endParaRPr>
        </a:p>
      </dsp:txBody>
      <dsp:txXfrm>
        <a:off x="909437" y="3541986"/>
        <a:ext cx="946066" cy="472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AD52-CC22-4D7E-A342-054C5A10A6F8}">
      <dsp:nvSpPr>
        <dsp:cNvPr id="0" name=""/>
        <dsp:cNvSpPr/>
      </dsp:nvSpPr>
      <dsp:spPr>
        <a:xfrm>
          <a:off x="0" y="0"/>
          <a:ext cx="2862072" cy="7413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Start of project</a:t>
          </a:r>
        </a:p>
        <a:p>
          <a:pPr lvl="0" algn="ctr" defTabSz="711200">
            <a:lnSpc>
              <a:spcPct val="90000"/>
            </a:lnSpc>
            <a:spcBef>
              <a:spcPct val="0"/>
            </a:spcBef>
            <a:spcAft>
              <a:spcPct val="35000"/>
            </a:spcAft>
          </a:pPr>
          <a:r>
            <a:rPr lang="en-GB" sz="1600" b="1" kern="1200" dirty="0" smtClean="0"/>
            <a:t>01/12/2016</a:t>
          </a:r>
          <a:endParaRPr lang="en-GB" sz="1600" b="1" kern="1200" dirty="0"/>
        </a:p>
      </dsp:txBody>
      <dsp:txXfrm>
        <a:off x="36191" y="36191"/>
        <a:ext cx="2789690" cy="668989"/>
      </dsp:txXfrm>
    </dsp:sp>
    <dsp:sp modelId="{D576A005-55A3-420E-AF4E-0D03D70634E0}">
      <dsp:nvSpPr>
        <dsp:cNvPr id="0" name=""/>
        <dsp:cNvSpPr/>
      </dsp:nvSpPr>
      <dsp:spPr>
        <a:xfrm>
          <a:off x="0" y="814673"/>
          <a:ext cx="2862072" cy="1100222"/>
        </a:xfrm>
        <a:prstGeom prst="roundRect">
          <a:avLst/>
        </a:prstGeom>
        <a:solidFill>
          <a:schemeClr val="accent4">
            <a:hueOff val="2268051"/>
            <a:satOff val="-1171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End of 1st reporting period </a:t>
          </a:r>
        </a:p>
        <a:p>
          <a:pPr lvl="0" algn="ctr" defTabSz="711200">
            <a:lnSpc>
              <a:spcPct val="90000"/>
            </a:lnSpc>
            <a:spcBef>
              <a:spcPct val="0"/>
            </a:spcBef>
            <a:spcAft>
              <a:spcPct val="35000"/>
            </a:spcAft>
          </a:pPr>
          <a:r>
            <a:rPr lang="en-GB" sz="1600" b="1" kern="1200" dirty="0" smtClean="0"/>
            <a:t>31/05/2018 </a:t>
          </a:r>
        </a:p>
      </dsp:txBody>
      <dsp:txXfrm>
        <a:off x="53708" y="868381"/>
        <a:ext cx="2754656" cy="992806"/>
      </dsp:txXfrm>
    </dsp:sp>
    <dsp:sp modelId="{040E6543-3027-4023-AAC6-1021431382A0}">
      <dsp:nvSpPr>
        <dsp:cNvPr id="0" name=""/>
        <dsp:cNvSpPr/>
      </dsp:nvSpPr>
      <dsp:spPr>
        <a:xfrm>
          <a:off x="0" y="2111357"/>
          <a:ext cx="2862072" cy="1016465"/>
        </a:xfrm>
        <a:prstGeom prst="roundRect">
          <a:avLst/>
        </a:prstGeom>
        <a:solidFill>
          <a:schemeClr val="accent4">
            <a:hueOff val="4536102"/>
            <a:satOff val="-23420"/>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b="1" kern="1200" dirty="0" smtClean="0"/>
            <a:t>End of 2</a:t>
          </a:r>
          <a:r>
            <a:rPr lang="en-GB" sz="1700" b="1" kern="1200" baseline="30000" dirty="0" smtClean="0"/>
            <a:t>nd</a:t>
          </a:r>
          <a:r>
            <a:rPr lang="en-GB" sz="1700" b="1" kern="1200" dirty="0" smtClean="0"/>
            <a:t> reporting period </a:t>
          </a:r>
        </a:p>
        <a:p>
          <a:pPr lvl="0" algn="ctr" defTabSz="755650">
            <a:lnSpc>
              <a:spcPct val="90000"/>
            </a:lnSpc>
            <a:spcBef>
              <a:spcPct val="0"/>
            </a:spcBef>
            <a:spcAft>
              <a:spcPct val="35000"/>
            </a:spcAft>
          </a:pPr>
          <a:r>
            <a:rPr lang="en-GB" sz="1700" kern="1200" dirty="0" smtClean="0"/>
            <a:t>30/11/2019</a:t>
          </a:r>
          <a:endParaRPr lang="en-GB" sz="1700" b="1" kern="1200" dirty="0" smtClean="0"/>
        </a:p>
      </dsp:txBody>
      <dsp:txXfrm>
        <a:off x="49620" y="2160977"/>
        <a:ext cx="2762832" cy="917225"/>
      </dsp:txXfrm>
    </dsp:sp>
    <dsp:sp modelId="{376425CF-3D2C-4989-904D-26D5F9C7B375}">
      <dsp:nvSpPr>
        <dsp:cNvPr id="0" name=""/>
        <dsp:cNvSpPr/>
      </dsp:nvSpPr>
      <dsp:spPr>
        <a:xfrm>
          <a:off x="0" y="3137715"/>
          <a:ext cx="2862072" cy="982483"/>
        </a:xfrm>
        <a:prstGeom prst="roundRect">
          <a:avLst/>
        </a:prstGeom>
        <a:solidFill>
          <a:schemeClr val="accent4">
            <a:hueOff val="6804153"/>
            <a:satOff val="-35130"/>
            <a:lumOff val="1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b="1" kern="1200" dirty="0" smtClean="0"/>
            <a:t>End of 3d reporting period </a:t>
          </a:r>
        </a:p>
        <a:p>
          <a:pPr lvl="0" algn="ctr" defTabSz="755650">
            <a:lnSpc>
              <a:spcPct val="90000"/>
            </a:lnSpc>
            <a:spcBef>
              <a:spcPct val="0"/>
            </a:spcBef>
            <a:spcAft>
              <a:spcPct val="35000"/>
            </a:spcAft>
          </a:pPr>
          <a:r>
            <a:rPr lang="en-GB" sz="1700" kern="1200" dirty="0" smtClean="0"/>
            <a:t>30/11/2021</a:t>
          </a:r>
          <a:endParaRPr lang="en-GB" sz="1700" kern="1200" dirty="0"/>
        </a:p>
      </dsp:txBody>
      <dsp:txXfrm>
        <a:off x="47961" y="3185676"/>
        <a:ext cx="2766150" cy="886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4A6C-E6FE-4059-9C9E-073389A379D5}">
      <dsp:nvSpPr>
        <dsp:cNvPr id="0" name=""/>
        <dsp:cNvSpPr/>
      </dsp:nvSpPr>
      <dsp:spPr>
        <a:xfrm>
          <a:off x="0" y="340209"/>
          <a:ext cx="2199900" cy="175992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778" t="-9911" r="-4064" b="-1199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46FC6-7FCA-434B-8593-070053B5BC07}">
      <dsp:nvSpPr>
        <dsp:cNvPr id="0" name=""/>
        <dsp:cNvSpPr/>
      </dsp:nvSpPr>
      <dsp:spPr>
        <a:xfrm>
          <a:off x="198940" y="1924138"/>
          <a:ext cx="1957911" cy="61597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2"/>
              </a:solidFill>
            </a:rPr>
            <a:t>25% new experts</a:t>
          </a:r>
          <a:endParaRPr lang="en-GB" sz="1800" b="1" kern="1200" dirty="0">
            <a:solidFill>
              <a:schemeClr val="bg2"/>
            </a:solidFill>
          </a:endParaRPr>
        </a:p>
      </dsp:txBody>
      <dsp:txXfrm>
        <a:off x="198940" y="1924138"/>
        <a:ext cx="1957911" cy="615972"/>
      </dsp:txXfrm>
    </dsp:sp>
    <dsp:sp modelId="{CB604A6C-9758-4F7B-A6FE-53EFD6077149}">
      <dsp:nvSpPr>
        <dsp:cNvPr id="0" name=""/>
        <dsp:cNvSpPr/>
      </dsp:nvSpPr>
      <dsp:spPr>
        <a:xfrm>
          <a:off x="2420839" y="327020"/>
          <a:ext cx="2199900" cy="17599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F1238-7ED5-4B92-B458-CE34F3DADEEB}">
      <dsp:nvSpPr>
        <dsp:cNvPr id="0" name=""/>
        <dsp:cNvSpPr/>
      </dsp:nvSpPr>
      <dsp:spPr>
        <a:xfrm>
          <a:off x="2487621" y="1884569"/>
          <a:ext cx="2220330" cy="668730"/>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i="0" kern="1200" dirty="0" smtClean="0">
              <a:solidFill>
                <a:schemeClr val="bg2"/>
              </a:solidFill>
            </a:rPr>
            <a:t>Read excellent proposals</a:t>
          </a:r>
          <a:endParaRPr lang="en-GB" sz="1800" b="1" kern="1200" dirty="0">
            <a:solidFill>
              <a:schemeClr val="bg2"/>
            </a:solidFill>
          </a:endParaRPr>
        </a:p>
      </dsp:txBody>
      <dsp:txXfrm>
        <a:off x="2487621" y="1884569"/>
        <a:ext cx="2220330" cy="668730"/>
      </dsp:txXfrm>
    </dsp:sp>
    <dsp:sp modelId="{03B546D3-8213-42C5-BE77-F1F3A4D66152}">
      <dsp:nvSpPr>
        <dsp:cNvPr id="0" name=""/>
        <dsp:cNvSpPr/>
      </dsp:nvSpPr>
      <dsp:spPr>
        <a:xfrm>
          <a:off x="4927942" y="340209"/>
          <a:ext cx="2199900" cy="17599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AFF15-AED4-4E76-AA9F-9CBE3C4F1F1A}">
      <dsp:nvSpPr>
        <dsp:cNvPr id="0" name=""/>
        <dsp:cNvSpPr/>
      </dsp:nvSpPr>
      <dsp:spPr>
        <a:xfrm>
          <a:off x="5125933" y="1924138"/>
          <a:ext cx="1957911" cy="61597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eaLnBrk="0" fontAlgn="base" hangingPunct="0">
            <a:lnSpc>
              <a:spcPct val="90000"/>
            </a:lnSpc>
            <a:spcBef>
              <a:spcPct val="0"/>
            </a:spcBef>
            <a:spcAft>
              <a:spcPct val="0"/>
            </a:spcAft>
            <a:buClr>
              <a:schemeClr val="tx1">
                <a:lumMod val="65000"/>
                <a:lumOff val="35000"/>
              </a:schemeClr>
            </a:buClr>
            <a:buNone/>
          </a:pPr>
          <a:r>
            <a:rPr lang="en-GB" sz="1800" b="1" kern="1200" dirty="0" smtClean="0">
              <a:solidFill>
                <a:schemeClr val="bg2"/>
              </a:solidFill>
            </a:rPr>
            <a:t>Network with fellows</a:t>
          </a:r>
          <a:endParaRPr lang="en-GB" sz="1800" b="1" i="0" kern="1200" dirty="0">
            <a:solidFill>
              <a:schemeClr val="bg2"/>
            </a:solidFill>
            <a:latin typeface="+mn-lt"/>
            <a:ea typeface="+mn-ea"/>
            <a:cs typeface="+mn-cs"/>
          </a:endParaRPr>
        </a:p>
      </dsp:txBody>
      <dsp:txXfrm>
        <a:off x="5125933" y="1924138"/>
        <a:ext cx="1957911" cy="6159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CB56DCF6-0B53-44AE-BA3C-C956A88F2695}" type="slidenum">
              <a:rPr lang="en-GB" altLang="en-US"/>
              <a:pPr/>
              <a:t>‹#›</a:t>
            </a:fld>
            <a:endParaRPr lang="en-GB" altLang="en-US"/>
          </a:p>
        </p:txBody>
      </p:sp>
    </p:spTree>
    <p:extLst>
      <p:ext uri="{BB962C8B-B14F-4D97-AF65-F5344CB8AC3E}">
        <p14:creationId xmlns:p14="http://schemas.microsoft.com/office/powerpoint/2010/main" val="289820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F6FBC6C1-5A18-478C-A62A-817C83F33EC7}" type="slidenum">
              <a:rPr lang="en-GB" altLang="en-US"/>
              <a:pPr/>
              <a:t>‹#›</a:t>
            </a:fld>
            <a:endParaRPr lang="en-GB" altLang="en-US"/>
          </a:p>
        </p:txBody>
      </p:sp>
    </p:spTree>
    <p:extLst>
      <p:ext uri="{BB962C8B-B14F-4D97-AF65-F5344CB8AC3E}">
        <p14:creationId xmlns:p14="http://schemas.microsoft.com/office/powerpoint/2010/main" val="23016886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415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10</a:t>
            </a:fld>
            <a:endParaRPr lang="en-GB" altLang="en-US"/>
          </a:p>
        </p:txBody>
      </p:sp>
    </p:spTree>
    <p:extLst>
      <p:ext uri="{BB962C8B-B14F-4D97-AF65-F5344CB8AC3E}">
        <p14:creationId xmlns:p14="http://schemas.microsoft.com/office/powerpoint/2010/main" val="352852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15</a:t>
            </a:fld>
            <a:endParaRPr lang="en-GB" altLang="en-US"/>
          </a:p>
        </p:txBody>
      </p:sp>
    </p:spTree>
    <p:extLst>
      <p:ext uri="{BB962C8B-B14F-4D97-AF65-F5344CB8AC3E}">
        <p14:creationId xmlns:p14="http://schemas.microsoft.com/office/powerpoint/2010/main" val="408334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16</a:t>
            </a:fld>
            <a:endParaRPr lang="en-GB" altLang="en-US"/>
          </a:p>
        </p:txBody>
      </p:sp>
    </p:spTree>
    <p:extLst>
      <p:ext uri="{BB962C8B-B14F-4D97-AF65-F5344CB8AC3E}">
        <p14:creationId xmlns:p14="http://schemas.microsoft.com/office/powerpoint/2010/main" val="324312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17</a:t>
            </a:fld>
            <a:endParaRPr lang="en-GB" altLang="en-US"/>
          </a:p>
        </p:txBody>
      </p:sp>
    </p:spTree>
    <p:extLst>
      <p:ext uri="{BB962C8B-B14F-4D97-AF65-F5344CB8AC3E}">
        <p14:creationId xmlns:p14="http://schemas.microsoft.com/office/powerpoint/2010/main" val="343061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421956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7">
              <a:buFont typeface="Arial" panose="020B0604020202020204" pitchFamily="34" charset="0"/>
              <a:buNone/>
              <a:defRP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405652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7">
              <a:buFont typeface="Arial" panose="020B0604020202020204" pitchFamily="34" charset="0"/>
              <a:buNone/>
              <a:defRP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23105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43">
              <a:defRPr/>
            </a:pPr>
            <a:endParaRPr lang="en-GB" b="0" baseline="0" noProof="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a:p>
        </p:txBody>
      </p:sp>
    </p:spTree>
    <p:extLst>
      <p:ext uri="{BB962C8B-B14F-4D97-AF65-F5344CB8AC3E}">
        <p14:creationId xmlns:p14="http://schemas.microsoft.com/office/powerpoint/2010/main" val="2895148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43">
              <a:defRPr/>
            </a:pPr>
            <a:endParaRPr lang="en-US" baseline="0" dirty="0" smtClean="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27</a:t>
            </a:fld>
            <a:endParaRPr lang="en-GB" altLang="en-US"/>
          </a:p>
        </p:txBody>
      </p:sp>
    </p:spTree>
    <p:extLst>
      <p:ext uri="{BB962C8B-B14F-4D97-AF65-F5344CB8AC3E}">
        <p14:creationId xmlns:p14="http://schemas.microsoft.com/office/powerpoint/2010/main" val="4087468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29</a:t>
            </a:fld>
            <a:endParaRPr lang="en-GB" altLang="en-US"/>
          </a:p>
        </p:txBody>
      </p:sp>
    </p:spTree>
    <p:extLst>
      <p:ext uri="{BB962C8B-B14F-4D97-AF65-F5344CB8AC3E}">
        <p14:creationId xmlns:p14="http://schemas.microsoft.com/office/powerpoint/2010/main" val="1156912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13928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99559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2373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21788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FBC6C1-5A18-478C-A62A-817C83F33EC7}" type="slidenum">
              <a:rPr lang="en-GB" altLang="en-US" smtClean="0"/>
              <a:pPr/>
              <a:t>6</a:t>
            </a:fld>
            <a:endParaRPr lang="en-GB" altLang="en-US"/>
          </a:p>
        </p:txBody>
      </p:sp>
    </p:spTree>
    <p:extLst>
      <p:ext uri="{BB962C8B-B14F-4D97-AF65-F5344CB8AC3E}">
        <p14:creationId xmlns:p14="http://schemas.microsoft.com/office/powerpoint/2010/main" val="370066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19009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eaLnBrk="0" hangingPunct="0">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81915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eaLnBrk="0" hangingPunct="0">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8191537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9144000" cy="587350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506" y="265906"/>
            <a:ext cx="1446950" cy="100657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155" y="6309320"/>
            <a:ext cx="704850" cy="561975"/>
          </a:xfrm>
          <a:prstGeom prst="rect">
            <a:avLst/>
          </a:prstGeom>
          <a:ln w="12700">
            <a:noFill/>
          </a:ln>
        </p:spPr>
      </p:pic>
      <p:pic>
        <p:nvPicPr>
          <p:cNvPr id="15"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3937" y="1628800"/>
            <a:ext cx="7096125" cy="1524000"/>
          </a:xfrm>
          <a:prstGeom prst="rect">
            <a:avLst/>
          </a:prstGeom>
        </p:spPr>
      </p:pic>
      <p:grpSp>
        <p:nvGrpSpPr>
          <p:cNvPr id="16" name="Groupe 11"/>
          <p:cNvGrpSpPr/>
          <p:nvPr userDrawn="1"/>
        </p:nvGrpSpPr>
        <p:grpSpPr>
          <a:xfrm>
            <a:off x="840123" y="3429000"/>
            <a:ext cx="7463754" cy="1905000"/>
            <a:chOff x="866164" y="5661248"/>
            <a:chExt cx="7463754" cy="1905000"/>
          </a:xfrm>
        </p:grpSpPr>
        <p:pic>
          <p:nvPicPr>
            <p:cNvPr id="17"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082" y="5661248"/>
              <a:ext cx="1905000" cy="1905000"/>
            </a:xfrm>
            <a:prstGeom prst="rect">
              <a:avLst/>
            </a:prstGeom>
          </p:spPr>
        </p:pic>
        <p:pic>
          <p:nvPicPr>
            <p:cNvPr id="18"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5661248"/>
              <a:ext cx="1905000" cy="1905000"/>
            </a:xfrm>
            <a:prstGeom prst="rect">
              <a:avLst/>
            </a:prstGeom>
          </p:spPr>
        </p:pic>
        <p:pic>
          <p:nvPicPr>
            <p:cNvPr id="28"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4918" y="5661248"/>
              <a:ext cx="1905000" cy="1905000"/>
            </a:xfrm>
            <a:prstGeom prst="rect">
              <a:avLst/>
            </a:prstGeom>
          </p:spPr>
        </p:pic>
        <p:pic>
          <p:nvPicPr>
            <p:cNvPr id="29"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164" y="5661248"/>
              <a:ext cx="1905000" cy="1905000"/>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4"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3898453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E SUPP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0"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5518883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VIRON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689997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ER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31370236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ITI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3"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004446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327" y="1290134"/>
            <a:ext cx="4257676" cy="914400"/>
          </a:xfrm>
          <a:prstGeom prst="rect">
            <a:avLst/>
          </a:prstGeom>
        </p:spPr>
      </p:pic>
    </p:spTree>
    <p:extLst>
      <p:ext uri="{BB962C8B-B14F-4D97-AF65-F5344CB8AC3E}">
        <p14:creationId xmlns:p14="http://schemas.microsoft.com/office/powerpoint/2010/main" val="3654822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0"/>
            <a:ext cx="7924801" cy="936625"/>
          </a:xfrm>
          <a:prstGeom prst="rect">
            <a:avLst/>
          </a:prstGeom>
        </p:spPr>
        <p:txBody>
          <a:bodyPr/>
          <a:lstStyle>
            <a:lvl1pPr marL="0" algn="l">
              <a:defRPr sz="2400" b="1">
                <a:solidFill>
                  <a:srgbClr val="434544"/>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Click</a:t>
            </a:r>
            <a:r>
              <a:rPr lang="en-GB" dirty="0" smtClean="0"/>
              <a:t> to </a:t>
            </a:r>
            <a:r>
              <a:rPr lang="en-GB" noProof="0" dirty="0" smtClean="0"/>
              <a:t>edit</a:t>
            </a:r>
            <a:r>
              <a:rPr lang="en-GB" dirty="0" smtClean="0"/>
              <a:t> Master title style</a:t>
            </a:r>
            <a:endParaRPr lang="en-GB" dirty="0"/>
          </a:p>
        </p:txBody>
      </p:sp>
      <p:sp>
        <p:nvSpPr>
          <p:cNvPr id="3" name="Content Placeholder 2"/>
          <p:cNvSpPr>
            <a:spLocks noGrp="1"/>
          </p:cNvSpPr>
          <p:nvPr>
            <p:ph idx="1"/>
          </p:nvPr>
        </p:nvSpPr>
        <p:spPr>
          <a:xfrm>
            <a:off x="609600" y="2492375"/>
            <a:ext cx="7950200" cy="3529013"/>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sz="2000"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dirty="0" smtClean="0"/>
              <a:t>Click </a:t>
            </a:r>
            <a:r>
              <a:rPr lang="en-GB" noProof="0" dirty="0" smtClean="0"/>
              <a:t>to</a:t>
            </a:r>
            <a:r>
              <a:rPr lang="en-GB" dirty="0" smtClean="0"/>
              <a:t> edit Master text styles</a:t>
            </a:r>
          </a:p>
          <a:p>
            <a:pPr lvl="1"/>
            <a:r>
              <a:rPr lang="en-GB" dirty="0" smtClean="0"/>
              <a:t>2nd level</a:t>
            </a:r>
          </a:p>
          <a:p>
            <a:pPr lvl="2"/>
            <a:r>
              <a:rPr lang="en-GB" dirty="0" smtClean="0"/>
              <a:t>3rd level</a:t>
            </a:r>
          </a:p>
          <a:p>
            <a:pPr lvl="3"/>
            <a:r>
              <a:rPr lang="en-GB" dirty="0" smtClean="0"/>
              <a:t>4th level</a:t>
            </a:r>
          </a:p>
          <a:p>
            <a:pPr lvl="4"/>
            <a:r>
              <a:rPr lang="en-GB" dirty="0" smtClean="0"/>
              <a:t>5th level</a:t>
            </a:r>
            <a:endParaRPr lang="en-GB" dirty="0"/>
          </a:p>
        </p:txBody>
      </p:sp>
    </p:spTree>
    <p:extLst>
      <p:ext uri="{BB962C8B-B14F-4D97-AF65-F5344CB8AC3E}">
        <p14:creationId xmlns:p14="http://schemas.microsoft.com/office/powerpoint/2010/main" val="1271415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8667"/>
            <a:ext cx="3818467" cy="4529666"/>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sz="2000"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noProof="0" dirty="0" smtClean="0"/>
              <a:t>Click to edit Master text styles</a:t>
            </a:r>
          </a:p>
          <a:p>
            <a:pPr lvl="1"/>
            <a:r>
              <a:rPr lang="en-GB" noProof="0" dirty="0" smtClean="0"/>
              <a:t>2nd level</a:t>
            </a:r>
          </a:p>
          <a:p>
            <a:pPr lvl="2"/>
            <a:r>
              <a:rPr lang="en-GB" noProof="0" dirty="0" smtClean="0"/>
              <a:t>3rd level</a:t>
            </a:r>
          </a:p>
          <a:p>
            <a:pPr lvl="3"/>
            <a:r>
              <a:rPr lang="en-GB" noProof="0" dirty="0" smtClean="0"/>
              <a:t>4th level</a:t>
            </a:r>
          </a:p>
          <a:p>
            <a:pPr lvl="4"/>
            <a:r>
              <a:rPr lang="en-GB" noProof="0" dirty="0" smtClean="0"/>
              <a:t>5th level</a:t>
            </a:r>
            <a:endParaRPr lang="en-GB" noProof="0" dirty="0"/>
          </a:p>
        </p:txBody>
      </p:sp>
      <p:sp>
        <p:nvSpPr>
          <p:cNvPr id="9" name="Content Placeholder 2"/>
          <p:cNvSpPr>
            <a:spLocks noGrp="1"/>
          </p:cNvSpPr>
          <p:nvPr>
            <p:ph idx="10"/>
          </p:nvPr>
        </p:nvSpPr>
        <p:spPr>
          <a:xfrm>
            <a:off x="4690534" y="1608667"/>
            <a:ext cx="3818467" cy="4529666"/>
          </a:xfrm>
          <a:prstGeom prst="rect">
            <a:avLst/>
          </a:prstGeom>
        </p:spPr>
        <p:txBody>
          <a:bodyPr/>
          <a:lstStyle>
            <a:lvl1pPr marL="271463" indent="-271463">
              <a:buClr>
                <a:srgbClr val="434544"/>
              </a:buClr>
              <a:defRPr sz="2200" i="0">
                <a:solidFill>
                  <a:srgbClr val="434544"/>
                </a:solidFill>
                <a:latin typeface="+mj-lt"/>
              </a:defRPr>
            </a:lvl1pPr>
            <a:lvl2pPr marL="539750" indent="-285750">
              <a:buClr>
                <a:srgbClr val="434544"/>
              </a:buClr>
              <a:defRPr b="0">
                <a:solidFill>
                  <a:srgbClr val="434544"/>
                </a:solidFill>
                <a:latin typeface="+mj-lt"/>
              </a:defRPr>
            </a:lvl2pPr>
            <a:lvl3pPr marL="717550" indent="-176213">
              <a:buFont typeface="Arial" panose="020B0604020202020204" pitchFamily="34" charset="0"/>
              <a:buChar char="•"/>
              <a:defRPr sz="1800">
                <a:solidFill>
                  <a:srgbClr val="434544"/>
                </a:solidFill>
                <a:latin typeface="+mj-lt"/>
              </a:defRPr>
            </a:lvl3pPr>
            <a:lvl4pPr marL="896938" indent="-177800">
              <a:buClr>
                <a:srgbClr val="434544"/>
              </a:buClr>
              <a:buFont typeface="Arial" panose="020B0604020202020204" pitchFamily="34" charset="0"/>
              <a:buChar char="•"/>
              <a:defRPr sz="1600">
                <a:solidFill>
                  <a:srgbClr val="434544"/>
                </a:solidFill>
                <a:latin typeface="Verdana" panose="020B0604030504040204" pitchFamily="34" charset="0"/>
                <a:ea typeface="Verdana" panose="020B0604030504040204" pitchFamily="34" charset="0"/>
                <a:cs typeface="Verdana" panose="020B0604030504040204" pitchFamily="34" charset="0"/>
              </a:defRPr>
            </a:lvl4pPr>
            <a:lvl5pPr marL="1074738" indent="-177800">
              <a:buClr>
                <a:srgbClr val="434544"/>
              </a:buClr>
              <a:buFont typeface="Arial" panose="020B0604020202020204" pitchFamily="34" charset="0"/>
              <a:buChar char="•"/>
              <a:defRPr sz="1400">
                <a:solidFill>
                  <a:srgbClr val="434544"/>
                </a:solidFill>
                <a:latin typeface="+mj-lt"/>
              </a:defRPr>
            </a:lvl5pPr>
          </a:lstStyle>
          <a:p>
            <a:pPr lvl="0"/>
            <a:r>
              <a:rPr lang="en-GB" noProof="0" dirty="0" smtClean="0"/>
              <a:t>Click to edit Master text styles</a:t>
            </a:r>
          </a:p>
          <a:p>
            <a:pPr lvl="1"/>
            <a:r>
              <a:rPr lang="en-GB" noProof="0" dirty="0" smtClean="0"/>
              <a:t>2nd level</a:t>
            </a:r>
          </a:p>
          <a:p>
            <a:pPr lvl="2"/>
            <a:r>
              <a:rPr lang="en-GB" noProof="0" dirty="0" smtClean="0"/>
              <a:t>3rd level</a:t>
            </a:r>
          </a:p>
          <a:p>
            <a:pPr lvl="3"/>
            <a:r>
              <a:rPr lang="en-GB" noProof="0" dirty="0" smtClean="0"/>
              <a:t>4th level</a:t>
            </a:r>
          </a:p>
          <a:p>
            <a:pPr lvl="4"/>
            <a:r>
              <a:rPr lang="en-GB" noProof="0" dirty="0" smtClean="0"/>
              <a:t>5th level</a:t>
            </a:r>
            <a:endParaRPr lang="en-GB" noProof="0" dirty="0"/>
          </a:p>
        </p:txBody>
      </p:sp>
    </p:spTree>
    <p:extLst>
      <p:ext uri="{BB962C8B-B14F-4D97-AF65-F5344CB8AC3E}">
        <p14:creationId xmlns:p14="http://schemas.microsoft.com/office/powerpoint/2010/main" val="655823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9144000" cy="587350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506" y="265906"/>
            <a:ext cx="1446950" cy="100657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6155" y="6317787"/>
            <a:ext cx="704850" cy="561975"/>
          </a:xfrm>
          <a:prstGeom prst="rect">
            <a:avLst/>
          </a:prstGeom>
        </p:spPr>
      </p:pic>
      <p:pic>
        <p:nvPicPr>
          <p:cNvPr id="14"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3937" y="1628800"/>
            <a:ext cx="7096125" cy="1524000"/>
          </a:xfrm>
          <a:prstGeom prst="rect">
            <a:avLst/>
          </a:prstGeom>
        </p:spPr>
      </p:pic>
      <p:sp>
        <p:nvSpPr>
          <p:cNvPr id="15" name="TextBox 14"/>
          <p:cNvSpPr txBox="1"/>
          <p:nvPr userDrawn="1"/>
        </p:nvSpPr>
        <p:spPr>
          <a:xfrm>
            <a:off x="-1" y="3274606"/>
            <a:ext cx="9144000" cy="1077218"/>
          </a:xfrm>
          <a:prstGeom prst="rect">
            <a:avLst/>
          </a:prstGeom>
          <a:noFill/>
        </p:spPr>
        <p:txBody>
          <a:bodyPr wrap="square" rtlCol="0">
            <a:spAutoFit/>
          </a:bodyPr>
          <a:lstStyle/>
          <a:p>
            <a:pPr algn="ctr"/>
            <a:r>
              <a:rPr lang="en-GB" sz="3200" b="1" noProof="0" smtClean="0">
                <a:solidFill>
                  <a:srgbClr val="444543"/>
                </a:solidFill>
              </a:rPr>
              <a:t>THANK YOU</a:t>
            </a:r>
            <a:br>
              <a:rPr lang="en-GB" sz="3200" b="1" noProof="0" smtClean="0">
                <a:solidFill>
                  <a:srgbClr val="444543"/>
                </a:solidFill>
              </a:rPr>
            </a:br>
            <a:r>
              <a:rPr lang="en-GB" sz="3200" b="1" noProof="0" smtClean="0">
                <a:solidFill>
                  <a:srgbClr val="444543"/>
                </a:solidFill>
              </a:rPr>
              <a:t>FOR YOUR ATTENTION</a:t>
            </a:r>
            <a:endParaRPr lang="en-GB" sz="3200" b="1" noProof="0">
              <a:solidFill>
                <a:srgbClr val="444543"/>
              </a:solidFill>
            </a:endParaRP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4919" y="5893228"/>
            <a:ext cx="325103" cy="325103"/>
          </a:xfrm>
          <a:prstGeom prst="rect">
            <a:avLst/>
          </a:prstGeom>
        </p:spPr>
      </p:pic>
      <p:sp>
        <p:nvSpPr>
          <p:cNvPr id="17" name="TextBox 16"/>
          <p:cNvSpPr txBox="1"/>
          <p:nvPr userDrawn="1"/>
        </p:nvSpPr>
        <p:spPr>
          <a:xfrm>
            <a:off x="1770159" y="5929229"/>
            <a:ext cx="1344759" cy="246221"/>
          </a:xfrm>
          <a:prstGeom prst="rect">
            <a:avLst/>
          </a:prstGeom>
          <a:noFill/>
        </p:spPr>
        <p:txBody>
          <a:bodyPr wrap="square" rtlCol="0">
            <a:spAutoFit/>
          </a:bodyPr>
          <a:lstStyle/>
          <a:p>
            <a:pPr algn="r"/>
            <a:r>
              <a:rPr lang="en-GB" sz="1000" smtClean="0">
                <a:solidFill>
                  <a:srgbClr val="444543"/>
                </a:solidFill>
              </a:rPr>
              <a:t>EASME on Twitter</a:t>
            </a:r>
          </a:p>
        </p:txBody>
      </p:sp>
      <p:sp>
        <p:nvSpPr>
          <p:cNvPr id="20" name="TextBox 19"/>
          <p:cNvSpPr txBox="1"/>
          <p:nvPr userDrawn="1"/>
        </p:nvSpPr>
        <p:spPr>
          <a:xfrm>
            <a:off x="3440023" y="5929230"/>
            <a:ext cx="3868492" cy="246221"/>
          </a:xfrm>
          <a:prstGeom prst="rect">
            <a:avLst/>
          </a:prstGeom>
          <a:noFill/>
        </p:spPr>
        <p:txBody>
          <a:bodyPr wrap="square" rtlCol="0">
            <a:spAutoFit/>
          </a:bodyPr>
          <a:lstStyle/>
          <a:p>
            <a:r>
              <a:rPr lang="en-GB" sz="1000" smtClean="0">
                <a:solidFill>
                  <a:srgbClr val="444543"/>
                </a:solidFill>
              </a:rPr>
              <a:t>@</a:t>
            </a:r>
            <a:r>
              <a:rPr lang="en-GB" sz="1000">
                <a:solidFill>
                  <a:srgbClr val="444543"/>
                </a:solidFill>
              </a:rPr>
              <a:t>H2020EE • @</a:t>
            </a:r>
            <a:r>
              <a:rPr lang="en-GB" sz="1000" smtClean="0">
                <a:solidFill>
                  <a:srgbClr val="444543"/>
                </a:solidFill>
              </a:rPr>
              <a:t>H2020SME • </a:t>
            </a:r>
            <a:r>
              <a:rPr lang="en-GB" sz="1000">
                <a:solidFill>
                  <a:srgbClr val="444543"/>
                </a:solidFill>
              </a:rPr>
              <a:t>@</a:t>
            </a:r>
            <a:r>
              <a:rPr lang="en-GB" sz="1000" smtClean="0">
                <a:solidFill>
                  <a:srgbClr val="444543"/>
                </a:solidFill>
              </a:rPr>
              <a:t>EEN_EU • @EU_ECOINNO</a:t>
            </a:r>
            <a:endParaRPr lang="en-GB" sz="1000">
              <a:solidFill>
                <a:srgbClr val="444543"/>
              </a:solidFill>
            </a:endParaRPr>
          </a:p>
        </p:txBody>
      </p:sp>
    </p:spTree>
    <p:extLst>
      <p:ext uri="{BB962C8B-B14F-4D97-AF65-F5344CB8AC3E}">
        <p14:creationId xmlns:p14="http://schemas.microsoft.com/office/powerpoint/2010/main" val="1603562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Espace réservé du contenu 12"/>
          <p:cNvSpPr>
            <a:spLocks noGrp="1"/>
          </p:cNvSpPr>
          <p:nvPr>
            <p:ph sz="quarter" idx="10"/>
          </p:nvPr>
        </p:nvSpPr>
        <p:spPr>
          <a:xfrm>
            <a:off x="935596" y="3140968"/>
            <a:ext cx="7272808" cy="3384525"/>
          </a:xfrm>
          <a:prstGeom prst="rect">
            <a:avLst/>
          </a:prstGeom>
        </p:spPr>
        <p:txBody>
          <a:bodyPr/>
          <a:lstStyle>
            <a:lvl1pPr>
              <a:buClr>
                <a:schemeClr val="tx1">
                  <a:lumMod val="65000"/>
                  <a:lumOff val="35000"/>
                </a:schemeClr>
              </a:buClr>
              <a:defRPr>
                <a:solidFill>
                  <a:schemeClr val="tx1">
                    <a:lumMod val="65000"/>
                    <a:lumOff val="35000"/>
                  </a:schemeClr>
                </a:solidFill>
              </a:defRPr>
            </a:lvl1pPr>
            <a:lvl2pPr>
              <a:buClr>
                <a:schemeClr val="tx1">
                  <a:lumMod val="65000"/>
                  <a:lumOff val="35000"/>
                </a:schemeClr>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4" name="Titre 13"/>
          <p:cNvSpPr>
            <a:spLocks noGrp="1"/>
          </p:cNvSpPr>
          <p:nvPr>
            <p:ph type="title"/>
          </p:nvPr>
        </p:nvSpPr>
        <p:spPr>
          <a:xfrm>
            <a:off x="939978" y="1844824"/>
            <a:ext cx="7264045" cy="1037531"/>
          </a:xfrm>
          <a:prstGeom prst="rect">
            <a:avLst/>
          </a:prstGeom>
        </p:spPr>
        <p:txBody>
          <a:bodyPr/>
          <a:lstStyle>
            <a:lvl1pPr>
              <a:defRPr b="0">
                <a:solidFill>
                  <a:schemeClr val="tx1">
                    <a:lumMod val="65000"/>
                    <a:lumOff val="35000"/>
                  </a:schemeClr>
                </a:solidFill>
              </a:defRPr>
            </a:lvl1pPr>
          </a:lstStyle>
          <a:p>
            <a:r>
              <a:rPr lang="fr-FR" dirty="0" smtClean="0"/>
              <a:t>Modifiez le style du titre</a:t>
            </a:r>
            <a:endParaRPr lang="fr-BE" dirty="0"/>
          </a:p>
        </p:txBody>
      </p:sp>
    </p:spTree>
    <p:extLst>
      <p:ext uri="{BB962C8B-B14F-4D97-AF65-F5344CB8AC3E}">
        <p14:creationId xmlns:p14="http://schemas.microsoft.com/office/powerpoint/2010/main" val="1169146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588273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extLst>
      <p:ext uri="{BB962C8B-B14F-4D97-AF65-F5344CB8AC3E}">
        <p14:creationId xmlns:p14="http://schemas.microsoft.com/office/powerpoint/2010/main" val="12925718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4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0" y="1"/>
            <a:ext cx="9144000" cy="982800"/>
          </a:xfrm>
          <a:prstGeom prst="rect">
            <a:avLst/>
          </a:prstGeom>
          <a:solidFill>
            <a:srgbClr val="0B619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2506" y="266954"/>
            <a:ext cx="1446950" cy="1006574"/>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16155" y="6309320"/>
            <a:ext cx="704850" cy="561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5" r:id="rId4"/>
    <p:sldLayoutId id="2147483656" r:id="rId5"/>
    <p:sldLayoutId id="2147483659" r:id="rId6"/>
    <p:sldLayoutId id="2147483668" r:id="rId7"/>
    <p:sldLayoutId id="2147483669" r:id="rId8"/>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806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ec.europa.eu/easme/en/11th-geo-european-projects-workshop-201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prhelpdesk.eu/sites/default/files/events/04%20Preparing%20Proposals%20and%20Managing%20Project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opengeospatial.org/pressroom/marketreport/inspire" TargetMode="External"/><Relationship Id="rId4" Type="http://schemas.openxmlformats.org/officeDocument/2006/relationships/hyperlink" Target="http://inspire.ec.europa.e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ec.europa.eu/research/participants/docs/h2020-funding-guide/cross-cutting-issues/open-access-dissemination_en.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uropa.eu/about-eu/basic-information/symbols/fla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easme/en/news/60-minute-workout-increase-impact-communication-your-project-webinar" TargetMode="External"/><Relationship Id="rId2" Type="http://schemas.openxmlformats.org/officeDocument/2006/relationships/hyperlink" Target="https://ec.europa.eu/easme/en/communication-toolkit" TargetMode="Externa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hyperlink" Target="https://ec.europa.eu/programmes/horizon2020/en/climate-action-environment-resource-efficiency-and-raw-materials-work-programme-2018-2020#Articl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ec.europa.eu/easme/en/call-experts-climate-action-environment-resources-management"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37" y="1204246"/>
            <a:ext cx="7096125" cy="1524000"/>
          </a:xfrm>
          <a:prstGeom prst="rect">
            <a:avLst/>
          </a:prstGeom>
        </p:spPr>
      </p:pic>
      <p:sp>
        <p:nvSpPr>
          <p:cNvPr id="6" name="TextBox 5"/>
          <p:cNvSpPr txBox="1"/>
          <p:nvPr/>
        </p:nvSpPr>
        <p:spPr>
          <a:xfrm>
            <a:off x="170481" y="4632590"/>
            <a:ext cx="9144000" cy="1015663"/>
          </a:xfrm>
          <a:prstGeom prst="rect">
            <a:avLst/>
          </a:prstGeom>
          <a:noFill/>
        </p:spPr>
        <p:txBody>
          <a:bodyPr wrap="square" rtlCol="0">
            <a:spAutoFit/>
          </a:bodyPr>
          <a:lstStyle/>
          <a:p>
            <a:pPr algn="ctr"/>
            <a:r>
              <a:rPr lang="fr-BE" sz="2000" b="1" dirty="0" smtClean="0">
                <a:solidFill>
                  <a:schemeClr val="tx1"/>
                </a:solidFill>
              </a:rPr>
              <a:t>Gaëlle LE BOULER</a:t>
            </a:r>
            <a:endParaRPr lang="fr-BE" sz="2000" b="1" dirty="0">
              <a:solidFill>
                <a:schemeClr val="tx1"/>
              </a:solidFill>
            </a:endParaRPr>
          </a:p>
          <a:p>
            <a:pPr algn="ctr"/>
            <a:r>
              <a:rPr lang="fr-BE" sz="2000" dirty="0">
                <a:solidFill>
                  <a:schemeClr val="tx1"/>
                </a:solidFill>
              </a:rPr>
              <a:t>Project </a:t>
            </a:r>
            <a:r>
              <a:rPr lang="fr-BE" sz="2000" dirty="0" err="1">
                <a:solidFill>
                  <a:schemeClr val="tx1"/>
                </a:solidFill>
              </a:rPr>
              <a:t>Adviser</a:t>
            </a:r>
            <a:r>
              <a:rPr lang="fr-BE" sz="2000" dirty="0">
                <a:solidFill>
                  <a:schemeClr val="tx1"/>
                </a:solidFill>
              </a:rPr>
              <a:t>, EASME </a:t>
            </a:r>
            <a:r>
              <a:rPr lang="fr-BE" sz="2000" dirty="0" smtClean="0">
                <a:solidFill>
                  <a:schemeClr val="tx1"/>
                </a:solidFill>
              </a:rPr>
              <a:t>B.2.2 </a:t>
            </a:r>
            <a:endParaRPr lang="fr-BE" sz="2000" dirty="0">
              <a:solidFill>
                <a:schemeClr val="tx1"/>
              </a:solidFill>
            </a:endParaRPr>
          </a:p>
          <a:p>
            <a:pPr algn="ctr"/>
            <a:r>
              <a:rPr lang="fr-BE" sz="2000" dirty="0" smtClean="0">
                <a:solidFill>
                  <a:schemeClr val="tx1"/>
                </a:solidFill>
              </a:rPr>
              <a:t>H2020 </a:t>
            </a:r>
            <a:r>
              <a:rPr lang="fr-BE" sz="2000" dirty="0" err="1" smtClean="0">
                <a:solidFill>
                  <a:schemeClr val="tx1"/>
                </a:solidFill>
              </a:rPr>
              <a:t>Climate</a:t>
            </a:r>
            <a:r>
              <a:rPr lang="fr-BE" sz="2000" dirty="0" smtClean="0">
                <a:solidFill>
                  <a:schemeClr val="tx1"/>
                </a:solidFill>
              </a:rPr>
              <a:t> Action</a:t>
            </a:r>
            <a:endParaRPr lang="fr-BE" sz="2000" dirty="0">
              <a:solidFill>
                <a:schemeClr val="tx1"/>
              </a:solidFill>
            </a:endParaRPr>
          </a:p>
        </p:txBody>
      </p:sp>
      <p:sp>
        <p:nvSpPr>
          <p:cNvPr id="7" name="TextBox 6"/>
          <p:cNvSpPr txBox="1"/>
          <p:nvPr/>
        </p:nvSpPr>
        <p:spPr>
          <a:xfrm>
            <a:off x="0" y="2891084"/>
            <a:ext cx="9144000" cy="1077218"/>
          </a:xfrm>
          <a:prstGeom prst="rect">
            <a:avLst/>
          </a:prstGeom>
          <a:noFill/>
        </p:spPr>
        <p:txBody>
          <a:bodyPr wrap="square" rtlCol="0">
            <a:spAutoFit/>
          </a:bodyPr>
          <a:lstStyle/>
          <a:p>
            <a:pPr algn="ctr"/>
            <a:r>
              <a:rPr lang="fr-BE" sz="3200" dirty="0" smtClean="0">
                <a:solidFill>
                  <a:schemeClr val="tx1"/>
                </a:solidFill>
                <a:effectLst>
                  <a:outerShdw blurRad="38100" dist="38100" dir="2700000" algn="tl">
                    <a:srgbClr val="000000">
                      <a:alpha val="43137"/>
                    </a:srgbClr>
                  </a:outerShdw>
                </a:effectLst>
              </a:rPr>
              <a:t>INTAROS</a:t>
            </a:r>
            <a:endParaRPr lang="en-GB" sz="3200" dirty="0" smtClean="0">
              <a:solidFill>
                <a:schemeClr val="tx1"/>
              </a:solidFill>
              <a:effectLst>
                <a:outerShdw blurRad="38100" dist="38100" dir="2700000" algn="tl">
                  <a:srgbClr val="000000">
                    <a:alpha val="43137"/>
                  </a:srgbClr>
                </a:outerShdw>
              </a:effectLst>
            </a:endParaRPr>
          </a:p>
          <a:p>
            <a:pPr algn="ctr"/>
            <a:r>
              <a:rPr lang="fr-BE" sz="3200" dirty="0" err="1" smtClean="0">
                <a:solidFill>
                  <a:schemeClr val="tx1"/>
                </a:solidFill>
                <a:effectLst>
                  <a:outerShdw blurRad="38100" dist="38100" dir="2700000" algn="tl">
                    <a:srgbClr val="000000">
                      <a:alpha val="43137"/>
                    </a:srgbClr>
                  </a:outerShdw>
                </a:effectLst>
              </a:rPr>
              <a:t>Context</a:t>
            </a:r>
            <a:r>
              <a:rPr lang="fr-BE" sz="3200" dirty="0" smtClean="0">
                <a:solidFill>
                  <a:schemeClr val="tx1"/>
                </a:solidFill>
                <a:effectLst>
                  <a:outerShdw blurRad="38100" dist="38100" dir="2700000" algn="tl">
                    <a:srgbClr val="000000">
                      <a:alpha val="43137"/>
                    </a:srgbClr>
                  </a:outerShdw>
                </a:effectLst>
              </a:rPr>
              <a:t> of </a:t>
            </a:r>
            <a:r>
              <a:rPr lang="fr-BE" sz="3200" dirty="0" err="1" smtClean="0">
                <a:solidFill>
                  <a:schemeClr val="tx1"/>
                </a:solidFill>
                <a:effectLst>
                  <a:outerShdw blurRad="38100" dist="38100" dir="2700000" algn="tl">
                    <a:srgbClr val="000000">
                      <a:alpha val="43137"/>
                    </a:srgbClr>
                  </a:outerShdw>
                </a:effectLst>
              </a:rPr>
              <a:t>implementation</a:t>
            </a:r>
            <a:r>
              <a:rPr lang="fr-BE" sz="3200" dirty="0" smtClean="0">
                <a:solidFill>
                  <a:schemeClr val="tx1"/>
                </a:solidFill>
                <a:effectLst>
                  <a:outerShdw blurRad="38100" dist="38100" dir="2700000" algn="tl">
                    <a:srgbClr val="000000">
                      <a:alpha val="43137"/>
                    </a:srgbClr>
                  </a:outerShdw>
                </a:effectLst>
              </a:rPr>
              <a:t>/monitoring</a:t>
            </a:r>
            <a:endParaRPr lang="en-GB" sz="3200" b="1" dirty="0" smtClean="0">
              <a:solidFill>
                <a:srgbClr val="444543"/>
              </a:solidFill>
              <a:effectLst>
                <a:outerShdw blurRad="38100" dist="38100" dir="2700000" algn="tl">
                  <a:srgbClr val="000000">
                    <a:alpha val="43137"/>
                  </a:srgbClr>
                </a:outerShdw>
              </a:effectLst>
            </a:endParaRPr>
          </a:p>
        </p:txBody>
      </p:sp>
      <p:sp>
        <p:nvSpPr>
          <p:cNvPr id="8" name="TextBox 7"/>
          <p:cNvSpPr txBox="1"/>
          <p:nvPr/>
        </p:nvSpPr>
        <p:spPr>
          <a:xfrm>
            <a:off x="282802" y="5958582"/>
            <a:ext cx="3462480" cy="523220"/>
          </a:xfrm>
          <a:prstGeom prst="rect">
            <a:avLst/>
          </a:prstGeom>
          <a:noFill/>
        </p:spPr>
        <p:txBody>
          <a:bodyPr wrap="square" rtlCol="0">
            <a:spAutoFit/>
          </a:bodyPr>
          <a:lstStyle/>
          <a:p>
            <a:pPr lvl="0"/>
            <a:r>
              <a:rPr lang="en-GB" sz="1400" b="1" dirty="0" smtClean="0">
                <a:solidFill>
                  <a:schemeClr val="tx1"/>
                </a:solidFill>
              </a:rPr>
              <a:t>INTAROS Kick-off meeting</a:t>
            </a:r>
            <a:endParaRPr lang="en-GB" sz="1400" b="1" dirty="0">
              <a:solidFill>
                <a:schemeClr val="tx1"/>
              </a:solidFill>
            </a:endParaRPr>
          </a:p>
          <a:p>
            <a:pPr lvl="0"/>
            <a:r>
              <a:rPr lang="en-GB" sz="1400" b="0" dirty="0" smtClean="0">
                <a:solidFill>
                  <a:schemeClr val="tx1"/>
                </a:solidFill>
              </a:rPr>
              <a:t>Bergen, 11-12 January 2017</a:t>
            </a:r>
            <a:endParaRPr lang="en-GB" sz="1400" b="0" dirty="0">
              <a:solidFill>
                <a:schemeClr val="tx1"/>
              </a:solidFill>
            </a:endParaRPr>
          </a:p>
        </p:txBody>
      </p:sp>
    </p:spTree>
    <p:extLst>
      <p:ext uri="{BB962C8B-B14F-4D97-AF65-F5344CB8AC3E}">
        <p14:creationId xmlns:p14="http://schemas.microsoft.com/office/powerpoint/2010/main" val="891105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0"/>
            <a:ext cx="7924801" cy="765175"/>
          </a:xfrm>
        </p:spPr>
        <p:txBody>
          <a:bodyPr/>
          <a:lstStyle/>
          <a:p>
            <a:r>
              <a:rPr lang="fr-BE" dirty="0" smtClean="0"/>
              <a:t>Synergies </a:t>
            </a:r>
            <a:r>
              <a:rPr lang="fr-BE" dirty="0" err="1" smtClean="0"/>
              <a:t>with</a:t>
            </a:r>
            <a:r>
              <a:rPr lang="fr-BE" dirty="0" smtClean="0"/>
              <a:t> </a:t>
            </a:r>
            <a:r>
              <a:rPr lang="fr-BE" dirty="0" err="1" smtClean="0"/>
              <a:t>other</a:t>
            </a:r>
            <a:r>
              <a:rPr lang="fr-BE" dirty="0" smtClean="0"/>
              <a:t> </a:t>
            </a:r>
            <a:r>
              <a:rPr lang="fr-BE" dirty="0" err="1" smtClean="0"/>
              <a:t>projects</a:t>
            </a:r>
            <a:r>
              <a:rPr lang="fr-BE" dirty="0" smtClean="0"/>
              <a:t>/initiatives </a:t>
            </a:r>
            <a:r>
              <a:rPr lang="fr-BE" dirty="0" err="1" smtClean="0"/>
              <a:t>like</a:t>
            </a:r>
            <a:r>
              <a:rPr lang="fr-BE" dirty="0" smtClean="0"/>
              <a:t> the BG </a:t>
            </a:r>
            <a:r>
              <a:rPr lang="fr-BE" dirty="0" err="1" smtClean="0"/>
              <a:t>projects</a:t>
            </a:r>
            <a:r>
              <a:rPr lang="fr-BE" dirty="0" smtClean="0"/>
              <a:t> or … </a:t>
            </a:r>
            <a:endParaRPr lang="en-GB" dirty="0"/>
          </a:p>
        </p:txBody>
      </p:sp>
      <p:sp>
        <p:nvSpPr>
          <p:cNvPr id="3" name="Content Placeholder 2"/>
          <p:cNvSpPr>
            <a:spLocks noGrp="1"/>
          </p:cNvSpPr>
          <p:nvPr>
            <p:ph idx="1"/>
          </p:nvPr>
        </p:nvSpPr>
        <p:spPr>
          <a:xfrm>
            <a:off x="609600" y="2276475"/>
            <a:ext cx="7950200" cy="4581526"/>
          </a:xfrm>
        </p:spPr>
        <p:txBody>
          <a:bodyPr/>
          <a:lstStyle/>
          <a:p>
            <a:pPr marL="285750" lvl="1" algn="just"/>
            <a:r>
              <a:rPr lang="en-GB" altLang="en-US" sz="1800" dirty="0">
                <a:ea typeface="+mn-ea"/>
                <a:cs typeface="+mn-cs"/>
              </a:rPr>
              <a:t>BG-8-2014: Developing in-situ Atlantic Ocean Observations for a better management and exploitation of the maritime resources </a:t>
            </a:r>
            <a:endParaRPr lang="en-GB" altLang="en-US" sz="1800" dirty="0" smtClean="0">
              <a:ea typeface="+mn-ea"/>
              <a:cs typeface="+mn-cs"/>
            </a:endParaRPr>
          </a:p>
          <a:p>
            <a:pPr lvl="2" algn="just">
              <a:buFont typeface="Wingdings" panose="05000000000000000000" pitchFamily="2" charset="2"/>
              <a:buChar char="Ø"/>
            </a:pPr>
            <a:r>
              <a:rPr lang="en-US" altLang="en-US" sz="1400" b="1" dirty="0" err="1"/>
              <a:t>AtlantOS</a:t>
            </a:r>
            <a:endParaRPr lang="en-GB" sz="1400" b="1" dirty="0"/>
          </a:p>
          <a:p>
            <a:pPr algn="just"/>
            <a:r>
              <a:rPr lang="en-GB" sz="1800" dirty="0" smtClean="0"/>
              <a:t>BG-09-2016</a:t>
            </a:r>
            <a:r>
              <a:rPr lang="en-GB" sz="1800" dirty="0"/>
              <a:t>: An integrated Arctic observation </a:t>
            </a:r>
            <a:r>
              <a:rPr lang="en-GB" sz="1800" dirty="0" smtClean="0"/>
              <a:t>system</a:t>
            </a:r>
          </a:p>
          <a:p>
            <a:pPr lvl="2" algn="just">
              <a:buFont typeface="Wingdings" panose="05000000000000000000" pitchFamily="2" charset="2"/>
              <a:buChar char="Ø"/>
            </a:pPr>
            <a:r>
              <a:rPr lang="fr-BE" sz="1400" dirty="0" smtClean="0"/>
              <a:t>	</a:t>
            </a:r>
            <a:r>
              <a:rPr lang="fr-BE" sz="1400" b="1" dirty="0" smtClean="0"/>
              <a:t>INTAROS</a:t>
            </a:r>
            <a:endParaRPr lang="en-GB" sz="1400" b="1" dirty="0" smtClean="0"/>
          </a:p>
          <a:p>
            <a:pPr algn="just"/>
            <a:r>
              <a:rPr lang="en-GB" sz="1800" dirty="0"/>
              <a:t>BG-10-2016: Impact of Arctic changes on the </a:t>
            </a:r>
            <a:r>
              <a:rPr lang="en-GB" sz="1800" dirty="0" smtClean="0"/>
              <a:t>weather </a:t>
            </a:r>
            <a:r>
              <a:rPr lang="en-GB" sz="1800" dirty="0"/>
              <a:t>and climate of the Northern </a:t>
            </a:r>
            <a:r>
              <a:rPr lang="en-GB" sz="1800" dirty="0" smtClean="0"/>
              <a:t>Hemisphere</a:t>
            </a:r>
            <a:r>
              <a:rPr lang="en-GB" sz="1800" dirty="0"/>
              <a:t> </a:t>
            </a:r>
            <a:endParaRPr lang="en-GB" sz="1800" dirty="0" smtClean="0"/>
          </a:p>
          <a:p>
            <a:pPr lvl="2" algn="just">
              <a:buFont typeface="Wingdings" panose="05000000000000000000" pitchFamily="2" charset="2"/>
              <a:buChar char="Ø"/>
            </a:pPr>
            <a:r>
              <a:rPr lang="fr-BE" sz="1400" dirty="0" smtClean="0"/>
              <a:t>	</a:t>
            </a:r>
            <a:r>
              <a:rPr lang="fr-BE" sz="1400" b="1" dirty="0"/>
              <a:t>BLUE ACTION + APPLICATE</a:t>
            </a:r>
          </a:p>
          <a:p>
            <a:pPr marL="0" indent="0" algn="just">
              <a:buNone/>
            </a:pPr>
            <a:endParaRPr lang="en-GB" sz="1800" dirty="0"/>
          </a:p>
          <a:p>
            <a:pPr marL="285750" lvl="1" algn="just"/>
            <a:r>
              <a:rPr lang="en-GB" sz="1800" dirty="0">
                <a:solidFill>
                  <a:schemeClr val="tx1"/>
                </a:solidFill>
                <a:ea typeface="MS PGothic" pitchFamily="34" charset="-128"/>
                <a:cs typeface="Arial" charset="0"/>
              </a:rPr>
              <a:t>BG-12-2016: Towards an integrated Mediterranean Sea Observing </a:t>
            </a:r>
            <a:r>
              <a:rPr lang="en-GB" sz="1800" dirty="0" smtClean="0">
                <a:solidFill>
                  <a:schemeClr val="tx1"/>
                </a:solidFill>
                <a:ea typeface="MS PGothic" pitchFamily="34" charset="-128"/>
                <a:cs typeface="Arial" charset="0"/>
              </a:rPr>
              <a:t>System</a:t>
            </a:r>
            <a:endParaRPr lang="en-GB" sz="1800" dirty="0" smtClean="0"/>
          </a:p>
          <a:p>
            <a:pPr algn="just"/>
            <a:r>
              <a:rPr lang="en-GB" sz="1800" dirty="0" smtClean="0"/>
              <a:t>BG-11-2017</a:t>
            </a:r>
            <a:r>
              <a:rPr lang="en-GB" sz="1800" dirty="0"/>
              <a:t>: The effect of climate change on Arctic permafrost and its socio-economic impact, with a focus on coastal areas </a:t>
            </a:r>
          </a:p>
        </p:txBody>
      </p:sp>
    </p:spTree>
    <p:extLst>
      <p:ext uri="{BB962C8B-B14F-4D97-AF65-F5344CB8AC3E}">
        <p14:creationId xmlns:p14="http://schemas.microsoft.com/office/powerpoint/2010/main" val="368251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066" y="1200150"/>
            <a:ext cx="7924801" cy="619125"/>
          </a:xfrm>
        </p:spPr>
        <p:txBody>
          <a:bodyPr/>
          <a:lstStyle/>
          <a:p>
            <a:r>
              <a:rPr lang="en-GB" altLang="en-US" dirty="0" smtClean="0"/>
              <a:t>… the GEO-related projects 2014-2015</a:t>
            </a:r>
            <a:r>
              <a:rPr lang="en-GB" altLang="en-US" dirty="0">
                <a:solidFill>
                  <a:schemeClr val="tx1"/>
                </a:solidFill>
              </a:rPr>
              <a:t/>
            </a:r>
            <a:br>
              <a:rPr lang="en-GB" altLang="en-US" dirty="0">
                <a:solidFill>
                  <a:schemeClr val="tx1"/>
                </a:solidFill>
              </a:rPr>
            </a:br>
            <a:endParaRPr lang="en-GB" dirty="0"/>
          </a:p>
        </p:txBody>
      </p:sp>
      <p:sp>
        <p:nvSpPr>
          <p:cNvPr id="4" name="Content Placeholder 3"/>
          <p:cNvSpPr>
            <a:spLocks noGrp="1"/>
          </p:cNvSpPr>
          <p:nvPr>
            <p:ph idx="1"/>
          </p:nvPr>
        </p:nvSpPr>
        <p:spPr>
          <a:xfrm>
            <a:off x="104775" y="2057400"/>
            <a:ext cx="8416925" cy="5210175"/>
          </a:xfrm>
        </p:spPr>
        <p:txBody>
          <a:bodyPr/>
          <a:lstStyle/>
          <a:p>
            <a:pPr marL="742950" lvl="1">
              <a:spcBef>
                <a:spcPct val="0"/>
              </a:spcBef>
              <a:spcAft>
                <a:spcPts val="900"/>
              </a:spcAft>
              <a:buClrTx/>
              <a:defRPr/>
            </a:pPr>
            <a:r>
              <a:rPr lang="en-US" altLang="en-US" sz="1800" dirty="0">
                <a:solidFill>
                  <a:schemeClr val="tx1"/>
                </a:solidFill>
              </a:rPr>
              <a:t>SC5-16-2014: Making EO and Monitoring Data usable for ecosystem modelling and </a:t>
            </a:r>
            <a:r>
              <a:rPr lang="en-US" altLang="en-US" sz="1800" dirty="0" smtClean="0">
                <a:solidFill>
                  <a:schemeClr val="tx1"/>
                </a:solidFill>
              </a:rPr>
              <a:t>services </a:t>
            </a:r>
            <a:r>
              <a:rPr lang="en-US" altLang="en-US" sz="1800" b="1" dirty="0" smtClean="0">
                <a:solidFill>
                  <a:schemeClr val="tx1"/>
                </a:solidFill>
              </a:rPr>
              <a:t>ECOPOTENTIAL</a:t>
            </a:r>
            <a:r>
              <a:rPr lang="en-US" altLang="en-US" sz="1800" b="1" dirty="0">
                <a:solidFill>
                  <a:schemeClr val="tx1"/>
                </a:solidFill>
              </a:rPr>
              <a:t>, SWOS</a:t>
            </a:r>
          </a:p>
          <a:p>
            <a:pPr marL="742950" lvl="1">
              <a:spcBef>
                <a:spcPct val="0"/>
              </a:spcBef>
              <a:spcAft>
                <a:spcPts val="900"/>
              </a:spcAft>
              <a:buClrTx/>
              <a:defRPr/>
            </a:pPr>
            <a:r>
              <a:rPr lang="en-GB" altLang="en-US" sz="1800" dirty="0" smtClean="0">
                <a:solidFill>
                  <a:schemeClr val="tx1"/>
                </a:solidFill>
              </a:rPr>
              <a:t>SC5-18a-2014</a:t>
            </a:r>
            <a:r>
              <a:rPr lang="en-GB" altLang="en-US" sz="1800" dirty="0">
                <a:solidFill>
                  <a:schemeClr val="tx1"/>
                </a:solidFill>
              </a:rPr>
              <a:t>: Coordinating European Observation Networks to reinforce the knowledge base for climate, natural resources and raw </a:t>
            </a:r>
            <a:r>
              <a:rPr lang="en-GB" altLang="en-US" sz="1800" dirty="0" smtClean="0">
                <a:solidFill>
                  <a:schemeClr val="tx1"/>
                </a:solidFill>
              </a:rPr>
              <a:t>materials </a:t>
            </a:r>
            <a:r>
              <a:rPr lang="en-GB" altLang="en-US" sz="1800" b="1" dirty="0" err="1" smtClean="0">
                <a:solidFill>
                  <a:schemeClr val="tx1"/>
                </a:solidFill>
              </a:rPr>
              <a:t>ConnectinGEO</a:t>
            </a:r>
            <a:endParaRPr lang="en-GB" altLang="en-US" sz="1800" b="1" dirty="0">
              <a:solidFill>
                <a:schemeClr val="tx1"/>
              </a:solidFill>
            </a:endParaRPr>
          </a:p>
          <a:p>
            <a:pPr marL="742950" lvl="1">
              <a:spcBef>
                <a:spcPct val="0"/>
              </a:spcBef>
              <a:spcAft>
                <a:spcPts val="900"/>
              </a:spcAft>
              <a:buClrTx/>
              <a:defRPr/>
            </a:pPr>
            <a:r>
              <a:rPr lang="en-US" altLang="en-US" sz="1800" dirty="0">
                <a:solidFill>
                  <a:schemeClr val="tx1"/>
                </a:solidFill>
              </a:rPr>
              <a:t>SC5-15-2015: Strengthening the European Research Area in the domain of EO </a:t>
            </a:r>
            <a:r>
              <a:rPr lang="en-US" altLang="en-US" sz="1800" b="1" dirty="0">
                <a:solidFill>
                  <a:schemeClr val="tx1"/>
                </a:solidFill>
              </a:rPr>
              <a:t>ERA-PLANET</a:t>
            </a:r>
          </a:p>
          <a:p>
            <a:pPr marL="742950" lvl="1">
              <a:spcBef>
                <a:spcPct val="0"/>
              </a:spcBef>
              <a:spcAft>
                <a:spcPts val="900"/>
              </a:spcAft>
              <a:buClrTx/>
              <a:defRPr/>
            </a:pPr>
            <a:r>
              <a:rPr lang="en-US" altLang="en-US" sz="1800" dirty="0">
                <a:solidFill>
                  <a:schemeClr val="tx1"/>
                </a:solidFill>
              </a:rPr>
              <a:t>SC5-18b-2015: Integrating North African, Middle East and Balkan Earth Observation capacities in GEOSS – </a:t>
            </a:r>
            <a:r>
              <a:rPr lang="en-US" altLang="en-US" sz="1800" b="1" dirty="0">
                <a:solidFill>
                  <a:schemeClr val="tx1"/>
                </a:solidFill>
              </a:rPr>
              <a:t>GEOCRADLE</a:t>
            </a:r>
          </a:p>
          <a:p>
            <a:pPr marL="742950" lvl="1">
              <a:spcBef>
                <a:spcPct val="0"/>
              </a:spcBef>
              <a:spcAft>
                <a:spcPts val="900"/>
              </a:spcAft>
              <a:buClrTx/>
              <a:defRPr/>
            </a:pPr>
            <a:r>
              <a:rPr lang="en-GB" altLang="en-US" sz="1800" dirty="0">
                <a:solidFill>
                  <a:schemeClr val="tx1"/>
                </a:solidFill>
              </a:rPr>
              <a:t>SC5-17-2015: Demonstrating the concept of 'Citizens‘ Observatories' </a:t>
            </a:r>
            <a:r>
              <a:rPr lang="en-GB" altLang="en-US" sz="1800" b="1" dirty="0">
                <a:solidFill>
                  <a:schemeClr val="tx1"/>
                </a:solidFill>
              </a:rPr>
              <a:t>GROW, SCENT, LANDSENSE, GROUNDTRUTH2.0</a:t>
            </a:r>
          </a:p>
          <a:p>
            <a:endParaRPr lang="en-GB" dirty="0"/>
          </a:p>
        </p:txBody>
      </p:sp>
    </p:spTree>
    <p:extLst>
      <p:ext uri="{BB962C8B-B14F-4D97-AF65-F5344CB8AC3E}">
        <p14:creationId xmlns:p14="http://schemas.microsoft.com/office/powerpoint/2010/main" val="1010810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 the GEO-related projects </a:t>
            </a:r>
            <a:r>
              <a:rPr lang="en-GB" altLang="en-US" dirty="0" smtClean="0"/>
              <a:t>2016-2017</a:t>
            </a:r>
            <a:endParaRPr lang="en-GB" dirty="0"/>
          </a:p>
        </p:txBody>
      </p:sp>
      <p:sp>
        <p:nvSpPr>
          <p:cNvPr id="3" name="Content Placeholder 2"/>
          <p:cNvSpPr>
            <a:spLocks noGrp="1"/>
          </p:cNvSpPr>
          <p:nvPr>
            <p:ph idx="1"/>
          </p:nvPr>
        </p:nvSpPr>
        <p:spPr>
          <a:xfrm>
            <a:off x="447675" y="2181225"/>
            <a:ext cx="8112125" cy="4676775"/>
          </a:xfrm>
        </p:spPr>
        <p:txBody>
          <a:bodyPr/>
          <a:lstStyle/>
          <a:p>
            <a:pPr lvl="1">
              <a:spcBef>
                <a:spcPct val="0"/>
              </a:spcBef>
              <a:spcAft>
                <a:spcPts val="900"/>
              </a:spcAft>
              <a:buClrTx/>
              <a:buFont typeface="Arial" panose="020B0604020202020204" pitchFamily="34" charset="0"/>
              <a:buChar char="•"/>
              <a:defRPr/>
            </a:pPr>
            <a:r>
              <a:rPr lang="en-GB" altLang="en-US" dirty="0">
                <a:solidFill>
                  <a:schemeClr val="tx1"/>
                </a:solidFill>
                <a:ea typeface="MS PGothic" pitchFamily="34" charset="-128"/>
                <a:cs typeface="Arial" charset="0"/>
              </a:rPr>
              <a:t>SC5-20-2016: European data hub of the GEOSS information system (Data </a:t>
            </a:r>
            <a:r>
              <a:rPr lang="en-GB" altLang="en-US" dirty="0" smtClean="0">
                <a:solidFill>
                  <a:schemeClr val="tx1"/>
                </a:solidFill>
                <a:ea typeface="MS PGothic" pitchFamily="34" charset="-128"/>
                <a:cs typeface="Arial" charset="0"/>
              </a:rPr>
              <a:t>access) </a:t>
            </a:r>
            <a:r>
              <a:rPr lang="en-GB" altLang="en-US" b="1" dirty="0" smtClean="0">
                <a:solidFill>
                  <a:schemeClr val="tx1"/>
                </a:solidFill>
                <a:ea typeface="MS PGothic" pitchFamily="34" charset="-128"/>
                <a:cs typeface="Arial" charset="0"/>
              </a:rPr>
              <a:t>NEXTGEOSS </a:t>
            </a:r>
            <a:endParaRPr lang="fr-BE" altLang="en-US" b="1" dirty="0">
              <a:solidFill>
                <a:schemeClr val="tx1"/>
              </a:solidFill>
              <a:ea typeface="Verdana" pitchFamily="34" charset="0"/>
              <a:cs typeface="Verdana" pitchFamily="34" charset="0"/>
            </a:endParaRPr>
          </a:p>
          <a:p>
            <a:pPr lvl="1">
              <a:spcBef>
                <a:spcPct val="0"/>
              </a:spcBef>
              <a:spcAft>
                <a:spcPts val="900"/>
              </a:spcAft>
              <a:buClrTx/>
              <a:buFont typeface="Arial" panose="020B0604020202020204" pitchFamily="34" charset="0"/>
              <a:buChar char="•"/>
              <a:defRPr/>
            </a:pPr>
            <a:r>
              <a:rPr lang="en-GB" altLang="en-US" dirty="0" smtClean="0">
                <a:solidFill>
                  <a:schemeClr val="tx1"/>
                </a:solidFill>
                <a:ea typeface="MS PGothic" pitchFamily="34" charset="-128"/>
                <a:cs typeface="Arial" charset="0"/>
              </a:rPr>
              <a:t>SC5-18-2017</a:t>
            </a:r>
            <a:r>
              <a:rPr lang="en-GB" altLang="en-US" dirty="0">
                <a:solidFill>
                  <a:schemeClr val="tx1"/>
                </a:solidFill>
                <a:ea typeface="MS PGothic" pitchFamily="34" charset="-128"/>
                <a:cs typeface="Arial" charset="0"/>
              </a:rPr>
              <a:t>: Novel in-situ observation</a:t>
            </a:r>
          </a:p>
          <a:p>
            <a:pPr lvl="1">
              <a:spcBef>
                <a:spcPct val="0"/>
              </a:spcBef>
              <a:spcAft>
                <a:spcPts val="900"/>
              </a:spcAft>
              <a:buClrTx/>
              <a:buFont typeface="Arial" panose="020B0604020202020204" pitchFamily="34" charset="0"/>
              <a:buChar char="•"/>
              <a:defRPr/>
            </a:pPr>
            <a:r>
              <a:rPr lang="en-GB" dirty="0">
                <a:solidFill>
                  <a:schemeClr val="tx1"/>
                </a:solidFill>
                <a:ea typeface="MS PGothic" pitchFamily="34" charset="-128"/>
                <a:cs typeface="Arial" charset="0"/>
              </a:rPr>
              <a:t>SC5-19-2017: Coordination of citizen observatories </a:t>
            </a:r>
            <a:r>
              <a:rPr lang="en-GB" dirty="0" smtClean="0">
                <a:solidFill>
                  <a:schemeClr val="tx1"/>
                </a:solidFill>
                <a:ea typeface="MS PGothic" pitchFamily="34" charset="-128"/>
                <a:cs typeface="Arial" charset="0"/>
              </a:rPr>
              <a:t>initiatives</a:t>
            </a:r>
          </a:p>
          <a:p>
            <a:pPr marL="254000" lvl="1" indent="0">
              <a:spcBef>
                <a:spcPct val="0"/>
              </a:spcBef>
              <a:spcAft>
                <a:spcPts val="900"/>
              </a:spcAft>
              <a:buClrTx/>
              <a:buNone/>
              <a:defRPr/>
            </a:pPr>
            <a:endParaRPr lang="en-GB" dirty="0">
              <a:solidFill>
                <a:schemeClr val="tx1"/>
              </a:solidFill>
              <a:ea typeface="MS PGothic" pitchFamily="34" charset="-128"/>
              <a:cs typeface="Arial" charset="0"/>
            </a:endParaRPr>
          </a:p>
          <a:p>
            <a:pPr marL="254000" lvl="1" indent="0">
              <a:spcBef>
                <a:spcPct val="0"/>
              </a:spcBef>
              <a:spcAft>
                <a:spcPts val="900"/>
              </a:spcAft>
              <a:buClrTx/>
              <a:buNone/>
              <a:defRPr/>
            </a:pPr>
            <a:r>
              <a:rPr lang="fr-BE" dirty="0" smtClean="0">
                <a:solidFill>
                  <a:schemeClr val="tx1"/>
                </a:solidFill>
                <a:ea typeface="MS PGothic" pitchFamily="34" charset="-128"/>
                <a:cs typeface="Arial" charset="0"/>
              </a:rPr>
              <a:t>… AND OTHERS </a:t>
            </a:r>
            <a:endParaRPr lang="en-GB" dirty="0">
              <a:solidFill>
                <a:schemeClr val="tx1"/>
              </a:solidFill>
              <a:ea typeface="MS PGothic" pitchFamily="34" charset="-128"/>
              <a:cs typeface="Arial" charset="0"/>
            </a:endParaRPr>
          </a:p>
          <a:p>
            <a:pPr lvl="1">
              <a:spcBef>
                <a:spcPct val="0"/>
              </a:spcBef>
              <a:spcAft>
                <a:spcPts val="900"/>
              </a:spcAft>
              <a:buClrTx/>
              <a:buFont typeface="Arial" panose="020B0604020202020204" pitchFamily="34" charset="0"/>
              <a:buChar char="•"/>
              <a:defRPr/>
            </a:pPr>
            <a:r>
              <a:rPr lang="en-GB" dirty="0">
                <a:solidFill>
                  <a:schemeClr val="tx1"/>
                </a:solidFill>
                <a:ea typeface="MS PGothic" pitchFamily="34" charset="-128"/>
                <a:cs typeface="Arial" charset="0"/>
              </a:rPr>
              <a:t>SFS-43-2017: EO services for the monitoring of agricultural production in Africa</a:t>
            </a:r>
          </a:p>
          <a:p>
            <a:pPr lvl="1">
              <a:spcBef>
                <a:spcPct val="0"/>
              </a:spcBef>
              <a:spcAft>
                <a:spcPts val="900"/>
              </a:spcAft>
              <a:buClrTx/>
              <a:buFont typeface="Arial" panose="020B0604020202020204" pitchFamily="34" charset="0"/>
              <a:buChar char="•"/>
              <a:defRPr/>
            </a:pPr>
            <a:r>
              <a:rPr lang="es-ES" dirty="0">
                <a:solidFill>
                  <a:schemeClr val="tx1"/>
                </a:solidFill>
                <a:ea typeface="MS PGothic" pitchFamily="34" charset="-128"/>
                <a:cs typeface="Arial" charset="0"/>
              </a:rPr>
              <a:t>SMEinst-11-2016-2017: </a:t>
            </a:r>
            <a:r>
              <a:rPr lang="en-US" dirty="0">
                <a:solidFill>
                  <a:schemeClr val="tx1"/>
                </a:solidFill>
                <a:ea typeface="MS PGothic" pitchFamily="34" charset="-128"/>
                <a:cs typeface="Arial" charset="0"/>
              </a:rPr>
              <a:t>Boosting the potential of small businesses in the areas of climate action, environment, resource efficiency and raw materials (</a:t>
            </a:r>
            <a:r>
              <a:rPr lang="en-US" dirty="0" err="1">
                <a:solidFill>
                  <a:schemeClr val="tx1"/>
                </a:solidFill>
                <a:ea typeface="MS PGothic" pitchFamily="34" charset="-128"/>
                <a:cs typeface="Arial" charset="0"/>
              </a:rPr>
              <a:t>inc.</a:t>
            </a:r>
            <a:r>
              <a:rPr lang="en-US" dirty="0">
                <a:solidFill>
                  <a:schemeClr val="tx1"/>
                </a:solidFill>
                <a:ea typeface="MS PGothic" pitchFamily="34" charset="-128"/>
                <a:cs typeface="Arial" charset="0"/>
              </a:rPr>
              <a:t> EO)</a:t>
            </a:r>
          </a:p>
          <a:p>
            <a:endParaRPr lang="en-GB" dirty="0"/>
          </a:p>
        </p:txBody>
      </p:sp>
    </p:spTree>
    <p:extLst>
      <p:ext uri="{BB962C8B-B14F-4D97-AF65-F5344CB8AC3E}">
        <p14:creationId xmlns:p14="http://schemas.microsoft.com/office/powerpoint/2010/main" val="276165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1"/>
            <a:ext cx="7924801" cy="648990"/>
          </a:xfrm>
        </p:spPr>
        <p:txBody>
          <a:bodyPr/>
          <a:lstStyle/>
          <a:p>
            <a:r>
              <a:rPr lang="en-GB" dirty="0" smtClean="0"/>
              <a:t>11th </a:t>
            </a:r>
            <a:r>
              <a:rPr lang="en-GB" dirty="0"/>
              <a:t>GEO European Projects Workshop </a:t>
            </a:r>
            <a:r>
              <a:rPr lang="en-GB" dirty="0" smtClean="0"/>
              <a:t>2017 </a:t>
            </a:r>
            <a:endParaRPr lang="en-GB" dirty="0"/>
          </a:p>
        </p:txBody>
      </p:sp>
      <p:sp>
        <p:nvSpPr>
          <p:cNvPr id="3" name="Content Placeholder 2"/>
          <p:cNvSpPr>
            <a:spLocks noGrp="1"/>
          </p:cNvSpPr>
          <p:nvPr>
            <p:ph idx="1"/>
          </p:nvPr>
        </p:nvSpPr>
        <p:spPr>
          <a:xfrm>
            <a:off x="609600" y="2066925"/>
            <a:ext cx="7950200" cy="3954463"/>
          </a:xfrm>
        </p:spPr>
        <p:txBody>
          <a:bodyPr/>
          <a:lstStyle/>
          <a:p>
            <a:pPr marL="0" indent="0">
              <a:buNone/>
            </a:pPr>
            <a:r>
              <a:rPr lang="en-GB" dirty="0" smtClean="0"/>
              <a:t>From </a:t>
            </a:r>
            <a:r>
              <a:rPr lang="en-GB" b="1" dirty="0"/>
              <a:t>19</a:t>
            </a:r>
            <a:r>
              <a:rPr lang="en-GB" b="1" baseline="30000" dirty="0"/>
              <a:t>th</a:t>
            </a:r>
            <a:r>
              <a:rPr lang="en-GB" b="1" dirty="0"/>
              <a:t>  to 21</a:t>
            </a:r>
            <a:r>
              <a:rPr lang="en-GB" b="1" baseline="30000" dirty="0"/>
              <a:t>st</a:t>
            </a:r>
            <a:r>
              <a:rPr lang="en-GB" b="1" dirty="0"/>
              <a:t>  June 2017 in </a:t>
            </a:r>
            <a:r>
              <a:rPr lang="en-GB" b="1" dirty="0" smtClean="0"/>
              <a:t>Helsinki</a:t>
            </a:r>
          </a:p>
          <a:p>
            <a:pPr marL="0" indent="0">
              <a:buNone/>
            </a:pPr>
            <a:r>
              <a:rPr lang="en-GB" dirty="0" smtClean="0"/>
              <a:t>co-organised </a:t>
            </a:r>
            <a:r>
              <a:rPr lang="en-GB" dirty="0"/>
              <a:t>by the Finnish Meteorological Institute and the European Commission. </a:t>
            </a:r>
            <a:r>
              <a:rPr lang="en-GB" b="1" dirty="0"/>
              <a:t>Please book these dates in your calendars! </a:t>
            </a:r>
            <a:endParaRPr lang="en-GB" dirty="0"/>
          </a:p>
          <a:p>
            <a:pPr marL="0" indent="0">
              <a:buNone/>
            </a:pPr>
            <a:endParaRPr lang="en-GB" dirty="0"/>
          </a:p>
          <a:p>
            <a:pPr marL="0" indent="0">
              <a:buNone/>
            </a:pPr>
            <a:r>
              <a:rPr lang="en-GB" dirty="0" smtClean="0"/>
              <a:t>We </a:t>
            </a:r>
            <a:r>
              <a:rPr lang="en-GB" dirty="0"/>
              <a:t>will provide you more information about the venue, the programme and registration very soon. All the details on the workshop will also be found here </a:t>
            </a:r>
            <a:r>
              <a:rPr lang="en-GB" u="sng" dirty="0">
                <a:hlinkClick r:id="rId2"/>
              </a:rPr>
              <a:t>https://ec.europa.eu/easme/en/11th-geo-european-projects-workshop-2017</a:t>
            </a:r>
            <a:r>
              <a:rPr lang="en-GB" dirty="0"/>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fr-BE" dirty="0" smtClean="0"/>
          </a:p>
          <a:p>
            <a:pPr marL="0" indent="0">
              <a:buNone/>
            </a:pPr>
            <a:endParaRPr lang="fr-BE" dirty="0" smtClean="0"/>
          </a:p>
        </p:txBody>
      </p:sp>
    </p:spTree>
    <p:extLst>
      <p:ext uri="{BB962C8B-B14F-4D97-AF65-F5344CB8AC3E}">
        <p14:creationId xmlns:p14="http://schemas.microsoft.com/office/powerpoint/2010/main" val="235175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i="0" kern="0" dirty="0">
                <a:solidFill>
                  <a:schemeClr val="tx1"/>
                </a:solidFill>
              </a:rPr>
              <a:t>BG 9 - </a:t>
            </a:r>
            <a:r>
              <a:rPr lang="fr-BE" i="0" kern="0" dirty="0" err="1">
                <a:solidFill>
                  <a:schemeClr val="tx1"/>
                </a:solidFill>
              </a:rPr>
              <a:t>Intaros</a:t>
            </a:r>
            <a:endParaRPr lang="en-GB" i="0" kern="0" dirty="0">
              <a:solidFill>
                <a:schemeClr val="tx1"/>
              </a:solidFill>
            </a:endParaRPr>
          </a:p>
        </p:txBody>
      </p:sp>
      <p:sp>
        <p:nvSpPr>
          <p:cNvPr id="6" name="Espace réservé du contenu 1"/>
          <p:cNvSpPr txBox="1">
            <a:spLocks/>
          </p:cNvSpPr>
          <p:nvPr/>
        </p:nvSpPr>
        <p:spPr>
          <a:xfrm>
            <a:off x="899592" y="3933056"/>
            <a:ext cx="7272808" cy="1197744"/>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1" i="0" kern="0" dirty="0" smtClean="0">
                <a:solidFill>
                  <a:schemeClr val="accent1"/>
                </a:solidFill>
              </a:rPr>
              <a:t>Project implementation: key aspects + administrative</a:t>
            </a:r>
            <a:r>
              <a:rPr lang="en-GB" b="1" i="0" kern="0" dirty="0">
                <a:solidFill>
                  <a:schemeClr val="accent1"/>
                </a:solidFill>
              </a:rPr>
              <a:t>, </a:t>
            </a:r>
            <a:r>
              <a:rPr lang="en-GB" b="1" i="0" kern="0" dirty="0" smtClean="0">
                <a:solidFill>
                  <a:schemeClr val="accent1"/>
                </a:solidFill>
              </a:rPr>
              <a:t>financial and </a:t>
            </a:r>
            <a:r>
              <a:rPr lang="en-GB" b="1" i="0" kern="0" dirty="0">
                <a:solidFill>
                  <a:schemeClr val="accent1"/>
                </a:solidFill>
              </a:rPr>
              <a:t>legal </a:t>
            </a:r>
            <a:r>
              <a:rPr lang="en-GB" b="1" i="0" kern="0" dirty="0" smtClean="0">
                <a:solidFill>
                  <a:schemeClr val="accent1"/>
                </a:solidFill>
              </a:rPr>
              <a:t>issues</a:t>
            </a:r>
            <a:endParaRPr lang="en-GB" b="1" i="0" kern="0" dirty="0">
              <a:solidFill>
                <a:schemeClr val="accent1"/>
              </a:solidFill>
            </a:endParaRPr>
          </a:p>
          <a:p>
            <a:endParaRPr lang="en-GB" sz="800" b="0" i="0" kern="0" dirty="0">
              <a:solidFill>
                <a:schemeClr val="accent1"/>
              </a:solidFill>
            </a:endParaRPr>
          </a:p>
        </p:txBody>
      </p:sp>
      <p:sp>
        <p:nvSpPr>
          <p:cNvPr id="7" name="Espace réservé du contenu 1"/>
          <p:cNvSpPr txBox="1">
            <a:spLocks/>
          </p:cNvSpPr>
          <p:nvPr/>
        </p:nvSpPr>
        <p:spPr>
          <a:xfrm>
            <a:off x="899592" y="535560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75751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6" y="1339851"/>
            <a:ext cx="7924801" cy="584200"/>
          </a:xfrm>
        </p:spPr>
        <p:txBody>
          <a:bodyPr/>
          <a:lstStyle/>
          <a:p>
            <a:pPr>
              <a:spcBef>
                <a:spcPts val="600"/>
              </a:spcBef>
            </a:pPr>
            <a:r>
              <a:rPr lang="en-GB" altLang="en-US" dirty="0" smtClean="0"/>
              <a:t>H2020 – Focus on Innovation</a:t>
            </a:r>
            <a:r>
              <a:rPr lang="en-GB" altLang="en-US" dirty="0"/>
              <a:t/>
            </a:r>
            <a:br>
              <a:rPr lang="en-GB" altLang="en-US" dirty="0"/>
            </a:br>
            <a:r>
              <a:rPr lang="en-GB" altLang="en-US" dirty="0"/>
              <a:t/>
            </a:r>
            <a:br>
              <a:rPr lang="en-GB" altLang="en-US" dirty="0"/>
            </a:br>
            <a:endParaRPr lang="en-GB" dirty="0"/>
          </a:p>
        </p:txBody>
      </p:sp>
      <p:sp>
        <p:nvSpPr>
          <p:cNvPr id="3" name="Content Placeholder 2"/>
          <p:cNvSpPr>
            <a:spLocks noGrp="1"/>
          </p:cNvSpPr>
          <p:nvPr>
            <p:ph idx="1"/>
          </p:nvPr>
        </p:nvSpPr>
        <p:spPr>
          <a:xfrm>
            <a:off x="609600" y="2163939"/>
            <a:ext cx="7950200" cy="4261405"/>
          </a:xfrm>
        </p:spPr>
        <p:txBody>
          <a:bodyPr/>
          <a:lstStyle/>
          <a:p>
            <a:pPr marL="0" indent="0" algn="just">
              <a:buNone/>
            </a:pPr>
            <a:r>
              <a:rPr lang="en-GB" altLang="en-US" sz="2000" dirty="0"/>
              <a:t>The successful exploitation of new ideas to produce tangible benefits, satisfying needs and </a:t>
            </a:r>
            <a:r>
              <a:rPr lang="en-GB" altLang="en-US" sz="2000" dirty="0" smtClean="0"/>
              <a:t>wants</a:t>
            </a:r>
          </a:p>
          <a:p>
            <a:pPr marL="0" indent="0" algn="just">
              <a:buNone/>
            </a:pPr>
            <a:endParaRPr lang="en-GB" altLang="en-US" sz="2000" dirty="0" smtClean="0"/>
          </a:p>
          <a:p>
            <a:pPr algn="just"/>
            <a:r>
              <a:rPr lang="en-GB" altLang="en-US" sz="2000" dirty="0" smtClean="0"/>
              <a:t>Technological or non-technological innovation</a:t>
            </a:r>
          </a:p>
          <a:p>
            <a:pPr lvl="1" algn="just">
              <a:buFont typeface="Wingdings" panose="05000000000000000000" pitchFamily="2" charset="2"/>
              <a:buChar char="Ø"/>
            </a:pPr>
            <a:r>
              <a:rPr lang="en-GB" sz="1800" b="1" dirty="0"/>
              <a:t>a system-wide transformation affecting the economic, social and environmental dimensions.</a:t>
            </a:r>
          </a:p>
          <a:p>
            <a:pPr algn="just">
              <a:buFont typeface="Wingdings" panose="05000000000000000000" pitchFamily="2" charset="2"/>
              <a:buChar char="Ø"/>
            </a:pPr>
            <a:endParaRPr lang="en-GB" altLang="en-US" sz="2000" dirty="0" smtClean="0"/>
          </a:p>
          <a:p>
            <a:pPr algn="just"/>
            <a:r>
              <a:rPr lang="en-GB" altLang="en-US" sz="2000" dirty="0" smtClean="0"/>
              <a:t>Integration </a:t>
            </a:r>
            <a:r>
              <a:rPr lang="en-GB" altLang="en-US" sz="2000" dirty="0"/>
              <a:t>of </a:t>
            </a:r>
            <a:r>
              <a:rPr lang="en-GB" altLang="en-US" sz="2000" b="1" dirty="0"/>
              <a:t>users</a:t>
            </a:r>
            <a:r>
              <a:rPr lang="en-GB" altLang="en-US" sz="2000" dirty="0"/>
              <a:t> in the process is </a:t>
            </a:r>
            <a:r>
              <a:rPr lang="en-GB" altLang="en-US" sz="2000" dirty="0" smtClean="0"/>
              <a:t>crucial </a:t>
            </a:r>
            <a:r>
              <a:rPr lang="en-GB" sz="2000" b="1" dirty="0" smtClean="0"/>
              <a:t>in </a:t>
            </a:r>
            <a:r>
              <a:rPr lang="en-GB" sz="2000" b="1" dirty="0"/>
              <a:t>a participatory approach through co-design, co-development and co-implementation.</a:t>
            </a:r>
          </a:p>
          <a:p>
            <a:endParaRPr lang="en-GB" altLang="en-US" sz="2000" dirty="0" smtClean="0"/>
          </a:p>
        </p:txBody>
      </p:sp>
      <p:sp>
        <p:nvSpPr>
          <p:cNvPr id="4" name="TextBox 3"/>
          <p:cNvSpPr txBox="1"/>
          <p:nvPr/>
        </p:nvSpPr>
        <p:spPr>
          <a:xfrm>
            <a:off x="4885610" y="6296304"/>
            <a:ext cx="4258390" cy="553998"/>
          </a:xfrm>
          <a:prstGeom prst="rect">
            <a:avLst/>
          </a:prstGeom>
          <a:noFill/>
        </p:spPr>
        <p:txBody>
          <a:bodyPr wrap="square" rtlCol="0">
            <a:spAutoFit/>
          </a:bodyPr>
          <a:lstStyle/>
          <a:p>
            <a:r>
              <a:rPr lang="en-GB" sz="1000" dirty="0" smtClean="0">
                <a:solidFill>
                  <a:schemeClr val="tx1"/>
                </a:solidFill>
              </a:rPr>
              <a:t>Source: </a:t>
            </a:r>
            <a:r>
              <a:rPr lang="en-GB" sz="1000" b="1" dirty="0" err="1" smtClean="0">
                <a:solidFill>
                  <a:schemeClr val="tx1"/>
                </a:solidFill>
              </a:rPr>
              <a:t>Dr</a:t>
            </a:r>
            <a:r>
              <a:rPr lang="en-GB" sz="1000" b="1" dirty="0" err="1">
                <a:solidFill>
                  <a:schemeClr val="tx1"/>
                </a:solidFill>
              </a:rPr>
              <a:t>.</a:t>
            </a:r>
            <a:r>
              <a:rPr lang="en-GB" sz="1000" b="1" dirty="0">
                <a:solidFill>
                  <a:schemeClr val="tx1"/>
                </a:solidFill>
              </a:rPr>
              <a:t> Eugene </a:t>
            </a:r>
            <a:r>
              <a:rPr lang="en-GB" sz="1000" b="1" dirty="0" smtClean="0">
                <a:solidFill>
                  <a:schemeClr val="tx1"/>
                </a:solidFill>
              </a:rPr>
              <a:t>Sweeney </a:t>
            </a:r>
            <a:r>
              <a:rPr lang="en-GB" sz="1000" dirty="0" err="1" smtClean="0">
                <a:solidFill>
                  <a:schemeClr val="tx1"/>
                </a:solidFill>
              </a:rPr>
              <a:t>Impact&amp;Innovation</a:t>
            </a:r>
            <a:r>
              <a:rPr lang="en-GB" sz="1000" dirty="0" smtClean="0">
                <a:solidFill>
                  <a:schemeClr val="tx1"/>
                </a:solidFill>
              </a:rPr>
              <a:t> </a:t>
            </a:r>
            <a:r>
              <a:rPr lang="en-GB" sz="1000" dirty="0">
                <a:solidFill>
                  <a:schemeClr val="tx1"/>
                </a:solidFill>
              </a:rPr>
              <a:t>in H2020, </a:t>
            </a:r>
            <a:r>
              <a:rPr lang="en-GB" sz="1000" dirty="0">
                <a:solidFill>
                  <a:schemeClr val="tx1"/>
                </a:solidFill>
                <a:hlinkClick r:id="rId3"/>
              </a:rPr>
              <a:t>https://</a:t>
            </a:r>
            <a:r>
              <a:rPr lang="en-GB" sz="1000" dirty="0" smtClean="0">
                <a:solidFill>
                  <a:schemeClr val="tx1"/>
                </a:solidFill>
                <a:hlinkClick r:id="rId3"/>
              </a:rPr>
              <a:t>www.iprhelpdesk.eu/sites/default/files/events/04%20Preparing%20Proposals%20and%20Managing%20Projects.pdf</a:t>
            </a:r>
            <a:endParaRPr lang="en-GB" sz="1000" dirty="0">
              <a:solidFill>
                <a:schemeClr val="tx1"/>
              </a:solidFill>
            </a:endParaRPr>
          </a:p>
        </p:txBody>
      </p:sp>
      <p:sp>
        <p:nvSpPr>
          <p:cNvPr id="5" name="Right Arrow 4"/>
          <p:cNvSpPr/>
          <p:nvPr/>
        </p:nvSpPr>
        <p:spPr bwMode="auto">
          <a:xfrm>
            <a:off x="5591175" y="365760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51948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 - </a:t>
            </a:r>
            <a:r>
              <a:rPr lang="en-GB" b="0" dirty="0" smtClean="0"/>
              <a:t>a major driver of innovation</a:t>
            </a:r>
            <a:endParaRPr lang="en-GB" b="0" dirty="0"/>
          </a:p>
        </p:txBody>
      </p:sp>
      <p:sp>
        <p:nvSpPr>
          <p:cNvPr id="3" name="Content Placeholder 2"/>
          <p:cNvSpPr>
            <a:spLocks noGrp="1"/>
          </p:cNvSpPr>
          <p:nvPr>
            <p:ph idx="1"/>
          </p:nvPr>
        </p:nvSpPr>
        <p:spPr>
          <a:xfrm>
            <a:off x="689985" y="2301435"/>
            <a:ext cx="7996815" cy="3529013"/>
          </a:xfrm>
        </p:spPr>
        <p:txBody>
          <a:bodyPr/>
          <a:lstStyle/>
          <a:p>
            <a:pPr marL="0" indent="0">
              <a:buNone/>
            </a:pPr>
            <a:r>
              <a:rPr lang="en-GB" sz="2000" dirty="0"/>
              <a:t>Benefits:</a:t>
            </a:r>
          </a:p>
          <a:p>
            <a:r>
              <a:rPr lang="en-GB" sz="2000" dirty="0"/>
              <a:t>worldwide trade</a:t>
            </a:r>
          </a:p>
          <a:p>
            <a:r>
              <a:rPr lang="en-GB" sz="2000" dirty="0" smtClean="0"/>
              <a:t>quality assurance</a:t>
            </a:r>
          </a:p>
          <a:p>
            <a:r>
              <a:rPr lang="en-GB" sz="2000" dirty="0"/>
              <a:t>e</a:t>
            </a:r>
            <a:r>
              <a:rPr lang="en-GB" sz="2000" dirty="0" smtClean="0"/>
              <a:t>nvironmental protection </a:t>
            </a:r>
            <a:endParaRPr lang="en-GB" sz="2000" dirty="0"/>
          </a:p>
          <a:p>
            <a:r>
              <a:rPr lang="en-GB" sz="2000" dirty="0"/>
              <a:t>security </a:t>
            </a:r>
          </a:p>
          <a:p>
            <a:r>
              <a:rPr lang="en-GB" sz="2000" dirty="0"/>
              <a:t>communication </a:t>
            </a:r>
          </a:p>
          <a:p>
            <a:pPr marL="0" indent="0">
              <a:buNone/>
            </a:pPr>
            <a:r>
              <a:rPr lang="en-GB" sz="1200" dirty="0" smtClean="0"/>
              <a:t>Source: DIN </a:t>
            </a:r>
            <a:r>
              <a:rPr lang="en-GB" sz="1200" dirty="0"/>
              <a:t>study "Economic Benefits of Standardization", updated in </a:t>
            </a:r>
            <a:r>
              <a:rPr lang="en-GB" sz="1200" dirty="0" smtClean="0"/>
              <a:t>2011</a:t>
            </a:r>
          </a:p>
          <a:p>
            <a:pPr marL="0" indent="0">
              <a:buNone/>
            </a:pPr>
            <a:endParaRPr lang="en-GB" sz="1200" dirty="0"/>
          </a:p>
          <a:p>
            <a:pPr marL="0" indent="0">
              <a:buNone/>
            </a:pPr>
            <a:r>
              <a:rPr lang="en-GB" sz="2000" dirty="0"/>
              <a:t>Link your project with ongoing standardization work</a:t>
            </a:r>
          </a:p>
          <a:p>
            <a:pPr marL="0" indent="0">
              <a:buNone/>
            </a:pPr>
            <a:r>
              <a:rPr lang="en-GB" sz="2000" dirty="0"/>
              <a:t>Involve standardisation partner (formal or </a:t>
            </a:r>
            <a:r>
              <a:rPr lang="en-GB" sz="2000" dirty="0" smtClean="0"/>
              <a:t>informal)</a:t>
            </a:r>
            <a:endParaRPr lang="en-GB" sz="2000" dirty="0"/>
          </a:p>
        </p:txBody>
      </p:sp>
    </p:spTree>
    <p:extLst>
      <p:ext uri="{BB962C8B-B14F-4D97-AF65-F5344CB8AC3E}">
        <p14:creationId xmlns:p14="http://schemas.microsoft.com/office/powerpoint/2010/main" val="1138707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t="39011" b="44635"/>
          <a:stretch/>
        </p:blipFill>
        <p:spPr bwMode="auto">
          <a:xfrm>
            <a:off x="0" y="5366475"/>
            <a:ext cx="9144000" cy="149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599" y="1739605"/>
            <a:ext cx="8172659" cy="3529013"/>
          </a:xfrm>
        </p:spPr>
        <p:txBody>
          <a:bodyPr/>
          <a:lstStyle/>
          <a:p>
            <a:pPr marL="0" indent="0">
              <a:buNone/>
            </a:pPr>
            <a:r>
              <a:rPr lang="en-GB" sz="2400" b="1" dirty="0" smtClean="0">
                <a:latin typeface="+mn-lt"/>
              </a:rPr>
              <a:t>INSPIRE</a:t>
            </a:r>
          </a:p>
          <a:p>
            <a:pPr marL="0" indent="0">
              <a:buNone/>
            </a:pPr>
            <a:r>
              <a:rPr lang="en-GB" sz="2000" dirty="0"/>
              <a:t>"</a:t>
            </a:r>
            <a:r>
              <a:rPr lang="en-GB" sz="2000" dirty="0" smtClean="0"/>
              <a:t>All </a:t>
            </a:r>
            <a:r>
              <a:rPr lang="en-GB" sz="2000" dirty="0"/>
              <a:t>activities related to Earth observation data and other spatial data should comply at best with and build upon the existing Infrastructure for Spatial Information in the European Community (INSPIRE)". (SC5 work programme introduction</a:t>
            </a:r>
            <a:r>
              <a:rPr lang="en-GB" sz="2000" dirty="0" smtClean="0"/>
              <a:t>)</a:t>
            </a:r>
            <a:endParaRPr lang="en-GB" sz="2000" dirty="0"/>
          </a:p>
          <a:p>
            <a:r>
              <a:rPr lang="en-GB" sz="2000" dirty="0" smtClean="0"/>
              <a:t>JRC: </a:t>
            </a:r>
            <a:r>
              <a:rPr lang="en-GB" sz="1800" dirty="0">
                <a:hlinkClick r:id="rId4"/>
              </a:rPr>
              <a:t>http://</a:t>
            </a:r>
            <a:r>
              <a:rPr lang="en-GB" sz="1800" dirty="0" smtClean="0">
                <a:hlinkClick r:id="rId4"/>
              </a:rPr>
              <a:t>inspire.ec.europa.eu</a:t>
            </a:r>
            <a:endParaRPr lang="en-GB" sz="1800" dirty="0" smtClean="0"/>
          </a:p>
          <a:p>
            <a:r>
              <a:rPr lang="en-GB" sz="2000" dirty="0" smtClean="0"/>
              <a:t>OGC: </a:t>
            </a:r>
            <a:r>
              <a:rPr lang="en-GB" sz="1800" dirty="0" smtClean="0">
                <a:hlinkClick r:id="rId5"/>
              </a:rPr>
              <a:t>www.opengeospatial.org/pressroom/marketreport/inspire</a:t>
            </a:r>
            <a:endParaRPr lang="en-GB" sz="1800" dirty="0" smtClean="0"/>
          </a:p>
          <a:p>
            <a:pPr marL="0" indent="0">
              <a:buNone/>
            </a:pPr>
            <a:r>
              <a:rPr lang="en-GB" sz="2400" b="1" dirty="0"/>
              <a:t>GEO </a:t>
            </a:r>
            <a:r>
              <a:rPr lang="en-GB" sz="2400" b="1" dirty="0" smtClean="0"/>
              <a:t>– GEOSS</a:t>
            </a:r>
          </a:p>
          <a:p>
            <a:r>
              <a:rPr lang="en-GB" sz="2000" dirty="0" smtClean="0"/>
              <a:t>Follow </a:t>
            </a:r>
            <a:r>
              <a:rPr lang="en-GB" sz="2000" dirty="0"/>
              <a:t>the GEOSS Data Sharing Principles </a:t>
            </a:r>
          </a:p>
          <a:p>
            <a:r>
              <a:rPr lang="en-GB" sz="2000" dirty="0"/>
              <a:t>Register data in the GEO data portal</a:t>
            </a:r>
          </a:p>
          <a:p>
            <a:pPr marL="0" indent="0">
              <a:buNone/>
            </a:pPr>
            <a:endParaRPr lang="en-GB" sz="2400" b="1" dirty="0" smtClean="0"/>
          </a:p>
          <a:p>
            <a:pPr marL="0" indent="0">
              <a:buNone/>
            </a:pPr>
            <a:endParaRPr lang="en-GB" sz="2400" b="1" dirty="0"/>
          </a:p>
          <a:p>
            <a:pPr marL="0" indent="0">
              <a:buNone/>
            </a:pPr>
            <a:endParaRPr lang="en-GB" sz="2000" dirty="0" smtClean="0"/>
          </a:p>
          <a:p>
            <a:pPr marL="0" indent="0">
              <a:buNone/>
            </a:pPr>
            <a:endParaRPr lang="en-GB" sz="2000" dirty="0"/>
          </a:p>
          <a:p>
            <a:endParaRPr lang="en-GB" sz="2000" dirty="0"/>
          </a:p>
        </p:txBody>
      </p:sp>
      <p:sp>
        <p:nvSpPr>
          <p:cNvPr id="6" name="Title 1"/>
          <p:cNvSpPr>
            <a:spLocks noGrp="1"/>
          </p:cNvSpPr>
          <p:nvPr>
            <p:ph type="title"/>
          </p:nvPr>
        </p:nvSpPr>
        <p:spPr>
          <a:xfrm>
            <a:off x="618066" y="1339850"/>
            <a:ext cx="7924801" cy="936625"/>
          </a:xfrm>
        </p:spPr>
        <p:txBody>
          <a:bodyPr/>
          <a:lstStyle/>
          <a:p>
            <a:r>
              <a:rPr lang="en-GB" dirty="0" smtClean="0"/>
              <a:t>Earth observation and spatial data</a:t>
            </a:r>
            <a:endParaRPr lang="en-GB" dirty="0"/>
          </a:p>
        </p:txBody>
      </p:sp>
    </p:spTree>
    <p:extLst>
      <p:ext uri="{BB962C8B-B14F-4D97-AF65-F5344CB8AC3E}">
        <p14:creationId xmlns:p14="http://schemas.microsoft.com/office/powerpoint/2010/main" val="28697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Open Access</a:t>
            </a:r>
            <a:endParaRPr lang="en-GB" dirty="0"/>
          </a:p>
        </p:txBody>
      </p:sp>
      <p:sp>
        <p:nvSpPr>
          <p:cNvPr id="2" name="Content Placeholder 1"/>
          <p:cNvSpPr>
            <a:spLocks noGrp="1"/>
          </p:cNvSpPr>
          <p:nvPr>
            <p:ph idx="1"/>
          </p:nvPr>
        </p:nvSpPr>
        <p:spPr>
          <a:xfrm>
            <a:off x="609600" y="2060849"/>
            <a:ext cx="7950200" cy="3960540"/>
          </a:xfrm>
        </p:spPr>
        <p:txBody>
          <a:bodyPr/>
          <a:lstStyle/>
          <a:p>
            <a:pPr marL="0" indent="0">
              <a:buNone/>
            </a:pPr>
            <a:r>
              <a:rPr lang="en-GB" b="1" i="0" dirty="0" smtClean="0">
                <a:latin typeface="+mj-lt"/>
              </a:rPr>
              <a:t>Open </a:t>
            </a:r>
            <a:r>
              <a:rPr lang="en-GB" b="1" i="0" dirty="0">
                <a:latin typeface="+mj-lt"/>
              </a:rPr>
              <a:t>access to </a:t>
            </a:r>
            <a:r>
              <a:rPr lang="en-GB" b="1" i="0" u="sng" dirty="0">
                <a:latin typeface="+mj-lt"/>
              </a:rPr>
              <a:t>scientific publications </a:t>
            </a:r>
            <a:r>
              <a:rPr lang="en-GB" sz="1600" i="0" dirty="0" smtClean="0">
                <a:latin typeface="+mj-lt"/>
              </a:rPr>
              <a:t>(</a:t>
            </a:r>
            <a:r>
              <a:rPr lang="en-GB" sz="1600" i="0" dirty="0"/>
              <a:t>GA Article </a:t>
            </a:r>
            <a:r>
              <a:rPr lang="en-GB" sz="1600" i="0" dirty="0" smtClean="0"/>
              <a:t>29.2)</a:t>
            </a:r>
            <a:endParaRPr lang="en-GB" sz="1600" i="0" dirty="0">
              <a:latin typeface="+mj-lt"/>
            </a:endParaRPr>
          </a:p>
          <a:p>
            <a:r>
              <a:rPr lang="en-GB" i="0" dirty="0">
                <a:latin typeface="+mj-lt"/>
              </a:rPr>
              <a:t>Each beneficiary must ensure open access (free of charge, online access for any user) to all </a:t>
            </a:r>
            <a:r>
              <a:rPr lang="en-GB" b="1" i="0" dirty="0">
                <a:latin typeface="+mj-lt"/>
              </a:rPr>
              <a:t>peer-reviewed scientific publications</a:t>
            </a:r>
            <a:r>
              <a:rPr lang="en-GB" i="0" dirty="0">
                <a:latin typeface="+mj-lt"/>
              </a:rPr>
              <a:t> relating to its </a:t>
            </a:r>
            <a:r>
              <a:rPr lang="en-GB" i="0" dirty="0" smtClean="0">
                <a:latin typeface="+mj-lt"/>
              </a:rPr>
              <a:t>results by</a:t>
            </a:r>
            <a:endParaRPr lang="en-GB" i="0" dirty="0">
              <a:latin typeface="+mj-lt"/>
            </a:endParaRPr>
          </a:p>
          <a:p>
            <a:pPr lvl="1">
              <a:buFont typeface="Wingdings" panose="05000000000000000000" pitchFamily="2" charset="2"/>
              <a:buChar char="§"/>
            </a:pPr>
            <a:r>
              <a:rPr lang="fr-BE" sz="2400" b="0" dirty="0" smtClean="0">
                <a:latin typeface="+mj-lt"/>
              </a:rPr>
              <a:t>Self-</a:t>
            </a:r>
            <a:r>
              <a:rPr lang="fr-BE" sz="2400" b="0" dirty="0" err="1" smtClean="0">
                <a:latin typeface="+mj-lt"/>
              </a:rPr>
              <a:t>archiving</a:t>
            </a:r>
            <a:r>
              <a:rPr lang="fr-BE" sz="2400" b="0" dirty="0" smtClean="0">
                <a:latin typeface="+mj-lt"/>
              </a:rPr>
              <a:t>: in online </a:t>
            </a:r>
            <a:r>
              <a:rPr lang="fr-BE" sz="2400" b="0" dirty="0" err="1" smtClean="0">
                <a:latin typeface="+mj-lt"/>
              </a:rPr>
              <a:t>repository</a:t>
            </a:r>
            <a:r>
              <a:rPr lang="fr-BE" sz="2400" b="0" dirty="0" smtClean="0">
                <a:latin typeface="+mj-lt"/>
              </a:rPr>
              <a:t> (</a:t>
            </a:r>
            <a:r>
              <a:rPr lang="fr-BE" sz="2400" b="0" dirty="0" err="1" smtClean="0">
                <a:latin typeface="+mj-lt"/>
              </a:rPr>
              <a:t>depositing</a:t>
            </a:r>
            <a:r>
              <a:rPr lang="fr-BE" sz="2400" b="0" dirty="0" smtClean="0">
                <a:latin typeface="+mj-lt"/>
              </a:rPr>
              <a:t>)</a:t>
            </a:r>
          </a:p>
          <a:p>
            <a:pPr lvl="1">
              <a:buFont typeface="Wingdings" panose="05000000000000000000" pitchFamily="2" charset="2"/>
              <a:buChar char="§"/>
            </a:pPr>
            <a:r>
              <a:rPr lang="fr-BE" sz="2400" b="0" i="0" dirty="0" smtClean="0">
                <a:latin typeface="+mj-lt"/>
              </a:rPr>
              <a:t>Open </a:t>
            </a:r>
            <a:r>
              <a:rPr lang="fr-BE" sz="2400" b="0" i="0" dirty="0" err="1" smtClean="0">
                <a:latin typeface="+mj-lt"/>
              </a:rPr>
              <a:t>access</a:t>
            </a:r>
            <a:r>
              <a:rPr lang="fr-BE" sz="2400" b="0" i="0" dirty="0" smtClean="0">
                <a:latin typeface="+mj-lt"/>
              </a:rPr>
              <a:t> </a:t>
            </a:r>
            <a:r>
              <a:rPr lang="fr-BE" sz="2400" b="0" i="0" dirty="0" err="1" smtClean="0">
                <a:latin typeface="+mj-lt"/>
              </a:rPr>
              <a:t>publishing</a:t>
            </a:r>
            <a:endParaRPr lang="en-GB" sz="2400" b="0" i="0" dirty="0" smtClean="0">
              <a:latin typeface="+mj-lt"/>
            </a:endParaRPr>
          </a:p>
          <a:p>
            <a:pPr marL="400050" lvl="1" indent="0">
              <a:buNone/>
            </a:pPr>
            <a:endParaRPr lang="en-GB" dirty="0" smtClean="0">
              <a:latin typeface="+mj-lt"/>
            </a:endParaRPr>
          </a:p>
          <a:p>
            <a:pPr>
              <a:buFont typeface="Wingdings" panose="05000000000000000000" pitchFamily="2" charset="2"/>
              <a:buChar char="Ø"/>
            </a:pPr>
            <a:r>
              <a:rPr lang="en-GB" dirty="0" smtClean="0">
                <a:latin typeface="+mj-lt"/>
              </a:rPr>
              <a:t>Support: www.openaire.eu</a:t>
            </a:r>
          </a:p>
          <a:p>
            <a:endParaRPr lang="en-GB" dirty="0">
              <a:latin typeface="+mj-lt"/>
            </a:endParaRPr>
          </a:p>
        </p:txBody>
      </p:sp>
    </p:spTree>
    <p:extLst>
      <p:ext uri="{BB962C8B-B14F-4D97-AF65-F5344CB8AC3E}">
        <p14:creationId xmlns:p14="http://schemas.microsoft.com/office/powerpoint/2010/main" val="218922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Open Access</a:t>
            </a:r>
            <a:endParaRPr lang="en-GB" dirty="0"/>
          </a:p>
        </p:txBody>
      </p:sp>
      <p:sp>
        <p:nvSpPr>
          <p:cNvPr id="2" name="Content Placeholder 1"/>
          <p:cNvSpPr>
            <a:spLocks noGrp="1"/>
          </p:cNvSpPr>
          <p:nvPr>
            <p:ph idx="1"/>
          </p:nvPr>
        </p:nvSpPr>
        <p:spPr>
          <a:xfrm>
            <a:off x="609600" y="2060848"/>
            <a:ext cx="7950200" cy="4608511"/>
          </a:xfrm>
        </p:spPr>
        <p:txBody>
          <a:bodyPr/>
          <a:lstStyle/>
          <a:p>
            <a:pPr marL="0" indent="0">
              <a:buNone/>
            </a:pPr>
            <a:r>
              <a:rPr lang="en-GB" b="1" i="0" dirty="0" smtClean="0">
                <a:latin typeface="+mj-lt"/>
                <a:cs typeface="Times New Roman" panose="02020603050405020304" pitchFamily="18" charset="0"/>
              </a:rPr>
              <a:t>Open access to </a:t>
            </a:r>
            <a:r>
              <a:rPr lang="en-GB" b="1" i="0" u="sng" dirty="0" smtClean="0">
                <a:latin typeface="+mj-lt"/>
                <a:cs typeface="Times New Roman" panose="02020603050405020304" pitchFamily="18" charset="0"/>
              </a:rPr>
              <a:t>research data </a:t>
            </a:r>
            <a:r>
              <a:rPr lang="en-GB" sz="1600" i="0" dirty="0" smtClean="0">
                <a:latin typeface="+mj-lt"/>
                <a:cs typeface="Times New Roman" panose="02020603050405020304" pitchFamily="18" charset="0"/>
              </a:rPr>
              <a:t>(GA Article 29.3 )</a:t>
            </a:r>
          </a:p>
          <a:p>
            <a:pPr>
              <a:buFont typeface="Wingdings" panose="05000000000000000000" pitchFamily="2" charset="2"/>
              <a:buChar char="Ø"/>
            </a:pPr>
            <a:r>
              <a:rPr lang="fr-BE" sz="2000" i="0" dirty="0" smtClean="0">
                <a:latin typeface="+mj-lt"/>
                <a:cs typeface="Times New Roman" panose="02020603050405020304" pitchFamily="18" charset="0"/>
              </a:rPr>
              <a:t>Open </a:t>
            </a:r>
            <a:r>
              <a:rPr lang="fr-BE" sz="2000" i="0" dirty="0" err="1" smtClean="0">
                <a:latin typeface="+mj-lt"/>
                <a:cs typeface="Times New Roman" panose="02020603050405020304" pitchFamily="18" charset="0"/>
              </a:rPr>
              <a:t>Research</a:t>
            </a:r>
            <a:r>
              <a:rPr lang="fr-BE" sz="2000" i="0" dirty="0" smtClean="0">
                <a:latin typeface="+mj-lt"/>
                <a:cs typeface="Times New Roman" panose="02020603050405020304" pitchFamily="18" charset="0"/>
              </a:rPr>
              <a:t> Data </a:t>
            </a:r>
            <a:r>
              <a:rPr lang="fr-BE" sz="2000" i="0" dirty="0" err="1" smtClean="0">
                <a:latin typeface="+mj-lt"/>
                <a:cs typeface="Times New Roman" panose="02020603050405020304" pitchFamily="18" charset="0"/>
              </a:rPr>
              <a:t>applies</a:t>
            </a:r>
            <a:r>
              <a:rPr lang="fr-BE" sz="2000" i="0" dirty="0" smtClean="0">
                <a:latin typeface="+mj-lt"/>
                <a:cs typeface="Times New Roman" panose="02020603050405020304" pitchFamily="18" charset="0"/>
              </a:rPr>
              <a:t> by default to </a:t>
            </a:r>
            <a:r>
              <a:rPr lang="fr-BE" sz="2000" i="0" dirty="0" err="1" smtClean="0">
                <a:latin typeface="+mj-lt"/>
                <a:cs typeface="Times New Roman" panose="02020603050405020304" pitchFamily="18" charset="0"/>
              </a:rPr>
              <a:t>whole</a:t>
            </a:r>
            <a:r>
              <a:rPr lang="fr-BE" sz="2000" i="0" dirty="0" smtClean="0">
                <a:latin typeface="+mj-lt"/>
                <a:cs typeface="Times New Roman" panose="02020603050405020304" pitchFamily="18" charset="0"/>
              </a:rPr>
              <a:t> H2020</a:t>
            </a:r>
            <a:endParaRPr lang="en-GB" sz="1800" i="0" dirty="0" smtClean="0">
              <a:latin typeface="+mj-lt"/>
              <a:cs typeface="Times New Roman" panose="02020603050405020304" pitchFamily="18" charset="0"/>
            </a:endParaRPr>
          </a:p>
          <a:p>
            <a:pPr marL="0" indent="0">
              <a:buNone/>
            </a:pPr>
            <a:endParaRPr lang="en-GB" i="0" dirty="0">
              <a:latin typeface="+mj-lt"/>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6725" y="3028950"/>
            <a:ext cx="3974175" cy="276225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962524" y="3028950"/>
            <a:ext cx="3810001" cy="2762249"/>
          </a:xfrm>
          <a:prstGeom prst="rect">
            <a:avLst/>
          </a:prstGeom>
          <a:noFill/>
        </p:spPr>
      </p:pic>
    </p:spTree>
    <p:extLst>
      <p:ext uri="{BB962C8B-B14F-4D97-AF65-F5344CB8AC3E}">
        <p14:creationId xmlns:p14="http://schemas.microsoft.com/office/powerpoint/2010/main" val="234153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b="1"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i="0" kern="0" dirty="0" smtClean="0">
                <a:solidFill>
                  <a:schemeClr val="tx1"/>
                </a:solidFill>
              </a:rPr>
              <a:t>BG 9 - </a:t>
            </a:r>
            <a:r>
              <a:rPr lang="fr-BE" i="0" kern="0" dirty="0" err="1" smtClean="0">
                <a:solidFill>
                  <a:schemeClr val="tx1"/>
                </a:solidFill>
              </a:rPr>
              <a:t>Intaros</a:t>
            </a:r>
            <a:endParaRPr lang="en-GB" sz="800" b="0" i="0" kern="0" dirty="0">
              <a:solidFill>
                <a:schemeClr val="tx1"/>
              </a:solidFill>
            </a:endParaRPr>
          </a:p>
        </p:txBody>
      </p:sp>
      <p:sp>
        <p:nvSpPr>
          <p:cNvPr id="6" name="Espace réservé du contenu 1"/>
          <p:cNvSpPr txBox="1">
            <a:spLocks/>
          </p:cNvSpPr>
          <p:nvPr/>
        </p:nvSpPr>
        <p:spPr>
          <a:xfrm>
            <a:off x="899592" y="3933056"/>
            <a:ext cx="7272808" cy="86409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a:solidFill>
                  <a:schemeClr val="accent1"/>
                </a:solidFill>
              </a:rPr>
              <a:t>Project implementation: key </a:t>
            </a:r>
            <a:r>
              <a:rPr lang="en-GB" i="0" kern="0" dirty="0" smtClean="0">
                <a:solidFill>
                  <a:schemeClr val="accent1"/>
                </a:solidFill>
              </a:rPr>
              <a:t>aspects </a:t>
            </a:r>
            <a:r>
              <a:rPr lang="en-GB" i="0" kern="0" dirty="0">
                <a:solidFill>
                  <a:schemeClr val="accent1"/>
                </a:solidFill>
              </a:rPr>
              <a:t>+ administrative, financial and legal issues</a:t>
            </a:r>
          </a:p>
          <a:p>
            <a:endParaRPr lang="en-GB" sz="800" b="0" i="0" kern="0" dirty="0">
              <a:solidFill>
                <a:schemeClr val="accent1"/>
              </a:solidFill>
            </a:endParaRPr>
          </a:p>
        </p:txBody>
      </p:sp>
      <p:sp>
        <p:nvSpPr>
          <p:cNvPr id="7" name="Espace réservé du contenu 1"/>
          <p:cNvSpPr txBox="1">
            <a:spLocks/>
          </p:cNvSpPr>
          <p:nvPr/>
        </p:nvSpPr>
        <p:spPr>
          <a:xfrm>
            <a:off x="899592" y="509144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203387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p14="http://schemas.microsoft.com/office/powerpoint/2010/main" val="3635152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Open Access</a:t>
            </a:r>
            <a:endParaRPr lang="en-GB" dirty="0"/>
          </a:p>
        </p:txBody>
      </p:sp>
      <p:sp>
        <p:nvSpPr>
          <p:cNvPr id="2" name="Content Placeholder 1"/>
          <p:cNvSpPr>
            <a:spLocks noGrp="1"/>
          </p:cNvSpPr>
          <p:nvPr>
            <p:ph idx="1"/>
          </p:nvPr>
        </p:nvSpPr>
        <p:spPr>
          <a:xfrm>
            <a:off x="609600" y="2060848"/>
            <a:ext cx="7950200" cy="4608511"/>
          </a:xfrm>
        </p:spPr>
        <p:txBody>
          <a:bodyPr/>
          <a:lstStyle/>
          <a:p>
            <a:pPr marL="0" indent="0">
              <a:buNone/>
            </a:pPr>
            <a:r>
              <a:rPr lang="en-GB" b="1" i="0" dirty="0" smtClean="0">
                <a:latin typeface="+mj-lt"/>
                <a:cs typeface="Times New Roman" panose="02020603050405020304" pitchFamily="18" charset="0"/>
              </a:rPr>
              <a:t>Open access to </a:t>
            </a:r>
            <a:r>
              <a:rPr lang="en-GB" b="1" i="0" u="sng" dirty="0" smtClean="0">
                <a:latin typeface="+mj-lt"/>
                <a:cs typeface="Times New Roman" panose="02020603050405020304" pitchFamily="18" charset="0"/>
              </a:rPr>
              <a:t>research data </a:t>
            </a:r>
            <a:r>
              <a:rPr lang="en-GB" sz="1600" i="0" dirty="0" smtClean="0">
                <a:latin typeface="+mj-lt"/>
                <a:cs typeface="Times New Roman" panose="02020603050405020304" pitchFamily="18" charset="0"/>
              </a:rPr>
              <a:t>(GA Article 29.3 )</a:t>
            </a:r>
          </a:p>
          <a:p>
            <a:pPr marL="285750"/>
            <a:r>
              <a:rPr lang="fr-BE" sz="2000" i="0" dirty="0" err="1" smtClean="0">
                <a:cs typeface="Times New Roman" panose="02020603050405020304" pitchFamily="18" charset="0"/>
              </a:rPr>
              <a:t>Requirements</a:t>
            </a:r>
            <a:r>
              <a:rPr lang="fr-BE" sz="2000" i="0" dirty="0" smtClean="0">
                <a:cs typeface="Times New Roman" panose="02020603050405020304" pitchFamily="18" charset="0"/>
              </a:rPr>
              <a:t> in GA:</a:t>
            </a:r>
          </a:p>
          <a:p>
            <a:pPr marL="857250" lvl="1" indent="-457200">
              <a:buFont typeface="+mj-lt"/>
              <a:buAutoNum type="arabicPeriod"/>
            </a:pPr>
            <a:r>
              <a:rPr lang="en-GB" sz="1800" b="0" dirty="0" smtClean="0">
                <a:cs typeface="Times New Roman" panose="02020603050405020304" pitchFamily="18" charset="0"/>
              </a:rPr>
              <a:t>deposit data in a research </a:t>
            </a:r>
            <a:r>
              <a:rPr lang="en-GB" sz="1800" dirty="0" smtClean="0">
                <a:cs typeface="Times New Roman" panose="02020603050405020304" pitchFamily="18" charset="0"/>
              </a:rPr>
              <a:t>data repository</a:t>
            </a:r>
          </a:p>
          <a:p>
            <a:pPr marL="857250" lvl="1" indent="-457200">
              <a:buFont typeface="+mj-lt"/>
              <a:buAutoNum type="arabicPeriod"/>
            </a:pPr>
            <a:r>
              <a:rPr lang="en-GB" sz="1800" b="0" dirty="0" smtClean="0">
                <a:cs typeface="Times New Roman" panose="02020603050405020304" pitchFamily="18" charset="0"/>
              </a:rPr>
              <a:t>take measures to make it possible for </a:t>
            </a:r>
            <a:r>
              <a:rPr lang="en-GB" sz="1800" dirty="0" smtClean="0">
                <a:cs typeface="Times New Roman" panose="02020603050405020304" pitchFamily="18" charset="0"/>
              </a:rPr>
              <a:t>third parties to access, mine, exploit, reproduce and disseminate </a:t>
            </a:r>
            <a:r>
              <a:rPr lang="en-GB" sz="1800" b="0" dirty="0" smtClean="0">
                <a:cs typeface="Times New Roman" panose="02020603050405020304" pitchFamily="18" charset="0"/>
              </a:rPr>
              <a:t>— free of charge for any user</a:t>
            </a:r>
          </a:p>
          <a:p>
            <a:pPr marL="857250" lvl="1" indent="-457200">
              <a:buFont typeface="+mj-lt"/>
              <a:buAutoNum type="arabicPeriod"/>
            </a:pPr>
            <a:r>
              <a:rPr lang="en-GB" sz="1800" b="0" dirty="0" smtClean="0">
                <a:cs typeface="Times New Roman" panose="02020603050405020304" pitchFamily="18" charset="0"/>
              </a:rPr>
              <a:t>provide </a:t>
            </a:r>
            <a:r>
              <a:rPr lang="en-GB" sz="1800" dirty="0" smtClean="0">
                <a:cs typeface="Times New Roman" panose="02020603050405020304" pitchFamily="18" charset="0"/>
              </a:rPr>
              <a:t>information about tools and instruments </a:t>
            </a:r>
            <a:r>
              <a:rPr lang="en-GB" sz="1800" b="0" dirty="0" smtClean="0">
                <a:cs typeface="Times New Roman" panose="02020603050405020304" pitchFamily="18" charset="0"/>
              </a:rPr>
              <a:t>at the disposal of the beneficiaries and necessary for validating the results </a:t>
            </a:r>
            <a:endParaRPr lang="en-GB" sz="1800" b="0" i="0" dirty="0" smtClean="0">
              <a:cs typeface="Times New Roman" panose="02020603050405020304" pitchFamily="18" charset="0"/>
            </a:endParaRPr>
          </a:p>
          <a:p>
            <a:pPr marL="0" indent="0">
              <a:buNone/>
            </a:pPr>
            <a:endParaRPr lang="en-GB" i="0" dirty="0">
              <a:latin typeface="+mj-lt"/>
              <a:cs typeface="Times New Roman" panose="02020603050405020304" pitchFamily="18" charset="0"/>
            </a:endParaRPr>
          </a:p>
        </p:txBody>
      </p:sp>
    </p:spTree>
    <p:extLst>
      <p:ext uri="{BB962C8B-B14F-4D97-AF65-F5344CB8AC3E}">
        <p14:creationId xmlns:p14="http://schemas.microsoft.com/office/powerpoint/2010/main" val="2490273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Open Access</a:t>
            </a:r>
            <a:endParaRPr lang="en-GB" dirty="0"/>
          </a:p>
        </p:txBody>
      </p:sp>
      <p:sp>
        <p:nvSpPr>
          <p:cNvPr id="2" name="Content Placeholder 1"/>
          <p:cNvSpPr>
            <a:spLocks noGrp="1"/>
          </p:cNvSpPr>
          <p:nvPr>
            <p:ph idx="1"/>
          </p:nvPr>
        </p:nvSpPr>
        <p:spPr>
          <a:xfrm>
            <a:off x="609600" y="1800226"/>
            <a:ext cx="7950200" cy="4653110"/>
          </a:xfrm>
        </p:spPr>
        <p:txBody>
          <a:bodyPr/>
          <a:lstStyle/>
          <a:p>
            <a:pPr marL="0" indent="0">
              <a:buNone/>
            </a:pPr>
            <a:r>
              <a:rPr lang="en-GB" b="1" i="0" dirty="0" smtClean="0">
                <a:latin typeface="+mj-lt"/>
                <a:cs typeface="Times New Roman" panose="02020603050405020304" pitchFamily="18" charset="0"/>
              </a:rPr>
              <a:t>Open </a:t>
            </a:r>
            <a:r>
              <a:rPr lang="en-GB" b="1" i="0" dirty="0">
                <a:latin typeface="+mj-lt"/>
                <a:cs typeface="Times New Roman" panose="02020603050405020304" pitchFamily="18" charset="0"/>
              </a:rPr>
              <a:t>access to </a:t>
            </a:r>
            <a:r>
              <a:rPr lang="en-GB" b="1" i="0" u="sng" dirty="0">
                <a:latin typeface="+mj-lt"/>
                <a:cs typeface="Times New Roman" panose="02020603050405020304" pitchFamily="18" charset="0"/>
              </a:rPr>
              <a:t>research data </a:t>
            </a:r>
            <a:r>
              <a:rPr lang="en-GB" sz="1600" i="0" dirty="0" smtClean="0">
                <a:latin typeface="+mj-lt"/>
                <a:cs typeface="Times New Roman" panose="02020603050405020304" pitchFamily="18" charset="0"/>
              </a:rPr>
              <a:t>(</a:t>
            </a:r>
            <a:r>
              <a:rPr lang="en-GB" sz="1600" i="0" dirty="0">
                <a:latin typeface="+mj-lt"/>
                <a:cs typeface="Times New Roman" panose="02020603050405020304" pitchFamily="18" charset="0"/>
              </a:rPr>
              <a:t>GA Article 29.3 </a:t>
            </a:r>
            <a:r>
              <a:rPr lang="en-GB" sz="1600" i="0" dirty="0" smtClean="0">
                <a:latin typeface="+mj-lt"/>
                <a:cs typeface="Times New Roman" panose="02020603050405020304" pitchFamily="18" charset="0"/>
              </a:rPr>
              <a:t>)</a:t>
            </a:r>
            <a:endParaRPr lang="en-GB" sz="1600" i="0" dirty="0">
              <a:latin typeface="+mj-lt"/>
              <a:cs typeface="Times New Roman" panose="02020603050405020304" pitchFamily="18" charset="0"/>
            </a:endParaRPr>
          </a:p>
          <a:p>
            <a:pPr>
              <a:buFont typeface="Wingdings" panose="05000000000000000000" pitchFamily="2" charset="2"/>
              <a:buChar char="Ø"/>
            </a:pPr>
            <a:r>
              <a:rPr lang="en-GB" sz="2000" i="0" dirty="0" smtClean="0">
                <a:cs typeface="Times New Roman" panose="02020603050405020304" pitchFamily="18" charset="0"/>
              </a:rPr>
              <a:t>data </a:t>
            </a:r>
            <a:r>
              <a:rPr lang="en-GB" sz="2000" i="0" dirty="0">
                <a:cs typeface="Times New Roman" panose="02020603050405020304" pitchFamily="18" charset="0"/>
              </a:rPr>
              <a:t>management </a:t>
            </a:r>
            <a:r>
              <a:rPr lang="en-GB" sz="2000" i="0" dirty="0" smtClean="0">
                <a:cs typeface="Times New Roman" panose="02020603050405020304" pitchFamily="18" charset="0"/>
              </a:rPr>
              <a:t>plan (DMP) = deliverable  at M6</a:t>
            </a: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dirty="0">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dirty="0">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lvl="1">
              <a:buFont typeface="Wingdings" panose="05000000000000000000" pitchFamily="2" charset="2"/>
              <a:buChar char="§"/>
            </a:pPr>
            <a:endParaRPr lang="fr-BE" i="0" dirty="0" smtClean="0">
              <a:latin typeface="+mj-lt"/>
              <a:cs typeface="Times New Roman" panose="02020603050405020304" pitchFamily="18" charset="0"/>
            </a:endParaRPr>
          </a:p>
          <a:p>
            <a:pPr marL="254000" lvl="1" indent="0">
              <a:buNone/>
            </a:pPr>
            <a:endParaRPr lang="fr-BE" dirty="0">
              <a:cs typeface="Times New Roman" panose="02020603050405020304" pitchFamily="18" charset="0"/>
            </a:endParaRPr>
          </a:p>
          <a:p>
            <a:pPr marL="254000" lvl="1" indent="0">
              <a:buNone/>
            </a:pPr>
            <a:r>
              <a:rPr lang="en-GB" sz="1600" b="0" i="1" dirty="0" smtClean="0"/>
              <a:t>Support</a:t>
            </a:r>
          </a:p>
          <a:p>
            <a:pPr marL="254000" lvl="1" indent="0">
              <a:buNone/>
            </a:pPr>
            <a:r>
              <a:rPr lang="fr-BE" sz="1400" i="1" dirty="0">
                <a:cs typeface="Times New Roman" panose="02020603050405020304" pitchFamily="18" charset="0"/>
                <a:hlinkClick r:id="rId3"/>
              </a:rPr>
              <a:t>http://</a:t>
            </a:r>
            <a:r>
              <a:rPr lang="fr-BE" sz="1400" i="1" dirty="0" smtClean="0">
                <a:cs typeface="Times New Roman" panose="02020603050405020304" pitchFamily="18" charset="0"/>
                <a:hlinkClick r:id="rId3"/>
              </a:rPr>
              <a:t>ec.europa.eu/research/participants/data/ref/h2020/grants_manual/hi/oa_pilot/h2020-hi-oa-pilot-guide_en.pdf</a:t>
            </a:r>
            <a:endParaRPr lang="fr-BE" sz="1400" i="1" dirty="0" smtClean="0">
              <a:cs typeface="Times New Roman" panose="02020603050405020304" pitchFamily="18" charset="0"/>
            </a:endParaRPr>
          </a:p>
          <a:p>
            <a:pPr marL="254000" lvl="1" indent="0">
              <a:buNone/>
            </a:pPr>
            <a:r>
              <a:rPr lang="fr-BE" sz="1400" i="1" dirty="0">
                <a:cs typeface="Times New Roman" panose="02020603050405020304" pitchFamily="18" charset="0"/>
                <a:hlinkClick r:id="rId4"/>
              </a:rPr>
              <a:t>http://</a:t>
            </a:r>
            <a:r>
              <a:rPr lang="fr-BE" sz="1400" i="1" dirty="0" smtClean="0">
                <a:cs typeface="Times New Roman" panose="02020603050405020304" pitchFamily="18" charset="0"/>
                <a:hlinkClick r:id="rId4"/>
              </a:rPr>
              <a:t>ec.europa.eu/research/participants/docs/h2020-funding-guide/cross-cutting-issues/open-access-dissemination_en.htm</a:t>
            </a:r>
            <a:endParaRPr lang="fr-BE" sz="1400" i="1" dirty="0" smtClean="0">
              <a:cs typeface="Times New Roman" panose="02020603050405020304" pitchFamily="18" charset="0"/>
            </a:endParaRPr>
          </a:p>
          <a:p>
            <a:pPr marL="254000" lvl="1" indent="0">
              <a:buNone/>
            </a:pPr>
            <a:endParaRPr lang="fr-BE" sz="1400" i="1" dirty="0" smtClean="0">
              <a:cs typeface="Times New Roman" panose="02020603050405020304" pitchFamily="18" charset="0"/>
            </a:endParaRP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906780" y="2609850"/>
            <a:ext cx="3369945" cy="2310130"/>
          </a:xfrm>
          <a:prstGeom prst="rect">
            <a:avLst/>
          </a:prstGeom>
          <a:noFill/>
        </p:spPr>
      </p:pic>
    </p:spTree>
    <p:extLst>
      <p:ext uri="{BB962C8B-B14F-4D97-AF65-F5344CB8AC3E}">
        <p14:creationId xmlns:p14="http://schemas.microsoft.com/office/powerpoint/2010/main" val="175985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110903"/>
            <a:ext cx="8096655" cy="3910486"/>
          </a:xfrm>
        </p:spPr>
        <p:txBody>
          <a:bodyPr/>
          <a:lstStyle/>
          <a:p>
            <a:pPr marL="0" indent="0">
              <a:buNone/>
            </a:pPr>
            <a:r>
              <a:rPr lang="en-GB" b="1" u="sng" dirty="0"/>
              <a:t>Legal obligation to </a:t>
            </a:r>
            <a:r>
              <a:rPr lang="en-GB" b="1" u="sng" dirty="0" smtClean="0"/>
              <a:t>promote</a:t>
            </a:r>
            <a:r>
              <a:rPr lang="fr-FR" b="1" u="sng" dirty="0" smtClean="0"/>
              <a:t> project </a:t>
            </a:r>
            <a:r>
              <a:rPr lang="fr-FR" sz="1800" dirty="0"/>
              <a:t>(Art. 38.1.1)</a:t>
            </a:r>
          </a:p>
          <a:p>
            <a:pPr marL="0" indent="0">
              <a:buNone/>
            </a:pPr>
            <a:endParaRPr lang="en-GB" sz="1800" dirty="0"/>
          </a:p>
          <a:p>
            <a:pPr marL="0" indent="0">
              <a:buNone/>
            </a:pPr>
            <a:endParaRPr lang="en-GB" sz="900" b="1" dirty="0"/>
          </a:p>
          <a:p>
            <a:pPr algn="just">
              <a:buFont typeface="Arial" panose="020B0604020202020204" pitchFamily="34" charset="0"/>
              <a:buChar char="•"/>
            </a:pPr>
            <a:r>
              <a:rPr lang="en-GB" altLang="en-US" dirty="0"/>
              <a:t>The </a:t>
            </a:r>
            <a:r>
              <a:rPr lang="en-GB" altLang="en-US" b="1" dirty="0"/>
              <a:t>beneficiaries</a:t>
            </a:r>
            <a:r>
              <a:rPr lang="en-GB" altLang="en-US" dirty="0"/>
              <a:t> </a:t>
            </a:r>
            <a:r>
              <a:rPr lang="en-GB" altLang="en-US" b="1" dirty="0"/>
              <a:t>must promote  the action and its results</a:t>
            </a:r>
            <a:r>
              <a:rPr lang="en-GB" altLang="en-US" dirty="0"/>
              <a:t>, by providing </a:t>
            </a:r>
            <a:r>
              <a:rPr lang="en-GB" altLang="en-US" b="1" dirty="0"/>
              <a:t>targeted</a:t>
            </a:r>
            <a:r>
              <a:rPr lang="en-GB" altLang="en-US" dirty="0"/>
              <a:t> information to </a:t>
            </a:r>
            <a:r>
              <a:rPr lang="en-GB" altLang="en-US" b="1" dirty="0"/>
              <a:t>multiple audiences </a:t>
            </a:r>
            <a:r>
              <a:rPr lang="en-GB" altLang="en-US" dirty="0"/>
              <a:t>(including the media and the public) </a:t>
            </a:r>
            <a:r>
              <a:rPr lang="en-GB" altLang="en-US" b="1" dirty="0"/>
              <a:t>in a strategic </a:t>
            </a:r>
            <a:r>
              <a:rPr lang="en-GB" altLang="en-US" dirty="0"/>
              <a:t>and effective manner". </a:t>
            </a:r>
            <a:r>
              <a:rPr lang="en-GB" altLang="de-DE" dirty="0"/>
              <a:t>[…]</a:t>
            </a:r>
          </a:p>
          <a:p>
            <a:pPr algn="just">
              <a:buFont typeface="Arial" panose="020B0604020202020204" pitchFamily="34" charset="0"/>
              <a:buChar char="•"/>
            </a:pPr>
            <a:endParaRPr lang="en-GB" altLang="en-US" sz="2000" dirty="0"/>
          </a:p>
          <a:p>
            <a:pPr algn="just">
              <a:spcBef>
                <a:spcPts val="1200"/>
              </a:spcBef>
              <a:buFont typeface="Arial" panose="020B0604020202020204" pitchFamily="34" charset="0"/>
              <a:buChar char="•"/>
            </a:pPr>
            <a:r>
              <a:rPr lang="en-GB" altLang="en-US" dirty="0"/>
              <a:t>Before engaging in a communication activity expected to have a </a:t>
            </a:r>
            <a:r>
              <a:rPr lang="en-GB" altLang="en-US" b="1" dirty="0"/>
              <a:t>major media impact</a:t>
            </a:r>
            <a:r>
              <a:rPr lang="en-GB" altLang="en-US" dirty="0"/>
              <a:t>, the beneficiaries must inform the Agency (see Article 52).</a:t>
            </a:r>
          </a:p>
          <a:p>
            <a:pPr marL="0" indent="0">
              <a:buNone/>
            </a:pPr>
            <a:endParaRPr lang="en-GB" dirty="0"/>
          </a:p>
        </p:txBody>
      </p:sp>
      <p:sp>
        <p:nvSpPr>
          <p:cNvPr id="4" name="Title 2"/>
          <p:cNvSpPr>
            <a:spLocks noGrp="1"/>
          </p:cNvSpPr>
          <p:nvPr>
            <p:ph type="title"/>
          </p:nvPr>
        </p:nvSpPr>
        <p:spPr>
          <a:xfrm>
            <a:off x="599016" y="1400175"/>
            <a:ext cx="7924801" cy="704850"/>
          </a:xfrm>
        </p:spPr>
        <p:txBody>
          <a:bodyPr/>
          <a:lstStyle/>
          <a:p>
            <a:r>
              <a:rPr lang="en-GB" b="1" dirty="0" smtClean="0"/>
              <a:t>Communication in H2020</a:t>
            </a:r>
            <a:endParaRPr lang="en-GB" sz="2900" b="1" dirty="0"/>
          </a:p>
        </p:txBody>
      </p:sp>
    </p:spTree>
    <p:extLst>
      <p:ext uri="{BB962C8B-B14F-4D97-AF65-F5344CB8AC3E}">
        <p14:creationId xmlns:p14="http://schemas.microsoft.com/office/powerpoint/2010/main" val="381141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972688"/>
            <a:ext cx="8295341" cy="4377414"/>
          </a:xfrm>
        </p:spPr>
        <p:txBody>
          <a:bodyPr/>
          <a:lstStyle/>
          <a:p>
            <a:pPr marL="0" indent="0">
              <a:buFont typeface="Arial" pitchFamily="34" charset="0"/>
              <a:buNone/>
              <a:defRPr/>
            </a:pPr>
            <a:r>
              <a:rPr lang="en-GB" sz="2600" b="1" i="0" u="sng" dirty="0"/>
              <a:t>Acknowledgement of EU </a:t>
            </a:r>
            <a:r>
              <a:rPr lang="en-GB" sz="2600" b="1" i="0" u="sng" dirty="0" smtClean="0"/>
              <a:t>funding </a:t>
            </a:r>
            <a:r>
              <a:rPr lang="en-GB" sz="1600" i="0" dirty="0" smtClean="0"/>
              <a:t>(</a:t>
            </a:r>
            <a:r>
              <a:rPr lang="en-GB" sz="1600" dirty="0" smtClean="0">
                <a:sym typeface="Wingdings" panose="05000000000000000000" pitchFamily="2" charset="2"/>
              </a:rPr>
              <a:t>Art. </a:t>
            </a:r>
            <a:r>
              <a:rPr lang="en-GB" sz="1600" dirty="0" smtClean="0"/>
              <a:t>38.1.2)</a:t>
            </a:r>
          </a:p>
          <a:p>
            <a:pPr marL="0" indent="0">
              <a:buFont typeface="Arial" pitchFamily="34" charset="0"/>
              <a:buNone/>
              <a:defRPr/>
            </a:pPr>
            <a:endParaRPr lang="en-GB" dirty="0" smtClean="0"/>
          </a:p>
          <a:p>
            <a:pPr marL="715963" indent="-357188">
              <a:spcBef>
                <a:spcPts val="0"/>
              </a:spcBef>
              <a:buFont typeface="Arial" panose="020B0604020202020204" pitchFamily="34" charset="0"/>
              <a:buChar char="•"/>
              <a:defRPr/>
            </a:pPr>
            <a:r>
              <a:rPr lang="en-GB" b="1" i="0" dirty="0" smtClean="0"/>
              <a:t>Use EU emblem</a:t>
            </a:r>
          </a:p>
          <a:p>
            <a:pPr marL="701675" indent="-342900">
              <a:spcBef>
                <a:spcPts val="0"/>
              </a:spcBef>
              <a:buFont typeface="Arial" panose="020B0604020202020204" pitchFamily="34" charset="0"/>
              <a:buChar char="•"/>
              <a:defRPr/>
            </a:pPr>
            <a:endParaRPr lang="en-GB" sz="2000" i="0" dirty="0" smtClean="0"/>
          </a:p>
          <a:p>
            <a:pPr marL="701675" indent="-342900">
              <a:spcBef>
                <a:spcPts val="0"/>
              </a:spcBef>
              <a:buFont typeface="Arial" panose="020B0604020202020204" pitchFamily="34" charset="0"/>
              <a:buChar char="•"/>
              <a:defRPr/>
            </a:pPr>
            <a:r>
              <a:rPr lang="en-GB" sz="2000" i="0" dirty="0" smtClean="0"/>
              <a:t>High-resolution emblems are available here: </a:t>
            </a:r>
            <a:r>
              <a:rPr lang="en-GB" sz="1400" i="0" dirty="0" smtClean="0"/>
              <a:t/>
            </a:r>
            <a:br>
              <a:rPr lang="en-GB" sz="1400" i="0" dirty="0" smtClean="0"/>
            </a:br>
            <a:r>
              <a:rPr lang="en-GB" sz="1400" i="0" dirty="0" smtClean="0">
                <a:hlinkClick r:id="rId2"/>
              </a:rPr>
              <a:t>http://europa.eu/about-eu/basic-information/symbols/flag/</a:t>
            </a:r>
            <a:endParaRPr lang="en-GB" sz="1400" i="0" dirty="0" smtClean="0"/>
          </a:p>
          <a:p>
            <a:pPr marL="644525" indent="-285750">
              <a:spcBef>
                <a:spcPts val="0"/>
              </a:spcBef>
              <a:buFont typeface="Arial" panose="020B0604020202020204" pitchFamily="34" charset="0"/>
              <a:buChar char="•"/>
              <a:defRPr/>
            </a:pPr>
            <a:endParaRPr lang="en-GB" sz="1600" i="0" dirty="0" smtClean="0"/>
          </a:p>
          <a:p>
            <a:pPr marL="715963" indent="-357188">
              <a:spcBef>
                <a:spcPts val="0"/>
              </a:spcBef>
              <a:buFont typeface="Arial" panose="020B0604020202020204" pitchFamily="34" charset="0"/>
              <a:buChar char="•"/>
              <a:defRPr/>
            </a:pPr>
            <a:r>
              <a:rPr lang="en-GB" b="1" i="0" dirty="0"/>
              <a:t>Use text as indicated in GA </a:t>
            </a:r>
            <a:endParaRPr lang="en-GB" b="1" i="0" dirty="0" smtClean="0"/>
          </a:p>
          <a:p>
            <a:pPr marL="530225" indent="-171450">
              <a:spcBef>
                <a:spcPts val="0"/>
              </a:spcBef>
              <a:buFont typeface="Arial" panose="020B0604020202020204" pitchFamily="34" charset="0"/>
              <a:buChar char="•"/>
              <a:defRPr/>
            </a:pPr>
            <a:endParaRPr lang="en-GB" sz="800" i="0" dirty="0" smtClean="0"/>
          </a:p>
          <a:p>
            <a:pPr marL="701675" indent="-342900">
              <a:spcBef>
                <a:spcPts val="0"/>
              </a:spcBef>
              <a:buFont typeface="Arial" panose="020B0604020202020204" pitchFamily="34" charset="0"/>
              <a:buChar char="•"/>
              <a:defRPr/>
            </a:pPr>
            <a:r>
              <a:rPr lang="en-GB" sz="2000" dirty="0"/>
              <a:t>"</a:t>
            </a:r>
            <a:r>
              <a:rPr lang="en-GB" sz="2000" b="0" dirty="0" smtClean="0"/>
              <a:t>This </a:t>
            </a:r>
            <a:r>
              <a:rPr lang="en-GB" sz="2000" b="0" dirty="0"/>
              <a:t>project has received funding from the </a:t>
            </a:r>
            <a:r>
              <a:rPr lang="en-GB" sz="2000" b="0" dirty="0" smtClean="0"/>
              <a:t>European </a:t>
            </a:r>
            <a:r>
              <a:rPr lang="en-GB" sz="2000" b="0" dirty="0"/>
              <a:t>Union’s Horizon 2020 research and innovation </a:t>
            </a:r>
            <a:r>
              <a:rPr lang="en-GB" sz="2000" b="0" dirty="0" smtClean="0"/>
              <a:t>programme under </a:t>
            </a:r>
            <a:r>
              <a:rPr lang="en-GB" sz="2000" b="0" dirty="0"/>
              <a:t>grant agreement No [number</a:t>
            </a:r>
            <a:r>
              <a:rPr lang="en-GB" sz="2000" b="0" dirty="0" smtClean="0"/>
              <a:t>]."</a:t>
            </a:r>
          </a:p>
          <a:p>
            <a:pPr marL="358775" indent="0">
              <a:spcBef>
                <a:spcPts val="0"/>
              </a:spcBef>
              <a:buNone/>
              <a:defRPr/>
            </a:pPr>
            <a:endParaRPr lang="en-GB" sz="1200" dirty="0"/>
          </a:p>
          <a:p>
            <a:pPr marL="182563" indent="0">
              <a:buFontTx/>
              <a:buNone/>
              <a:defRPr/>
            </a:pPr>
            <a:endParaRPr lang="en-GB" altLang="de-DE" sz="20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216" y="2712713"/>
            <a:ext cx="185896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6141" y="1268976"/>
            <a:ext cx="7664824" cy="461665"/>
          </a:xfrm>
          <a:prstGeom prst="rect">
            <a:avLst/>
          </a:prstGeom>
        </p:spPr>
        <p:txBody>
          <a:bodyPr wrap="square">
            <a:spAutoFit/>
          </a:bodyPr>
          <a:lstStyle/>
          <a:p>
            <a:r>
              <a:rPr lang="en-GB" sz="2400" b="1" kern="0" dirty="0">
                <a:solidFill>
                  <a:srgbClr val="434544"/>
                </a:solidFill>
                <a:ea typeface="Verdana" panose="020B0604030504040204" pitchFamily="34" charset="0"/>
                <a:cs typeface="Verdana" panose="020B0604030504040204" pitchFamily="34" charset="0"/>
              </a:rPr>
              <a:t>Communication in </a:t>
            </a:r>
            <a:r>
              <a:rPr lang="en-GB" sz="2400" b="1" kern="0" dirty="0" smtClean="0">
                <a:solidFill>
                  <a:srgbClr val="434544"/>
                </a:solidFill>
                <a:ea typeface="Verdana" panose="020B0604030504040204" pitchFamily="34" charset="0"/>
                <a:cs typeface="Verdana" panose="020B0604030504040204" pitchFamily="34" charset="0"/>
              </a:rPr>
              <a:t>H2020</a:t>
            </a:r>
            <a:endParaRPr lang="en-GB" dirty="0"/>
          </a:p>
        </p:txBody>
      </p:sp>
    </p:spTree>
    <p:extLst>
      <p:ext uri="{BB962C8B-B14F-4D97-AF65-F5344CB8AC3E}">
        <p14:creationId xmlns:p14="http://schemas.microsoft.com/office/powerpoint/2010/main" val="332825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981200"/>
            <a:ext cx="8154950" cy="4610100"/>
          </a:xfrm>
        </p:spPr>
        <p:txBody>
          <a:bodyPr/>
          <a:lstStyle/>
          <a:p>
            <a:endParaRPr lang="en-GB" sz="800" dirty="0" smtClean="0"/>
          </a:p>
          <a:p>
            <a:r>
              <a:rPr lang="en-GB" sz="1900" b="1" dirty="0" smtClean="0"/>
              <a:t>Inform the Agency </a:t>
            </a:r>
            <a:r>
              <a:rPr lang="en-GB" sz="1900" dirty="0" smtClean="0"/>
              <a:t>about your communication activities, we can help you spread the word.</a:t>
            </a:r>
          </a:p>
          <a:p>
            <a:endParaRPr lang="en-GB" sz="800" dirty="0" smtClean="0"/>
          </a:p>
          <a:p>
            <a:r>
              <a:rPr lang="en-GB" sz="1900" dirty="0" smtClean="0"/>
              <a:t>Check out our </a:t>
            </a:r>
            <a:r>
              <a:rPr lang="en-GB" sz="1900" dirty="0" smtClean="0">
                <a:hlinkClick r:id="rId2"/>
              </a:rPr>
              <a:t>Communication Toolkit </a:t>
            </a:r>
            <a:r>
              <a:rPr lang="en-GB" sz="1900" dirty="0" smtClean="0"/>
              <a:t>for more information</a:t>
            </a:r>
          </a:p>
          <a:p>
            <a:r>
              <a:rPr lang="en-GB" sz="1800" dirty="0">
                <a:hlinkClick r:id="rId3"/>
              </a:rPr>
              <a:t>60-minute workout to increase the communication impact of your project - webinar </a:t>
            </a:r>
            <a:endParaRPr lang="en-GB" sz="1800" dirty="0" smtClean="0"/>
          </a:p>
          <a:p>
            <a:endParaRPr lang="en-GB" sz="1800" dirty="0"/>
          </a:p>
        </p:txBody>
      </p:sp>
      <p:sp>
        <p:nvSpPr>
          <p:cNvPr id="4" name="Rectangle 3"/>
          <p:cNvSpPr/>
          <p:nvPr/>
        </p:nvSpPr>
        <p:spPr>
          <a:xfrm>
            <a:off x="726141" y="1268976"/>
            <a:ext cx="7664824" cy="461665"/>
          </a:xfrm>
          <a:prstGeom prst="rect">
            <a:avLst/>
          </a:prstGeom>
        </p:spPr>
        <p:txBody>
          <a:bodyPr wrap="square">
            <a:spAutoFit/>
          </a:bodyPr>
          <a:lstStyle/>
          <a:p>
            <a:r>
              <a:rPr lang="en-GB" sz="2400" b="1" kern="0" dirty="0">
                <a:solidFill>
                  <a:srgbClr val="434544"/>
                </a:solidFill>
                <a:ea typeface="Verdana" panose="020B0604030504040204" pitchFamily="34" charset="0"/>
                <a:cs typeface="Verdana" panose="020B0604030504040204" pitchFamily="34" charset="0"/>
              </a:rPr>
              <a:t>Communication in </a:t>
            </a:r>
            <a:r>
              <a:rPr lang="en-GB" sz="2400" b="1" kern="0" dirty="0" smtClean="0">
                <a:solidFill>
                  <a:srgbClr val="434544"/>
                </a:solidFill>
                <a:ea typeface="Verdana" panose="020B0604030504040204" pitchFamily="34" charset="0"/>
                <a:cs typeface="Verdana" panose="020B0604030504040204" pitchFamily="34" charset="0"/>
              </a:rPr>
              <a:t>H2020</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4057651"/>
            <a:ext cx="4356000" cy="20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191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599" y="1123443"/>
            <a:ext cx="7924801" cy="936625"/>
          </a:xfrm>
        </p:spPr>
        <p:txBody>
          <a:bodyPr/>
          <a:lstStyle/>
          <a:p>
            <a:pPr algn="ctr"/>
            <a:r>
              <a:rPr lang="en-GB" sz="2800" b="1" dirty="0" smtClean="0">
                <a:solidFill>
                  <a:schemeClr val="tx1"/>
                </a:solidFill>
              </a:rPr>
              <a:t>Project timeline and payments</a:t>
            </a:r>
            <a:endParaRPr lang="en-GB" sz="2800" b="1" dirty="0">
              <a:solidFill>
                <a:schemeClr val="tx1"/>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43092761"/>
              </p:ext>
            </p:extLst>
          </p:nvPr>
        </p:nvGraphicFramePr>
        <p:xfrm>
          <a:off x="609600" y="1846053"/>
          <a:ext cx="7950200" cy="417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3579681" y="1876426"/>
            <a:ext cx="5147333" cy="676274"/>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smtClean="0">
                <a:solidFill>
                  <a:schemeClr val="tx1"/>
                </a:solidFill>
              </a:rPr>
              <a:t>Pre-financing</a:t>
            </a:r>
            <a:r>
              <a:rPr lang="en-GB" sz="1600" dirty="0">
                <a:solidFill>
                  <a:schemeClr val="tx1"/>
                </a:solidFill>
              </a:rPr>
              <a:t>  </a:t>
            </a:r>
            <a:r>
              <a:rPr lang="en-GB" sz="1600" dirty="0" smtClean="0">
                <a:solidFill>
                  <a:schemeClr val="accent2">
                    <a:lumMod val="75000"/>
                  </a:schemeClr>
                </a:solidFill>
              </a:rPr>
              <a:t> </a:t>
            </a:r>
            <a:r>
              <a:rPr lang="en-GB" sz="1600" dirty="0">
                <a:solidFill>
                  <a:schemeClr val="tx1"/>
                </a:solidFill>
              </a:rPr>
              <a:t>€ 8,261,368.95</a:t>
            </a:r>
          </a:p>
        </p:txBody>
      </p:sp>
      <p:sp>
        <p:nvSpPr>
          <p:cNvPr id="15" name="Rectangle 14"/>
          <p:cNvSpPr/>
          <p:nvPr/>
        </p:nvSpPr>
        <p:spPr>
          <a:xfrm>
            <a:off x="3568805" y="2686050"/>
            <a:ext cx="5157654" cy="103822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a:solidFill>
                  <a:schemeClr val="tx1"/>
                </a:solidFill>
              </a:rPr>
              <a:t>Submitted max. 60 days after the end of the reporting period </a:t>
            </a:r>
            <a:r>
              <a:rPr lang="en-GB" sz="1600" b="1" dirty="0" smtClean="0">
                <a:solidFill>
                  <a:schemeClr val="tx1"/>
                </a:solidFill>
              </a:rPr>
              <a:t>(M18)</a:t>
            </a:r>
            <a:endParaRPr lang="en-GB" sz="1600" b="1" dirty="0">
              <a:solidFill>
                <a:schemeClr val="tx1"/>
              </a:solidFill>
            </a:endParaRPr>
          </a:p>
          <a:p>
            <a:pPr defTabSz="457200" fontAlgn="auto">
              <a:spcBef>
                <a:spcPts val="0"/>
              </a:spcBef>
              <a:spcAft>
                <a:spcPts val="0"/>
              </a:spcAft>
            </a:pPr>
            <a:r>
              <a:rPr lang="en-GB" sz="1600" dirty="0">
                <a:solidFill>
                  <a:schemeClr val="tx1"/>
                </a:solidFill>
              </a:rPr>
              <a:t>Paid within max. 90 days of receipt of 1st periodic report </a:t>
            </a:r>
            <a:r>
              <a:rPr lang="en-GB" sz="1600" dirty="0" smtClean="0">
                <a:solidFill>
                  <a:schemeClr val="tx1"/>
                </a:solidFill>
              </a:rPr>
              <a:t> </a:t>
            </a:r>
            <a:endParaRPr lang="en-GB" sz="1600" dirty="0">
              <a:solidFill>
                <a:schemeClr val="tx1"/>
              </a:solidFill>
            </a:endParaRPr>
          </a:p>
        </p:txBody>
      </p:sp>
      <p:sp>
        <p:nvSpPr>
          <p:cNvPr id="10" name="Rectangle 9"/>
          <p:cNvSpPr/>
          <p:nvPr/>
        </p:nvSpPr>
        <p:spPr>
          <a:xfrm>
            <a:off x="3581955" y="3962400"/>
            <a:ext cx="5144504" cy="1000125"/>
          </a:xfrm>
          <a:prstGeom prst="rect">
            <a:avLst/>
          </a:prstGeom>
          <a:ln>
            <a:solidFill>
              <a:srgbClr val="5BB974"/>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smtClean="0">
                <a:solidFill>
                  <a:schemeClr val="tx1"/>
                </a:solidFill>
              </a:rPr>
              <a:t>Submitted max. 60 days after the end of the </a:t>
            </a:r>
            <a:r>
              <a:rPr lang="en-GB" sz="1600" dirty="0">
                <a:solidFill>
                  <a:schemeClr val="tx1"/>
                </a:solidFill>
              </a:rPr>
              <a:t>reporting period </a:t>
            </a:r>
            <a:r>
              <a:rPr lang="en-GB" sz="1600" b="1" dirty="0" smtClean="0">
                <a:solidFill>
                  <a:schemeClr val="tx1"/>
                </a:solidFill>
              </a:rPr>
              <a:t>(M36)</a:t>
            </a:r>
            <a:endParaRPr lang="en-GB" sz="1600" b="1" kern="0" dirty="0">
              <a:solidFill>
                <a:schemeClr val="tx1"/>
              </a:solidFill>
            </a:endParaRPr>
          </a:p>
          <a:p>
            <a:pPr defTabSz="457200" fontAlgn="auto">
              <a:spcBef>
                <a:spcPts val="0"/>
              </a:spcBef>
              <a:spcAft>
                <a:spcPts val="0"/>
              </a:spcAft>
            </a:pPr>
            <a:r>
              <a:rPr lang="en-GB" sz="1600" b="0" dirty="0" smtClean="0">
                <a:solidFill>
                  <a:schemeClr val="tx1"/>
                </a:solidFill>
              </a:rPr>
              <a:t>Paid within max. 90 days of receipt of 2</a:t>
            </a:r>
            <a:r>
              <a:rPr lang="en-GB" sz="1600" b="0" baseline="30000" dirty="0" smtClean="0">
                <a:solidFill>
                  <a:schemeClr val="tx1"/>
                </a:solidFill>
              </a:rPr>
              <a:t>nd</a:t>
            </a:r>
            <a:r>
              <a:rPr lang="en-GB" sz="1600" b="0" dirty="0" smtClean="0">
                <a:solidFill>
                  <a:schemeClr val="tx1"/>
                </a:solidFill>
              </a:rPr>
              <a:t> </a:t>
            </a:r>
            <a:r>
              <a:rPr lang="en-GB" sz="1600" dirty="0" smtClean="0">
                <a:solidFill>
                  <a:schemeClr val="tx1"/>
                </a:solidFill>
              </a:rPr>
              <a:t>periodic report</a:t>
            </a:r>
            <a:endParaRPr lang="en-GB" sz="1600" dirty="0">
              <a:solidFill>
                <a:schemeClr val="tx1"/>
              </a:solidFill>
            </a:endParaRPr>
          </a:p>
        </p:txBody>
      </p:sp>
      <p:sp>
        <p:nvSpPr>
          <p:cNvPr id="2" name="Rounded Rectangle 1"/>
          <p:cNvSpPr/>
          <p:nvPr/>
        </p:nvSpPr>
        <p:spPr bwMode="auto">
          <a:xfrm>
            <a:off x="1352550" y="5816626"/>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Rectangle 16"/>
          <p:cNvSpPr/>
          <p:nvPr/>
        </p:nvSpPr>
        <p:spPr>
          <a:xfrm>
            <a:off x="3582510" y="5057775"/>
            <a:ext cx="5144504" cy="93345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defTabSz="457200" fontAlgn="auto">
              <a:spcBef>
                <a:spcPts val="0"/>
              </a:spcBef>
              <a:spcAft>
                <a:spcPts val="0"/>
              </a:spcAft>
            </a:pPr>
            <a:r>
              <a:rPr lang="en-GB" sz="1600" dirty="0">
                <a:solidFill>
                  <a:schemeClr val="tx1"/>
                </a:solidFill>
              </a:rPr>
              <a:t>Submitted max</a:t>
            </a:r>
            <a:r>
              <a:rPr lang="en-GB" sz="1600" dirty="0" smtClean="0">
                <a:solidFill>
                  <a:schemeClr val="tx1"/>
                </a:solidFill>
              </a:rPr>
              <a:t>. 60 days after the end of the </a:t>
            </a:r>
            <a:r>
              <a:rPr lang="en-GB" sz="1600" dirty="0">
                <a:solidFill>
                  <a:schemeClr val="tx1"/>
                </a:solidFill>
              </a:rPr>
              <a:t>reporting period </a:t>
            </a:r>
            <a:r>
              <a:rPr lang="en-GB" sz="1600" b="1" dirty="0" smtClean="0">
                <a:solidFill>
                  <a:schemeClr val="tx1"/>
                </a:solidFill>
              </a:rPr>
              <a:t>(M60)</a:t>
            </a:r>
            <a:endParaRPr lang="en-GB" sz="1600" b="1" kern="0" dirty="0">
              <a:solidFill>
                <a:schemeClr val="tx1"/>
              </a:solidFill>
            </a:endParaRPr>
          </a:p>
          <a:p>
            <a:pPr defTabSz="457200" fontAlgn="auto">
              <a:spcBef>
                <a:spcPts val="0"/>
              </a:spcBef>
              <a:spcAft>
                <a:spcPts val="0"/>
              </a:spcAft>
            </a:pPr>
            <a:r>
              <a:rPr lang="en-GB" sz="1600" b="0" dirty="0" smtClean="0">
                <a:solidFill>
                  <a:schemeClr val="tx1"/>
                </a:solidFill>
              </a:rPr>
              <a:t>Paid within max. 90 days of receipt of 3d </a:t>
            </a:r>
            <a:r>
              <a:rPr lang="en-GB" sz="1600" dirty="0" smtClean="0">
                <a:solidFill>
                  <a:schemeClr val="tx1"/>
                </a:solidFill>
              </a:rPr>
              <a:t>periodic report</a:t>
            </a:r>
            <a:endParaRPr lang="en-GB" sz="1600" dirty="0">
              <a:solidFill>
                <a:schemeClr val="tx1"/>
              </a:solidFill>
            </a:endParaRPr>
          </a:p>
        </p:txBody>
      </p:sp>
    </p:spTree>
    <p:extLst>
      <p:ext uri="{BB962C8B-B14F-4D97-AF65-F5344CB8AC3E}">
        <p14:creationId xmlns:p14="http://schemas.microsoft.com/office/powerpoint/2010/main" val="1816096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939978" y="1412776"/>
            <a:ext cx="7264045" cy="1037531"/>
          </a:xfrm>
        </p:spPr>
        <p:txBody>
          <a:bodyPr/>
          <a:lstStyle/>
          <a:p>
            <a:pPr algn="ctr"/>
            <a:r>
              <a:rPr lang="en-GB" b="1" dirty="0" smtClean="0">
                <a:solidFill>
                  <a:schemeClr val="tx1"/>
                </a:solidFill>
              </a:rPr>
              <a:t>Periodic and continuous reporting</a:t>
            </a:r>
            <a:endParaRPr lang="en-GB" b="1" dirty="0">
              <a:solidFill>
                <a:schemeClr val="tx1"/>
              </a:solidFill>
            </a:endParaRPr>
          </a:p>
        </p:txBody>
      </p:sp>
      <p:sp>
        <p:nvSpPr>
          <p:cNvPr id="5" name="TextBox 4"/>
          <p:cNvSpPr txBox="1"/>
          <p:nvPr/>
        </p:nvSpPr>
        <p:spPr>
          <a:xfrm>
            <a:off x="478664" y="2449931"/>
            <a:ext cx="3744416" cy="240065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Periodic and final reports </a:t>
            </a:r>
            <a:r>
              <a:rPr lang="en-GB" sz="2000" b="0" kern="0" dirty="0" smtClean="0">
                <a:solidFill>
                  <a:schemeClr val="tx1"/>
                </a:solidFill>
                <a:latin typeface="Verdana"/>
              </a:rPr>
              <a:t>to EC, payment requests</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3</a:t>
            </a:r>
            <a:r>
              <a:rPr lang="en-GB" sz="2000" b="0" kern="0" dirty="0" smtClean="0">
                <a:solidFill>
                  <a:schemeClr val="tx1"/>
                </a:solidFill>
                <a:latin typeface="Verdana"/>
              </a:rPr>
              <a:t> reporting periods (18-36-60)</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Article </a:t>
            </a:r>
            <a:r>
              <a:rPr lang="en-GB" sz="2000" b="0" kern="0" dirty="0">
                <a:solidFill>
                  <a:schemeClr val="tx1"/>
                </a:solidFill>
                <a:latin typeface="Verdana"/>
              </a:rPr>
              <a:t>20 </a:t>
            </a:r>
            <a:r>
              <a:rPr lang="en-GB" sz="2000" b="0" kern="0" dirty="0" smtClean="0">
                <a:solidFill>
                  <a:schemeClr val="tx1"/>
                </a:solidFill>
                <a:latin typeface="Verdana"/>
              </a:rPr>
              <a:t>(GA)</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Ø"/>
            </a:pPr>
            <a:endParaRPr lang="en-GB" sz="2000" b="0" kern="0" dirty="0">
              <a:solidFill>
                <a:schemeClr val="tx1"/>
              </a:solidFill>
              <a:latin typeface="Verdana"/>
            </a:endParaRPr>
          </a:p>
        </p:txBody>
      </p:sp>
      <p:sp>
        <p:nvSpPr>
          <p:cNvPr id="6" name="TextBox 5"/>
          <p:cNvSpPr txBox="1"/>
          <p:nvPr/>
        </p:nvSpPr>
        <p:spPr>
          <a:xfrm>
            <a:off x="4882775" y="2444494"/>
            <a:ext cx="3816424" cy="236988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kern="0" dirty="0" smtClean="0">
                <a:solidFill>
                  <a:schemeClr val="tx1"/>
                </a:solidFill>
                <a:latin typeface="Verdana"/>
              </a:rPr>
              <a:t>Continuous submission of deliverables, milestones</a:t>
            </a:r>
            <a:r>
              <a:rPr lang="en-GB" sz="2000" b="0" kern="0" dirty="0" smtClean="0">
                <a:solidFill>
                  <a:schemeClr val="tx1"/>
                </a:solidFill>
                <a:latin typeface="Verdana"/>
              </a:rPr>
              <a:t>, etc.</a:t>
            </a:r>
            <a:endParaRPr lang="en-GB" sz="2000" b="0" kern="0" dirty="0">
              <a:solidFill>
                <a:schemeClr val="tx1"/>
              </a:solidFill>
              <a:latin typeface="Verdana"/>
            </a:endParaRP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Throughout the action</a:t>
            </a:r>
            <a:endParaRPr lang="en-GB" sz="2000" b="0" kern="0" dirty="0">
              <a:solidFill>
                <a:schemeClr val="tx1"/>
              </a:solidFill>
              <a:latin typeface="Verdana"/>
            </a:endParaRP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ü"/>
            </a:pPr>
            <a:r>
              <a:rPr lang="en-GB" sz="2000" b="0" kern="0" dirty="0" smtClean="0">
                <a:solidFill>
                  <a:schemeClr val="tx1"/>
                </a:solidFill>
                <a:latin typeface="Verdana"/>
              </a:rPr>
              <a:t>Article 19 (GA)   </a:t>
            </a:r>
          </a:p>
          <a:p>
            <a:pPr marL="342900" lvl="0" indent="-342900" eaLnBrk="0" hangingPunct="0">
              <a:spcBef>
                <a:spcPts val="600"/>
              </a:spcBef>
              <a:spcAft>
                <a:spcPts val="600"/>
              </a:spcAft>
              <a:buClr>
                <a:srgbClr val="000000">
                  <a:lumMod val="65000"/>
                  <a:lumOff val="35000"/>
                </a:srgbClr>
              </a:buClr>
              <a:buFont typeface="Wingdings" panose="05000000000000000000" pitchFamily="2" charset="2"/>
              <a:buChar char="Ø"/>
            </a:pPr>
            <a:endParaRPr lang="en-GB" sz="1800" b="0" kern="0" dirty="0" smtClean="0">
              <a:solidFill>
                <a:schemeClr val="tx1"/>
              </a:solidFill>
              <a:latin typeface="Verdana"/>
            </a:endParaRPr>
          </a:p>
        </p:txBody>
      </p:sp>
      <p:cxnSp>
        <p:nvCxnSpPr>
          <p:cNvPr id="7" name="Straight Arrow Connector 6"/>
          <p:cNvCxnSpPr/>
          <p:nvPr/>
        </p:nvCxnSpPr>
        <p:spPr bwMode="auto">
          <a:xfrm flipH="1">
            <a:off x="2915816" y="1886121"/>
            <a:ext cx="1224136" cy="39604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bwMode="auto">
          <a:xfrm>
            <a:off x="4572000" y="1903957"/>
            <a:ext cx="1420890" cy="39604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2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en-GB" i="0" kern="0" dirty="0">
                <a:solidFill>
                  <a:schemeClr val="accent1"/>
                </a:solidFill>
              </a:rPr>
              <a:t>SCENT and H2020-SC5-17-2015</a:t>
            </a:r>
            <a:endParaRPr lang="en-GB" sz="1200" i="0" kern="0" dirty="0">
              <a:solidFill>
                <a:schemeClr val="accent1"/>
              </a:solidFill>
            </a:endParaRPr>
          </a:p>
        </p:txBody>
      </p:sp>
      <p:sp>
        <p:nvSpPr>
          <p:cNvPr id="6" name="Espace réservé du contenu 1"/>
          <p:cNvSpPr txBox="1">
            <a:spLocks/>
          </p:cNvSpPr>
          <p:nvPr/>
        </p:nvSpPr>
        <p:spPr>
          <a:xfrm>
            <a:off x="899592" y="3933056"/>
            <a:ext cx="7272808" cy="882784"/>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smtClean="0">
                <a:solidFill>
                  <a:schemeClr val="accent1"/>
                </a:solidFill>
              </a:rPr>
              <a:t>Project implementation: administrative</a:t>
            </a:r>
            <a:r>
              <a:rPr lang="en-GB" i="0" kern="0" dirty="0">
                <a:solidFill>
                  <a:schemeClr val="accent1"/>
                </a:solidFill>
              </a:rPr>
              <a:t>, </a:t>
            </a:r>
            <a:r>
              <a:rPr lang="en-GB" i="0" kern="0" dirty="0" smtClean="0">
                <a:solidFill>
                  <a:schemeClr val="accent1"/>
                </a:solidFill>
              </a:rPr>
              <a:t>financial and </a:t>
            </a:r>
            <a:r>
              <a:rPr lang="en-GB" i="0" kern="0" dirty="0">
                <a:solidFill>
                  <a:schemeClr val="accent1"/>
                </a:solidFill>
              </a:rPr>
              <a:t>legal </a:t>
            </a:r>
            <a:r>
              <a:rPr lang="en-GB" i="0" kern="0" dirty="0" smtClean="0">
                <a:solidFill>
                  <a:schemeClr val="accent1"/>
                </a:solidFill>
              </a:rPr>
              <a:t>issues</a:t>
            </a:r>
            <a:endParaRPr lang="en-GB" i="0" kern="0" dirty="0">
              <a:solidFill>
                <a:schemeClr val="accent1"/>
              </a:solidFill>
            </a:endParaRPr>
          </a:p>
          <a:p>
            <a:endParaRPr lang="en-GB" sz="800" b="0" i="0" kern="0" dirty="0">
              <a:solidFill>
                <a:schemeClr val="accent1"/>
              </a:solidFill>
            </a:endParaRPr>
          </a:p>
        </p:txBody>
      </p:sp>
      <p:sp>
        <p:nvSpPr>
          <p:cNvPr id="7" name="Espace réservé du contenu 1"/>
          <p:cNvSpPr txBox="1">
            <a:spLocks/>
          </p:cNvSpPr>
          <p:nvPr/>
        </p:nvSpPr>
        <p:spPr>
          <a:xfrm>
            <a:off x="899592" y="5050585"/>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1" i="0" kern="0" dirty="0" smtClean="0">
                <a:solidFill>
                  <a:schemeClr val="accent1"/>
                </a:solidFill>
              </a:rPr>
              <a:t>Looking forward</a:t>
            </a:r>
            <a:endParaRPr lang="en-GB" b="1" i="0" kern="0" dirty="0">
              <a:solidFill>
                <a:schemeClr val="accent1"/>
              </a:solidFill>
            </a:endParaRPr>
          </a:p>
        </p:txBody>
      </p:sp>
    </p:spTree>
    <p:extLst>
      <p:ext uri="{BB962C8B-B14F-4D97-AF65-F5344CB8AC3E}">
        <p14:creationId xmlns:p14="http://schemas.microsoft.com/office/powerpoint/2010/main" val="630852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4600"/>
            <a:ext cx="9143444" cy="495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81068"/>
            <a:ext cx="3797300" cy="461665"/>
          </a:xfrm>
          <a:prstGeom prst="rect">
            <a:avLst/>
          </a:prstGeom>
        </p:spPr>
        <p:txBody>
          <a:bodyPr wrap="square">
            <a:spAutoFit/>
          </a:bodyPr>
          <a:lstStyle/>
          <a:p>
            <a:r>
              <a:rPr lang="en-GB" b="1" dirty="0"/>
              <a:t>More info on Horizon 2020: ec.europa.eu/programmes/horizon2020</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305" y="6072572"/>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403505" y="6162672"/>
            <a:ext cx="1649811" cy="276999"/>
          </a:xfrm>
          <a:prstGeom prst="rect">
            <a:avLst/>
          </a:prstGeom>
        </p:spPr>
        <p:txBody>
          <a:bodyPr wrap="none">
            <a:spAutoFit/>
          </a:bodyPr>
          <a:lstStyle/>
          <a:p>
            <a:r>
              <a:rPr lang="en-GB" b="1" dirty="0"/>
              <a:t>@</a:t>
            </a:r>
            <a:r>
              <a:rPr lang="en-GB" b="1" dirty="0" err="1"/>
              <a:t>EU_ecoinno</a:t>
            </a:r>
            <a:r>
              <a:rPr lang="en-GB" b="1" dirty="0"/>
              <a:t> </a:t>
            </a:r>
            <a:r>
              <a:rPr lang="en-GB" b="1" dirty="0" err="1"/>
              <a:t>ec.</a:t>
            </a:r>
            <a:endParaRPr lang="en-GB" b="1" dirty="0"/>
          </a:p>
        </p:txBody>
      </p:sp>
    </p:spTree>
    <p:extLst>
      <p:ext uri="{BB962C8B-B14F-4D97-AF65-F5344CB8AC3E}">
        <p14:creationId xmlns:p14="http://schemas.microsoft.com/office/powerpoint/2010/main" val="219363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75" y="5298595"/>
            <a:ext cx="3274578" cy="1512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659" y="1160093"/>
            <a:ext cx="1991321" cy="540715"/>
          </a:xfrm>
          <a:prstGeom prst="rect">
            <a:avLst/>
          </a:prstGeom>
        </p:spPr>
      </p:pic>
    </p:spTree>
    <p:extLst>
      <p:ext uri="{BB962C8B-B14F-4D97-AF65-F5344CB8AC3E}">
        <p14:creationId xmlns:p14="http://schemas.microsoft.com/office/powerpoint/2010/main" val="16840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WP 2018-2020</a:t>
            </a:r>
            <a:endParaRPr lang="en-GB" dirty="0"/>
          </a:p>
        </p:txBody>
      </p:sp>
      <p:sp>
        <p:nvSpPr>
          <p:cNvPr id="3" name="Content Placeholder 2"/>
          <p:cNvSpPr>
            <a:spLocks noGrp="1"/>
          </p:cNvSpPr>
          <p:nvPr>
            <p:ph idx="1"/>
          </p:nvPr>
        </p:nvSpPr>
        <p:spPr/>
        <p:txBody>
          <a:bodyPr/>
          <a:lstStyle/>
          <a:p>
            <a:r>
              <a:rPr lang="fr-BE" dirty="0" smtClean="0"/>
              <a:t>April 2016 – </a:t>
            </a:r>
            <a:r>
              <a:rPr lang="fr-BE" dirty="0" err="1" smtClean="0"/>
              <a:t>Stakeholders</a:t>
            </a:r>
            <a:r>
              <a:rPr lang="fr-BE" dirty="0" smtClean="0"/>
              <a:t>' consultation </a:t>
            </a:r>
          </a:p>
          <a:p>
            <a:r>
              <a:rPr lang="fr-BE" dirty="0" err="1" smtClean="0"/>
              <a:t>Dec</a:t>
            </a:r>
            <a:r>
              <a:rPr lang="fr-BE" dirty="0" smtClean="0"/>
              <a:t> 2016-June 2017 – WP </a:t>
            </a:r>
            <a:r>
              <a:rPr lang="fr-BE" dirty="0" err="1" smtClean="0"/>
              <a:t>drafting</a:t>
            </a:r>
            <a:r>
              <a:rPr lang="fr-BE" dirty="0" smtClean="0"/>
              <a:t> </a:t>
            </a:r>
          </a:p>
          <a:p>
            <a:r>
              <a:rPr lang="fr-BE" dirty="0" smtClean="0"/>
              <a:t>End of 2017 – WP adoption </a:t>
            </a:r>
            <a:endParaRPr lang="en-GB" dirty="0" smtClean="0"/>
          </a:p>
          <a:p>
            <a:endParaRPr lang="fr-BE" dirty="0" smtClean="0"/>
          </a:p>
          <a:p>
            <a:r>
              <a:rPr lang="fr-BE" dirty="0" smtClean="0"/>
              <a:t>More info on the SC5 WP</a:t>
            </a:r>
            <a:r>
              <a:rPr lang="en-GB" dirty="0" smtClean="0"/>
              <a:t> </a:t>
            </a:r>
            <a:r>
              <a:rPr lang="fr-BE" dirty="0" err="1" smtClean="0"/>
              <a:t>preparation</a:t>
            </a:r>
            <a:r>
              <a:rPr lang="fr-BE" dirty="0" smtClean="0"/>
              <a:t> </a:t>
            </a:r>
            <a:r>
              <a:rPr lang="en-GB" sz="1800" dirty="0" smtClean="0">
                <a:hlinkClick r:id="rId2"/>
              </a:rPr>
              <a:t>https</a:t>
            </a:r>
            <a:r>
              <a:rPr lang="en-GB" sz="1800" dirty="0">
                <a:hlinkClick r:id="rId2"/>
              </a:rPr>
              <a:t>://</a:t>
            </a:r>
            <a:r>
              <a:rPr lang="en-GB" sz="1800" dirty="0" smtClean="0">
                <a:hlinkClick r:id="rId2"/>
              </a:rPr>
              <a:t>ec.europa.eu/programmes/horizon2020/en/climate-action-environment-resource-efficiency-and-raw-materials-work-programme-2018-2020#Article</a:t>
            </a:r>
            <a:endParaRPr lang="en-GB" sz="1800" dirty="0" smtClean="0"/>
          </a:p>
          <a:p>
            <a:r>
              <a:rPr lang="fr-BE" dirty="0"/>
              <a:t>SC5 – </a:t>
            </a:r>
            <a:r>
              <a:rPr lang="fr-BE" dirty="0" err="1"/>
              <a:t>Infoday</a:t>
            </a:r>
            <a:r>
              <a:rPr lang="fr-BE" dirty="0"/>
              <a:t> – 9/11/2017 </a:t>
            </a:r>
            <a:endParaRPr lang="en-GB" dirty="0"/>
          </a:p>
          <a:p>
            <a:pPr marL="0" indent="0">
              <a:buNone/>
            </a:pPr>
            <a:endParaRPr lang="en-GB" sz="1800" dirty="0"/>
          </a:p>
        </p:txBody>
      </p:sp>
    </p:spTree>
    <p:extLst>
      <p:ext uri="{BB962C8B-B14F-4D97-AF65-F5344CB8AC3E}">
        <p14:creationId xmlns:p14="http://schemas.microsoft.com/office/powerpoint/2010/main" val="3233183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1" y="1339851"/>
            <a:ext cx="8279999" cy="483996"/>
          </a:xfrm>
        </p:spPr>
        <p:txBody>
          <a:bodyPr/>
          <a:lstStyle/>
          <a:p>
            <a:r>
              <a:rPr lang="en-GB" sz="2000" dirty="0" smtClean="0">
                <a:solidFill>
                  <a:srgbClr val="181818"/>
                </a:solidFill>
              </a:rPr>
              <a:t>Become an independent expert</a:t>
            </a:r>
            <a:endParaRPr lang="en-GB" sz="2000" dirty="0">
              <a:solidFill>
                <a:srgbClr val="181818"/>
              </a:solidFill>
            </a:endParaRPr>
          </a:p>
        </p:txBody>
      </p:sp>
      <p:sp>
        <p:nvSpPr>
          <p:cNvPr id="4" name="Rectangle 3"/>
          <p:cNvSpPr/>
          <p:nvPr/>
        </p:nvSpPr>
        <p:spPr>
          <a:xfrm>
            <a:off x="2286000" y="3105835"/>
            <a:ext cx="4572000" cy="276999"/>
          </a:xfrm>
          <a:prstGeom prst="rect">
            <a:avLst/>
          </a:prstGeom>
        </p:spPr>
        <p:txBody>
          <a:bodyPr>
            <a:spAutoFit/>
          </a:bodyPr>
          <a:lstStyle/>
          <a:p>
            <a:pPr marL="0" indent="0" defTabSz="457200">
              <a:spcBef>
                <a:spcPts val="600"/>
              </a:spcBef>
              <a:spcAft>
                <a:spcPts val="600"/>
              </a:spcAft>
              <a:buClr>
                <a:srgbClr val="1B83B7"/>
              </a:buClr>
              <a:buNone/>
            </a:pPr>
            <a:endParaRPr lang="en-GB" dirty="0"/>
          </a:p>
        </p:txBody>
      </p:sp>
      <p:graphicFrame>
        <p:nvGraphicFramePr>
          <p:cNvPr id="6" name="Diagram 5"/>
          <p:cNvGraphicFramePr/>
          <p:nvPr>
            <p:extLst>
              <p:ext uri="{D42A27DB-BD31-4B8C-83A1-F6EECF244321}">
                <p14:modId xmlns:p14="http://schemas.microsoft.com/office/powerpoint/2010/main" val="749621216"/>
              </p:ext>
            </p:extLst>
          </p:nvPr>
        </p:nvGraphicFramePr>
        <p:xfrm>
          <a:off x="1007604" y="1916832"/>
          <a:ext cx="712879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59632" y="4581128"/>
            <a:ext cx="5976664" cy="923330"/>
          </a:xfrm>
          <a:prstGeom prst="rect">
            <a:avLst/>
          </a:prstGeom>
          <a:noFill/>
        </p:spPr>
        <p:txBody>
          <a:bodyPr wrap="square" rtlCol="0">
            <a:spAutoFit/>
          </a:bodyPr>
          <a:lstStyle/>
          <a:p>
            <a:pPr marL="342900" indent="-342900">
              <a:buFont typeface="Wingdings" panose="05000000000000000000" pitchFamily="2" charset="2"/>
              <a:buChar char="ü"/>
            </a:pPr>
            <a:r>
              <a:rPr lang="en-GB" sz="1800" dirty="0" smtClean="0">
                <a:solidFill>
                  <a:srgbClr val="181818"/>
                </a:solidFill>
              </a:rPr>
              <a:t>Academia</a:t>
            </a:r>
          </a:p>
          <a:p>
            <a:pPr marL="342900" indent="-342900">
              <a:buFont typeface="Wingdings" panose="05000000000000000000" pitchFamily="2" charset="2"/>
              <a:buChar char="ü"/>
            </a:pPr>
            <a:r>
              <a:rPr lang="en-GB" sz="1800" dirty="0" smtClean="0">
                <a:solidFill>
                  <a:srgbClr val="181818"/>
                </a:solidFill>
              </a:rPr>
              <a:t>Private sector / innovation agencies</a:t>
            </a:r>
          </a:p>
          <a:p>
            <a:pPr marL="342900" indent="-342900">
              <a:buFont typeface="Wingdings" panose="05000000000000000000" pitchFamily="2" charset="2"/>
              <a:buChar char="ü"/>
            </a:pPr>
            <a:r>
              <a:rPr lang="en-GB" sz="1800" dirty="0" smtClean="0">
                <a:solidFill>
                  <a:srgbClr val="181818"/>
                </a:solidFill>
              </a:rPr>
              <a:t>Local / national authorities / agencies</a:t>
            </a:r>
          </a:p>
        </p:txBody>
      </p:sp>
      <p:sp>
        <p:nvSpPr>
          <p:cNvPr id="9" name="TextBox 8"/>
          <p:cNvSpPr txBox="1"/>
          <p:nvPr/>
        </p:nvSpPr>
        <p:spPr>
          <a:xfrm>
            <a:off x="251520" y="5694347"/>
            <a:ext cx="8784976" cy="830997"/>
          </a:xfrm>
          <a:prstGeom prst="rect">
            <a:avLst/>
          </a:prstGeom>
          <a:noFill/>
        </p:spPr>
        <p:txBody>
          <a:bodyPr wrap="square" rtlCol="0">
            <a:spAutoFit/>
          </a:bodyPr>
          <a:lstStyle/>
          <a:p>
            <a:r>
              <a:rPr lang="en-GB" sz="1600" b="1" dirty="0" smtClean="0">
                <a:solidFill>
                  <a:srgbClr val="181818"/>
                </a:solidFill>
              </a:rPr>
              <a:t>Call for experts:</a:t>
            </a:r>
          </a:p>
          <a:p>
            <a:r>
              <a:rPr lang="en-GB" sz="1600" dirty="0">
                <a:solidFill>
                  <a:srgbClr val="434445">
                    <a:lumMod val="65000"/>
                    <a:lumOff val="35000"/>
                  </a:srgbClr>
                </a:solidFill>
                <a:hlinkClick r:id="rId8"/>
              </a:rPr>
              <a:t>http://</a:t>
            </a:r>
            <a:r>
              <a:rPr lang="en-GB" sz="1600" dirty="0" smtClean="0">
                <a:solidFill>
                  <a:srgbClr val="434445">
                    <a:lumMod val="65000"/>
                    <a:lumOff val="35000"/>
                  </a:srgbClr>
                </a:solidFill>
                <a:hlinkClick r:id="rId8"/>
              </a:rPr>
              <a:t>ec.europa.eu/easme/en/call-experts-climate-action-environment-resources-management</a:t>
            </a:r>
            <a:r>
              <a:rPr lang="en-GB" sz="1600" dirty="0" smtClean="0">
                <a:solidFill>
                  <a:srgbClr val="434445">
                    <a:lumMod val="65000"/>
                    <a:lumOff val="35000"/>
                  </a:srgbClr>
                </a:solidFill>
              </a:rPr>
              <a:t> </a:t>
            </a:r>
          </a:p>
        </p:txBody>
      </p:sp>
    </p:spTree>
    <p:extLst>
      <p:ext uri="{BB962C8B-B14F-4D97-AF65-F5344CB8AC3E}">
        <p14:creationId xmlns:p14="http://schemas.microsoft.com/office/powerpoint/2010/main" val="1877112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4541122"/>
            <a:ext cx="9144000" cy="1015663"/>
          </a:xfrm>
          <a:prstGeom prst="rect">
            <a:avLst/>
          </a:prstGeom>
          <a:noFill/>
        </p:spPr>
        <p:txBody>
          <a:bodyPr wrap="square" rtlCol="0">
            <a:spAutoFit/>
          </a:bodyPr>
          <a:lstStyle/>
          <a:p>
            <a:pPr algn="ctr"/>
            <a:r>
              <a:rPr lang="en-GB" sz="2000" dirty="0">
                <a:solidFill>
                  <a:srgbClr val="444543"/>
                </a:solidFill>
              </a:rPr>
              <a:t/>
            </a:r>
            <a:br>
              <a:rPr lang="en-GB" sz="2000" dirty="0">
                <a:solidFill>
                  <a:srgbClr val="444543"/>
                </a:solidFill>
              </a:rPr>
            </a:br>
            <a:r>
              <a:rPr lang="en-GB" sz="2000" dirty="0" smtClean="0">
                <a:solidFill>
                  <a:srgbClr val="444543"/>
                </a:solidFill>
              </a:rPr>
              <a:t>gaelle.le-bouler@ec.europa.eu</a:t>
            </a:r>
            <a:endParaRPr lang="en-GB" sz="2000" dirty="0">
              <a:solidFill>
                <a:srgbClr val="444543"/>
              </a:solidFill>
            </a:endParaRPr>
          </a:p>
          <a:p>
            <a:pPr algn="ctr"/>
            <a:endParaRPr lang="en-GB" sz="2000" dirty="0" smtClean="0">
              <a:solidFill>
                <a:srgbClr val="444543"/>
              </a:solidFill>
            </a:endParaRPr>
          </a:p>
        </p:txBody>
      </p:sp>
    </p:spTree>
    <p:extLst>
      <p:ext uri="{BB962C8B-B14F-4D97-AF65-F5344CB8AC3E}">
        <p14:creationId xmlns:p14="http://schemas.microsoft.com/office/powerpoint/2010/main" val="339111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Lst>
          </a:blip>
          <a:srcRect t="15884" b="-2"/>
          <a:stretch>
            <a:fillRect/>
          </a:stretch>
        </p:blipFill>
        <p:spPr bwMode="auto">
          <a:xfrm>
            <a:off x="-17463" y="1104900"/>
            <a:ext cx="9197976" cy="572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580231" y="6326575"/>
            <a:ext cx="8002587" cy="504825"/>
          </a:xfrm>
          <a:prstGeom prst="rect">
            <a:avLst/>
          </a:prstGeom>
        </p:spPr>
        <p:txBody>
          <a:bodyPr lIns="80147" tIns="40074" rIns="80147" bIns="40074"/>
          <a:lstStyle>
            <a:lvl1pPr marL="0" indent="0" algn="l" defTabSz="449437" rtl="0" eaLnBrk="1" fontAlgn="base" hangingPunct="1">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437" rtl="0" eaLnBrk="1" fontAlgn="base" hangingPunct="1">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2376" indent="-228197" algn="l" defTabSz="449437" rtl="0" eaLnBrk="1" fontAlgn="base" hangingPunct="1">
              <a:spcBef>
                <a:spcPts val="603"/>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600160" indent="-228197" algn="l" defTabSz="449437" rtl="0" eaLnBrk="1" fontAlgn="base" hangingPunct="1">
              <a:spcBef>
                <a:spcPts val="504"/>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6554"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marL="108000" indent="-108000">
              <a:spcBef>
                <a:spcPts val="600"/>
              </a:spcBef>
              <a:spcAft>
                <a:spcPts val="600"/>
              </a:spcAft>
              <a:buClr>
                <a:schemeClr val="bg1">
                  <a:lumMod val="50000"/>
                </a:schemeClr>
              </a:buClr>
              <a:buSzPct val="95000"/>
              <a:buFont typeface="Verdana" pitchFamily="34" charset="0"/>
              <a:buChar char="⃰"/>
              <a:defRPr/>
            </a:pPr>
            <a:r>
              <a:rPr lang="en-GB" sz="1400" kern="0" dirty="0" smtClean="0">
                <a:solidFill>
                  <a:schemeClr val="accent3"/>
                </a:solidFill>
              </a:rPr>
              <a:t>Additional </a:t>
            </a:r>
            <a:r>
              <a:rPr lang="en-GB" sz="1400" kern="0" dirty="0">
                <a:solidFill>
                  <a:schemeClr val="accent3"/>
                </a:solidFill>
              </a:rPr>
              <a:t>funding for nuclear safety and security from the </a:t>
            </a:r>
            <a:r>
              <a:rPr lang="en-GB" sz="1400" kern="0" dirty="0" err="1">
                <a:solidFill>
                  <a:schemeClr val="accent3"/>
                </a:solidFill>
              </a:rPr>
              <a:t>Euratom</a:t>
            </a:r>
            <a:r>
              <a:rPr lang="en-GB" sz="1400" kern="0" dirty="0">
                <a:solidFill>
                  <a:schemeClr val="accent3"/>
                </a:solidFill>
              </a:rPr>
              <a:t> Treaty </a:t>
            </a:r>
            <a:r>
              <a:rPr lang="en-GB" sz="1400" kern="0" dirty="0" smtClean="0">
                <a:solidFill>
                  <a:schemeClr val="accent3"/>
                </a:solidFill>
              </a:rPr>
              <a:t>activities </a:t>
            </a:r>
            <a:r>
              <a:rPr lang="en-GB" sz="1400" kern="0" dirty="0">
                <a:solidFill>
                  <a:schemeClr val="accent3"/>
                </a:solidFill>
              </a:rPr>
              <a:t>(2014-2018)</a:t>
            </a:r>
          </a:p>
        </p:txBody>
      </p:sp>
      <p:graphicFrame>
        <p:nvGraphicFramePr>
          <p:cNvPr id="7" name="Group 40"/>
          <p:cNvGraphicFramePr>
            <a:graphicFrameLocks noGrp="1"/>
          </p:cNvGraphicFramePr>
          <p:nvPr>
            <p:extLst>
              <p:ext uri="{D42A27DB-BD31-4B8C-83A1-F6EECF244321}">
                <p14:modId xmlns:p14="http://schemas.microsoft.com/office/powerpoint/2010/main" val="2650468630"/>
              </p:ext>
            </p:extLst>
          </p:nvPr>
        </p:nvGraphicFramePr>
        <p:xfrm>
          <a:off x="574675" y="1125538"/>
          <a:ext cx="7993063" cy="4032249"/>
        </p:xfrm>
        <a:graphic>
          <a:graphicData uri="http://schemas.openxmlformats.org/drawingml/2006/table">
            <a:tbl>
              <a:tblPr/>
              <a:tblGrid>
                <a:gridCol w="6732546"/>
                <a:gridCol w="1260517"/>
              </a:tblGrid>
              <a:tr h="399199">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Health, demographic change and wellbeing</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7 472</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87084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kern="1200" cap="none" normalizeH="0" baseline="0" dirty="0" smtClean="0">
                          <a:ln>
                            <a:noFill/>
                          </a:ln>
                          <a:solidFill>
                            <a:srgbClr val="FFFF00"/>
                          </a:solidFill>
                          <a:effectLst/>
                          <a:latin typeface="Verdana" pitchFamily="32" charset="0"/>
                          <a:ea typeface="+mn-ea"/>
                          <a:cs typeface="+mn-cs"/>
                        </a:rPr>
                        <a:t>Food security, sustainable agriculture and forestry, marine and maritime and inland water research and the </a:t>
                      </a:r>
                      <a:r>
                        <a:rPr kumimoji="0" lang="en-GB" sz="1700" b="1" i="0" u="none" strike="noStrike" kern="1200" cap="none" normalizeH="0" baseline="0" dirty="0" err="1" smtClean="0">
                          <a:ln>
                            <a:noFill/>
                          </a:ln>
                          <a:solidFill>
                            <a:srgbClr val="FFFF00"/>
                          </a:solidFill>
                          <a:effectLst/>
                          <a:latin typeface="Verdana" pitchFamily="32" charset="0"/>
                          <a:ea typeface="+mn-ea"/>
                          <a:cs typeface="+mn-cs"/>
                        </a:rPr>
                        <a:t>Bioeconomy</a:t>
                      </a:r>
                      <a:r>
                        <a:rPr kumimoji="0" lang="en-GB" sz="1700" b="1" i="0" u="none" strike="noStrike" kern="1200" cap="none" normalizeH="0" baseline="0" dirty="0" smtClean="0">
                          <a:ln>
                            <a:noFill/>
                          </a:ln>
                          <a:solidFill>
                            <a:srgbClr val="FFFF00"/>
                          </a:solidFill>
                          <a:effectLst/>
                          <a:latin typeface="Verdana" pitchFamily="32" charset="0"/>
                          <a:ea typeface="+mn-ea"/>
                          <a:cs typeface="+mn-cs"/>
                        </a:rPr>
                        <a:t> </a:t>
                      </a:r>
                      <a:r>
                        <a:rPr kumimoji="0" lang="en-GB" sz="1700" b="1" i="0" u="none" strike="noStrike" kern="1200" cap="none" normalizeH="0" baseline="0" dirty="0" smtClean="0">
                          <a:ln>
                            <a:noFill/>
                          </a:ln>
                          <a:solidFill>
                            <a:srgbClr val="FF0000"/>
                          </a:solidFill>
                          <a:effectLst/>
                          <a:latin typeface="Verdana" pitchFamily="32" charset="0"/>
                          <a:ea typeface="+mn-ea"/>
                          <a:cs typeface="+mn-cs"/>
                        </a:rPr>
                        <a:t>(+Blue Growth calls) </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3 851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73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Secure, clean and efficient energy *</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5 931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Smart, green and integrated transport</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6 339</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61182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kern="1200" cap="none" normalizeH="0" baseline="0" dirty="0" smtClean="0">
                          <a:ln>
                            <a:noFill/>
                          </a:ln>
                          <a:solidFill>
                            <a:srgbClr val="FF0000"/>
                          </a:solidFill>
                          <a:effectLst/>
                          <a:latin typeface="Verdana" pitchFamily="32" charset="0"/>
                          <a:ea typeface="+mn-ea"/>
                          <a:cs typeface="+mn-cs"/>
                        </a:rPr>
                        <a:t>Climate action, environment, resource efficiency  and raw materials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chemeClr val="bg1"/>
                          </a:solidFill>
                          <a:effectLst/>
                          <a:latin typeface="Verdana" pitchFamily="32" charset="0"/>
                        </a:rPr>
                        <a:t>3 081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Inclusive, innovative and reflective societies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1 310</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rgbClr val="FFFF00"/>
                          </a:solidFill>
                          <a:effectLst/>
                          <a:latin typeface="Verdana" pitchFamily="32" charset="0"/>
                        </a:rPr>
                        <a:t>Secure societies</a:t>
                      </a:r>
                      <a:endParaRPr kumimoji="0" lang="en-GB" sz="1700" b="1" i="1" u="none" strike="noStrike" cap="none" normalizeH="0" baseline="0" dirty="0" smtClean="0">
                        <a:ln>
                          <a:noFill/>
                        </a:ln>
                        <a:solidFill>
                          <a:srgbClr val="FFFF00"/>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defRPr/>
                      </a:pPr>
                      <a:r>
                        <a:rPr kumimoji="0" lang="en-GB" sz="1700" b="1" i="0" u="none" strike="noStrike" cap="none" normalizeH="0" baseline="0" dirty="0" smtClean="0">
                          <a:ln>
                            <a:noFill/>
                          </a:ln>
                          <a:solidFill>
                            <a:srgbClr val="FFFF00"/>
                          </a:solidFill>
                          <a:effectLst/>
                          <a:latin typeface="Verdana" pitchFamily="32" charset="0"/>
                        </a:rPr>
                        <a:t>1 695</a:t>
                      </a:r>
                      <a:endParaRPr kumimoji="0" lang="en-GB" sz="1700" b="1" i="1" u="none" strike="noStrike" cap="none" normalizeH="0" baseline="0" dirty="0" smtClean="0">
                        <a:ln>
                          <a:noFill/>
                        </a:ln>
                        <a:solidFill>
                          <a:srgbClr val="FFFF00"/>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09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Science with and for society</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462</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27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kern="1200" cap="none" normalizeH="0" baseline="0" dirty="0" smtClean="0">
                          <a:ln>
                            <a:noFill/>
                          </a:ln>
                          <a:solidFill>
                            <a:srgbClr val="FFFF00"/>
                          </a:solidFill>
                          <a:effectLst/>
                          <a:latin typeface="Verdana" pitchFamily="32" charset="0"/>
                          <a:ea typeface="+mn-ea"/>
                          <a:cs typeface="+mn-cs"/>
                        </a:rPr>
                        <a:t>Spreading excellence and widening participation</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1" u="none" strike="noStrike" cap="none" normalizeH="0" baseline="0" dirty="0" smtClean="0">
                          <a:ln>
                            <a:noFill/>
                          </a:ln>
                          <a:solidFill>
                            <a:srgbClr val="FFFF00"/>
                          </a:solidFill>
                          <a:effectLst/>
                          <a:latin typeface="Verdana" pitchFamily="32" charset="0"/>
                        </a:rPr>
                        <a:t>816</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r>
              <a:rPr lang="en-GB" sz="2400" dirty="0" smtClean="0">
                <a:solidFill>
                  <a:schemeClr val="bg2"/>
                </a:solidFill>
              </a:rPr>
              <a:t>H2020 - Societal challenges</a:t>
            </a:r>
            <a:endParaRPr lang="en-GB" sz="2400" dirty="0">
              <a:solidFill>
                <a:schemeClr val="bg2"/>
              </a:solidFill>
            </a:endParaRPr>
          </a:p>
        </p:txBody>
      </p:sp>
      <p:sp>
        <p:nvSpPr>
          <p:cNvPr id="3" name="Rechthoek 2"/>
          <p:cNvSpPr/>
          <p:nvPr/>
        </p:nvSpPr>
        <p:spPr>
          <a:xfrm>
            <a:off x="580231" y="3140968"/>
            <a:ext cx="8002587" cy="57606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Tree>
    <p:extLst>
      <p:ext uri="{BB962C8B-B14F-4D97-AF65-F5344CB8AC3E}">
        <p14:creationId xmlns:p14="http://schemas.microsoft.com/office/powerpoint/2010/main" val="406253136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066" y="1339850"/>
            <a:ext cx="7924801" cy="1225054"/>
          </a:xfrm>
        </p:spPr>
        <p:txBody>
          <a:bodyPr/>
          <a:lstStyle/>
          <a:p>
            <a:pPr indent="4763" algn="ctr" eaLnBrk="0" hangingPunct="0">
              <a:defRPr/>
            </a:pPr>
            <a:r>
              <a:rPr lang="en-GB" kern="1200" dirty="0">
                <a:solidFill>
                  <a:srgbClr val="F2F2F2">
                    <a:lumMod val="10000"/>
                  </a:srgbClr>
                </a:solidFill>
                <a:latin typeface="+mj-lt"/>
                <a:ea typeface="+mj-ea"/>
                <a:cs typeface="+mj-cs"/>
              </a:rPr>
              <a:t>SC5 - Climate Action, </a:t>
            </a:r>
            <a:br>
              <a:rPr lang="en-GB" kern="1200" dirty="0">
                <a:solidFill>
                  <a:srgbClr val="F2F2F2">
                    <a:lumMod val="10000"/>
                  </a:srgbClr>
                </a:solidFill>
                <a:latin typeface="+mj-lt"/>
                <a:ea typeface="+mj-ea"/>
                <a:cs typeface="+mj-cs"/>
              </a:rPr>
            </a:br>
            <a:r>
              <a:rPr lang="en-GB" kern="1200" dirty="0">
                <a:solidFill>
                  <a:srgbClr val="F2F2F2">
                    <a:lumMod val="10000"/>
                  </a:srgbClr>
                </a:solidFill>
                <a:latin typeface="+mj-lt"/>
                <a:ea typeface="+mj-ea"/>
                <a:cs typeface="+mj-cs"/>
              </a:rPr>
              <a:t>Environment, Resource Efficiency and Raw Materials </a:t>
            </a:r>
          </a:p>
        </p:txBody>
      </p:sp>
      <p:sp>
        <p:nvSpPr>
          <p:cNvPr id="2" name="Content Placeholder 1"/>
          <p:cNvSpPr>
            <a:spLocks noGrp="1"/>
          </p:cNvSpPr>
          <p:nvPr>
            <p:ph idx="1"/>
          </p:nvPr>
        </p:nvSpPr>
        <p:spPr>
          <a:xfrm>
            <a:off x="609600" y="2564904"/>
            <a:ext cx="7950200" cy="3744416"/>
          </a:xfrm>
        </p:spPr>
        <p:txBody>
          <a:bodyPr/>
          <a:lstStyle/>
          <a:p>
            <a:pPr algn="just"/>
            <a:r>
              <a:rPr lang="en-GB" sz="2000" dirty="0">
                <a:solidFill>
                  <a:srgbClr val="FF0000"/>
                </a:solidFill>
              </a:rPr>
              <a:t>Harnessing </a:t>
            </a:r>
            <a:r>
              <a:rPr lang="en-GB" sz="2000" b="1" dirty="0">
                <a:solidFill>
                  <a:srgbClr val="FF0000"/>
                </a:solidFill>
              </a:rPr>
              <a:t>Earth/Ocean observation data</a:t>
            </a:r>
            <a:r>
              <a:rPr lang="en-GB" sz="2000" dirty="0">
                <a:solidFill>
                  <a:srgbClr val="FF0000"/>
                </a:solidFill>
              </a:rPr>
              <a:t>- </a:t>
            </a:r>
            <a:r>
              <a:rPr lang="en-GB" sz="2000" dirty="0" smtClean="0">
                <a:solidFill>
                  <a:srgbClr val="FF0000"/>
                </a:solidFill>
              </a:rPr>
              <a:t>GEO</a:t>
            </a:r>
            <a:endParaRPr lang="en-GB" sz="2000" i="0" dirty="0" smtClean="0"/>
          </a:p>
          <a:p>
            <a:pPr algn="just"/>
            <a:r>
              <a:rPr lang="en-GB" sz="2000" i="0" dirty="0" smtClean="0"/>
              <a:t>To </a:t>
            </a:r>
            <a:r>
              <a:rPr lang="en-GB" sz="2000" i="0" dirty="0"/>
              <a:t>achieve a </a:t>
            </a:r>
            <a:r>
              <a:rPr lang="en-GB" sz="2000" b="1" i="0" dirty="0"/>
              <a:t>resource – </a:t>
            </a:r>
            <a:r>
              <a:rPr lang="en-GB" sz="2000" b="1" i="0" dirty="0" smtClean="0"/>
              <a:t>incl. water </a:t>
            </a:r>
            <a:r>
              <a:rPr lang="en-GB" sz="2000" b="1" i="0" dirty="0"/>
              <a:t>- efficient </a:t>
            </a:r>
            <a:r>
              <a:rPr lang="en-GB" sz="2000" b="1" i="0" dirty="0" smtClean="0"/>
              <a:t>and</a:t>
            </a:r>
          </a:p>
          <a:p>
            <a:pPr marL="0" indent="0" algn="just">
              <a:buNone/>
            </a:pPr>
            <a:r>
              <a:rPr lang="en-GB" sz="2000" b="1" i="0" dirty="0" smtClean="0"/>
              <a:t>climate </a:t>
            </a:r>
            <a:r>
              <a:rPr lang="en-GB" sz="2000" b="1" i="0" dirty="0"/>
              <a:t>change resilient </a:t>
            </a:r>
            <a:r>
              <a:rPr lang="en-GB" sz="2000" i="0" dirty="0"/>
              <a:t>economy</a:t>
            </a:r>
            <a:r>
              <a:rPr lang="en-GB" sz="2000" b="1" i="0" dirty="0"/>
              <a:t> </a:t>
            </a:r>
            <a:r>
              <a:rPr lang="en-GB" sz="2000" i="0" dirty="0"/>
              <a:t>and </a:t>
            </a:r>
            <a:r>
              <a:rPr lang="en-GB" sz="2000" i="0" dirty="0" smtClean="0"/>
              <a:t>society</a:t>
            </a:r>
            <a:r>
              <a:rPr lang="en-GB" sz="2000" i="0" dirty="0"/>
              <a:t>,</a:t>
            </a:r>
          </a:p>
          <a:p>
            <a:pPr algn="just"/>
            <a:r>
              <a:rPr lang="en-GB" sz="2000" i="0" dirty="0"/>
              <a:t>T</a:t>
            </a:r>
            <a:r>
              <a:rPr lang="en-GB" sz="2000" i="0" dirty="0" smtClean="0"/>
              <a:t>he </a:t>
            </a:r>
            <a:r>
              <a:rPr lang="en-GB" sz="2000" i="0" dirty="0"/>
              <a:t>protection and sustainable </a:t>
            </a:r>
            <a:r>
              <a:rPr lang="en-GB" sz="2000" i="0" dirty="0" smtClean="0"/>
              <a:t>management of </a:t>
            </a:r>
            <a:r>
              <a:rPr lang="en-GB" sz="2000" b="1" i="0" dirty="0" smtClean="0"/>
              <a:t>natural</a:t>
            </a:r>
          </a:p>
          <a:p>
            <a:pPr marL="0" indent="0" algn="just">
              <a:buNone/>
            </a:pPr>
            <a:r>
              <a:rPr lang="en-GB" sz="2000" b="1" i="0" dirty="0" smtClean="0"/>
              <a:t>resources </a:t>
            </a:r>
            <a:r>
              <a:rPr lang="en-GB" sz="2000" b="1" i="0" dirty="0"/>
              <a:t>and ecosystems</a:t>
            </a:r>
            <a:r>
              <a:rPr lang="en-GB" sz="2000" i="0" dirty="0"/>
              <a:t>, </a:t>
            </a:r>
          </a:p>
          <a:p>
            <a:pPr algn="just"/>
            <a:r>
              <a:rPr lang="en-GB" sz="2000" i="0" dirty="0" smtClean="0"/>
              <a:t>A </a:t>
            </a:r>
            <a:r>
              <a:rPr lang="en-GB" sz="2000" i="0" dirty="0"/>
              <a:t>sustainable supply and use </a:t>
            </a:r>
            <a:r>
              <a:rPr lang="en-GB" sz="2000" b="1" i="0" dirty="0"/>
              <a:t>of raw materials</a:t>
            </a:r>
            <a:r>
              <a:rPr lang="en-GB" sz="2000" i="0" dirty="0"/>
              <a:t>, </a:t>
            </a:r>
            <a:endParaRPr lang="en-GB" sz="2000" i="0" dirty="0" smtClean="0"/>
          </a:p>
          <a:p>
            <a:pPr marL="0" indent="0" algn="just">
              <a:buNone/>
            </a:pPr>
            <a:r>
              <a:rPr lang="en-GB" sz="2000" i="0" dirty="0" smtClean="0"/>
              <a:t>in </a:t>
            </a:r>
            <a:r>
              <a:rPr lang="en-GB" sz="2000" i="0" dirty="0"/>
              <a:t>order to meet the needs of a growing global population within the sustainable limits of the planet's natural resources and </a:t>
            </a:r>
            <a:r>
              <a:rPr lang="en-GB" sz="2000" i="0" dirty="0" smtClean="0"/>
              <a:t>eco-systems</a:t>
            </a:r>
          </a:p>
        </p:txBody>
      </p:sp>
    </p:spTree>
    <p:extLst>
      <p:ext uri="{BB962C8B-B14F-4D97-AF65-F5344CB8AC3E}">
        <p14:creationId xmlns:p14="http://schemas.microsoft.com/office/powerpoint/2010/main" val="195199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532082" y="1403872"/>
            <a:ext cx="5346522" cy="664285"/>
          </a:xfrm>
          <a:prstGeom prst="rect">
            <a:avLst/>
          </a:prstGeom>
        </p:spPr>
        <p:txBody>
          <a:bodyPr/>
          <a:lstStyle>
            <a:lvl1pPr marL="358775" indent="-358775" algn="l" rtl="0" eaLnBrk="0" fontAlgn="base" hangingPunct="0">
              <a:spcBef>
                <a:spcPct val="0"/>
              </a:spcBef>
              <a:spcAft>
                <a:spcPct val="0"/>
              </a:spcAft>
              <a:defRPr sz="3000" b="0">
                <a:solidFill>
                  <a:schemeClr val="tx1">
                    <a:lumMod val="65000"/>
                    <a:lumOff val="3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4763">
              <a:defRPr/>
            </a:pPr>
            <a:r>
              <a:rPr lang="en-GB" sz="2800" b="1" dirty="0" smtClean="0">
                <a:solidFill>
                  <a:srgbClr val="F2F2F2">
                    <a:lumMod val="10000"/>
                  </a:srgbClr>
                </a:solidFill>
              </a:rPr>
              <a:t>EASME's role</a:t>
            </a:r>
            <a:endParaRPr lang="en-GB" sz="2800" b="1" dirty="0">
              <a:solidFill>
                <a:srgbClr val="F2F2F2">
                  <a:lumMod val="10000"/>
                </a:srgbClr>
              </a:solidFill>
            </a:endParaRPr>
          </a:p>
        </p:txBody>
      </p:sp>
      <p:graphicFrame>
        <p:nvGraphicFramePr>
          <p:cNvPr id="6" name="Diagram 5"/>
          <p:cNvGraphicFramePr/>
          <p:nvPr>
            <p:extLst>
              <p:ext uri="{D42A27DB-BD31-4B8C-83A1-F6EECF244321}">
                <p14:modId xmlns:p14="http://schemas.microsoft.com/office/powerpoint/2010/main" val="2311995928"/>
              </p:ext>
            </p:extLst>
          </p:nvPr>
        </p:nvGraphicFramePr>
        <p:xfrm>
          <a:off x="5560787" y="1510130"/>
          <a:ext cx="3240360"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4294967295"/>
          </p:nvPr>
        </p:nvSpPr>
        <p:spPr>
          <a:xfrm>
            <a:off x="117711" y="2241219"/>
            <a:ext cx="5760893" cy="3939540"/>
          </a:xfrm>
          <a:prstGeom prst="rect">
            <a:avLst/>
          </a:prstGeom>
        </p:spPr>
        <p:txBody>
          <a:bodyPr wrap="square">
            <a:spAutoFit/>
          </a:bodyPr>
          <a:lstStyle/>
          <a:p>
            <a:pPr marL="0" indent="0" defTabSz="457200">
              <a:spcBef>
                <a:spcPts val="600"/>
              </a:spcBef>
              <a:spcAft>
                <a:spcPts val="600"/>
              </a:spcAft>
              <a:buClr>
                <a:srgbClr val="1B83B7"/>
              </a:buClr>
              <a:buNone/>
              <a:defRPr/>
            </a:pPr>
            <a:r>
              <a:rPr lang="en-GB" sz="2000" i="0" dirty="0" smtClean="0">
                <a:solidFill>
                  <a:schemeClr val="bg1">
                    <a:lumMod val="10000"/>
                  </a:schemeClr>
                </a:solidFill>
              </a:rPr>
              <a:t>	In charge of the whole cycle of project 	implementation:</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Evaluation of Proposals</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Grant Agreement Preparation </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Scientific/Technical and Financial monitoring of projects</a:t>
            </a:r>
          </a:p>
          <a:p>
            <a:pPr lvl="1" defTabSz="457200">
              <a:spcBef>
                <a:spcPts val="600"/>
              </a:spcBef>
              <a:spcAft>
                <a:spcPts val="600"/>
              </a:spcAft>
              <a:buClr>
                <a:srgbClr val="1B83B7"/>
              </a:buClr>
              <a:buFont typeface="Wingdings" panose="05000000000000000000" pitchFamily="2" charset="2"/>
              <a:buChar char="Ø"/>
              <a:defRPr/>
            </a:pPr>
            <a:r>
              <a:rPr lang="en-GB" b="0" dirty="0" smtClean="0">
                <a:solidFill>
                  <a:schemeClr val="bg1">
                    <a:lumMod val="10000"/>
                  </a:schemeClr>
                </a:solidFill>
              </a:rPr>
              <a:t>Supporting exploitation and dissemination of project results – policy feedback</a:t>
            </a:r>
          </a:p>
          <a:p>
            <a:pPr marL="342900" indent="-342900" defTabSz="457200">
              <a:spcBef>
                <a:spcPts val="600"/>
              </a:spcBef>
              <a:spcAft>
                <a:spcPts val="600"/>
              </a:spcAft>
              <a:buClr>
                <a:srgbClr val="1B83B7"/>
              </a:buClr>
              <a:buFont typeface="Arial" panose="020B0604020202020204" pitchFamily="34" charset="0"/>
              <a:buChar char="•"/>
              <a:defRPr/>
            </a:pPr>
            <a:endParaRPr lang="en-GB" sz="2000" dirty="0">
              <a:solidFill>
                <a:schemeClr val="bg1">
                  <a:lumMod val="10000"/>
                </a:schemeClr>
              </a:solidFill>
            </a:endParaRPr>
          </a:p>
        </p:txBody>
      </p:sp>
    </p:spTree>
    <p:extLst>
      <p:ext uri="{BB962C8B-B14F-4D97-AF65-F5344CB8AC3E}">
        <p14:creationId xmlns:p14="http://schemas.microsoft.com/office/powerpoint/2010/main" val="274018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BE" sz="2800" b="1" dirty="0" smtClean="0">
                <a:solidFill>
                  <a:schemeClr val="tx1"/>
                </a:solidFill>
              </a:rPr>
              <a:t>Content</a:t>
            </a:r>
            <a:endParaRPr lang="fr-BE" sz="2800" b="1" dirty="0">
              <a:solidFill>
                <a:schemeClr val="tx1"/>
              </a:solidFill>
            </a:endParaRPr>
          </a:p>
        </p:txBody>
      </p:sp>
      <p:sp>
        <p:nvSpPr>
          <p:cNvPr id="4" name="Espace réservé du contenu 1"/>
          <p:cNvSpPr txBox="1">
            <a:spLocks/>
          </p:cNvSpPr>
          <p:nvPr/>
        </p:nvSpPr>
        <p:spPr>
          <a:xfrm>
            <a:off x="899592" y="2344486"/>
            <a:ext cx="7272808" cy="504056"/>
          </a:xfrm>
          <a:prstGeom prst="rect">
            <a:avLst/>
          </a:prstGeom>
          <a:ln w="38100">
            <a:solidFill>
              <a:schemeClr val="tx2"/>
            </a:solidFill>
          </a:ln>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GB" i="0" kern="0" dirty="0" smtClean="0">
                <a:solidFill>
                  <a:schemeClr val="accent1"/>
                </a:solidFill>
              </a:rPr>
              <a:t>EASME</a:t>
            </a:r>
          </a:p>
          <a:p>
            <a:endParaRPr lang="en-GB" sz="800" i="0" kern="0" dirty="0">
              <a:solidFill>
                <a:schemeClr val="accent1"/>
              </a:solidFill>
            </a:endParaRPr>
          </a:p>
        </p:txBody>
      </p:sp>
      <p:sp>
        <p:nvSpPr>
          <p:cNvPr id="5" name="Espace réservé du contenu 1"/>
          <p:cNvSpPr txBox="1">
            <a:spLocks/>
          </p:cNvSpPr>
          <p:nvPr/>
        </p:nvSpPr>
        <p:spPr>
          <a:xfrm>
            <a:off x="899592" y="3140968"/>
            <a:ext cx="7272808" cy="50405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00">
                  <a:lumMod val="65000"/>
                  <a:lumOff val="35000"/>
                </a:srgbClr>
              </a:buClr>
            </a:pPr>
            <a:r>
              <a:rPr lang="fr-BE" b="1" i="0" kern="0" dirty="0">
                <a:solidFill>
                  <a:schemeClr val="tx1"/>
                </a:solidFill>
              </a:rPr>
              <a:t>BG 9 - </a:t>
            </a:r>
            <a:r>
              <a:rPr lang="fr-BE" b="1" i="0" kern="0" dirty="0" err="1">
                <a:solidFill>
                  <a:schemeClr val="tx1"/>
                </a:solidFill>
              </a:rPr>
              <a:t>Intaros</a:t>
            </a:r>
            <a:endParaRPr lang="en-GB" sz="1200" b="1" i="0" kern="0" dirty="0">
              <a:solidFill>
                <a:schemeClr val="tx1"/>
              </a:solidFill>
            </a:endParaRPr>
          </a:p>
        </p:txBody>
      </p:sp>
      <p:sp>
        <p:nvSpPr>
          <p:cNvPr id="6" name="Espace réservé du contenu 1"/>
          <p:cNvSpPr txBox="1">
            <a:spLocks/>
          </p:cNvSpPr>
          <p:nvPr/>
        </p:nvSpPr>
        <p:spPr>
          <a:xfrm>
            <a:off x="899592" y="3933056"/>
            <a:ext cx="7272808" cy="86409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i="0" kern="0" dirty="0">
                <a:solidFill>
                  <a:schemeClr val="accent1"/>
                </a:solidFill>
              </a:rPr>
              <a:t>Project implementation: key </a:t>
            </a:r>
            <a:r>
              <a:rPr lang="en-GB" i="0" kern="0" dirty="0" smtClean="0">
                <a:solidFill>
                  <a:schemeClr val="accent1"/>
                </a:solidFill>
              </a:rPr>
              <a:t>aspects </a:t>
            </a:r>
            <a:r>
              <a:rPr lang="en-GB" i="0" kern="0" dirty="0">
                <a:solidFill>
                  <a:schemeClr val="accent1"/>
                </a:solidFill>
              </a:rPr>
              <a:t>+ administrative, financial and legal issues</a:t>
            </a:r>
          </a:p>
          <a:p>
            <a:endParaRPr lang="en-GB" sz="800" b="0" i="0" kern="0" dirty="0">
              <a:solidFill>
                <a:schemeClr val="accent1"/>
              </a:solidFill>
            </a:endParaRPr>
          </a:p>
        </p:txBody>
      </p:sp>
      <p:sp>
        <p:nvSpPr>
          <p:cNvPr id="7" name="Espace réservé du contenu 1"/>
          <p:cNvSpPr txBox="1">
            <a:spLocks/>
          </p:cNvSpPr>
          <p:nvPr/>
        </p:nvSpPr>
        <p:spPr>
          <a:xfrm>
            <a:off x="899592" y="5091449"/>
            <a:ext cx="7272808" cy="632946"/>
          </a:xfrm>
          <a:prstGeom prst="rect">
            <a:avLst/>
          </a:prstGeom>
          <a:ln w="38100">
            <a:solidFill>
              <a:schemeClr val="tx2"/>
            </a:solidFill>
          </a:ln>
        </p:spPr>
        <p:txBody>
          <a:bodyPr/>
          <a:lstStyle>
            <a:lvl1pPr marL="342900" indent="-342900" algn="l" rtl="0" eaLnBrk="0" fontAlgn="base" hangingPunct="0">
              <a:spcBef>
                <a:spcPct val="20000"/>
              </a:spcBef>
              <a:spcAft>
                <a:spcPct val="0"/>
              </a:spcAft>
              <a:buClr>
                <a:schemeClr val="tx1">
                  <a:lumMod val="65000"/>
                  <a:lumOff val="35000"/>
                </a:schemeClr>
              </a:buClr>
              <a:buChar char="•"/>
              <a:defRPr sz="2400" i="1">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chemeClr val="tx1">
                  <a:lumMod val="65000"/>
                  <a:lumOff val="35000"/>
                </a:schemeClr>
              </a:buClr>
              <a:buChar char="•"/>
              <a:defRPr sz="2000" b="1">
                <a:solidFill>
                  <a:schemeClr val="tx1">
                    <a:lumMod val="65000"/>
                    <a:lumOff val="35000"/>
                  </a:schemeClr>
                </a:solidFill>
                <a:latin typeface="+mn-lt"/>
              </a:defRPr>
            </a:lvl2pPr>
            <a:lvl3pPr marL="1143000" indent="-228600" algn="l" rtl="0" eaLnBrk="0" fontAlgn="base" hangingPunct="0">
              <a:spcBef>
                <a:spcPct val="20000"/>
              </a:spcBef>
              <a:spcAft>
                <a:spcPct val="0"/>
              </a:spcAft>
              <a:defRPr sz="14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buClr>
                <a:srgbClr val="000000">
                  <a:lumMod val="65000"/>
                  <a:lumOff val="35000"/>
                </a:srgbClr>
              </a:buClr>
            </a:pPr>
            <a:r>
              <a:rPr lang="en-GB" b="0" i="0" kern="0" dirty="0" smtClean="0">
                <a:solidFill>
                  <a:schemeClr val="accent1"/>
                </a:solidFill>
              </a:rPr>
              <a:t>Looking forward</a:t>
            </a:r>
            <a:endParaRPr lang="en-GB" b="0" i="0" kern="0" dirty="0">
              <a:solidFill>
                <a:schemeClr val="accent1"/>
              </a:solidFill>
            </a:endParaRPr>
          </a:p>
        </p:txBody>
      </p:sp>
    </p:spTree>
    <p:extLst>
      <p:ext uri="{BB962C8B-B14F-4D97-AF65-F5344CB8AC3E}">
        <p14:creationId xmlns:p14="http://schemas.microsoft.com/office/powerpoint/2010/main" val="253391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556792"/>
            <a:ext cx="8234876" cy="400110"/>
          </a:xfrm>
          <a:prstGeom prst="rect">
            <a:avLst/>
          </a:prstGeom>
          <a:noFill/>
          <a:ln w="25400">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hangingPunct="0">
              <a:spcBef>
                <a:spcPct val="20000"/>
              </a:spcBef>
              <a:buClr>
                <a:srgbClr val="000000">
                  <a:lumMod val="65000"/>
                  <a:lumOff val="35000"/>
                </a:srgbClr>
              </a:buClr>
            </a:pPr>
            <a:endParaRPr lang="fr-BE" sz="2000" kern="0" dirty="0" smtClean="0">
              <a:solidFill>
                <a:srgbClr val="000000"/>
              </a:solidFill>
            </a:endParaRPr>
          </a:p>
        </p:txBody>
      </p:sp>
      <p:sp>
        <p:nvSpPr>
          <p:cNvPr id="9" name="TextBox 8"/>
          <p:cNvSpPr txBox="1"/>
          <p:nvPr/>
        </p:nvSpPr>
        <p:spPr>
          <a:xfrm>
            <a:off x="179512" y="147988"/>
            <a:ext cx="3816424" cy="461665"/>
          </a:xfrm>
          <a:prstGeom prst="rect">
            <a:avLst/>
          </a:prstGeom>
          <a:noFill/>
        </p:spPr>
        <p:txBody>
          <a:bodyPr wrap="square" rtlCol="0">
            <a:spAutoFit/>
          </a:bodyPr>
          <a:lstStyle/>
          <a:p>
            <a:pPr algn="ctr"/>
            <a:endParaRPr lang="en-GB" sz="2400" b="1" dirty="0" smtClean="0">
              <a:solidFill>
                <a:srgbClr val="000000"/>
              </a:solidFill>
            </a:endParaRPr>
          </a:p>
        </p:txBody>
      </p:sp>
      <p:sp>
        <p:nvSpPr>
          <p:cNvPr id="4" name="Title 3"/>
          <p:cNvSpPr>
            <a:spLocks noGrp="1"/>
          </p:cNvSpPr>
          <p:nvPr>
            <p:ph type="title"/>
          </p:nvPr>
        </p:nvSpPr>
        <p:spPr>
          <a:xfrm>
            <a:off x="618066" y="1339851"/>
            <a:ext cx="7924801" cy="803274"/>
          </a:xfrm>
        </p:spPr>
        <p:txBody>
          <a:bodyPr/>
          <a:lstStyle/>
          <a:p>
            <a:pPr algn="ctr"/>
            <a:r>
              <a:rPr lang="en-GB" dirty="0"/>
              <a:t>Call - Blue Growth - Demonstrating an ocean of opportunities - </a:t>
            </a:r>
            <a:r>
              <a:rPr lang="en-GB" i="1" dirty="0"/>
              <a:t>H2020-BG-2016-2017 </a:t>
            </a:r>
            <a:r>
              <a:rPr lang="en-US" dirty="0">
                <a:solidFill>
                  <a:schemeClr val="tx1"/>
                </a:solidFill>
              </a:rPr>
              <a:t/>
            </a:r>
            <a:br>
              <a:rPr lang="en-US" dirty="0">
                <a:solidFill>
                  <a:schemeClr val="tx1"/>
                </a:solidFill>
              </a:rPr>
            </a:br>
            <a:r>
              <a:rPr lang="en-GB" i="1" dirty="0" smtClean="0">
                <a:solidFill>
                  <a:srgbClr val="000000"/>
                </a:solidFill>
              </a:rPr>
              <a:t/>
            </a:r>
            <a:br>
              <a:rPr lang="en-GB" i="1" dirty="0" smtClean="0">
                <a:solidFill>
                  <a:srgbClr val="000000"/>
                </a:solidFill>
              </a:rPr>
            </a:br>
            <a:endParaRPr lang="en-GB" i="1" dirty="0"/>
          </a:p>
        </p:txBody>
      </p:sp>
      <p:sp>
        <p:nvSpPr>
          <p:cNvPr id="6" name="Content Placeholder 5"/>
          <p:cNvSpPr>
            <a:spLocks noGrp="1"/>
          </p:cNvSpPr>
          <p:nvPr>
            <p:ph idx="1"/>
          </p:nvPr>
        </p:nvSpPr>
        <p:spPr>
          <a:xfrm>
            <a:off x="487962" y="2257424"/>
            <a:ext cx="8320758" cy="4600575"/>
          </a:xfrm>
        </p:spPr>
        <p:txBody>
          <a:bodyPr/>
          <a:lstStyle/>
          <a:p>
            <a:pPr marL="0" indent="0" algn="just">
              <a:buNone/>
            </a:pPr>
            <a:r>
              <a:rPr lang="en-GB" sz="2000" dirty="0" smtClean="0"/>
              <a:t>The Blue Growth Focus Area addressing cross-cutting marine and maritime research is based on </a:t>
            </a:r>
            <a:r>
              <a:rPr lang="en-GB" sz="2000" b="1" dirty="0" smtClean="0"/>
              <a:t>four </a:t>
            </a:r>
            <a:r>
              <a:rPr lang="en-GB" sz="2000" b="1" dirty="0"/>
              <a:t>interlinked </a:t>
            </a:r>
            <a:r>
              <a:rPr lang="en-GB" sz="2000" b="1" dirty="0" smtClean="0"/>
              <a:t>pillars</a:t>
            </a:r>
            <a:r>
              <a:rPr lang="en-GB" sz="2000" dirty="0" smtClean="0"/>
              <a:t>: </a:t>
            </a:r>
            <a:endParaRPr lang="en-GB" sz="2000" b="1" dirty="0">
              <a:solidFill>
                <a:srgbClr val="FF0000"/>
              </a:solidFill>
            </a:endParaRPr>
          </a:p>
          <a:p>
            <a:pPr algn="just"/>
            <a:r>
              <a:rPr lang="en-GB" sz="2000" b="1" dirty="0" smtClean="0">
                <a:solidFill>
                  <a:srgbClr val="FF0000"/>
                </a:solidFill>
              </a:rPr>
              <a:t>The </a:t>
            </a:r>
            <a:r>
              <a:rPr lang="en-GB" sz="2000" b="1" dirty="0">
                <a:solidFill>
                  <a:srgbClr val="FF0000"/>
                </a:solidFill>
              </a:rPr>
              <a:t>Arctic dimension: </a:t>
            </a:r>
            <a:r>
              <a:rPr lang="en-GB" sz="2000" dirty="0"/>
              <a:t>the objective is to </a:t>
            </a:r>
            <a:r>
              <a:rPr lang="en-GB" sz="2000" b="1" dirty="0" smtClean="0"/>
              <a:t>deepen</a:t>
            </a:r>
          </a:p>
          <a:p>
            <a:pPr marL="0" indent="0" algn="just">
              <a:buNone/>
            </a:pPr>
            <a:r>
              <a:rPr lang="en-GB" sz="2000" b="1" dirty="0" smtClean="0"/>
              <a:t>knowledge </a:t>
            </a:r>
            <a:r>
              <a:rPr lang="en-GB" sz="2000" b="1" dirty="0"/>
              <a:t>and identify sustainable and innovative approaches to tackle the challenges that climate change is posing in the Arctic region and on a global scale</a:t>
            </a:r>
            <a:r>
              <a:rPr lang="en-GB" sz="2000" dirty="0"/>
              <a:t>. Climate change represents a </a:t>
            </a:r>
            <a:r>
              <a:rPr lang="en-GB" sz="2000" b="1" dirty="0">
                <a:solidFill>
                  <a:schemeClr val="tx1"/>
                </a:solidFill>
              </a:rPr>
              <a:t>risk</a:t>
            </a:r>
            <a:r>
              <a:rPr lang="en-GB" sz="2000" dirty="0"/>
              <a:t> but also opens </a:t>
            </a:r>
            <a:r>
              <a:rPr lang="en-GB" sz="2000" b="1" dirty="0"/>
              <a:t>opportunities</a:t>
            </a:r>
            <a:r>
              <a:rPr lang="en-GB" sz="2000" dirty="0"/>
              <a:t>. Sustainability issues in the Arctic must also consider </a:t>
            </a:r>
            <a:r>
              <a:rPr lang="en-GB" sz="2000" b="1" dirty="0"/>
              <a:t>indigenous communities and the use of traditional knowledge</a:t>
            </a:r>
            <a:r>
              <a:rPr lang="en-GB" sz="2000" dirty="0"/>
              <a:t>. Moreover, international scientific cooperation is necessary as, due to the complex logistical constraints, no single country can work on its own. The Arctic may become a test bed for </a:t>
            </a:r>
            <a:r>
              <a:rPr lang="en-GB" sz="2000" b="1" dirty="0"/>
              <a:t>sustainable innovation and science diplomacy. </a:t>
            </a:r>
          </a:p>
          <a:p>
            <a:pPr marL="0" indent="0" algn="just">
              <a:buNone/>
            </a:pPr>
            <a:endParaRPr lang="en-GB" sz="2000" dirty="0"/>
          </a:p>
          <a:p>
            <a:pPr marL="0" indent="0">
              <a:buNone/>
            </a:pPr>
            <a:endParaRPr lang="en-GB" sz="2000" dirty="0"/>
          </a:p>
        </p:txBody>
      </p:sp>
    </p:spTree>
    <p:extLst>
      <p:ext uri="{BB962C8B-B14F-4D97-AF65-F5344CB8AC3E}">
        <p14:creationId xmlns:p14="http://schemas.microsoft.com/office/powerpoint/2010/main" val="35394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556792"/>
            <a:ext cx="8234876" cy="400110"/>
          </a:xfrm>
          <a:prstGeom prst="rect">
            <a:avLst/>
          </a:prstGeom>
          <a:noFill/>
          <a:ln w="25400">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hangingPunct="0">
              <a:spcBef>
                <a:spcPct val="20000"/>
              </a:spcBef>
              <a:buClr>
                <a:srgbClr val="000000">
                  <a:lumMod val="65000"/>
                  <a:lumOff val="35000"/>
                </a:srgbClr>
              </a:buClr>
            </a:pPr>
            <a:endParaRPr lang="fr-BE" sz="2000" kern="0" dirty="0" smtClean="0">
              <a:solidFill>
                <a:srgbClr val="000000"/>
              </a:solidFill>
            </a:endParaRPr>
          </a:p>
        </p:txBody>
      </p:sp>
      <p:sp>
        <p:nvSpPr>
          <p:cNvPr id="9" name="TextBox 8"/>
          <p:cNvSpPr txBox="1"/>
          <p:nvPr/>
        </p:nvSpPr>
        <p:spPr>
          <a:xfrm>
            <a:off x="179512" y="147988"/>
            <a:ext cx="3816424" cy="461665"/>
          </a:xfrm>
          <a:prstGeom prst="rect">
            <a:avLst/>
          </a:prstGeom>
          <a:noFill/>
        </p:spPr>
        <p:txBody>
          <a:bodyPr wrap="square" rtlCol="0">
            <a:spAutoFit/>
          </a:bodyPr>
          <a:lstStyle/>
          <a:p>
            <a:pPr algn="ctr"/>
            <a:endParaRPr lang="en-GB" sz="2400" b="1" dirty="0" smtClean="0">
              <a:solidFill>
                <a:srgbClr val="000000"/>
              </a:solidFill>
            </a:endParaRPr>
          </a:p>
        </p:txBody>
      </p:sp>
      <p:sp>
        <p:nvSpPr>
          <p:cNvPr id="4" name="Title 3"/>
          <p:cNvSpPr>
            <a:spLocks noGrp="1"/>
          </p:cNvSpPr>
          <p:nvPr>
            <p:ph type="title"/>
          </p:nvPr>
        </p:nvSpPr>
        <p:spPr>
          <a:xfrm>
            <a:off x="618066" y="1339851"/>
            <a:ext cx="7924801" cy="803274"/>
          </a:xfrm>
        </p:spPr>
        <p:txBody>
          <a:bodyPr/>
          <a:lstStyle/>
          <a:p>
            <a:pPr algn="ctr"/>
            <a:r>
              <a:rPr lang="en-GB" dirty="0"/>
              <a:t>Call - Blue Growth - Demonstrating an </a:t>
            </a:r>
            <a:r>
              <a:rPr lang="en-GB" dirty="0" smtClean="0"/>
              <a:t>ocean</a:t>
            </a:r>
            <a:br>
              <a:rPr lang="en-GB" dirty="0" smtClean="0"/>
            </a:br>
            <a:r>
              <a:rPr lang="en-GB" dirty="0" smtClean="0"/>
              <a:t>of </a:t>
            </a:r>
            <a:r>
              <a:rPr lang="en-GB" dirty="0"/>
              <a:t>opportunities - </a:t>
            </a:r>
            <a:r>
              <a:rPr lang="en-GB" i="1" dirty="0"/>
              <a:t>H2020-BG-2016-2017 </a:t>
            </a:r>
            <a:r>
              <a:rPr lang="en-US" dirty="0">
                <a:solidFill>
                  <a:schemeClr val="tx1"/>
                </a:solidFill>
              </a:rPr>
              <a:t/>
            </a:r>
            <a:br>
              <a:rPr lang="en-US" dirty="0">
                <a:solidFill>
                  <a:schemeClr val="tx1"/>
                </a:solidFill>
              </a:rPr>
            </a:br>
            <a:r>
              <a:rPr lang="en-GB" i="1" dirty="0">
                <a:solidFill>
                  <a:srgbClr val="000000"/>
                </a:solidFill>
              </a:rPr>
              <a:t/>
            </a:r>
            <a:br>
              <a:rPr lang="en-GB" i="1" dirty="0">
                <a:solidFill>
                  <a:srgbClr val="000000"/>
                </a:solidFill>
              </a:rPr>
            </a:br>
            <a:endParaRPr lang="en-GB" i="1" dirty="0"/>
          </a:p>
        </p:txBody>
      </p:sp>
      <p:sp>
        <p:nvSpPr>
          <p:cNvPr id="6" name="Content Placeholder 5"/>
          <p:cNvSpPr>
            <a:spLocks noGrp="1"/>
          </p:cNvSpPr>
          <p:nvPr>
            <p:ph idx="1"/>
          </p:nvPr>
        </p:nvSpPr>
        <p:spPr>
          <a:xfrm>
            <a:off x="487962" y="2257425"/>
            <a:ext cx="8320758" cy="4152900"/>
          </a:xfrm>
        </p:spPr>
        <p:txBody>
          <a:bodyPr/>
          <a:lstStyle/>
          <a:p>
            <a:pPr algn="just"/>
            <a:r>
              <a:rPr lang="en-GB" sz="2000" b="1" dirty="0" smtClean="0"/>
              <a:t>Boosting </a:t>
            </a:r>
            <a:r>
              <a:rPr lang="en-GB" sz="2000" b="1" dirty="0"/>
              <a:t>innovation for emerging Blue Growth</a:t>
            </a:r>
          </a:p>
          <a:p>
            <a:pPr marL="0" indent="0" algn="just">
              <a:buNone/>
            </a:pPr>
            <a:r>
              <a:rPr lang="en-GB" sz="2000" b="1" dirty="0"/>
              <a:t>activities</a:t>
            </a:r>
            <a:r>
              <a:rPr lang="en-GB" sz="2000" dirty="0"/>
              <a:t>: the objective is to test, demonstrate, scale-up and bring to the market existing or new sustainable marine and maritime technologies, and support innovative products and the development of new services while respecting marine ecosystems. </a:t>
            </a:r>
          </a:p>
          <a:p>
            <a:pPr algn="just"/>
            <a:r>
              <a:rPr lang="en-GB" sz="2000" b="1" dirty="0" smtClean="0"/>
              <a:t>Linking </a:t>
            </a:r>
            <a:r>
              <a:rPr lang="en-GB" sz="2000" b="1" dirty="0"/>
              <a:t>healthy oceans and seas with healthy people: </a:t>
            </a:r>
            <a:r>
              <a:rPr lang="en-GB" sz="2000" dirty="0"/>
              <a:t>the objective is to explore the interactions between the human dimension, ocean health and marine ecosystem services. </a:t>
            </a:r>
            <a:endParaRPr lang="en-GB" sz="2000" b="1" dirty="0" smtClean="0"/>
          </a:p>
          <a:p>
            <a:pPr algn="just"/>
            <a:r>
              <a:rPr lang="en-GB" sz="2000" b="1" dirty="0" smtClean="0"/>
              <a:t>Valorising </a:t>
            </a:r>
            <a:r>
              <a:rPr lang="en-GB" sz="2000" b="1" dirty="0"/>
              <a:t>the Mediterranean Sea </a:t>
            </a:r>
            <a:r>
              <a:rPr lang="en-GB" sz="2000" b="1" dirty="0" smtClean="0"/>
              <a:t>Basin</a:t>
            </a:r>
            <a:endParaRPr lang="en-GB" sz="2000" dirty="0"/>
          </a:p>
        </p:txBody>
      </p:sp>
    </p:spTree>
    <p:extLst>
      <p:ext uri="{BB962C8B-B14F-4D97-AF65-F5344CB8AC3E}">
        <p14:creationId xmlns:p14="http://schemas.microsoft.com/office/powerpoint/2010/main" val="37204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lank">
  <a:themeElements>
    <a:clrScheme name="EASME-PPT-Theme">
      <a:dk1>
        <a:srgbClr val="434445"/>
      </a:dk1>
      <a:lt1>
        <a:srgbClr val="F2F2F2"/>
      </a:lt1>
      <a:dk2>
        <a:srgbClr val="0B6192"/>
      </a:dk2>
      <a:lt2>
        <a:srgbClr val="FFFFFF"/>
      </a:lt2>
      <a:accent1>
        <a:srgbClr val="434544"/>
      </a:accent1>
      <a:accent2>
        <a:srgbClr val="EB775B"/>
      </a:accent2>
      <a:accent3>
        <a:srgbClr val="F8B334"/>
      </a:accent3>
      <a:accent4>
        <a:srgbClr val="97BF0D"/>
      </a:accent4>
      <a:accent5>
        <a:srgbClr val="4DB9C7"/>
      </a:accent5>
      <a:accent6>
        <a:srgbClr val="F2F2F2"/>
      </a:accent6>
      <a:hlink>
        <a:srgbClr val="3AAEF0"/>
      </a:hlink>
      <a:folHlink>
        <a:srgbClr val="434544"/>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AS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7442</TotalTime>
  <Words>1441</Words>
  <Application>Microsoft Office PowerPoint</Application>
  <PresentationFormat>On-screen Show (4:3)</PresentationFormat>
  <Paragraphs>254</Paragraphs>
  <Slides>32</Slides>
  <Notes>24</Notes>
  <HiddenSlides>1</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blank</vt:lpstr>
      <vt:lpstr>EASME</vt:lpstr>
      <vt:lpstr>PowerPoint Presentation</vt:lpstr>
      <vt:lpstr>Content</vt:lpstr>
      <vt:lpstr>PowerPoint Presentation</vt:lpstr>
      <vt:lpstr>H2020 - Societal challenges</vt:lpstr>
      <vt:lpstr>SC5 - Climate Action,  Environment, Resource Efficiency and Raw Materials </vt:lpstr>
      <vt:lpstr>PowerPoint Presentation</vt:lpstr>
      <vt:lpstr>Content</vt:lpstr>
      <vt:lpstr>Call - Blue Growth - Demonstrating an ocean of opportunities - H2020-BG-2016-2017   </vt:lpstr>
      <vt:lpstr>Call - Blue Growth - Demonstrating an ocean of opportunities - H2020-BG-2016-2017   </vt:lpstr>
      <vt:lpstr>Synergies with other projects/initiatives like the BG projects or … </vt:lpstr>
      <vt:lpstr>… the GEO-related projects 2014-2015 </vt:lpstr>
      <vt:lpstr>… the GEO-related projects 2016-2017</vt:lpstr>
      <vt:lpstr>11th GEO European Projects Workshop 2017 </vt:lpstr>
      <vt:lpstr>Content</vt:lpstr>
      <vt:lpstr>H2020 – Focus on Innovation  </vt:lpstr>
      <vt:lpstr>Standards - a major driver of innovation</vt:lpstr>
      <vt:lpstr>Earth observation and spatial data</vt:lpstr>
      <vt:lpstr>Open Access</vt:lpstr>
      <vt:lpstr>Open Access</vt:lpstr>
      <vt:lpstr>PowerPoint Presentation</vt:lpstr>
      <vt:lpstr>Open Access</vt:lpstr>
      <vt:lpstr>Open Access</vt:lpstr>
      <vt:lpstr>Communication in H2020</vt:lpstr>
      <vt:lpstr>PowerPoint Presentation</vt:lpstr>
      <vt:lpstr>PowerPoint Presentation</vt:lpstr>
      <vt:lpstr>Project timeline and payments</vt:lpstr>
      <vt:lpstr>Periodic and continuous reporting</vt:lpstr>
      <vt:lpstr>Content</vt:lpstr>
      <vt:lpstr>PowerPoint Presentation</vt:lpstr>
      <vt:lpstr>WP 2018-2020</vt:lpstr>
      <vt:lpstr>Become an independent expert</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LEUNG Derek (EASME)</dc:creator>
  <cp:lastModifiedBy>LE BOULER Gaelle (RTD)</cp:lastModifiedBy>
  <cp:revision>342</cp:revision>
  <dcterms:created xsi:type="dcterms:W3CDTF">2015-08-25T14:23:48Z</dcterms:created>
  <dcterms:modified xsi:type="dcterms:W3CDTF">2017-01-10T19:46:37Z</dcterms:modified>
</cp:coreProperties>
</file>