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80" r:id="rId2"/>
    <p:sldId id="345" r:id="rId3"/>
    <p:sldId id="372" r:id="rId4"/>
    <p:sldId id="295" r:id="rId5"/>
    <p:sldId id="298" r:id="rId6"/>
    <p:sldId id="376" r:id="rId7"/>
    <p:sldId id="371" r:id="rId8"/>
    <p:sldId id="370" r:id="rId9"/>
    <p:sldId id="373" r:id="rId10"/>
    <p:sldId id="374" r:id="rId11"/>
    <p:sldId id="375" r:id="rId12"/>
    <p:sldId id="299" r:id="rId13"/>
    <p:sldId id="300" r:id="rId14"/>
    <p:sldId id="301" r:id="rId15"/>
    <p:sldId id="302" r:id="rId16"/>
    <p:sldId id="377" r:id="rId17"/>
    <p:sldId id="365" r:id="rId18"/>
    <p:sldId id="366" r:id="rId19"/>
    <p:sldId id="367" r:id="rId20"/>
    <p:sldId id="303" r:id="rId21"/>
    <p:sldId id="361" r:id="rId22"/>
    <p:sldId id="352" r:id="rId23"/>
    <p:sldId id="363" r:id="rId24"/>
    <p:sldId id="364" r:id="rId25"/>
    <p:sldId id="351" r:id="rId26"/>
    <p:sldId id="368" r:id="rId27"/>
    <p:sldId id="318" r:id="rId28"/>
    <p:sldId id="346" r:id="rId29"/>
    <p:sldId id="353" r:id="rId30"/>
    <p:sldId id="319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6EFF"/>
    <a:srgbClr val="4FFFA4"/>
    <a:srgbClr val="30A9FF"/>
    <a:srgbClr val="7AACFF"/>
    <a:srgbClr val="E3D1ED"/>
    <a:srgbClr val="FF73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7802" autoAdjust="0"/>
  </p:normalViewPr>
  <p:slideViewPr>
    <p:cSldViewPr snapToGrid="0" snapToObjects="1">
      <p:cViewPr>
        <p:scale>
          <a:sx n="100" d="100"/>
          <a:sy n="100" d="100"/>
        </p:scale>
        <p:origin x="-1080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A3F6FB-121A-A24F-90DA-644D5498ECC5}" type="datetimeFigureOut">
              <a:rPr lang="en-US" smtClean="0"/>
              <a:t>11/01/17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E3D196-9705-2B42-B553-BB391E66F5A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260760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18D97C-204C-8E45-8A44-020D72F182D9}" type="datetimeFigureOut">
              <a:rPr lang="en-US" smtClean="0"/>
              <a:t>11/01/17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D9A3A-99D8-6746-A34F-34DB4EC8560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9817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latin typeface="Times" charset="0"/>
            </a:endParaRPr>
          </a:p>
        </p:txBody>
      </p:sp>
      <p:sp>
        <p:nvSpPr>
          <p:cNvPr id="819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9C7C393-01B0-D042-8986-4AE735C6400B}" type="slidenum">
              <a:rPr lang="en-US" sz="1200">
                <a:latin typeface="Calibri" charset="0"/>
              </a:rPr>
              <a:pPr eaLnBrk="1" hangingPunct="1"/>
              <a:t>16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b-NO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endParaRPr lang="nb-NO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917057C-03ED-3148-B6E9-39FFAC0EC5A0}" type="slidenum">
              <a:rPr lang="nb-NO" sz="1200"/>
              <a:pPr eaLnBrk="1" hangingPunct="1"/>
              <a:t>19</a:t>
            </a:fld>
            <a:endParaRPr lang="nb-NO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nb-NO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3105-9863-BF4E-83A9-5D2B435BB7ED}" type="datetimeFigureOut">
              <a:rPr lang="en-US" smtClean="0"/>
              <a:t>11/01/17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732DB4-8162-8243-B79F-3AD96CA964D5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3105-9863-BF4E-83A9-5D2B435BB7ED}" type="datetimeFigureOut">
              <a:rPr lang="en-US" smtClean="0"/>
              <a:t>11/01/17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32DB4-8162-8243-B79F-3AD96CA964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nb-NO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3105-9863-BF4E-83A9-5D2B435BB7ED}" type="datetimeFigureOut">
              <a:rPr lang="en-US" smtClean="0"/>
              <a:t>11/01/17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32DB4-8162-8243-B79F-3AD96CA964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050" y="1324429"/>
            <a:ext cx="8395750" cy="4118428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edit</a:t>
            </a:r>
            <a:r>
              <a:rPr lang="nb-NO" dirty="0" smtClean="0"/>
              <a:t> Master </a:t>
            </a:r>
            <a:r>
              <a:rPr lang="nb-NO" dirty="0" err="1" smtClean="0"/>
              <a:t>text</a:t>
            </a:r>
            <a:r>
              <a:rPr lang="nb-NO" dirty="0" smtClean="0"/>
              <a:t> styles</a:t>
            </a:r>
          </a:p>
          <a:p>
            <a:pPr lvl="1"/>
            <a:r>
              <a:rPr lang="nb-NO" dirty="0" smtClean="0"/>
              <a:t>Second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2"/>
            <a:r>
              <a:rPr lang="nb-NO" dirty="0" smtClean="0"/>
              <a:t>Third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3"/>
            <a:r>
              <a:rPr lang="nb-NO" dirty="0" err="1" smtClean="0"/>
              <a:t>Fourth</a:t>
            </a:r>
            <a:r>
              <a:rPr lang="nb-NO" dirty="0" smtClean="0"/>
              <a:t>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4"/>
            <a:r>
              <a:rPr lang="nb-NO" dirty="0" smtClean="0"/>
              <a:t>Fifth </a:t>
            </a:r>
            <a:r>
              <a:rPr lang="nb-NO" dirty="0" err="1" smtClean="0"/>
              <a:t>level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18050" y="214085"/>
            <a:ext cx="8395750" cy="914400"/>
          </a:xfrm>
        </p:spPr>
        <p:txBody>
          <a:bodyPr/>
          <a:lstStyle/>
          <a:p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edit</a:t>
            </a:r>
            <a:r>
              <a:rPr lang="nb-NO" dirty="0" smtClean="0"/>
              <a:t> Master </a:t>
            </a:r>
            <a:r>
              <a:rPr lang="nb-NO" dirty="0" err="1" smtClean="0"/>
              <a:t>title</a:t>
            </a:r>
            <a:r>
              <a:rPr lang="nb-NO" dirty="0" smtClean="0"/>
              <a:t>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6680200" y="6305324"/>
            <a:ext cx="2133600" cy="365125"/>
          </a:xfrm>
        </p:spPr>
        <p:txBody>
          <a:bodyPr/>
          <a:lstStyle/>
          <a:p>
            <a:fld id="{40E83105-9863-BF4E-83A9-5D2B435BB7ED}" type="datetimeFigureOut">
              <a:rPr lang="en-US" smtClean="0"/>
              <a:t>11/01/17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>
          <a:xfrm>
            <a:off x="418050" y="5849938"/>
            <a:ext cx="2133600" cy="304800"/>
          </a:xfrm>
        </p:spPr>
        <p:txBody>
          <a:bodyPr/>
          <a:lstStyle/>
          <a:p>
            <a:fld id="{7F732DB4-8162-8243-B79F-3AD96CA964D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>
          <a:xfrm>
            <a:off x="418050" y="6337300"/>
            <a:ext cx="4572000" cy="365125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3105-9863-BF4E-83A9-5D2B435BB7ED}" type="datetimeFigureOut">
              <a:rPr lang="en-US" smtClean="0"/>
              <a:t>11/01/17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732DB4-8162-8243-B79F-3AD96CA964D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b-NO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3105-9863-BF4E-83A9-5D2B435BB7ED}" type="datetimeFigureOut">
              <a:rPr lang="en-US" smtClean="0"/>
              <a:t>11/01/17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732DB4-8162-8243-B79F-3AD96CA964D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3105-9863-BF4E-83A9-5D2B435BB7ED}" type="datetimeFigureOut">
              <a:rPr lang="en-US" smtClean="0"/>
              <a:t>11/01/17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732DB4-8162-8243-B79F-3AD96CA964D5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3105-9863-BF4E-83A9-5D2B435BB7ED}" type="datetimeFigureOut">
              <a:rPr lang="en-US" smtClean="0"/>
              <a:t>11/01/17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732DB4-8162-8243-B79F-3AD96CA964D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3105-9863-BF4E-83A9-5D2B435BB7ED}" type="datetimeFigureOut">
              <a:rPr lang="en-US" smtClean="0"/>
              <a:t>11/01/17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732DB4-8162-8243-B79F-3AD96CA964D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3105-9863-BF4E-83A9-5D2B435BB7ED}" type="datetimeFigureOut">
              <a:rPr lang="en-US" smtClean="0"/>
              <a:t>11/01/17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732DB4-8162-8243-B79F-3AD96CA964D5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3105-9863-BF4E-83A9-5D2B435BB7ED}" type="datetimeFigureOut">
              <a:rPr lang="en-US" smtClean="0"/>
              <a:t>11/01/17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732DB4-8162-8243-B79F-3AD96CA964D5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4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12332" y="214085"/>
            <a:ext cx="7464779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edit</a:t>
            </a:r>
            <a:r>
              <a:rPr lang="nb-NO" dirty="0" smtClean="0"/>
              <a:t> Master </a:t>
            </a:r>
            <a:r>
              <a:rPr lang="nb-NO" dirty="0" err="1" smtClean="0"/>
              <a:t>title</a:t>
            </a:r>
            <a:r>
              <a:rPr lang="nb-NO" dirty="0" smtClean="0"/>
              <a:t>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429" y="1647373"/>
            <a:ext cx="7677331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edit</a:t>
            </a:r>
            <a:r>
              <a:rPr lang="nb-NO" dirty="0" smtClean="0"/>
              <a:t> Master </a:t>
            </a:r>
            <a:r>
              <a:rPr lang="nb-NO" dirty="0" err="1" smtClean="0"/>
              <a:t>text</a:t>
            </a:r>
            <a:r>
              <a:rPr lang="nb-NO" dirty="0" smtClean="0"/>
              <a:t> styles</a:t>
            </a:r>
          </a:p>
          <a:p>
            <a:pPr lvl="1"/>
            <a:r>
              <a:rPr lang="nb-NO" dirty="0" smtClean="0"/>
              <a:t>Second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2"/>
            <a:r>
              <a:rPr lang="nb-NO" dirty="0" smtClean="0"/>
              <a:t>Third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3"/>
            <a:r>
              <a:rPr lang="nb-NO" dirty="0" err="1" smtClean="0"/>
              <a:t>Fourth</a:t>
            </a:r>
            <a:r>
              <a:rPr lang="nb-NO" dirty="0" smtClean="0"/>
              <a:t>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4"/>
            <a:r>
              <a:rPr lang="nb-NO" dirty="0" smtClean="0"/>
              <a:t>Fifth </a:t>
            </a:r>
            <a:r>
              <a:rPr lang="nb-NO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40E83105-9863-BF4E-83A9-5D2B435BB7ED}" type="datetimeFigureOut">
              <a:rPr lang="en-US" smtClean="0"/>
              <a:t>11/01/17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7F732DB4-8162-8243-B79F-3AD96CA964D5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7" descr="LOGO CE_Vertical_EN_NEG_quadri_HR"/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616" y="5797438"/>
            <a:ext cx="1436687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ogo-INTAROS-light-blue.tiff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72" y="180217"/>
            <a:ext cx="737335" cy="601777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0000"/>
          </a:solidFill>
          <a:effectLst/>
          <a:latin typeface="Arial"/>
          <a:ea typeface="+mj-ea"/>
          <a:cs typeface="Arial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1188" indent="-342900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Arial"/>
        <a:buChar char="•"/>
        <a:defRPr sz="2100" kern="1200">
          <a:solidFill>
            <a:srgbClr val="000000"/>
          </a:solidFill>
          <a:effectLst/>
          <a:latin typeface="Arial"/>
          <a:ea typeface="+mn-ea"/>
          <a:cs typeface="Arial"/>
        </a:defRPr>
      </a:lvl1pPr>
      <a:lvl2pPr marL="726948" indent="-342900" algn="l" defTabSz="914400" rtl="0" eaLnBrk="1" latinLnBrk="0" hangingPunct="1">
        <a:spcBef>
          <a:spcPct val="20000"/>
        </a:spcBef>
        <a:buSzPct val="60000"/>
        <a:buFont typeface="Arial"/>
        <a:buChar char="•"/>
        <a:defRPr sz="1900" kern="1200">
          <a:solidFill>
            <a:srgbClr val="000000"/>
          </a:solidFill>
          <a:effectLst/>
          <a:latin typeface="Arial"/>
          <a:ea typeface="+mn-ea"/>
          <a:cs typeface="Arial"/>
        </a:defRPr>
      </a:lvl2pPr>
      <a:lvl3pPr marL="1035558" indent="-285750" algn="l" defTabSz="914400" rtl="0" eaLnBrk="1" latinLnBrk="0" hangingPunct="1">
        <a:spcBef>
          <a:spcPct val="20000"/>
        </a:spcBef>
        <a:buSzPct val="60000"/>
        <a:buFont typeface="Arial"/>
        <a:buChar char="•"/>
        <a:defRPr sz="1700" kern="1200">
          <a:solidFill>
            <a:srgbClr val="000000"/>
          </a:solidFill>
          <a:effectLst/>
          <a:latin typeface="Arial"/>
          <a:ea typeface="+mn-ea"/>
          <a:cs typeface="Arial"/>
        </a:defRPr>
      </a:lvl3pPr>
      <a:lvl4pPr marL="1401318" indent="-285750" algn="l" defTabSz="914400" rtl="0" eaLnBrk="1" latinLnBrk="0" hangingPunct="1">
        <a:spcBef>
          <a:spcPct val="20000"/>
        </a:spcBef>
        <a:buSzPct val="60000"/>
        <a:buFont typeface="Arial"/>
        <a:buChar char="•"/>
        <a:defRPr sz="1600" kern="1200">
          <a:solidFill>
            <a:srgbClr val="000000"/>
          </a:solidFill>
          <a:effectLst/>
          <a:latin typeface="Arial"/>
          <a:ea typeface="+mn-ea"/>
          <a:cs typeface="Arial"/>
        </a:defRPr>
      </a:lvl4pPr>
      <a:lvl5pPr marL="1675638" indent="-285750" algn="l" defTabSz="914400" rtl="0" eaLnBrk="1" latinLnBrk="0" hangingPunct="1">
        <a:spcBef>
          <a:spcPct val="20000"/>
        </a:spcBef>
        <a:buSzPct val="60000"/>
        <a:buFont typeface="Arial"/>
        <a:buChar char="•"/>
        <a:defRPr sz="1500" kern="1200">
          <a:solidFill>
            <a:srgbClr val="000000"/>
          </a:solidFill>
          <a:effectLst/>
          <a:latin typeface="Arial"/>
          <a:ea typeface="+mn-ea"/>
          <a:cs typeface="Arial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pos-eu.org/" TargetMode="External"/><Relationship Id="rId4" Type="http://schemas.openxmlformats.org/officeDocument/2006/relationships/hyperlink" Target="http://ec.europa.eu/research/infrastructures/index_en.cfm?pg=esfri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pernicus.eu/main/satellites" TargetMode="External"/><Relationship Id="rId4" Type="http://schemas.openxmlformats.org/officeDocument/2006/relationships/hyperlink" Target="http://www.copernicus.eu/main/insitu-sensors" TargetMode="External"/><Relationship Id="rId5" Type="http://schemas.openxmlformats.org/officeDocument/2006/relationships/hyperlink" Target="http://www.copernicus.eu/main/services" TargetMode="External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png"/><Relationship Id="rId12" Type="http://schemas.openxmlformats.org/officeDocument/2006/relationships/image" Target="../media/image35.png"/><Relationship Id="rId13" Type="http://schemas.openxmlformats.org/officeDocument/2006/relationships/image" Target="../media/image36.png"/><Relationship Id="rId14" Type="http://schemas.openxmlformats.org/officeDocument/2006/relationships/image" Target="../media/image37.png"/><Relationship Id="rId15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jpeg"/><Relationship Id="rId5" Type="http://schemas.microsoft.com/office/2007/relationships/hdphoto" Target="../media/hdphoto1.wdp"/><Relationship Id="rId6" Type="http://schemas.openxmlformats.org/officeDocument/2006/relationships/image" Target="../media/image43.JPG"/><Relationship Id="rId7" Type="http://schemas.openxmlformats.org/officeDocument/2006/relationships/image" Target="../media/image44.jpg"/><Relationship Id="rId8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arctic-roos.org" TargetMode="External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6900" y="228600"/>
            <a:ext cx="8026400" cy="1409699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INTAROS – Integrated Arctic </a:t>
            </a:r>
            <a:r>
              <a:rPr lang="en-US" dirty="0" smtClean="0">
                <a:solidFill>
                  <a:srgbClr val="000000"/>
                </a:solidFill>
              </a:rPr>
              <a:t>Observation </a:t>
            </a:r>
            <a:r>
              <a:rPr lang="en-US" dirty="0">
                <a:solidFill>
                  <a:srgbClr val="000000"/>
                </a:solidFill>
              </a:rPr>
              <a:t>System</a:t>
            </a:r>
          </a:p>
        </p:txBody>
      </p:sp>
      <p:sp>
        <p:nvSpPr>
          <p:cNvPr id="4" name="Subtitle 2"/>
          <p:cNvSpPr>
            <a:spLocks noGrp="1"/>
          </p:cNvSpPr>
          <p:nvPr>
            <p:ph idx="1"/>
          </p:nvPr>
        </p:nvSpPr>
        <p:spPr>
          <a:xfrm>
            <a:off x="596900" y="1790700"/>
            <a:ext cx="8026400" cy="4076700"/>
          </a:xfrm>
        </p:spPr>
        <p:txBody>
          <a:bodyPr>
            <a:noAutofit/>
          </a:bodyPr>
          <a:lstStyle/>
          <a:p>
            <a:pPr marL="18288" indent="0" algn="ctr">
              <a:buNone/>
            </a:pPr>
            <a:r>
              <a:rPr lang="en-US" sz="2800" dirty="0" smtClean="0">
                <a:solidFill>
                  <a:srgbClr val="000000"/>
                </a:solidFill>
                <a:effectLst/>
              </a:rPr>
              <a:t>A Research and Innovation Action </a:t>
            </a:r>
          </a:p>
          <a:p>
            <a:pPr marL="18288" indent="0" algn="ctr">
              <a:buNone/>
            </a:pPr>
            <a:r>
              <a:rPr lang="en-US" sz="2800" dirty="0" smtClean="0">
                <a:solidFill>
                  <a:srgbClr val="000000"/>
                </a:solidFill>
                <a:effectLst/>
              </a:rPr>
              <a:t> funded by EC - </a:t>
            </a:r>
            <a:r>
              <a:rPr lang="en-US" sz="2800" dirty="0">
                <a:solidFill>
                  <a:srgbClr val="000000"/>
                </a:solidFill>
                <a:effectLst/>
              </a:rPr>
              <a:t>H2020-BG-09-</a:t>
            </a:r>
            <a:r>
              <a:rPr lang="en-US" sz="2800" dirty="0" smtClean="0">
                <a:solidFill>
                  <a:srgbClr val="000000"/>
                </a:solidFill>
                <a:effectLst/>
              </a:rPr>
              <a:t>2016</a:t>
            </a:r>
          </a:p>
          <a:p>
            <a:pPr marL="18288" indent="0" algn="ctr">
              <a:buNone/>
            </a:pPr>
            <a:endParaRPr lang="en-US" dirty="0"/>
          </a:p>
          <a:p>
            <a:pPr marL="18288" indent="0" algn="ctr">
              <a:buNone/>
            </a:pPr>
            <a:r>
              <a:rPr lang="en-US" dirty="0" smtClean="0">
                <a:solidFill>
                  <a:srgbClr val="000000"/>
                </a:solidFill>
                <a:effectLst/>
              </a:rPr>
              <a:t>Coordinator: Stein </a:t>
            </a:r>
            <a:r>
              <a:rPr lang="en-US" dirty="0" err="1" smtClean="0">
                <a:solidFill>
                  <a:srgbClr val="000000"/>
                </a:solidFill>
                <a:effectLst/>
              </a:rPr>
              <a:t>Sandven</a:t>
            </a:r>
            <a:endParaRPr lang="en-US" dirty="0" smtClean="0">
              <a:solidFill>
                <a:srgbClr val="000000"/>
              </a:solidFill>
              <a:effectLst/>
            </a:endParaRPr>
          </a:p>
          <a:p>
            <a:pPr marL="18288" indent="0" algn="ctr">
              <a:buNone/>
            </a:pPr>
            <a:r>
              <a:rPr lang="en-US" dirty="0" smtClean="0">
                <a:solidFill>
                  <a:srgbClr val="000000"/>
                </a:solidFill>
                <a:effectLst/>
              </a:rPr>
              <a:t>Nansen Environmental and Remote Sensing Center, Norway</a:t>
            </a:r>
          </a:p>
          <a:p>
            <a:pPr marL="18288" indent="0" algn="ctr">
              <a:buNone/>
            </a:pPr>
            <a:endParaRPr lang="en-US" dirty="0">
              <a:solidFill>
                <a:srgbClr val="000000"/>
              </a:solidFill>
              <a:effectLst/>
            </a:endParaRPr>
          </a:p>
          <a:p>
            <a:pPr marL="18288" indent="0" algn="ctr">
              <a:buNone/>
            </a:pPr>
            <a:r>
              <a:rPr lang="en-US" dirty="0" smtClean="0">
                <a:solidFill>
                  <a:srgbClr val="000000"/>
                </a:solidFill>
                <a:effectLst/>
              </a:rPr>
              <a:t>Total budget: 15.5 </a:t>
            </a:r>
            <a:r>
              <a:rPr lang="en-US" dirty="0" err="1" smtClean="0">
                <a:solidFill>
                  <a:srgbClr val="000000"/>
                </a:solidFill>
                <a:effectLst/>
              </a:rPr>
              <a:t>mEuro</a:t>
            </a:r>
            <a:endParaRPr lang="en-US" dirty="0" smtClean="0">
              <a:solidFill>
                <a:srgbClr val="000000"/>
              </a:solidFill>
              <a:effectLst/>
            </a:endParaRPr>
          </a:p>
          <a:p>
            <a:pPr marL="18288" indent="0" algn="ctr">
              <a:buNone/>
            </a:pPr>
            <a:r>
              <a:rPr lang="en-US" dirty="0" smtClean="0">
                <a:solidFill>
                  <a:srgbClr val="000000"/>
                </a:solidFill>
                <a:effectLst/>
              </a:rPr>
              <a:t>49 partners from 20 countries</a:t>
            </a:r>
          </a:p>
          <a:p>
            <a:pPr marL="18288" indent="0" algn="ctr">
              <a:buNone/>
            </a:pPr>
            <a:r>
              <a:rPr lang="en-US" dirty="0" smtClean="0">
                <a:solidFill>
                  <a:srgbClr val="000000"/>
                </a:solidFill>
                <a:effectLst/>
              </a:rPr>
              <a:t>Start date: 01 December 2016</a:t>
            </a:r>
          </a:p>
          <a:p>
            <a:pPr marL="18288" indent="0" algn="ctr">
              <a:buNone/>
            </a:pPr>
            <a:r>
              <a:rPr lang="en-US" dirty="0" smtClean="0">
                <a:solidFill>
                  <a:srgbClr val="000000"/>
                </a:solidFill>
                <a:effectLst/>
              </a:rPr>
              <a:t>Duration: 5 years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22" y="5643690"/>
            <a:ext cx="2117345" cy="1146577"/>
          </a:xfrm>
          <a:prstGeom prst="rect">
            <a:avLst/>
          </a:prstGeom>
        </p:spPr>
      </p:pic>
      <p:pic>
        <p:nvPicPr>
          <p:cNvPr id="6" name="Picture 5" descr="Logo-NERSC-farge2-reduc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201" y="5648300"/>
            <a:ext cx="2238466" cy="11080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776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64" y="261167"/>
            <a:ext cx="7337050" cy="57501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59467" y="6214533"/>
            <a:ext cx="7099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latin typeface="Arial"/>
                <a:cs typeface="Arial"/>
              </a:rPr>
              <a:t>Ref.  Paolo </a:t>
            </a:r>
            <a:r>
              <a:rPr lang="en-US" dirty="0" err="1" smtClean="0">
                <a:solidFill>
                  <a:srgbClr val="3366FF"/>
                </a:solidFill>
                <a:latin typeface="Arial"/>
                <a:cs typeface="Arial"/>
              </a:rPr>
              <a:t>Laj</a:t>
            </a:r>
            <a:r>
              <a:rPr lang="en-US" dirty="0" smtClean="0">
                <a:solidFill>
                  <a:srgbClr val="3366FF"/>
                </a:solidFill>
                <a:latin typeface="Arial"/>
                <a:cs typeface="Arial"/>
              </a:rPr>
              <a:t>, ACTRIS </a:t>
            </a:r>
            <a:r>
              <a:rPr lang="en-US" dirty="0">
                <a:solidFill>
                  <a:srgbClr val="3366FF"/>
                </a:solidFill>
                <a:latin typeface="Arial"/>
                <a:cs typeface="Arial"/>
              </a:rPr>
              <a:t>Coordination </a:t>
            </a:r>
            <a:r>
              <a:rPr lang="en-US" dirty="0" smtClean="0">
                <a:solidFill>
                  <a:srgbClr val="3366FF"/>
                </a:solidFill>
                <a:latin typeface="Arial"/>
                <a:cs typeface="Arial"/>
              </a:rPr>
              <a:t>team, University of Helsinki</a:t>
            </a:r>
            <a:endParaRPr lang="en-US" dirty="0">
              <a:solidFill>
                <a:srgbClr val="3366FF"/>
              </a:solidFill>
              <a:latin typeface="Arial"/>
              <a:cs typeface="Arial"/>
            </a:endParaRPr>
          </a:p>
          <a:p>
            <a:endParaRPr lang="nb-NO" dirty="0"/>
          </a:p>
        </p:txBody>
      </p:sp>
      <p:sp>
        <p:nvSpPr>
          <p:cNvPr id="8" name="TextBox 7"/>
          <p:cNvSpPr txBox="1"/>
          <p:nvPr/>
        </p:nvSpPr>
        <p:spPr>
          <a:xfrm>
            <a:off x="1210736" y="5042091"/>
            <a:ext cx="2952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 smtClean="0">
                <a:solidFill>
                  <a:schemeClr val="bg1"/>
                </a:solidFill>
                <a:latin typeface="Arial"/>
                <a:cs typeface="Arial"/>
              </a:rPr>
              <a:t>Resarch</a:t>
            </a:r>
            <a:r>
              <a:rPr lang="nb-NO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b-NO" dirty="0" err="1" smtClean="0">
                <a:solidFill>
                  <a:schemeClr val="bg1"/>
                </a:solidFill>
                <a:latin typeface="Arial"/>
                <a:cs typeface="Arial"/>
              </a:rPr>
              <a:t>infrastructure</a:t>
            </a:r>
            <a:r>
              <a:rPr lang="nb-NO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b-NO" dirty="0" err="1" smtClean="0">
                <a:solidFill>
                  <a:schemeClr val="bg1"/>
                </a:solidFill>
                <a:latin typeface="Arial"/>
                <a:cs typeface="Arial"/>
              </a:rPr>
              <a:t>funded</a:t>
            </a:r>
            <a:r>
              <a:rPr lang="nb-NO" dirty="0" smtClean="0">
                <a:solidFill>
                  <a:schemeClr val="bg1"/>
                </a:solidFill>
                <a:latin typeface="Arial"/>
                <a:cs typeface="Arial"/>
              </a:rPr>
              <a:t> by H2020</a:t>
            </a:r>
          </a:p>
          <a:p>
            <a:r>
              <a:rPr lang="nb-NO" dirty="0" smtClean="0">
                <a:solidFill>
                  <a:schemeClr val="bg1"/>
                </a:solidFill>
                <a:latin typeface="Arial"/>
                <a:cs typeface="Arial"/>
              </a:rPr>
              <a:t>http</a:t>
            </a:r>
            <a:r>
              <a:rPr lang="nb-NO" dirty="0">
                <a:solidFill>
                  <a:schemeClr val="bg1"/>
                </a:solidFill>
                <a:latin typeface="Arial"/>
                <a:cs typeface="Arial"/>
              </a:rPr>
              <a:t>://</a:t>
            </a:r>
            <a:r>
              <a:rPr lang="nb-NO" dirty="0" err="1">
                <a:solidFill>
                  <a:schemeClr val="bg1"/>
                </a:solidFill>
                <a:latin typeface="Arial"/>
                <a:cs typeface="Arial"/>
              </a:rPr>
              <a:t>www.actris.eu</a:t>
            </a:r>
            <a:r>
              <a:rPr lang="nb-NO" dirty="0">
                <a:solidFill>
                  <a:schemeClr val="bg1"/>
                </a:solidFill>
                <a:latin typeface="Arial"/>
                <a:cs typeface="Arial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234417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61" y="101196"/>
            <a:ext cx="8148764" cy="60512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22778" y="6124224"/>
            <a:ext cx="70696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The European Plate Observing System (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EPOS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) is the integrated solid earth sciences research infrastructure (RIs) approved by the European Strategy Forum on Research Infrastructures (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  <a:hlinkClick r:id="rId4"/>
              </a:rPr>
              <a:t>ESFRI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). EPOS is a long-term integration plan of national existing RIs.</a:t>
            </a:r>
            <a:endParaRPr lang="nb-NO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0741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ertical Text Placeholder 6"/>
          <p:cNvSpPr>
            <a:spLocks noGrp="1"/>
          </p:cNvSpPr>
          <p:nvPr>
            <p:ph idx="1"/>
          </p:nvPr>
        </p:nvSpPr>
        <p:spPr>
          <a:xfrm>
            <a:off x="1919111" y="1504243"/>
            <a:ext cx="7106356" cy="4837604"/>
          </a:xfrm>
        </p:spPr>
        <p:txBody>
          <a:bodyPr>
            <a:noAutofit/>
          </a:bodyPr>
          <a:lstStyle/>
          <a:p>
            <a:pPr marL="475488" indent="-457200">
              <a:buSzPct val="100000"/>
              <a:buFont typeface="+mj-lt"/>
              <a:buAutoNum type="arabicPeriod"/>
            </a:pPr>
            <a:r>
              <a:rPr lang="en-US" sz="2800" dirty="0">
                <a:effectLst/>
              </a:rPr>
              <a:t>Establish a </a:t>
            </a:r>
            <a:r>
              <a:rPr lang="en-US" sz="2800" i="1" dirty="0">
                <a:effectLst/>
              </a:rPr>
              <a:t>Pan-Arctic </a:t>
            </a:r>
            <a:r>
              <a:rPr lang="en-US" sz="2800" dirty="0">
                <a:effectLst/>
              </a:rPr>
              <a:t>forum for collaboration across EU and non-EU countries and transnational </a:t>
            </a:r>
            <a:r>
              <a:rPr lang="en-US" sz="2800" dirty="0" err="1">
                <a:effectLst/>
              </a:rPr>
              <a:t>organisations</a:t>
            </a:r>
            <a:r>
              <a:rPr lang="en-US" sz="2800" dirty="0">
                <a:effectLst/>
              </a:rPr>
              <a:t> (</a:t>
            </a:r>
            <a:r>
              <a:rPr lang="en-US" sz="2800" dirty="0" smtClean="0">
                <a:effectLst/>
              </a:rPr>
              <a:t>WP1)  </a:t>
            </a:r>
          </a:p>
          <a:p>
            <a:pPr marL="475488" indent="-457200">
              <a:buSzPct val="100000"/>
              <a:buFont typeface="+mj-lt"/>
              <a:buAutoNum type="arabicPeriod"/>
            </a:pPr>
            <a:r>
              <a:rPr lang="en-GB" sz="2800" dirty="0" smtClean="0">
                <a:effectLst/>
              </a:rPr>
              <a:t>Develop a </a:t>
            </a:r>
            <a:r>
              <a:rPr lang="en-GB" sz="2800" i="1" dirty="0" smtClean="0">
                <a:effectLst/>
              </a:rPr>
              <a:t>Roadmap</a:t>
            </a:r>
            <a:r>
              <a:rPr lang="en-GB" sz="2800" dirty="0" smtClean="0">
                <a:effectLst/>
              </a:rPr>
              <a:t> for building a sustainable Arctic observing system</a:t>
            </a:r>
            <a:r>
              <a:rPr lang="en-GB" sz="2800" i="1" dirty="0" smtClean="0">
                <a:effectLst/>
              </a:rPr>
              <a:t> </a:t>
            </a:r>
            <a:r>
              <a:rPr lang="en-GB" sz="2800" dirty="0" smtClean="0">
                <a:effectLst/>
              </a:rPr>
              <a:t>(WP1)</a:t>
            </a:r>
            <a:endParaRPr lang="en-GB" sz="2800" dirty="0">
              <a:effectLst/>
            </a:endParaRPr>
          </a:p>
          <a:p>
            <a:pPr marL="475488" indent="-457200">
              <a:buSzPct val="100000"/>
              <a:buFont typeface="+mj-lt"/>
              <a:buAutoNum type="arabicPeriod"/>
            </a:pPr>
            <a:r>
              <a:rPr lang="en-GB" sz="2800" dirty="0" smtClean="0">
                <a:effectLst/>
              </a:rPr>
              <a:t>Exploit </a:t>
            </a:r>
            <a:r>
              <a:rPr lang="en-GB" sz="2800" dirty="0">
                <a:effectLst/>
              </a:rPr>
              <a:t>existing observing systems and </a:t>
            </a:r>
            <a:r>
              <a:rPr lang="en-GB" sz="2800" dirty="0" smtClean="0">
                <a:effectLst/>
              </a:rPr>
              <a:t>databases, including remote sensing data </a:t>
            </a:r>
            <a:r>
              <a:rPr lang="pt-PT" sz="2800" dirty="0" smtClean="0">
                <a:effectLst/>
              </a:rPr>
              <a:t> </a:t>
            </a:r>
            <a:r>
              <a:rPr lang="en-GB" sz="2800" dirty="0">
                <a:effectLst/>
              </a:rPr>
              <a:t>(</a:t>
            </a:r>
            <a:r>
              <a:rPr lang="en-GB" sz="2800" dirty="0" smtClean="0">
                <a:effectLst/>
              </a:rPr>
              <a:t>WP2)</a:t>
            </a:r>
            <a:endParaRPr lang="en-GB" sz="2800" dirty="0">
              <a:effectLst/>
            </a:endParaRPr>
          </a:p>
          <a:p>
            <a:pPr marL="475488" indent="-457200">
              <a:buSzPct val="100000"/>
              <a:buFont typeface="+mj-lt"/>
              <a:buAutoNum type="arabicPeriod"/>
            </a:pPr>
            <a:endParaRPr lang="en-GB" sz="3200" i="1" dirty="0">
              <a:effectLst/>
            </a:endParaRPr>
          </a:p>
          <a:p>
            <a:pPr>
              <a:buSzPct val="100000"/>
            </a:pPr>
            <a:endParaRPr lang="en-GB" sz="2000" dirty="0" smtClean="0">
              <a:effectLst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382888" y="54188"/>
            <a:ext cx="7761112" cy="914400"/>
          </a:xfrm>
        </p:spPr>
        <p:txBody>
          <a:bodyPr/>
          <a:lstStyle/>
          <a:p>
            <a:r>
              <a:rPr lang="en-US" sz="4000" dirty="0" smtClean="0"/>
              <a:t>INTAROS Specific objectives (1)</a:t>
            </a:r>
            <a:endParaRPr lang="en-US" sz="4000" dirty="0"/>
          </a:p>
        </p:txBody>
      </p:sp>
      <p:pic>
        <p:nvPicPr>
          <p:cNvPr id="4" name="Picture 2" descr="http://photos.gograph.com/thumbs/CSP/CSP164/k16433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55" y="1258712"/>
            <a:ext cx="1571437" cy="1459124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clipartkid.com/images/542/road-map-clip-art-clipart-free-clipart-HHCDpW-clipa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55" y="2932651"/>
            <a:ext cx="1571437" cy="1216016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fabiusmaximus.files.wordpress.com/2016/01/levitus-2013-oh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97" y="4510922"/>
            <a:ext cx="1628896" cy="111941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13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ertical Text Placeholder 6"/>
          <p:cNvSpPr>
            <a:spLocks noGrp="1"/>
          </p:cNvSpPr>
          <p:nvPr>
            <p:ph idx="1"/>
          </p:nvPr>
        </p:nvSpPr>
        <p:spPr>
          <a:xfrm>
            <a:off x="1920947" y="1547185"/>
            <a:ext cx="7237163" cy="4983740"/>
          </a:xfrm>
        </p:spPr>
        <p:txBody>
          <a:bodyPr>
            <a:noAutofit/>
          </a:bodyPr>
          <a:lstStyle/>
          <a:p>
            <a:pPr marL="475488" indent="-457200">
              <a:buSzPct val="100000"/>
              <a:buFont typeface="+mj-lt"/>
              <a:buAutoNum type="arabicPeriod" startAt="4"/>
            </a:pPr>
            <a:r>
              <a:rPr lang="en-GB" sz="3200" dirty="0">
                <a:effectLst/>
              </a:rPr>
              <a:t>F</a:t>
            </a:r>
            <a:r>
              <a:rPr lang="en-GB" sz="3200" dirty="0" smtClean="0">
                <a:effectLst/>
              </a:rPr>
              <a:t>ill </a:t>
            </a:r>
            <a:r>
              <a:rPr lang="en-GB" sz="3200" dirty="0">
                <a:effectLst/>
              </a:rPr>
              <a:t>gaps of the </a:t>
            </a:r>
            <a:r>
              <a:rPr lang="en-GB" sz="3200" dirty="0" smtClean="0">
                <a:effectLst/>
              </a:rPr>
              <a:t>present in </a:t>
            </a:r>
            <a:r>
              <a:rPr lang="en-GB" sz="3200" dirty="0">
                <a:effectLst/>
              </a:rPr>
              <a:t>situ observing systems </a:t>
            </a:r>
            <a:r>
              <a:rPr lang="en-GB" sz="3200" dirty="0" smtClean="0">
                <a:effectLst/>
              </a:rPr>
              <a:t>with new sensors and platforms (WP3)</a:t>
            </a:r>
            <a:endParaRPr lang="en-US" sz="3200" dirty="0" smtClean="0">
              <a:effectLst/>
            </a:endParaRPr>
          </a:p>
          <a:p>
            <a:pPr marL="475488" indent="-457200">
              <a:buSzPct val="100000"/>
              <a:buFont typeface="+mj-lt"/>
              <a:buAutoNum type="arabicPeriod" startAt="4"/>
            </a:pPr>
            <a:r>
              <a:rPr lang="en-US" sz="3200" dirty="0">
                <a:effectLst/>
              </a:rPr>
              <a:t>Enhance </a:t>
            </a:r>
            <a:r>
              <a:rPr lang="en-US" sz="3200" i="1" dirty="0">
                <a:effectLst/>
              </a:rPr>
              <a:t>community-based</a:t>
            </a:r>
            <a:r>
              <a:rPr lang="en-US" sz="3200" dirty="0">
                <a:effectLst/>
              </a:rPr>
              <a:t> observing </a:t>
            </a:r>
            <a:r>
              <a:rPr lang="en-US" sz="3200" dirty="0" err="1" smtClean="0">
                <a:effectLst/>
              </a:rPr>
              <a:t>programmes</a:t>
            </a:r>
            <a:r>
              <a:rPr lang="en-US" sz="3200" dirty="0" smtClean="0">
                <a:effectLst/>
              </a:rPr>
              <a:t> for participatory research </a:t>
            </a:r>
            <a:r>
              <a:rPr lang="en-GB" sz="3200" dirty="0" smtClean="0">
                <a:effectLst/>
              </a:rPr>
              <a:t>(WP4)</a:t>
            </a:r>
            <a:r>
              <a:rPr lang="en-US" sz="3200" dirty="0" smtClean="0">
                <a:effectLst/>
              </a:rPr>
              <a:t>  </a:t>
            </a:r>
            <a:endParaRPr lang="en-GB" sz="3200" dirty="0">
              <a:effectLst/>
            </a:endParaRPr>
          </a:p>
          <a:p>
            <a:pPr marL="475488" indent="-457200">
              <a:buSzPct val="100000"/>
              <a:buFont typeface="+mj-lt"/>
              <a:buAutoNum type="arabicPeriod" startAt="4"/>
            </a:pPr>
            <a:r>
              <a:rPr lang="en-US" sz="3200" dirty="0">
                <a:effectLst/>
              </a:rPr>
              <a:t>Develop and implement </a:t>
            </a:r>
            <a:r>
              <a:rPr lang="en-US" sz="3200" i="1" dirty="0">
                <a:effectLst/>
              </a:rPr>
              <a:t>the </a:t>
            </a:r>
            <a:r>
              <a:rPr lang="en-US" sz="3200" i="1" dirty="0" err="1">
                <a:effectLst/>
              </a:rPr>
              <a:t>iAOS</a:t>
            </a:r>
            <a:r>
              <a:rPr lang="en-US" sz="3200" i="1" dirty="0">
                <a:effectLst/>
              </a:rPr>
              <a:t> platform</a:t>
            </a:r>
            <a:r>
              <a:rPr lang="en-US" sz="3200" dirty="0">
                <a:effectLst/>
              </a:rPr>
              <a:t> for integration of multidisciplinary data from distributed repositories </a:t>
            </a:r>
            <a:r>
              <a:rPr lang="en-GB" sz="3200" dirty="0" smtClean="0">
                <a:effectLst/>
              </a:rPr>
              <a:t>(WP5)</a:t>
            </a:r>
            <a:endParaRPr lang="en-US" sz="3200" i="1" dirty="0">
              <a:effectLst/>
            </a:endParaRPr>
          </a:p>
          <a:p>
            <a:endParaRPr lang="en-GB" sz="2800" dirty="0" smtClean="0">
              <a:effectLst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58333" y="121920"/>
            <a:ext cx="8085667" cy="781191"/>
          </a:xfrm>
        </p:spPr>
        <p:txBody>
          <a:bodyPr/>
          <a:lstStyle/>
          <a:p>
            <a:r>
              <a:rPr lang="en-US" sz="4000" dirty="0" smtClean="0"/>
              <a:t>INTAROS Specific objectives (2)</a:t>
            </a:r>
            <a:endParaRPr lang="en-US" sz="4000" dirty="0"/>
          </a:p>
        </p:txBody>
      </p:sp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19" y="1352148"/>
            <a:ext cx="1752818" cy="116642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18" y="2779621"/>
            <a:ext cx="1721663" cy="12175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1" name="Picture 4" descr="http://photos.gograph.com/thumbs/CSP/CSP993/k150400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18" y="4255321"/>
            <a:ext cx="1713736" cy="1290343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95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ertical Text Placeholder 6"/>
          <p:cNvSpPr>
            <a:spLocks noGrp="1"/>
          </p:cNvSpPr>
          <p:nvPr>
            <p:ph idx="1"/>
          </p:nvPr>
        </p:nvSpPr>
        <p:spPr>
          <a:xfrm>
            <a:off x="1941406" y="872515"/>
            <a:ext cx="6947383" cy="4800600"/>
          </a:xfrm>
        </p:spPr>
        <p:txBody>
          <a:bodyPr>
            <a:noAutofit/>
          </a:bodyPr>
          <a:lstStyle/>
          <a:p>
            <a:pPr marL="18288" indent="0">
              <a:buSzPct val="100000"/>
              <a:buNone/>
            </a:pPr>
            <a:r>
              <a:rPr lang="en-US" sz="2800" dirty="0" smtClean="0">
                <a:effectLst/>
              </a:rPr>
              <a:t>  </a:t>
            </a:r>
            <a:endParaRPr lang="en-US" sz="2800" dirty="0">
              <a:effectLst/>
            </a:endParaRPr>
          </a:p>
          <a:p>
            <a:pPr marL="475488" indent="-457200">
              <a:buSzPct val="100000"/>
              <a:buFont typeface="+mj-lt"/>
              <a:buAutoNum type="arabicPeriod" startAt="7"/>
            </a:pPr>
            <a:r>
              <a:rPr lang="en-GB" sz="2800" i="1" dirty="0" smtClean="0">
                <a:effectLst/>
              </a:rPr>
              <a:t> </a:t>
            </a:r>
            <a:r>
              <a:rPr lang="en-US" sz="2800" dirty="0"/>
              <a:t>Develop professional </a:t>
            </a:r>
            <a:r>
              <a:rPr lang="en-US" sz="2800" i="1" dirty="0"/>
              <a:t>skills</a:t>
            </a:r>
            <a:r>
              <a:rPr lang="en-US" sz="2800" dirty="0"/>
              <a:t> in </a:t>
            </a:r>
            <a:r>
              <a:rPr lang="en-US" sz="2800" dirty="0" smtClean="0"/>
              <a:t>using </a:t>
            </a:r>
            <a:r>
              <a:rPr lang="en-US" sz="2800" dirty="0"/>
              <a:t>the </a:t>
            </a:r>
            <a:r>
              <a:rPr lang="en-US" sz="2800" dirty="0" err="1"/>
              <a:t>iAOS</a:t>
            </a:r>
            <a:r>
              <a:rPr lang="en-US" sz="2800" dirty="0"/>
              <a:t> </a:t>
            </a:r>
            <a:r>
              <a:rPr lang="en-US" sz="2800" dirty="0" smtClean="0"/>
              <a:t>platform with tools for data analysis, transformation and </a:t>
            </a:r>
            <a:r>
              <a:rPr lang="en-US" sz="2800" dirty="0" err="1" smtClean="0"/>
              <a:t>vizualisation</a:t>
            </a:r>
            <a:r>
              <a:rPr lang="en-US" sz="2800" dirty="0" smtClean="0"/>
              <a:t> </a:t>
            </a:r>
            <a:r>
              <a:rPr lang="en-US" sz="2800" dirty="0"/>
              <a:t>(</a:t>
            </a:r>
            <a:r>
              <a:rPr lang="en-US" sz="2800" dirty="0" smtClean="0"/>
              <a:t>WP5)</a:t>
            </a:r>
          </a:p>
          <a:p>
            <a:pPr marL="475488" indent="-457200">
              <a:buSzPct val="100000"/>
              <a:buFont typeface="+mj-lt"/>
              <a:buAutoNum type="arabicPeriod" startAt="7"/>
            </a:pPr>
            <a:r>
              <a:rPr lang="en-GB" sz="2800" dirty="0" smtClean="0">
                <a:effectLst/>
              </a:rPr>
              <a:t>Use</a:t>
            </a:r>
            <a:r>
              <a:rPr lang="en-GB" sz="2800" i="1" dirty="0" smtClean="0">
                <a:effectLst/>
              </a:rPr>
              <a:t> </a:t>
            </a:r>
            <a:r>
              <a:rPr lang="en-GB" sz="2800" dirty="0" smtClean="0">
                <a:effectLst/>
              </a:rPr>
              <a:t>of data in numerical modelling* for climate research and Copernicus services (WP6</a:t>
            </a:r>
            <a:r>
              <a:rPr lang="en-GB" sz="3200" dirty="0" smtClean="0">
                <a:effectLst/>
              </a:rPr>
              <a:t>)</a:t>
            </a:r>
            <a:endParaRPr lang="en-US" sz="3200" dirty="0" smtClean="0">
              <a:effectLst/>
            </a:endParaRPr>
          </a:p>
          <a:p>
            <a:pPr marL="475488" indent="-457200">
              <a:buSzPct val="100000"/>
              <a:buFont typeface="+mj-lt"/>
              <a:buAutoNum type="arabicPeriod" startAt="7"/>
            </a:pPr>
            <a:r>
              <a:rPr lang="en-US" sz="2800" dirty="0" smtClean="0">
                <a:effectLst/>
              </a:rPr>
              <a:t>Demonstrate </a:t>
            </a:r>
            <a:r>
              <a:rPr lang="en-US" sz="2800" i="1" dirty="0">
                <a:effectLst/>
              </a:rPr>
              <a:t>benefit</a:t>
            </a:r>
            <a:r>
              <a:rPr lang="en-US" sz="2800" dirty="0">
                <a:effectLst/>
              </a:rPr>
              <a:t> </a:t>
            </a:r>
            <a:r>
              <a:rPr lang="en-US" sz="2800" dirty="0" smtClean="0">
                <a:effectLst/>
              </a:rPr>
              <a:t> of data from INTAROS for different stakeholder groups (WP6) </a:t>
            </a:r>
            <a:endParaRPr lang="en-US" sz="3200" dirty="0" smtClean="0">
              <a:effectLst/>
            </a:endParaRPr>
          </a:p>
        </p:txBody>
      </p:sp>
      <p:sp>
        <p:nvSpPr>
          <p:cNvPr id="5" name="Title 7"/>
          <p:cNvSpPr txBox="1">
            <a:spLocks/>
          </p:cNvSpPr>
          <p:nvPr/>
        </p:nvSpPr>
        <p:spPr>
          <a:xfrm>
            <a:off x="1382889" y="155786"/>
            <a:ext cx="75059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dirty="0">
                <a:solidFill>
                  <a:srgbClr val="000000"/>
                </a:solidFill>
                <a:effectLst/>
                <a:latin typeface="Arial"/>
                <a:cs typeface="Arial"/>
              </a:rPr>
              <a:t>INTAROS Specific </a:t>
            </a:r>
            <a:r>
              <a:rPr lang="en-US" sz="4000" dirty="0" smtClean="0">
                <a:solidFill>
                  <a:srgbClr val="000000"/>
                </a:solidFill>
                <a:effectLst/>
                <a:latin typeface="Arial"/>
                <a:cs typeface="Arial"/>
              </a:rPr>
              <a:t>objectives (3)</a:t>
            </a:r>
            <a:endParaRPr lang="en-US" sz="4000" dirty="0">
              <a:solidFill>
                <a:srgbClr val="000000"/>
              </a:solidFill>
              <a:effectLst/>
              <a:latin typeface="Arial"/>
              <a:cs typeface="Arial"/>
            </a:endParaRPr>
          </a:p>
        </p:txBody>
      </p:sp>
      <p:pic>
        <p:nvPicPr>
          <p:cNvPr id="2054" name="Picture 6" descr="http://www.storm-surge.info/sites/storm-surge.info/files/Assimilation%20sche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45" y="1213439"/>
            <a:ext cx="1757961" cy="180136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safiservices.eu/assets/images/UsersPic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45" y="3069524"/>
            <a:ext cx="1737594" cy="130931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44" y="4482678"/>
            <a:ext cx="1737594" cy="1123059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25889" y="6293556"/>
            <a:ext cx="636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</a:rPr>
              <a:t>* in collaboration </a:t>
            </a:r>
            <a:r>
              <a:rPr lang="en-GB" dirty="0">
                <a:solidFill>
                  <a:srgbClr val="000000"/>
                </a:solidFill>
                <a:latin typeface="Arial"/>
                <a:cs typeface="Arial"/>
              </a:rPr>
              <a:t>with APPLICATE and BLUE ACTION </a:t>
            </a:r>
            <a:endParaRPr lang="nb-NO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337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/>
          <p:cNvCxnSpPr/>
          <p:nvPr/>
        </p:nvCxnSpPr>
        <p:spPr>
          <a:xfrm flipV="1">
            <a:off x="812800" y="1320800"/>
            <a:ext cx="0" cy="40354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 Box 31"/>
          <p:cNvSpPr txBox="1"/>
          <p:nvPr/>
        </p:nvSpPr>
        <p:spPr>
          <a:xfrm>
            <a:off x="6134100" y="6445250"/>
            <a:ext cx="1530350" cy="2984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FFFF"/>
            </a:solidFill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endParaRPr lang="en-US" sz="1600" dirty="0">
              <a:solidFill>
                <a:srgbClr val="FFFFFF"/>
              </a:solidFill>
              <a:effectLst/>
              <a:latin typeface="Times New Roman"/>
              <a:ea typeface="ＭＳ 明朝"/>
            </a:endParaRPr>
          </a:p>
        </p:txBody>
      </p:sp>
      <p:sp>
        <p:nvSpPr>
          <p:cNvPr id="44" name="Text Box 31"/>
          <p:cNvSpPr txBox="1"/>
          <p:nvPr/>
        </p:nvSpPr>
        <p:spPr>
          <a:xfrm>
            <a:off x="5759449" y="6324600"/>
            <a:ext cx="1530350" cy="2984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FFFF"/>
            </a:solidFill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endParaRPr lang="en-US" sz="1600" dirty="0">
              <a:solidFill>
                <a:srgbClr val="FFFFFF"/>
              </a:solidFill>
              <a:effectLst/>
              <a:latin typeface="Times New Roman"/>
              <a:ea typeface="ＭＳ 明朝"/>
            </a:endParaRPr>
          </a:p>
        </p:txBody>
      </p:sp>
      <p:sp>
        <p:nvSpPr>
          <p:cNvPr id="43" name="Text Box 31"/>
          <p:cNvSpPr txBox="1"/>
          <p:nvPr/>
        </p:nvSpPr>
        <p:spPr>
          <a:xfrm>
            <a:off x="5464175" y="6175375"/>
            <a:ext cx="1530350" cy="2984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FFFF"/>
            </a:solidFill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endParaRPr lang="en-US" sz="1600" dirty="0">
              <a:solidFill>
                <a:srgbClr val="FFFFFF"/>
              </a:solidFill>
              <a:effectLst/>
              <a:latin typeface="Times New Roman"/>
              <a:ea typeface="ＭＳ 明朝"/>
            </a:endParaRPr>
          </a:p>
        </p:txBody>
      </p:sp>
      <p:sp>
        <p:nvSpPr>
          <p:cNvPr id="42" name="Text Box 31"/>
          <p:cNvSpPr txBox="1"/>
          <p:nvPr/>
        </p:nvSpPr>
        <p:spPr>
          <a:xfrm>
            <a:off x="5168900" y="6029325"/>
            <a:ext cx="1530350" cy="2984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FFFF"/>
            </a:solidFill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endParaRPr lang="en-US" sz="1600" dirty="0">
              <a:solidFill>
                <a:srgbClr val="FFFFFF"/>
              </a:solidFill>
              <a:effectLst/>
              <a:latin typeface="Times New Roman"/>
              <a:ea typeface="ＭＳ 明朝"/>
            </a:endParaRPr>
          </a:p>
        </p:txBody>
      </p:sp>
      <p:sp>
        <p:nvSpPr>
          <p:cNvPr id="41" name="Text Box 31"/>
          <p:cNvSpPr txBox="1"/>
          <p:nvPr/>
        </p:nvSpPr>
        <p:spPr>
          <a:xfrm>
            <a:off x="4902200" y="5876925"/>
            <a:ext cx="1530350" cy="2984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FFFF"/>
            </a:solidFill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endParaRPr lang="en-US" sz="1000" dirty="0">
              <a:solidFill>
                <a:schemeClr val="tx1"/>
              </a:solidFill>
              <a:effectLst/>
              <a:latin typeface="Arial"/>
              <a:ea typeface="ＭＳ 明朝"/>
              <a:cs typeface="Arial"/>
            </a:endParaRPr>
          </a:p>
        </p:txBody>
      </p:sp>
      <p:sp>
        <p:nvSpPr>
          <p:cNvPr id="40" name="Text Box 31"/>
          <p:cNvSpPr txBox="1"/>
          <p:nvPr/>
        </p:nvSpPr>
        <p:spPr>
          <a:xfrm>
            <a:off x="4610100" y="5724525"/>
            <a:ext cx="1530350" cy="2984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FFFF"/>
            </a:solidFill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GB" sz="1200" dirty="0" smtClean="0">
                <a:solidFill>
                  <a:srgbClr val="000000"/>
                </a:solidFill>
                <a:effectLst/>
                <a:latin typeface="Calibri"/>
                <a:ea typeface="ＭＳ 明朝"/>
              </a:rPr>
              <a:t>Ice – </a:t>
            </a:r>
            <a:r>
              <a:rPr lang="en-GB" sz="1200" dirty="0" smtClean="0">
                <a:solidFill>
                  <a:srgbClr val="000000"/>
                </a:solidFill>
                <a:latin typeface="Calibri"/>
                <a:ea typeface="ＭＳ 明朝"/>
              </a:rPr>
              <a:t>oce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Calibri"/>
                <a:ea typeface="ＭＳ 明朝"/>
              </a:rPr>
              <a:t>an statistics</a:t>
            </a:r>
            <a:endParaRPr lang="en-US" sz="2000" dirty="0">
              <a:solidFill>
                <a:srgbClr val="000000"/>
              </a:solidFill>
              <a:effectLst/>
              <a:latin typeface="Times New Roman"/>
              <a:ea typeface="ＭＳ 明朝"/>
            </a:endParaRPr>
          </a:p>
        </p:txBody>
      </p:sp>
      <p:sp>
        <p:nvSpPr>
          <p:cNvPr id="20" name="Bent Arrow 19"/>
          <p:cNvSpPr/>
          <p:nvPr/>
        </p:nvSpPr>
        <p:spPr>
          <a:xfrm flipH="1" flipV="1">
            <a:off x="5686424" y="3117850"/>
            <a:ext cx="1628775" cy="1130300"/>
          </a:xfrm>
          <a:prstGeom prst="bentArrow">
            <a:avLst>
              <a:gd name="adj1" fmla="val 9396"/>
              <a:gd name="adj2" fmla="val 25000"/>
              <a:gd name="adj3" fmla="val 25000"/>
              <a:gd name="adj4" fmla="val 35239"/>
            </a:avLst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Bent Arrow 18"/>
          <p:cNvSpPr/>
          <p:nvPr/>
        </p:nvSpPr>
        <p:spPr>
          <a:xfrm flipV="1">
            <a:off x="1768474" y="3086100"/>
            <a:ext cx="1597025" cy="1130300"/>
          </a:xfrm>
          <a:prstGeom prst="bentArrow">
            <a:avLst>
              <a:gd name="adj1" fmla="val 9396"/>
              <a:gd name="adj2" fmla="val 25000"/>
              <a:gd name="adj3" fmla="val 25000"/>
              <a:gd name="adj4" fmla="val 35239"/>
            </a:avLst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 rot="5400000">
            <a:off x="4216400" y="4413250"/>
            <a:ext cx="584200" cy="279400"/>
          </a:xfrm>
          <a:prstGeom prst="rightArrow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5400000">
            <a:off x="4216400" y="3175000"/>
            <a:ext cx="584200" cy="279400"/>
          </a:xfrm>
          <a:prstGeom prst="rightArrow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5400000">
            <a:off x="4216400" y="2070100"/>
            <a:ext cx="584200" cy="279400"/>
          </a:xfrm>
          <a:prstGeom prst="rightArrow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85332" y="12701"/>
            <a:ext cx="7761111" cy="914400"/>
          </a:xfrm>
        </p:spPr>
        <p:txBody>
          <a:bodyPr/>
          <a:lstStyle/>
          <a:p>
            <a:pPr algn="ctr"/>
            <a:r>
              <a:rPr lang="en-US" dirty="0" err="1" smtClean="0"/>
              <a:t>Workpackage</a:t>
            </a:r>
            <a:r>
              <a:rPr lang="en-US" dirty="0" smtClean="0"/>
              <a:t> structure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378200" y="1206500"/>
            <a:ext cx="2286000" cy="812800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0"/>
              </a:spcAft>
            </a:pPr>
            <a:r>
              <a:rPr lang="nb-NO" sz="1600" kern="1200" dirty="0">
                <a:solidFill>
                  <a:srgbClr val="000000"/>
                </a:solidFill>
                <a:effectLst/>
                <a:latin typeface="Calibri"/>
                <a:ea typeface="ＭＳ 明朝"/>
                <a:cs typeface="Times New Roman"/>
              </a:rPr>
              <a:t>WP1: </a:t>
            </a:r>
            <a:r>
              <a:rPr lang="nb-NO" sz="1600" kern="1200" dirty="0" err="1">
                <a:solidFill>
                  <a:srgbClr val="000000"/>
                </a:solidFill>
                <a:effectLst/>
                <a:latin typeface="Calibri"/>
                <a:ea typeface="ＭＳ 明朝"/>
                <a:cs typeface="Times New Roman"/>
              </a:rPr>
              <a:t>Requirements</a:t>
            </a:r>
            <a:r>
              <a:rPr lang="nb-NO" sz="1600" kern="1200" dirty="0">
                <a:solidFill>
                  <a:srgbClr val="000000"/>
                </a:solidFill>
                <a:effectLst/>
                <a:latin typeface="Calibri"/>
                <a:ea typeface="ＭＳ 明朝"/>
                <a:cs typeface="Times New Roman"/>
              </a:rPr>
              <a:t> and  </a:t>
            </a:r>
            <a:r>
              <a:rPr lang="nb-NO" sz="1600" kern="1200" dirty="0" err="1">
                <a:solidFill>
                  <a:srgbClr val="000000"/>
                </a:solidFill>
                <a:effectLst/>
                <a:latin typeface="Calibri"/>
                <a:ea typeface="ＭＳ 明朝"/>
                <a:cs typeface="Times New Roman"/>
              </a:rPr>
              <a:t>strategy</a:t>
            </a:r>
            <a:r>
              <a:rPr lang="nb-NO" sz="1600" kern="1200" dirty="0">
                <a:solidFill>
                  <a:srgbClr val="000000"/>
                </a:solidFill>
                <a:effectLst/>
                <a:latin typeface="Calibri"/>
                <a:ea typeface="ＭＳ 明朝"/>
                <a:cs typeface="Times New Roman"/>
              </a:rPr>
              <a:t> for a Pan-Arctic system </a:t>
            </a:r>
            <a:endParaRPr lang="en-US" sz="1100" dirty="0">
              <a:effectLst/>
              <a:latin typeface="Times"/>
              <a:ea typeface="ＭＳ 明朝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2476500"/>
            <a:ext cx="1752600" cy="762000"/>
          </a:xfrm>
          <a:prstGeom prst="rect">
            <a:avLst/>
          </a:prstGeom>
          <a:solidFill>
            <a:srgbClr val="F2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0"/>
              </a:spcAft>
            </a:pPr>
            <a:r>
              <a:rPr lang="nb-NO" sz="1600" kern="1200" dirty="0">
                <a:solidFill>
                  <a:srgbClr val="000000"/>
                </a:solidFill>
                <a:effectLst/>
                <a:latin typeface="Calibri"/>
                <a:ea typeface="ＭＳ 明朝"/>
                <a:cs typeface="Times New Roman"/>
              </a:rPr>
              <a:t>WP2: </a:t>
            </a:r>
            <a:r>
              <a:rPr lang="nb-NO" sz="1600" kern="1200" dirty="0" err="1">
                <a:solidFill>
                  <a:srgbClr val="000000"/>
                </a:solidFill>
                <a:effectLst/>
                <a:latin typeface="Calibri"/>
                <a:ea typeface="ＭＳ 明朝"/>
                <a:cs typeface="Times New Roman"/>
              </a:rPr>
              <a:t>Exploitation</a:t>
            </a:r>
            <a:r>
              <a:rPr lang="nb-NO" sz="1600" kern="1200" dirty="0">
                <a:solidFill>
                  <a:srgbClr val="000000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nb-NO" sz="1600" kern="1200" dirty="0" err="1">
                <a:solidFill>
                  <a:srgbClr val="000000"/>
                </a:solidFill>
                <a:effectLst/>
                <a:latin typeface="Calibri"/>
                <a:ea typeface="ＭＳ 明朝"/>
                <a:cs typeface="Times New Roman"/>
              </a:rPr>
              <a:t>of</a:t>
            </a:r>
            <a:r>
              <a:rPr lang="nb-NO" sz="1600" kern="1200" dirty="0">
                <a:solidFill>
                  <a:srgbClr val="000000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nb-NO" sz="1600" kern="1200" dirty="0" err="1">
                <a:solidFill>
                  <a:srgbClr val="000000"/>
                </a:solidFill>
                <a:effectLst/>
                <a:latin typeface="Calibri"/>
                <a:ea typeface="ＭＳ 明朝"/>
                <a:cs typeface="Times New Roman"/>
              </a:rPr>
              <a:t>existing</a:t>
            </a:r>
            <a:r>
              <a:rPr lang="nb-NO" sz="1600" kern="1200" dirty="0">
                <a:solidFill>
                  <a:srgbClr val="000000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nb-NO" sz="1600" kern="1200" dirty="0" err="1">
                <a:solidFill>
                  <a:srgbClr val="000000"/>
                </a:solidFill>
                <a:effectLst/>
                <a:latin typeface="Calibri"/>
                <a:ea typeface="ＭＳ 明朝"/>
                <a:cs typeface="Times New Roman"/>
              </a:rPr>
              <a:t>observing</a:t>
            </a:r>
            <a:r>
              <a:rPr lang="nb-NO" sz="1600" kern="1200" dirty="0">
                <a:solidFill>
                  <a:srgbClr val="000000"/>
                </a:solidFill>
                <a:effectLst/>
                <a:latin typeface="Calibri"/>
                <a:ea typeface="ＭＳ 明朝"/>
                <a:cs typeface="Times New Roman"/>
              </a:rPr>
              <a:t> systems </a:t>
            </a:r>
            <a:endParaRPr lang="en-US" sz="1100" dirty="0">
              <a:effectLst/>
              <a:latin typeface="Times"/>
              <a:ea typeface="ＭＳ 明朝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78200" y="2476500"/>
            <a:ext cx="2286000" cy="533400"/>
          </a:xfrm>
          <a:prstGeom prst="rect">
            <a:avLst/>
          </a:prstGeom>
          <a:solidFill>
            <a:srgbClr val="A6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0"/>
              </a:spcAft>
            </a:pPr>
            <a:r>
              <a:rPr lang="nb-NO" sz="1600" dirty="0">
                <a:solidFill>
                  <a:srgbClr val="000000"/>
                </a:solidFill>
                <a:latin typeface="Calibri"/>
                <a:ea typeface="ＭＳ 明朝"/>
                <a:cs typeface="Times New Roman"/>
              </a:rPr>
              <a:t>W</a:t>
            </a:r>
            <a:r>
              <a:rPr lang="nb-NO" sz="1600" kern="1200" dirty="0" smtClean="0">
                <a:solidFill>
                  <a:srgbClr val="000000"/>
                </a:solidFill>
                <a:effectLst/>
                <a:latin typeface="Calibri"/>
                <a:ea typeface="ＭＳ 明朝"/>
                <a:cs typeface="Times New Roman"/>
              </a:rPr>
              <a:t>P3</a:t>
            </a:r>
            <a:r>
              <a:rPr lang="nb-NO" sz="1600" kern="1200" dirty="0">
                <a:solidFill>
                  <a:srgbClr val="000000"/>
                </a:solidFill>
                <a:effectLst/>
                <a:latin typeface="Calibri"/>
                <a:ea typeface="ＭＳ 明朝"/>
                <a:cs typeface="Times New Roman"/>
              </a:rPr>
              <a:t>: Enhancement </a:t>
            </a:r>
            <a:r>
              <a:rPr lang="nb-NO" sz="1600" kern="1200" dirty="0" err="1">
                <a:solidFill>
                  <a:srgbClr val="000000"/>
                </a:solidFill>
                <a:effectLst/>
                <a:latin typeface="Calibri"/>
                <a:ea typeface="ＭＳ 明朝"/>
                <a:cs typeface="Times New Roman"/>
              </a:rPr>
              <a:t>of</a:t>
            </a:r>
            <a:r>
              <a:rPr lang="nb-NO" sz="1600" kern="1200" dirty="0">
                <a:solidFill>
                  <a:srgbClr val="000000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nb-NO" sz="1600" kern="1200" dirty="0" smtClean="0">
                <a:solidFill>
                  <a:srgbClr val="000000"/>
                </a:solidFill>
                <a:effectLst/>
                <a:latin typeface="Calibri"/>
                <a:ea typeface="ＭＳ 明朝"/>
                <a:cs typeface="Times New Roman"/>
              </a:rPr>
              <a:t>in </a:t>
            </a:r>
            <a:r>
              <a:rPr lang="nb-NO" sz="1600" kern="1200" dirty="0" err="1">
                <a:solidFill>
                  <a:srgbClr val="000000"/>
                </a:solidFill>
                <a:effectLst/>
                <a:latin typeface="Calibri"/>
                <a:ea typeface="ＭＳ 明朝"/>
                <a:cs typeface="Times New Roman"/>
              </a:rPr>
              <a:t>situ</a:t>
            </a:r>
            <a:r>
              <a:rPr lang="nb-NO" sz="1600" kern="1200" dirty="0">
                <a:solidFill>
                  <a:srgbClr val="000000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nb-NO" sz="1600" kern="1200" dirty="0" err="1" smtClean="0">
                <a:solidFill>
                  <a:srgbClr val="000000"/>
                </a:solidFill>
                <a:effectLst/>
                <a:latin typeface="Calibri"/>
                <a:ea typeface="ＭＳ 明朝"/>
                <a:cs typeface="Times New Roman"/>
              </a:rPr>
              <a:t>observing</a:t>
            </a:r>
            <a:r>
              <a:rPr lang="nb-NO" sz="1600" kern="1200" dirty="0" smtClean="0">
                <a:solidFill>
                  <a:srgbClr val="000000"/>
                </a:solidFill>
                <a:effectLst/>
                <a:latin typeface="Calibri"/>
                <a:ea typeface="ＭＳ 明朝"/>
                <a:cs typeface="Times New Roman"/>
              </a:rPr>
              <a:t> systems </a:t>
            </a:r>
            <a:endParaRPr lang="en-US" sz="1050" dirty="0">
              <a:effectLst/>
              <a:latin typeface="Times"/>
              <a:ea typeface="ＭＳ 明朝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29350" y="2476500"/>
            <a:ext cx="1720850" cy="762000"/>
          </a:xfrm>
          <a:prstGeom prst="rect">
            <a:avLst/>
          </a:prstGeom>
          <a:solidFill>
            <a:srgbClr val="FFC6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0"/>
              </a:spcAft>
            </a:pPr>
            <a:r>
              <a:rPr lang="nb-NO" sz="1600" kern="1200" dirty="0">
                <a:solidFill>
                  <a:srgbClr val="000000"/>
                </a:solidFill>
                <a:effectLst/>
                <a:latin typeface="Calibri"/>
                <a:ea typeface="ＭＳ 明朝"/>
                <a:cs typeface="Times New Roman"/>
              </a:rPr>
              <a:t>WP4: </a:t>
            </a:r>
            <a:r>
              <a:rPr lang="nb-NO" sz="1600" kern="1200" dirty="0" err="1">
                <a:solidFill>
                  <a:srgbClr val="000000"/>
                </a:solidFill>
                <a:effectLst/>
                <a:latin typeface="Calibri"/>
                <a:ea typeface="ＭＳ 明朝"/>
                <a:cs typeface="Times New Roman"/>
              </a:rPr>
              <a:t>Community-based</a:t>
            </a:r>
            <a:r>
              <a:rPr lang="nb-NO" sz="1600" kern="1200" dirty="0">
                <a:solidFill>
                  <a:srgbClr val="000000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nb-NO" sz="1600" kern="1200" dirty="0" err="1">
                <a:solidFill>
                  <a:srgbClr val="000000"/>
                </a:solidFill>
                <a:effectLst/>
                <a:latin typeface="Calibri"/>
                <a:ea typeface="ＭＳ 明朝"/>
                <a:cs typeface="Times New Roman"/>
              </a:rPr>
              <a:t>observing</a:t>
            </a:r>
            <a:r>
              <a:rPr lang="nb-NO" sz="1600" kern="1200" dirty="0">
                <a:solidFill>
                  <a:srgbClr val="000000"/>
                </a:solidFill>
                <a:effectLst/>
                <a:latin typeface="Calibri"/>
                <a:ea typeface="ＭＳ 明朝"/>
                <a:cs typeface="Times New Roman"/>
              </a:rPr>
              <a:t> systems </a:t>
            </a:r>
            <a:endParaRPr lang="en-US" sz="1050" dirty="0">
              <a:effectLst/>
              <a:latin typeface="Lucida Grande"/>
              <a:ea typeface="ＭＳ 明朝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78200" y="3670300"/>
            <a:ext cx="2286000" cy="5651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0"/>
              </a:spcAft>
            </a:pPr>
            <a:r>
              <a:rPr lang="nb-NO" sz="1600" kern="1200" dirty="0">
                <a:solidFill>
                  <a:srgbClr val="000000"/>
                </a:solidFill>
                <a:effectLst/>
                <a:latin typeface="Calibri"/>
                <a:ea typeface="ＭＳ 明朝"/>
                <a:cs typeface="Times New Roman"/>
              </a:rPr>
              <a:t>WP5: Data </a:t>
            </a:r>
            <a:r>
              <a:rPr lang="nb-NO" sz="1600" kern="1200" dirty="0" err="1">
                <a:solidFill>
                  <a:srgbClr val="000000"/>
                </a:solidFill>
                <a:effectLst/>
                <a:latin typeface="Calibri"/>
                <a:ea typeface="ＭＳ 明朝"/>
                <a:cs typeface="Times New Roman"/>
              </a:rPr>
              <a:t>integration</a:t>
            </a:r>
            <a:r>
              <a:rPr lang="nb-NO" sz="1600" kern="1200" dirty="0">
                <a:solidFill>
                  <a:srgbClr val="000000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en-US" sz="1100" dirty="0">
                <a:latin typeface="Times"/>
                <a:ea typeface="ＭＳ 明朝"/>
                <a:cs typeface="Times New Roman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Times"/>
                <a:ea typeface="ＭＳ 明朝"/>
                <a:cs typeface="Times New Roman"/>
              </a:rPr>
              <a:t>&amp;</a:t>
            </a:r>
            <a:r>
              <a:rPr lang="nb-NO" sz="1600" kern="1200" dirty="0" smtClean="0">
                <a:solidFill>
                  <a:srgbClr val="000000"/>
                </a:solidFill>
                <a:effectLst/>
                <a:latin typeface="Calibri"/>
                <a:ea typeface="ＭＳ 明朝"/>
                <a:cs typeface="Times New Roman"/>
              </a:rPr>
              <a:t> management - I</a:t>
            </a:r>
            <a:r>
              <a:rPr lang="nb-NO" sz="1600" dirty="0" smtClean="0">
                <a:solidFill>
                  <a:srgbClr val="000000"/>
                </a:solidFill>
                <a:latin typeface="Calibri"/>
                <a:ea typeface="ＭＳ 明朝"/>
                <a:cs typeface="Times New Roman"/>
              </a:rPr>
              <a:t>AOS</a:t>
            </a:r>
            <a:r>
              <a:rPr lang="nb-NO" sz="1600" kern="1200" dirty="0" smtClean="0">
                <a:solidFill>
                  <a:srgbClr val="000000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endParaRPr lang="en-US" sz="1100" dirty="0">
              <a:effectLst/>
              <a:latin typeface="Times"/>
              <a:ea typeface="ＭＳ 明朝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78200" y="4889500"/>
            <a:ext cx="2286000" cy="606425"/>
          </a:xfrm>
          <a:prstGeom prst="rect">
            <a:avLst/>
          </a:prstGeom>
          <a:solidFill>
            <a:srgbClr val="E3D1E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0"/>
              </a:spcAft>
            </a:pPr>
            <a:r>
              <a:rPr lang="nb-NO" sz="1600" kern="1200" dirty="0">
                <a:solidFill>
                  <a:srgbClr val="0000FF"/>
                </a:solidFill>
                <a:effectLst/>
                <a:latin typeface="Calibri"/>
                <a:ea typeface="ＭＳ 明朝"/>
                <a:cs typeface="Times New Roman"/>
              </a:rPr>
              <a:t>WP6: Applications </a:t>
            </a:r>
            <a:r>
              <a:rPr lang="nb-NO" sz="1600" kern="1200" dirty="0" err="1" smtClean="0">
                <a:solidFill>
                  <a:srgbClr val="0000FF"/>
                </a:solidFill>
                <a:effectLst/>
                <a:latin typeface="Calibri"/>
                <a:ea typeface="ＭＳ 明朝"/>
                <a:cs typeface="Times New Roman"/>
              </a:rPr>
              <a:t>towards</a:t>
            </a:r>
            <a:r>
              <a:rPr lang="nb-NO" sz="1600" kern="1200" dirty="0" smtClean="0">
                <a:solidFill>
                  <a:srgbClr val="0000FF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nb-NO" sz="1600" kern="1200" dirty="0">
                <a:solidFill>
                  <a:srgbClr val="0000FF"/>
                </a:solidFill>
                <a:effectLst/>
                <a:latin typeface="Calibri"/>
                <a:ea typeface="ＭＳ 明朝"/>
                <a:cs typeface="Times New Roman"/>
              </a:rPr>
              <a:t>stakeholders</a:t>
            </a:r>
            <a:endParaRPr lang="en-US" sz="1100" dirty="0">
              <a:effectLst/>
              <a:latin typeface="Times"/>
              <a:ea typeface="ＭＳ 明朝"/>
              <a:cs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19400" y="6248400"/>
            <a:ext cx="3530600" cy="457200"/>
          </a:xfrm>
          <a:prstGeom prst="rect">
            <a:avLst/>
          </a:prstGeom>
          <a:solidFill>
            <a:srgbClr val="BBF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0"/>
              </a:spcAft>
            </a:pPr>
            <a:r>
              <a:rPr lang="nb-NO" sz="1600" kern="1200" dirty="0">
                <a:solidFill>
                  <a:srgbClr val="000000"/>
                </a:solidFill>
                <a:effectLst/>
                <a:latin typeface="Calibri"/>
                <a:ea typeface="ＭＳ 明朝"/>
                <a:cs typeface="Times New Roman"/>
              </a:rPr>
              <a:t>WP7: </a:t>
            </a:r>
            <a:r>
              <a:rPr lang="nb-NO" sz="1600" kern="1200" dirty="0" err="1">
                <a:solidFill>
                  <a:srgbClr val="000000"/>
                </a:solidFill>
                <a:effectLst/>
                <a:latin typeface="Calibri"/>
                <a:ea typeface="ＭＳ 明朝"/>
                <a:cs typeface="Times New Roman"/>
              </a:rPr>
              <a:t>Dissemination</a:t>
            </a:r>
            <a:r>
              <a:rPr lang="nb-NO" sz="1600" kern="1200" dirty="0">
                <a:solidFill>
                  <a:srgbClr val="000000"/>
                </a:solidFill>
                <a:effectLst/>
                <a:latin typeface="Calibri"/>
                <a:ea typeface="ＭＳ 明朝"/>
                <a:cs typeface="Times New Roman"/>
              </a:rPr>
              <a:t> and </a:t>
            </a:r>
            <a:r>
              <a:rPr lang="nb-NO" sz="1600" kern="1200" dirty="0" err="1">
                <a:solidFill>
                  <a:srgbClr val="000000"/>
                </a:solidFill>
                <a:effectLst/>
                <a:latin typeface="Calibri"/>
                <a:ea typeface="ＭＳ 明朝"/>
                <a:cs typeface="Times New Roman"/>
              </a:rPr>
              <a:t>outreach</a:t>
            </a:r>
            <a:r>
              <a:rPr lang="nb-NO" sz="1600" kern="1200" dirty="0">
                <a:solidFill>
                  <a:srgbClr val="000000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endParaRPr lang="en-US" sz="1050" dirty="0">
              <a:effectLst/>
              <a:latin typeface="Lucida Grande"/>
              <a:ea typeface="ＭＳ 明朝"/>
              <a:cs typeface="Times New Roman"/>
            </a:endParaRPr>
          </a:p>
        </p:txBody>
      </p:sp>
      <p:sp>
        <p:nvSpPr>
          <p:cNvPr id="11" name="Bent Arrow 10"/>
          <p:cNvSpPr/>
          <p:nvPr/>
        </p:nvSpPr>
        <p:spPr>
          <a:xfrm rot="5400000">
            <a:off x="6092825" y="1120775"/>
            <a:ext cx="895350" cy="1752600"/>
          </a:xfrm>
          <a:prstGeom prst="bentArrow">
            <a:avLst>
              <a:gd name="adj1" fmla="val 9396"/>
              <a:gd name="adj2" fmla="val 25000"/>
              <a:gd name="adj3" fmla="val 25000"/>
              <a:gd name="adj4" fmla="val 42331"/>
            </a:avLst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Bent Arrow 11"/>
          <p:cNvSpPr/>
          <p:nvPr/>
        </p:nvSpPr>
        <p:spPr>
          <a:xfrm rot="5400000" flipV="1">
            <a:off x="2066925" y="1133475"/>
            <a:ext cx="895350" cy="1727200"/>
          </a:xfrm>
          <a:prstGeom prst="bentArrow">
            <a:avLst>
              <a:gd name="adj1" fmla="val 9396"/>
              <a:gd name="adj2" fmla="val 25000"/>
              <a:gd name="adj3" fmla="val 25000"/>
              <a:gd name="adj4" fmla="val 35239"/>
            </a:avLst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ext Box 17"/>
          <p:cNvSpPr txBox="1"/>
          <p:nvPr/>
        </p:nvSpPr>
        <p:spPr>
          <a:xfrm>
            <a:off x="596900" y="4864100"/>
            <a:ext cx="1778000" cy="492125"/>
          </a:xfrm>
          <a:prstGeom prst="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1100" dirty="0">
                <a:solidFill>
                  <a:schemeClr val="tx1"/>
                </a:solidFill>
                <a:effectLst/>
                <a:latin typeface="Calibri"/>
                <a:ea typeface="ＭＳ 明朝"/>
              </a:rPr>
              <a:t>Feedback to </a:t>
            </a:r>
            <a:r>
              <a:rPr lang="en-GB" sz="1100" dirty="0" smtClean="0">
                <a:solidFill>
                  <a:schemeClr val="tx1"/>
                </a:solidFill>
                <a:effectLst/>
                <a:latin typeface="Calibri"/>
                <a:ea typeface="ＭＳ 明朝"/>
              </a:rPr>
              <a:t>requirements, strategy </a:t>
            </a:r>
            <a:r>
              <a:rPr lang="en-GB" sz="1100" dirty="0">
                <a:solidFill>
                  <a:schemeClr val="tx1"/>
                </a:solidFill>
                <a:effectLst/>
                <a:latin typeface="Calibri"/>
                <a:ea typeface="ＭＳ 明朝"/>
              </a:rPr>
              <a:t>and </a:t>
            </a:r>
            <a:r>
              <a:rPr lang="en-GB" sz="1100" dirty="0" smtClean="0">
                <a:solidFill>
                  <a:schemeClr val="tx1"/>
                </a:solidFill>
                <a:effectLst/>
                <a:latin typeface="Calibri"/>
                <a:ea typeface="ＭＳ 明朝"/>
              </a:rPr>
              <a:t>roadmap</a:t>
            </a:r>
            <a:endParaRPr lang="en-US" dirty="0">
              <a:solidFill>
                <a:schemeClr val="tx1"/>
              </a:solidFill>
              <a:effectLst/>
              <a:latin typeface="Times New Roman"/>
              <a:ea typeface="ＭＳ 明朝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812800" y="1320800"/>
            <a:ext cx="255269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 Box 31"/>
          <p:cNvSpPr txBox="1"/>
          <p:nvPr/>
        </p:nvSpPr>
        <p:spPr>
          <a:xfrm>
            <a:off x="1831974" y="3625850"/>
            <a:ext cx="1365249" cy="29845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>
                <a:solidFill>
                  <a:srgbClr val="000000"/>
                </a:solidFill>
                <a:effectLst/>
                <a:latin typeface="Calibri"/>
                <a:ea typeface="ＭＳ 明朝"/>
              </a:rPr>
              <a:t>Scientific data </a:t>
            </a:r>
            <a:endParaRPr lang="en-US" sz="2000" dirty="0">
              <a:solidFill>
                <a:srgbClr val="000000"/>
              </a:solidFill>
              <a:effectLst/>
              <a:latin typeface="Times New Roman"/>
              <a:ea typeface="ＭＳ 明朝"/>
            </a:endParaRPr>
          </a:p>
        </p:txBody>
      </p:sp>
      <p:sp>
        <p:nvSpPr>
          <p:cNvPr id="35" name="Text Box 31"/>
          <p:cNvSpPr txBox="1"/>
          <p:nvPr/>
        </p:nvSpPr>
        <p:spPr>
          <a:xfrm>
            <a:off x="5899150" y="3663950"/>
            <a:ext cx="1365249" cy="29845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>
                <a:solidFill>
                  <a:srgbClr val="000000"/>
                </a:solidFill>
                <a:effectLst/>
                <a:latin typeface="Calibri"/>
                <a:ea typeface="ＭＳ 明朝"/>
              </a:rPr>
              <a:t>Community data </a:t>
            </a:r>
            <a:endParaRPr lang="en-US" sz="2000" dirty="0">
              <a:solidFill>
                <a:srgbClr val="000000"/>
              </a:solidFill>
              <a:effectLst/>
              <a:latin typeface="Times New Roman"/>
              <a:ea typeface="ＭＳ 明朝"/>
            </a:endParaRPr>
          </a:p>
        </p:txBody>
      </p:sp>
      <p:sp>
        <p:nvSpPr>
          <p:cNvPr id="36" name="Text Box 31"/>
          <p:cNvSpPr txBox="1"/>
          <p:nvPr/>
        </p:nvSpPr>
        <p:spPr>
          <a:xfrm>
            <a:off x="4531080" y="4311650"/>
            <a:ext cx="1746249" cy="45085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>
                <a:solidFill>
                  <a:srgbClr val="000000"/>
                </a:solidFill>
                <a:effectLst/>
                <a:latin typeface="Calibri"/>
                <a:ea typeface="ＭＳ 明朝"/>
              </a:rPr>
              <a:t>Integrated  dat</a:t>
            </a:r>
            <a:r>
              <a:rPr lang="en-GB" sz="1200" dirty="0" smtClean="0">
                <a:solidFill>
                  <a:srgbClr val="000000"/>
                </a:solidFill>
                <a:latin typeface="Calibri"/>
                <a:ea typeface="ＭＳ 明朝"/>
              </a:rPr>
              <a:t>a, </a:t>
            </a:r>
            <a:r>
              <a:rPr lang="en-GB" sz="1200" dirty="0" smtClean="0">
                <a:solidFill>
                  <a:srgbClr val="000000"/>
                </a:solidFill>
                <a:effectLst/>
                <a:latin typeface="Calibri"/>
                <a:ea typeface="ＭＳ 明朝"/>
              </a:rPr>
              <a:t> prepared for applications </a:t>
            </a:r>
            <a:endParaRPr lang="en-US" sz="2000" dirty="0">
              <a:solidFill>
                <a:srgbClr val="000000"/>
              </a:solidFill>
              <a:effectLst/>
              <a:latin typeface="Times New Roman"/>
              <a:ea typeface="ＭＳ 明朝"/>
            </a:endParaRPr>
          </a:p>
        </p:txBody>
      </p:sp>
      <p:sp>
        <p:nvSpPr>
          <p:cNvPr id="38" name="Text Box 31"/>
          <p:cNvSpPr txBox="1"/>
          <p:nvPr/>
        </p:nvSpPr>
        <p:spPr>
          <a:xfrm>
            <a:off x="4368800" y="5495925"/>
            <a:ext cx="1530350" cy="2984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FFFF"/>
            </a:solidFill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GB" sz="1200" dirty="0" smtClean="0">
                <a:solidFill>
                  <a:srgbClr val="000000"/>
                </a:solidFill>
                <a:effectLst/>
                <a:latin typeface="Calibri"/>
                <a:ea typeface="ＭＳ 明朝"/>
              </a:rPr>
              <a:t>Climate modelling</a:t>
            </a:r>
            <a:endParaRPr lang="en-US" sz="2000" dirty="0">
              <a:solidFill>
                <a:srgbClr val="000000"/>
              </a:solidFill>
              <a:effectLst/>
              <a:latin typeface="Times New Roman"/>
              <a:ea typeface="ＭＳ 明朝"/>
            </a:endParaRPr>
          </a:p>
        </p:txBody>
      </p:sp>
      <p:sp>
        <p:nvSpPr>
          <p:cNvPr id="39" name="Text Box 31"/>
          <p:cNvSpPr txBox="1"/>
          <p:nvPr/>
        </p:nvSpPr>
        <p:spPr>
          <a:xfrm>
            <a:off x="3403600" y="3133725"/>
            <a:ext cx="1130300" cy="29845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>
                <a:solidFill>
                  <a:srgbClr val="000000"/>
                </a:solidFill>
                <a:effectLst/>
                <a:latin typeface="Calibri"/>
                <a:ea typeface="ＭＳ 明朝"/>
              </a:rPr>
              <a:t>Scientific data </a:t>
            </a:r>
            <a:endParaRPr lang="en-US" sz="2000" dirty="0">
              <a:solidFill>
                <a:srgbClr val="000000"/>
              </a:solidFill>
              <a:effectLst/>
              <a:latin typeface="Times New Roman"/>
              <a:ea typeface="ＭＳ 明朝"/>
            </a:endParaRPr>
          </a:p>
        </p:txBody>
      </p:sp>
      <p:sp>
        <p:nvSpPr>
          <p:cNvPr id="46" name="Text Box 17"/>
          <p:cNvSpPr txBox="1"/>
          <p:nvPr/>
        </p:nvSpPr>
        <p:spPr>
          <a:xfrm>
            <a:off x="6956425" y="4910137"/>
            <a:ext cx="1778000" cy="492125"/>
          </a:xfrm>
          <a:prstGeom prst="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1100" dirty="0">
                <a:solidFill>
                  <a:schemeClr val="tx1"/>
                </a:solidFill>
                <a:effectLst/>
                <a:latin typeface="Calibri"/>
                <a:ea typeface="ＭＳ 明朝"/>
              </a:rPr>
              <a:t>Feedback to </a:t>
            </a:r>
            <a:r>
              <a:rPr lang="en-GB" sz="1100" dirty="0" smtClean="0">
                <a:solidFill>
                  <a:schemeClr val="tx1"/>
                </a:solidFill>
                <a:effectLst/>
                <a:latin typeface="Calibri"/>
                <a:ea typeface="ＭＳ 明朝"/>
              </a:rPr>
              <a:t>requirements, strategy </a:t>
            </a:r>
            <a:r>
              <a:rPr lang="en-GB" sz="1100" dirty="0">
                <a:solidFill>
                  <a:schemeClr val="tx1"/>
                </a:solidFill>
                <a:effectLst/>
                <a:latin typeface="Calibri"/>
                <a:ea typeface="ＭＳ 明朝"/>
              </a:rPr>
              <a:t>and </a:t>
            </a:r>
            <a:r>
              <a:rPr lang="en-GB" sz="1100" dirty="0" smtClean="0">
                <a:solidFill>
                  <a:schemeClr val="tx1"/>
                </a:solidFill>
                <a:effectLst/>
                <a:latin typeface="Calibri"/>
                <a:ea typeface="ＭＳ 明朝"/>
              </a:rPr>
              <a:t>roadmap</a:t>
            </a:r>
            <a:endParaRPr lang="en-US" dirty="0">
              <a:solidFill>
                <a:schemeClr val="tx1"/>
              </a:solidFill>
              <a:effectLst/>
              <a:latin typeface="Times New Roman"/>
              <a:ea typeface="ＭＳ 明朝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8166100" y="1320800"/>
            <a:ext cx="0" cy="35893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1831974" y="5402262"/>
            <a:ext cx="0" cy="10429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5695949" y="5156200"/>
            <a:ext cx="123507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H="1">
            <a:off x="5657850" y="1320800"/>
            <a:ext cx="250825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1810807" y="6445250"/>
            <a:ext cx="96378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2337505" y="5156200"/>
            <a:ext cx="96378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2089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ZoneTexte 2"/>
          <p:cNvSpPr txBox="1">
            <a:spLocks noChangeArrowheads="1"/>
          </p:cNvSpPr>
          <p:nvPr/>
        </p:nvSpPr>
        <p:spPr bwMode="auto">
          <a:xfrm>
            <a:off x="1975556" y="6265863"/>
            <a:ext cx="70273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dirty="0">
                <a:solidFill>
                  <a:schemeClr val="bg1"/>
                </a:solidFill>
                <a:latin typeface="Calibri" charset="0"/>
              </a:rPr>
              <a:t>http://</a:t>
            </a:r>
            <a:r>
              <a:rPr lang="fr-FR" dirty="0" err="1">
                <a:solidFill>
                  <a:schemeClr val="bg1"/>
                </a:solidFill>
                <a:latin typeface="Calibri" charset="0"/>
              </a:rPr>
              <a:t>www.copernicus.eu</a:t>
            </a:r>
            <a:r>
              <a:rPr lang="fr-FR" dirty="0">
                <a:solidFill>
                  <a:schemeClr val="bg1"/>
                </a:solidFill>
                <a:latin typeface="Calibri" charset="0"/>
              </a:rPr>
              <a:t>/main/</a:t>
            </a:r>
            <a:r>
              <a:rPr lang="fr-FR" dirty="0" err="1">
                <a:solidFill>
                  <a:schemeClr val="bg1"/>
                </a:solidFill>
                <a:latin typeface="Calibri" charset="0"/>
              </a:rPr>
              <a:t>copernicus-brief</a:t>
            </a:r>
            <a:endParaRPr lang="en-US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3778" y="155220"/>
            <a:ext cx="85513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200" dirty="0" smtClean="0">
                <a:solidFill>
                  <a:srgbClr val="000000"/>
                </a:solidFill>
                <a:latin typeface="Arial"/>
                <a:cs typeface="Arial"/>
              </a:rPr>
              <a:t>Copernicus:</a:t>
            </a:r>
            <a:r>
              <a:rPr lang="nb-NO" sz="3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nb-NO" sz="3200" dirty="0" smtClean="0">
                <a:solidFill>
                  <a:srgbClr val="000000"/>
                </a:solidFill>
                <a:latin typeface="Arial"/>
                <a:cs typeface="Arial"/>
              </a:rPr>
              <a:t>data </a:t>
            </a:r>
            <a:r>
              <a:rPr lang="nb-NO" sz="3200" dirty="0" err="1" smtClean="0">
                <a:solidFill>
                  <a:srgbClr val="000000"/>
                </a:solidFill>
                <a:latin typeface="Arial"/>
                <a:cs typeface="Arial"/>
              </a:rPr>
              <a:t>providers</a:t>
            </a:r>
            <a:r>
              <a:rPr lang="nb-NO" sz="3200" dirty="0" smtClean="0">
                <a:solidFill>
                  <a:srgbClr val="000000"/>
                </a:solidFill>
                <a:latin typeface="Arial"/>
                <a:cs typeface="Arial"/>
              </a:rPr>
              <a:t> and stakeholders</a:t>
            </a:r>
            <a:endParaRPr lang="en-US" sz="3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9889" y="941276"/>
            <a:ext cx="44591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Copernicus consists of a complex set of systems which collect data from multiple sources: earth observation 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  <a:hlinkClick r:id="rId3"/>
              </a:rPr>
              <a:t>satellites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 and </a:t>
            </a:r>
            <a:r>
              <a:rPr lang="en-US" sz="2000" i="1" dirty="0">
                <a:solidFill>
                  <a:schemeClr val="bg1"/>
                </a:solidFill>
                <a:latin typeface="Arial"/>
                <a:cs typeface="Arial"/>
                <a:hlinkClick r:id="rId4"/>
              </a:rPr>
              <a:t>in situ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  <a:hlinkClick r:id="rId4"/>
              </a:rPr>
              <a:t> sensors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 such as ground stations, airborne and sea-borne sensors. </a:t>
            </a:r>
            <a:endParaRPr lang="nb-NO"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9889" y="3001932"/>
            <a:ext cx="8762999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The 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  <a:hlinkClick r:id="rId5"/>
              </a:rPr>
              <a:t>services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address six thematic areas: </a:t>
            </a:r>
            <a:r>
              <a:rPr lang="en-US" dirty="0">
                <a:solidFill>
                  <a:srgbClr val="FF6600"/>
                </a:solidFill>
                <a:latin typeface="Arial"/>
                <a:cs typeface="Arial"/>
              </a:rPr>
              <a:t>land, marine, atmosphere, climate change, emergency management and security</a:t>
            </a:r>
            <a:r>
              <a:rPr lang="en-US" dirty="0" smtClean="0">
                <a:solidFill>
                  <a:srgbClr val="FF6600"/>
                </a:solidFill>
                <a:latin typeface="Arial"/>
                <a:cs typeface="Arial"/>
              </a:rPr>
              <a:t>.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The services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provides users with reliable and up-to-date information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related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to environmental and security issues.</a:t>
            </a:r>
            <a:endParaRPr lang="en-US" dirty="0" smtClean="0">
              <a:solidFill>
                <a:srgbClr val="FF6600"/>
              </a:solidFill>
              <a:latin typeface="Arial"/>
              <a:cs typeface="Arial"/>
            </a:endParaRPr>
          </a:p>
          <a:p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The </a:t>
            </a:r>
            <a:r>
              <a:rPr lang="en-US" b="1" dirty="0">
                <a:solidFill>
                  <a:srgbClr val="D46EFF"/>
                </a:solidFill>
                <a:latin typeface="Arial"/>
                <a:cs typeface="Arial"/>
              </a:rPr>
              <a:t>main users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of Copernicus services are policymakers and public authorities who need the information to develop environmental legislation and policies or to take critical decisions in the event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of emergencies</a:t>
            </a:r>
          </a:p>
          <a:p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The Copernicus </a:t>
            </a:r>
            <a:r>
              <a:rPr lang="en-US" dirty="0" err="1">
                <a:solidFill>
                  <a:schemeClr val="bg1"/>
                </a:solidFill>
                <a:latin typeface="Arial"/>
                <a:cs typeface="Arial"/>
              </a:rPr>
              <a:t>programme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 is coordinated and managed by the European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Commission.</a:t>
            </a:r>
            <a:endParaRPr lang="nb-NO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2700" y="884832"/>
            <a:ext cx="3698522" cy="151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75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8050" y="0"/>
            <a:ext cx="8395750" cy="914400"/>
          </a:xfrm>
        </p:spPr>
        <p:txBody>
          <a:bodyPr/>
          <a:lstStyle/>
          <a:p>
            <a:r>
              <a:rPr lang="nb-NO" dirty="0" smtClean="0"/>
              <a:t>Stakeholder </a:t>
            </a:r>
            <a:r>
              <a:rPr lang="nb-NO" dirty="0" err="1" smtClean="0"/>
              <a:t>groups</a:t>
            </a:r>
            <a:endParaRPr lang="nb-NO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977669"/>
              </p:ext>
            </p:extLst>
          </p:nvPr>
        </p:nvGraphicFramePr>
        <p:xfrm>
          <a:off x="418050" y="1258306"/>
          <a:ext cx="8395750" cy="5400039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1839728"/>
                <a:gridCol w="6556022"/>
              </a:tblGrid>
              <a:tr h="370840">
                <a:tc>
                  <a:txBody>
                    <a:bodyPr/>
                    <a:lstStyle/>
                    <a:p>
                      <a:r>
                        <a:rPr lang="nb-NO" dirty="0" err="1" smtClean="0">
                          <a:latin typeface="Arial"/>
                          <a:cs typeface="Arial"/>
                        </a:rPr>
                        <a:t>Theme</a:t>
                      </a:r>
                      <a:endParaRPr lang="nb-NO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>
                          <a:latin typeface="Arial"/>
                          <a:cs typeface="Arial"/>
                        </a:rPr>
                        <a:t>Stakeholder </a:t>
                      </a:r>
                      <a:r>
                        <a:rPr lang="nb-NO" dirty="0" err="1" smtClean="0">
                          <a:latin typeface="Arial"/>
                          <a:cs typeface="Arial"/>
                        </a:rPr>
                        <a:t>groups</a:t>
                      </a:r>
                      <a:endParaRPr lang="nb-NO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 err="1" smtClean="0">
                          <a:latin typeface="Arial"/>
                          <a:cs typeface="Arial"/>
                        </a:rPr>
                        <a:t>Atmosphere</a:t>
                      </a:r>
                      <a:endParaRPr lang="nb-NO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Climate modelling and monitoring, weather forecasting services, </a:t>
                      </a:r>
                      <a:r>
                        <a:rPr lang="en-GB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Copernicus Atmosphere S</a:t>
                      </a:r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ervices (CAMS), Year of Polar Prediction</a:t>
                      </a:r>
                      <a:r>
                        <a:rPr lang="en-GB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(YOPP), industries and local communities</a:t>
                      </a:r>
                      <a:r>
                        <a:rPr lang="en-US" dirty="0" smtClean="0">
                          <a:effectLst/>
                          <a:latin typeface="Arial"/>
                          <a:cs typeface="Arial"/>
                        </a:rPr>
                        <a:t> </a:t>
                      </a:r>
                      <a:endParaRPr lang="nb-NO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 smtClean="0">
                          <a:latin typeface="Arial"/>
                          <a:cs typeface="Arial"/>
                        </a:rPr>
                        <a:t>Ocean </a:t>
                      </a:r>
                      <a:endParaRPr lang="nb-NO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As </a:t>
                      </a:r>
                      <a:r>
                        <a:rPr lang="en-GB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above plus Copernicus Marine S</a:t>
                      </a:r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ervices (CMEMS), safety of marine operations,</a:t>
                      </a:r>
                      <a:r>
                        <a:rPr lang="en-GB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pollution, acidification</a:t>
                      </a:r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endParaRPr lang="nb-NO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 smtClean="0">
                          <a:latin typeface="Arial"/>
                          <a:cs typeface="Arial"/>
                        </a:rPr>
                        <a:t>Sea </a:t>
                      </a:r>
                      <a:r>
                        <a:rPr lang="nb-NO" dirty="0" err="1" smtClean="0">
                          <a:latin typeface="Arial"/>
                          <a:cs typeface="Arial"/>
                        </a:rPr>
                        <a:t>ice</a:t>
                      </a:r>
                      <a:endParaRPr lang="nb-NO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As above plus sea ice services, ice navigation, oil and gas exploration, arctic tourism </a:t>
                      </a:r>
                      <a:endParaRPr lang="nb-NO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 smtClean="0">
                          <a:latin typeface="Arial"/>
                          <a:cs typeface="Arial"/>
                        </a:rPr>
                        <a:t>Marine </a:t>
                      </a:r>
                      <a:r>
                        <a:rPr lang="nb-NO" dirty="0" err="1" smtClean="0">
                          <a:latin typeface="Arial"/>
                          <a:cs typeface="Arial"/>
                        </a:rPr>
                        <a:t>ecosystems</a:t>
                      </a:r>
                      <a:endParaRPr lang="nb-NO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environmental monitoring, fisheries, aquaculture, pollution, acidification</a:t>
                      </a:r>
                      <a:r>
                        <a:rPr lang="en-US" dirty="0" smtClean="0">
                          <a:effectLst/>
                          <a:latin typeface="Arial"/>
                          <a:cs typeface="Arial"/>
                        </a:rPr>
                        <a:t> </a:t>
                      </a:r>
                      <a:endParaRPr lang="nb-NO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 err="1" smtClean="0">
                          <a:latin typeface="Arial"/>
                          <a:cs typeface="Arial"/>
                        </a:rPr>
                        <a:t>Terrestrial</a:t>
                      </a:r>
                      <a:r>
                        <a:rPr lang="nb-NO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nb-NO" dirty="0" err="1" smtClean="0">
                          <a:latin typeface="Arial"/>
                          <a:cs typeface="Arial"/>
                        </a:rPr>
                        <a:t>themes</a:t>
                      </a:r>
                      <a:endParaRPr lang="nb-NO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hydrological monitoring and modelling, greenhouse gas monitoring and modelling, snow monitoring,</a:t>
                      </a:r>
                      <a:r>
                        <a:rPr lang="en-GB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water resource management, industries, transportation and communities </a:t>
                      </a:r>
                      <a:endParaRPr lang="nb-NO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 err="1" smtClean="0">
                          <a:latin typeface="Arial"/>
                          <a:cs typeface="Arial"/>
                        </a:rPr>
                        <a:t>Glaciology</a:t>
                      </a:r>
                      <a:endParaRPr lang="nb-NO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climate monitoring and modelling of glaciers, local communities</a:t>
                      </a:r>
                      <a:r>
                        <a:rPr lang="en-US" dirty="0" smtClean="0">
                          <a:effectLst/>
                          <a:latin typeface="Arial"/>
                          <a:cs typeface="Arial"/>
                        </a:rPr>
                        <a:t> </a:t>
                      </a:r>
                      <a:endParaRPr lang="nb-NO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 smtClean="0">
                          <a:latin typeface="Arial"/>
                          <a:cs typeface="Arial"/>
                        </a:rPr>
                        <a:t>Natural </a:t>
                      </a:r>
                      <a:r>
                        <a:rPr lang="nb-NO" dirty="0" err="1" smtClean="0">
                          <a:latin typeface="Arial"/>
                          <a:cs typeface="Arial"/>
                        </a:rPr>
                        <a:t>hazards</a:t>
                      </a:r>
                      <a:endParaRPr lang="nb-NO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earthquakes (EPOS), extreme weather and ice conditions and snow/ice avalanches (local communities, industries, tourism)</a:t>
                      </a:r>
                      <a:r>
                        <a:rPr lang="en-US" dirty="0" smtClean="0">
                          <a:effectLst/>
                          <a:latin typeface="Arial"/>
                          <a:cs typeface="Arial"/>
                        </a:rPr>
                        <a:t> </a:t>
                      </a:r>
                      <a:endParaRPr lang="nb-NO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9982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/>
          <p:cNvSpPr/>
          <p:nvPr/>
        </p:nvSpPr>
        <p:spPr>
          <a:xfrm>
            <a:off x="320105" y="5258875"/>
            <a:ext cx="8584003" cy="1556792"/>
          </a:xfrm>
          <a:prstGeom prst="rect">
            <a:avLst/>
          </a:prstGeom>
          <a:solidFill>
            <a:srgbClr val="E3D1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39889" y="852884"/>
            <a:ext cx="8805333" cy="1045477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200621" y="2345039"/>
            <a:ext cx="2827103" cy="27669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1111" y="2883424"/>
            <a:ext cx="2314221" cy="1841720"/>
          </a:xfrm>
          <a:prstGeom prst="rect">
            <a:avLst/>
          </a:prstGeom>
          <a:solidFill>
            <a:srgbClr val="93CD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solidFill>
                  <a:srgbClr val="000000"/>
                </a:solidFill>
                <a:latin typeface="Arial Narrow"/>
                <a:cs typeface="Arial Narrow"/>
              </a:rPr>
              <a:t>APPLICATE,  BLUE ACTION and </a:t>
            </a:r>
            <a:r>
              <a:rPr lang="nb-NO" dirty="0" err="1" smtClean="0">
                <a:solidFill>
                  <a:srgbClr val="000000"/>
                </a:solidFill>
                <a:latin typeface="Arial Narrow"/>
                <a:cs typeface="Arial Narrow"/>
              </a:rPr>
              <a:t>other</a:t>
            </a:r>
            <a:r>
              <a:rPr lang="nb-NO" dirty="0" smtClean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lang="nb-NO" dirty="0" err="1" smtClean="0">
                <a:solidFill>
                  <a:srgbClr val="000000"/>
                </a:solidFill>
                <a:latin typeface="Arial Narrow"/>
                <a:cs typeface="Arial Narrow"/>
              </a:rPr>
              <a:t>modelling</a:t>
            </a:r>
            <a:r>
              <a:rPr lang="nb-NO" dirty="0" smtClean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lang="nb-NO" dirty="0" err="1" smtClean="0">
                <a:solidFill>
                  <a:srgbClr val="000000"/>
                </a:solidFill>
                <a:latin typeface="Arial Narrow"/>
                <a:cs typeface="Arial Narrow"/>
              </a:rPr>
              <a:t>projects</a:t>
            </a:r>
            <a:r>
              <a:rPr lang="nb-NO" dirty="0" smtClean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lang="nb-NO" dirty="0" err="1" smtClean="0">
                <a:solidFill>
                  <a:srgbClr val="000000"/>
                </a:solidFill>
                <a:latin typeface="Arial Narrow"/>
                <a:cs typeface="Arial Narrow"/>
              </a:rPr>
              <a:t>on</a:t>
            </a:r>
            <a:endParaRPr lang="nb-NO" dirty="0" smtClean="0">
              <a:solidFill>
                <a:srgbClr val="000000"/>
              </a:solidFill>
              <a:latin typeface="Arial Narrow"/>
              <a:cs typeface="Arial Narrow"/>
            </a:endParaRPr>
          </a:p>
          <a:p>
            <a:pPr algn="ctr"/>
            <a:r>
              <a:rPr lang="nb-NO" dirty="0" err="1" smtClean="0">
                <a:solidFill>
                  <a:srgbClr val="000000"/>
                </a:solidFill>
                <a:latin typeface="Arial Narrow"/>
                <a:cs typeface="Arial Narrow"/>
              </a:rPr>
              <a:t>Climate</a:t>
            </a:r>
            <a:r>
              <a:rPr lang="nb-NO" dirty="0" smtClean="0">
                <a:solidFill>
                  <a:srgbClr val="000000"/>
                </a:solidFill>
                <a:latin typeface="Arial Narrow"/>
                <a:cs typeface="Arial Narrow"/>
              </a:rPr>
              <a:t>, </a:t>
            </a:r>
            <a:r>
              <a:rPr lang="nb-NO" dirty="0" err="1" smtClean="0">
                <a:solidFill>
                  <a:srgbClr val="000000"/>
                </a:solidFill>
                <a:latin typeface="Arial Narrow"/>
                <a:cs typeface="Arial Narrow"/>
              </a:rPr>
              <a:t>Forecasting</a:t>
            </a:r>
            <a:r>
              <a:rPr lang="nb-NO" dirty="0" smtClean="0">
                <a:solidFill>
                  <a:srgbClr val="000000"/>
                </a:solidFill>
                <a:latin typeface="Arial Narrow"/>
                <a:cs typeface="Arial Narrow"/>
              </a:rPr>
              <a:t>,</a:t>
            </a:r>
          </a:p>
          <a:p>
            <a:pPr algn="ctr"/>
            <a:r>
              <a:rPr lang="nb-NO" dirty="0" err="1" smtClean="0">
                <a:solidFill>
                  <a:srgbClr val="000000"/>
                </a:solidFill>
                <a:latin typeface="Arial Narrow"/>
                <a:cs typeface="Arial Narrow"/>
              </a:rPr>
              <a:t>Ecosystems</a:t>
            </a:r>
            <a:r>
              <a:rPr lang="nb-NO" dirty="0" smtClean="0">
                <a:solidFill>
                  <a:srgbClr val="000000"/>
                </a:solidFill>
                <a:latin typeface="Arial Narrow"/>
                <a:cs typeface="Arial Narrow"/>
              </a:rPr>
              <a:t>, </a:t>
            </a:r>
            <a:endParaRPr lang="nb-NO" dirty="0">
              <a:solidFill>
                <a:srgbClr val="000000"/>
              </a:solidFill>
              <a:latin typeface="Arial Narrow"/>
              <a:cs typeface="Arial Narrow"/>
            </a:endParaRPr>
          </a:p>
          <a:p>
            <a:pPr algn="ctr"/>
            <a:r>
              <a:rPr lang="nb-NO" dirty="0">
                <a:solidFill>
                  <a:srgbClr val="000000"/>
                </a:solidFill>
                <a:latin typeface="Arial Narrow"/>
                <a:cs typeface="Arial Narrow"/>
              </a:rPr>
              <a:t>Data </a:t>
            </a:r>
            <a:r>
              <a:rPr lang="nb-NO" dirty="0" err="1" smtClean="0">
                <a:solidFill>
                  <a:srgbClr val="000000"/>
                </a:solidFill>
                <a:latin typeface="Arial Narrow"/>
                <a:cs typeface="Arial Narrow"/>
              </a:rPr>
              <a:t>assimilation</a:t>
            </a:r>
            <a:endParaRPr lang="nb-NO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32748" y="1037171"/>
            <a:ext cx="1330589" cy="648072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>
                <a:solidFill>
                  <a:srgbClr val="000000"/>
                </a:solidFill>
                <a:latin typeface="Arial Narrow"/>
                <a:cs typeface="Arial Narrow"/>
              </a:rPr>
              <a:t>Pan-Arctic and </a:t>
            </a:r>
            <a:r>
              <a:rPr lang="nb-NO" sz="1600" dirty="0" err="1">
                <a:solidFill>
                  <a:srgbClr val="000000"/>
                </a:solidFill>
                <a:latin typeface="Arial Narrow"/>
                <a:cs typeface="Arial Narrow"/>
              </a:rPr>
              <a:t>other</a:t>
            </a:r>
            <a:r>
              <a:rPr lang="nb-NO" sz="1600" dirty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lang="nb-NO" sz="1600" dirty="0" err="1">
                <a:solidFill>
                  <a:srgbClr val="000000"/>
                </a:solidFill>
                <a:latin typeface="Arial Narrow"/>
                <a:cs typeface="Arial Narrow"/>
              </a:rPr>
              <a:t>networks</a:t>
            </a:r>
            <a:endParaRPr lang="nb-NO" sz="16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0105" y="1037171"/>
            <a:ext cx="1175674" cy="648072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>
                <a:solidFill>
                  <a:srgbClr val="000000"/>
                </a:solidFill>
                <a:latin typeface="Arial Narrow"/>
                <a:cs typeface="Arial Narrow"/>
              </a:rPr>
              <a:t>International </a:t>
            </a:r>
            <a:r>
              <a:rPr lang="nb-NO" sz="1600" dirty="0" err="1">
                <a:solidFill>
                  <a:srgbClr val="000000"/>
                </a:solidFill>
                <a:latin typeface="Arial Narrow"/>
                <a:cs typeface="Arial Narrow"/>
              </a:rPr>
              <a:t>bodies</a:t>
            </a:r>
            <a:endParaRPr lang="nb-NO" sz="16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48113" y="5481228"/>
            <a:ext cx="3376287" cy="1080120"/>
            <a:chOff x="2779889" y="5445224"/>
            <a:chExt cx="3376287" cy="1080120"/>
          </a:xfrm>
        </p:grpSpPr>
        <p:sp>
          <p:nvSpPr>
            <p:cNvPr id="5" name="Rectangle 4"/>
            <p:cNvSpPr/>
            <p:nvPr/>
          </p:nvSpPr>
          <p:spPr>
            <a:xfrm>
              <a:off x="2779889" y="5445224"/>
              <a:ext cx="3376287" cy="576064"/>
            </a:xfrm>
            <a:prstGeom prst="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400" dirty="0" err="1">
                  <a:solidFill>
                    <a:srgbClr val="000000"/>
                  </a:solidFill>
                  <a:latin typeface="Arial"/>
                  <a:cs typeface="Arial"/>
                </a:rPr>
                <a:t>Multidisciplinary</a:t>
              </a:r>
              <a:r>
                <a:rPr lang="nb-NO" sz="1400" dirty="0">
                  <a:solidFill>
                    <a:srgbClr val="000000"/>
                  </a:solidFill>
                  <a:latin typeface="Arial"/>
                  <a:cs typeface="Arial"/>
                </a:rPr>
                <a:t> data from </a:t>
              </a:r>
              <a:r>
                <a:rPr lang="nb-NO" sz="1400" dirty="0" err="1">
                  <a:solidFill>
                    <a:srgbClr val="000000"/>
                  </a:solidFill>
                  <a:latin typeface="Arial"/>
                  <a:cs typeface="Arial"/>
                </a:rPr>
                <a:t>existing</a:t>
              </a:r>
              <a:r>
                <a:rPr lang="nb-NO" sz="1400" dirty="0">
                  <a:solidFill>
                    <a:srgbClr val="000000"/>
                  </a:solidFill>
                  <a:latin typeface="Arial"/>
                  <a:cs typeface="Arial"/>
                </a:rPr>
                <a:t> and </a:t>
              </a:r>
              <a:r>
                <a:rPr lang="nb-NO" sz="1400" dirty="0" err="1">
                  <a:solidFill>
                    <a:srgbClr val="000000"/>
                  </a:solidFill>
                  <a:latin typeface="Arial"/>
                  <a:cs typeface="Arial"/>
                </a:rPr>
                <a:t>new</a:t>
              </a:r>
              <a:r>
                <a:rPr lang="nb-NO" sz="1400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lang="nb-NO" sz="1400" dirty="0" err="1">
                  <a:solidFill>
                    <a:srgbClr val="000000"/>
                  </a:solidFill>
                  <a:latin typeface="Arial"/>
                  <a:cs typeface="Arial"/>
                </a:rPr>
                <a:t>observing</a:t>
              </a:r>
              <a:r>
                <a:rPr lang="nb-NO" sz="1400" dirty="0">
                  <a:solidFill>
                    <a:srgbClr val="000000"/>
                  </a:solidFill>
                  <a:latin typeface="Arial"/>
                  <a:cs typeface="Arial"/>
                </a:rPr>
                <a:t> systems 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779889" y="5949280"/>
              <a:ext cx="3376287" cy="5760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2400" dirty="0">
                  <a:solidFill>
                    <a:prstClr val="white"/>
                  </a:solidFill>
                  <a:latin typeface="Arial"/>
                  <a:cs typeface="Arial"/>
                </a:rPr>
                <a:t>WP 2,3,4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790221" y="5949280"/>
            <a:ext cx="163241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dirty="0">
                <a:solidFill>
                  <a:prstClr val="white"/>
                </a:solidFill>
                <a:latin typeface="Arial"/>
                <a:cs typeface="Arial"/>
              </a:rPr>
              <a:t>WP1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46335" y="2849094"/>
            <a:ext cx="185706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dirty="0" smtClean="0">
                <a:solidFill>
                  <a:prstClr val="white"/>
                </a:solidFill>
                <a:latin typeface="Arial"/>
                <a:cs typeface="Arial"/>
              </a:rPr>
              <a:t>WP7</a:t>
            </a:r>
            <a:endParaRPr lang="nb-NO" sz="24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94802" y="1037171"/>
            <a:ext cx="1207636" cy="648072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 smtClean="0">
                <a:solidFill>
                  <a:srgbClr val="000000"/>
                </a:solidFill>
                <a:latin typeface="Arial Narrow"/>
                <a:cs typeface="Arial Narrow"/>
              </a:rPr>
              <a:t>Management</a:t>
            </a:r>
            <a:endParaRPr lang="nb-NO" sz="16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433797" y="1037171"/>
            <a:ext cx="914316" cy="648072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 err="1" smtClean="0">
                <a:solidFill>
                  <a:prstClr val="black"/>
                </a:solidFill>
                <a:latin typeface="Arial Narrow"/>
                <a:cs typeface="Arial Narrow"/>
              </a:rPr>
              <a:t>Climate</a:t>
            </a:r>
            <a:r>
              <a:rPr lang="nb-NO" sz="1600" dirty="0" smtClean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lang="nb-NO" sz="1600" dirty="0" err="1" smtClean="0">
                <a:solidFill>
                  <a:prstClr val="black"/>
                </a:solidFill>
                <a:latin typeface="Arial Narrow"/>
                <a:cs typeface="Arial Narrow"/>
              </a:rPr>
              <a:t>research</a:t>
            </a:r>
            <a:endParaRPr lang="nb-NO" sz="1600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484326" y="1051282"/>
            <a:ext cx="1054718" cy="648072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 smtClean="0">
                <a:solidFill>
                  <a:srgbClr val="000000"/>
                </a:solidFill>
                <a:latin typeface="Arial Narrow"/>
                <a:cs typeface="Arial Narrow"/>
              </a:rPr>
              <a:t>Copernicus services</a:t>
            </a:r>
            <a:endParaRPr lang="nb-NO" sz="16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674556" y="1051281"/>
            <a:ext cx="973667" cy="633961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 smtClean="0">
                <a:solidFill>
                  <a:srgbClr val="000000"/>
                </a:solidFill>
                <a:latin typeface="Arial Narrow"/>
                <a:cs typeface="Arial Narrow"/>
              </a:rPr>
              <a:t>Industries</a:t>
            </a:r>
            <a:endParaRPr lang="nb-NO" sz="16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775222" y="1057499"/>
            <a:ext cx="1128887" cy="635831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 err="1" smtClean="0">
                <a:solidFill>
                  <a:srgbClr val="000000"/>
                </a:solidFill>
                <a:latin typeface="Arial Narrow"/>
                <a:cs typeface="Arial Narrow"/>
              </a:rPr>
              <a:t>Local</a:t>
            </a:r>
            <a:r>
              <a:rPr lang="nb-NO" sz="1600" dirty="0" smtClean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lang="nb-NO" sz="1600" dirty="0" err="1" smtClean="0">
                <a:solidFill>
                  <a:srgbClr val="000000"/>
                </a:solidFill>
                <a:latin typeface="Arial Narrow"/>
                <a:cs typeface="Arial Narrow"/>
              </a:rPr>
              <a:t>communities</a:t>
            </a:r>
            <a:endParaRPr lang="nb-NO" sz="16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4863776" y="6257150"/>
            <a:ext cx="484337" cy="0"/>
          </a:xfrm>
          <a:prstGeom prst="straightConnector1">
            <a:avLst/>
          </a:prstGeom>
          <a:ln w="34925"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6646334" y="2345038"/>
            <a:ext cx="1857069" cy="50405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 err="1" smtClean="0">
                <a:solidFill>
                  <a:prstClr val="black"/>
                </a:solidFill>
                <a:latin typeface="Arial"/>
                <a:cs typeface="Arial"/>
              </a:rPr>
              <a:t>Dissemination</a:t>
            </a:r>
            <a:r>
              <a:rPr lang="nb-NO" sz="1400" dirty="0" smtClean="0">
                <a:solidFill>
                  <a:prstClr val="black"/>
                </a:solidFill>
                <a:latin typeface="Arial"/>
                <a:cs typeface="Arial"/>
              </a:rPr>
              <a:t> and </a:t>
            </a:r>
            <a:r>
              <a:rPr lang="nb-NO" sz="1400" dirty="0" err="1" smtClean="0">
                <a:solidFill>
                  <a:prstClr val="black"/>
                </a:solidFill>
                <a:latin typeface="Arial"/>
                <a:cs typeface="Arial"/>
              </a:rPr>
              <a:t>Outreach</a:t>
            </a:r>
            <a:endParaRPr lang="nb-NO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90221" y="5445224"/>
            <a:ext cx="1654120" cy="504056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 err="1" smtClean="0">
                <a:solidFill>
                  <a:prstClr val="black"/>
                </a:solidFill>
                <a:latin typeface="Arial"/>
                <a:cs typeface="Arial"/>
              </a:rPr>
              <a:t>Requirements</a:t>
            </a:r>
            <a:r>
              <a:rPr lang="nb-NO" sz="1400" dirty="0" smtClean="0">
                <a:solidFill>
                  <a:prstClr val="black"/>
                </a:solidFill>
                <a:latin typeface="Arial"/>
                <a:cs typeface="Arial"/>
              </a:rPr>
              <a:t> -  </a:t>
            </a:r>
            <a:r>
              <a:rPr lang="nb-NO" sz="1400" dirty="0" err="1" smtClean="0">
                <a:solidFill>
                  <a:prstClr val="black"/>
                </a:solidFill>
                <a:latin typeface="Arial"/>
                <a:cs typeface="Arial"/>
              </a:rPr>
              <a:t>strategy</a:t>
            </a:r>
            <a:endParaRPr lang="nb-NO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2469443" y="6257150"/>
            <a:ext cx="583026" cy="0"/>
          </a:xfrm>
          <a:prstGeom prst="straightConnector1">
            <a:avLst/>
          </a:prstGeom>
          <a:ln w="34925"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3200621" y="3252497"/>
            <a:ext cx="2808312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dirty="0" smtClean="0">
                <a:solidFill>
                  <a:prstClr val="white"/>
                </a:solidFill>
                <a:latin typeface="Arial"/>
                <a:cs typeface="Arial"/>
              </a:rPr>
              <a:t>WP6: Applications</a:t>
            </a:r>
          </a:p>
          <a:p>
            <a:pPr algn="ctr"/>
            <a:r>
              <a:rPr lang="nb-NO" sz="2400" dirty="0" smtClean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nb-NO" sz="2400" dirty="0" err="1" smtClean="0">
                <a:solidFill>
                  <a:prstClr val="white"/>
                </a:solidFill>
                <a:latin typeface="Arial"/>
                <a:cs typeface="Arial"/>
              </a:rPr>
              <a:t>of</a:t>
            </a:r>
            <a:r>
              <a:rPr lang="nb-NO" sz="2400" dirty="0" smtClean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nb-NO" sz="2400" dirty="0" err="1">
                <a:solidFill>
                  <a:prstClr val="white"/>
                </a:solidFill>
                <a:latin typeface="Arial"/>
                <a:cs typeface="Arial"/>
              </a:rPr>
              <a:t>i</a:t>
            </a:r>
            <a:r>
              <a:rPr lang="nb-NO" sz="2400" dirty="0" err="1" smtClean="0">
                <a:solidFill>
                  <a:prstClr val="white"/>
                </a:solidFill>
                <a:latin typeface="Arial"/>
                <a:cs typeface="Arial"/>
              </a:rPr>
              <a:t>AOS</a:t>
            </a:r>
            <a:r>
              <a:rPr lang="nb-NO" sz="2400" dirty="0" smtClean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nb-NO" sz="2400" dirty="0" err="1" smtClean="0">
                <a:solidFill>
                  <a:prstClr val="white"/>
                </a:solidFill>
                <a:latin typeface="Arial"/>
                <a:cs typeface="Arial"/>
              </a:rPr>
              <a:t>towards</a:t>
            </a:r>
            <a:r>
              <a:rPr lang="nb-NO" sz="2400" dirty="0" smtClean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nb-NO" sz="2400" dirty="0">
                <a:solidFill>
                  <a:prstClr val="white"/>
                </a:solidFill>
                <a:latin typeface="Arial"/>
                <a:cs typeface="Arial"/>
              </a:rPr>
              <a:t>stakeholders</a:t>
            </a:r>
          </a:p>
        </p:txBody>
      </p:sp>
      <p:sp>
        <p:nvSpPr>
          <p:cNvPr id="64" name="Left-Right Arrow 63"/>
          <p:cNvSpPr/>
          <p:nvPr/>
        </p:nvSpPr>
        <p:spPr>
          <a:xfrm>
            <a:off x="2469443" y="3512212"/>
            <a:ext cx="731178" cy="235307"/>
          </a:xfrm>
          <a:prstGeom prst="leftRightArrow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052469" y="5474899"/>
            <a:ext cx="1782571" cy="1080120"/>
            <a:chOff x="6571206" y="5445224"/>
            <a:chExt cx="1782571" cy="1080120"/>
          </a:xfrm>
        </p:grpSpPr>
        <p:sp>
          <p:nvSpPr>
            <p:cNvPr id="31" name="Rectangle 30"/>
            <p:cNvSpPr/>
            <p:nvPr/>
          </p:nvSpPr>
          <p:spPr>
            <a:xfrm>
              <a:off x="6571207" y="5949280"/>
              <a:ext cx="1782570" cy="5760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2400" dirty="0">
                  <a:solidFill>
                    <a:prstClr val="white"/>
                  </a:solidFill>
                  <a:latin typeface="Arial"/>
                  <a:cs typeface="Arial"/>
                </a:rPr>
                <a:t>WP5</a:t>
              </a: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6571206" y="5445224"/>
              <a:ext cx="1782571" cy="50405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400" dirty="0" smtClean="0">
                  <a:solidFill>
                    <a:prstClr val="black"/>
                  </a:solidFill>
                  <a:latin typeface="Arial"/>
                  <a:cs typeface="Arial"/>
                </a:rPr>
                <a:t>Data </a:t>
              </a:r>
              <a:r>
                <a:rPr lang="nb-NO" sz="1400" dirty="0" err="1" smtClean="0">
                  <a:solidFill>
                    <a:prstClr val="black"/>
                  </a:solidFill>
                  <a:latin typeface="Arial"/>
                  <a:cs typeface="Arial"/>
                </a:rPr>
                <a:t>integration</a:t>
              </a:r>
              <a:r>
                <a:rPr lang="nb-NO" sz="1400" dirty="0" smtClean="0">
                  <a:solidFill>
                    <a:prstClr val="black"/>
                  </a:solidFill>
                  <a:latin typeface="Arial"/>
                  <a:cs typeface="Arial"/>
                </a:rPr>
                <a:t> and management</a:t>
              </a:r>
              <a:r>
                <a:rPr lang="nb-NO" sz="1400" dirty="0" smtClean="0">
                  <a:solidFill>
                    <a:prstClr val="black"/>
                  </a:solidFill>
                </a:rPr>
                <a:t> </a:t>
              </a:r>
              <a:endParaRPr lang="nb-NO"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1187624" y="155220"/>
            <a:ext cx="761770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200" dirty="0" smtClean="0">
                <a:solidFill>
                  <a:srgbClr val="000000"/>
                </a:solidFill>
                <a:latin typeface="Arial"/>
                <a:cs typeface="Arial"/>
              </a:rPr>
              <a:t>INTAROS as </a:t>
            </a:r>
            <a:r>
              <a:rPr lang="nb-NO" sz="3200" dirty="0" err="1" smtClean="0">
                <a:solidFill>
                  <a:srgbClr val="000000"/>
                </a:solidFill>
                <a:latin typeface="Arial"/>
                <a:cs typeface="Arial"/>
              </a:rPr>
              <a:t>seen</a:t>
            </a:r>
            <a:r>
              <a:rPr lang="nb-NO" sz="3200" dirty="0" smtClean="0">
                <a:solidFill>
                  <a:srgbClr val="000000"/>
                </a:solidFill>
                <a:latin typeface="Arial"/>
                <a:cs typeface="Arial"/>
              </a:rPr>
              <a:t> from </a:t>
            </a:r>
            <a:r>
              <a:rPr lang="nb-NO" sz="3200" dirty="0" err="1" smtClean="0">
                <a:solidFill>
                  <a:srgbClr val="000000"/>
                </a:solidFill>
                <a:latin typeface="Arial"/>
                <a:cs typeface="Arial"/>
              </a:rPr>
              <a:t>the</a:t>
            </a:r>
            <a:r>
              <a:rPr lang="nb-NO" sz="3200" dirty="0" smtClean="0">
                <a:solidFill>
                  <a:srgbClr val="000000"/>
                </a:solidFill>
                <a:latin typeface="Arial"/>
                <a:cs typeface="Arial"/>
              </a:rPr>
              <a:t> stakeholders</a:t>
            </a:r>
            <a:endParaRPr lang="en-US" sz="3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0" name="Left-Right Arrow 39"/>
          <p:cNvSpPr/>
          <p:nvPr/>
        </p:nvSpPr>
        <p:spPr>
          <a:xfrm rot="9438331">
            <a:off x="5969827" y="3046720"/>
            <a:ext cx="720080" cy="216024"/>
          </a:xfrm>
          <a:prstGeom prst="leftRightArrow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Left-Right Arrow 44"/>
          <p:cNvSpPr/>
          <p:nvPr/>
        </p:nvSpPr>
        <p:spPr>
          <a:xfrm rot="5400000">
            <a:off x="7308155" y="2010264"/>
            <a:ext cx="468052" cy="216024"/>
          </a:xfrm>
          <a:prstGeom prst="leftRightArrow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646336" y="3585768"/>
            <a:ext cx="1857068" cy="838591"/>
          </a:xfrm>
          <a:prstGeom prst="rect">
            <a:avLst/>
          </a:prstGeom>
          <a:solidFill>
            <a:srgbClr val="93CD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 smtClean="0">
                <a:solidFill>
                  <a:srgbClr val="000000"/>
                </a:solidFill>
                <a:latin typeface="Arial Narrow"/>
                <a:cs typeface="Arial Narrow"/>
              </a:rPr>
              <a:t>Other</a:t>
            </a:r>
            <a:r>
              <a:rPr lang="nb-NO" dirty="0" smtClean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lang="nb-NO" dirty="0" err="1" smtClean="0">
                <a:solidFill>
                  <a:srgbClr val="000000"/>
                </a:solidFill>
                <a:latin typeface="Arial Narrow"/>
                <a:cs typeface="Arial Narrow"/>
              </a:rPr>
              <a:t>related</a:t>
            </a:r>
            <a:r>
              <a:rPr lang="nb-NO" dirty="0" smtClean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lang="nb-NO" dirty="0" err="1" smtClean="0">
                <a:solidFill>
                  <a:srgbClr val="000000"/>
                </a:solidFill>
                <a:latin typeface="Arial Narrow"/>
                <a:cs typeface="Arial Narrow"/>
              </a:rPr>
              <a:t>projects</a:t>
            </a:r>
            <a:r>
              <a:rPr lang="nb-NO" dirty="0" smtClean="0">
                <a:solidFill>
                  <a:srgbClr val="000000"/>
                </a:solidFill>
                <a:latin typeface="Arial Narrow"/>
                <a:cs typeface="Arial Narrow"/>
              </a:rPr>
              <a:t>: </a:t>
            </a:r>
            <a:r>
              <a:rPr lang="nb-NO" dirty="0" err="1" smtClean="0">
                <a:solidFill>
                  <a:srgbClr val="000000"/>
                </a:solidFill>
                <a:latin typeface="Arial Narrow"/>
                <a:cs typeface="Arial Narrow"/>
              </a:rPr>
              <a:t>AtlantOS</a:t>
            </a:r>
            <a:r>
              <a:rPr lang="nb-NO" dirty="0" smtClean="0">
                <a:solidFill>
                  <a:srgbClr val="000000"/>
                </a:solidFill>
                <a:latin typeface="Arial Narrow"/>
                <a:cs typeface="Arial Narrow"/>
              </a:rPr>
              <a:t>, INTERACT, ++</a:t>
            </a:r>
            <a:endParaRPr lang="nb-NO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48" name="Left-Right Arrow 47"/>
          <p:cNvSpPr/>
          <p:nvPr/>
        </p:nvSpPr>
        <p:spPr>
          <a:xfrm rot="11578837">
            <a:off x="6026545" y="3863932"/>
            <a:ext cx="654117" cy="231230"/>
          </a:xfrm>
          <a:prstGeom prst="leftRightArrow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Left-Right Arrow 48"/>
          <p:cNvSpPr/>
          <p:nvPr/>
        </p:nvSpPr>
        <p:spPr>
          <a:xfrm rot="5400000">
            <a:off x="4231883" y="2095915"/>
            <a:ext cx="731178" cy="235307"/>
          </a:xfrm>
          <a:prstGeom prst="leftRightArrow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Left-Right Arrow 31"/>
          <p:cNvSpPr/>
          <p:nvPr/>
        </p:nvSpPr>
        <p:spPr>
          <a:xfrm rot="5400000">
            <a:off x="827734" y="2265715"/>
            <a:ext cx="950733" cy="216025"/>
          </a:xfrm>
          <a:prstGeom prst="leftRightArrow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Left-Right Arrow 37"/>
          <p:cNvSpPr/>
          <p:nvPr/>
        </p:nvSpPr>
        <p:spPr>
          <a:xfrm rot="6620086">
            <a:off x="3761594" y="4892039"/>
            <a:ext cx="731178" cy="285699"/>
          </a:xfrm>
          <a:prstGeom prst="leftRightArrow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0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0" name="Line 19"/>
          <p:cNvSpPr>
            <a:spLocks noChangeShapeType="1"/>
          </p:cNvSpPr>
          <p:nvPr/>
        </p:nvSpPr>
        <p:spPr bwMode="auto">
          <a:xfrm>
            <a:off x="2241540" y="5408435"/>
            <a:ext cx="0" cy="510822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pic>
        <p:nvPicPr>
          <p:cNvPr id="14337" name="Picture 9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15" y="599228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74" descr="C:\Users\torill\Downloads\database-152091_128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40" y="750883"/>
            <a:ext cx="4413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74" descr="C:\Users\torill\Downloads\database-152091_128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915" y="768345"/>
            <a:ext cx="44291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1522403" y="5959299"/>
            <a:ext cx="1511300" cy="647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nb-NO" sz="1800" dirty="0">
                <a:solidFill>
                  <a:srgbClr val="0000FF"/>
                </a:solidFill>
              </a:rPr>
              <a:t>Scientific</a:t>
            </a:r>
          </a:p>
          <a:p>
            <a:pPr algn="r" eaLnBrk="1" hangingPunct="1"/>
            <a:r>
              <a:rPr lang="nb-NO" sz="1800" dirty="0" err="1">
                <a:solidFill>
                  <a:srgbClr val="0000FF"/>
                </a:solidFill>
              </a:rPr>
              <a:t>analysis</a:t>
            </a:r>
            <a:endParaRPr lang="nb-NO" sz="1800" dirty="0">
              <a:solidFill>
                <a:srgbClr val="0000FF"/>
              </a:solidFill>
            </a:endParaRPr>
          </a:p>
        </p:txBody>
      </p:sp>
      <p:sp>
        <p:nvSpPr>
          <p:cNvPr id="14341" name="Text Box 7"/>
          <p:cNvSpPr txBox="1">
            <a:spLocks noChangeArrowheads="1"/>
          </p:cNvSpPr>
          <p:nvPr/>
        </p:nvSpPr>
        <p:spPr bwMode="auto">
          <a:xfrm>
            <a:off x="3035290" y="5959299"/>
            <a:ext cx="1727200" cy="646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nb-NO" sz="1800" dirty="0">
                <a:solidFill>
                  <a:srgbClr val="0000FF"/>
                </a:solidFill>
              </a:rPr>
              <a:t>Data</a:t>
            </a:r>
            <a:br>
              <a:rPr lang="nb-NO" sz="1800" dirty="0">
                <a:solidFill>
                  <a:srgbClr val="0000FF"/>
                </a:solidFill>
              </a:rPr>
            </a:br>
            <a:r>
              <a:rPr lang="nb-NO" sz="1800" dirty="0" err="1">
                <a:solidFill>
                  <a:srgbClr val="0000FF"/>
                </a:solidFill>
              </a:rPr>
              <a:t>assimilation</a:t>
            </a:r>
            <a:endParaRPr lang="nb-NO" sz="1800" dirty="0">
              <a:solidFill>
                <a:srgbClr val="0000FF"/>
              </a:solidFill>
            </a:endParaRPr>
          </a:p>
        </p:txBody>
      </p:sp>
      <p:sp>
        <p:nvSpPr>
          <p:cNvPr id="14342" name="Text Box 8"/>
          <p:cNvSpPr txBox="1">
            <a:spLocks noChangeArrowheads="1"/>
          </p:cNvSpPr>
          <p:nvPr/>
        </p:nvSpPr>
        <p:spPr bwMode="auto">
          <a:xfrm>
            <a:off x="4762490" y="5959299"/>
            <a:ext cx="1582738" cy="649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nb-NO" sz="1800" dirty="0">
                <a:solidFill>
                  <a:srgbClr val="0000FF"/>
                </a:solidFill>
              </a:rPr>
              <a:t>Product </a:t>
            </a:r>
            <a:r>
              <a:rPr lang="nb-NO" sz="1800" dirty="0" err="1">
                <a:solidFill>
                  <a:srgbClr val="0000FF"/>
                </a:solidFill>
              </a:rPr>
              <a:t>validation</a:t>
            </a:r>
            <a:endParaRPr lang="nb-NO" sz="1800" dirty="0">
              <a:solidFill>
                <a:srgbClr val="0000FF"/>
              </a:solidFill>
            </a:endParaRPr>
          </a:p>
        </p:txBody>
      </p:sp>
      <p:sp>
        <p:nvSpPr>
          <p:cNvPr id="14343" name="Text Box 9"/>
          <p:cNvSpPr txBox="1">
            <a:spLocks noChangeArrowheads="1"/>
          </p:cNvSpPr>
          <p:nvPr/>
        </p:nvSpPr>
        <p:spPr bwMode="auto">
          <a:xfrm>
            <a:off x="6346815" y="5959299"/>
            <a:ext cx="1682750" cy="649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nb-NO" sz="1800" dirty="0" err="1">
                <a:solidFill>
                  <a:srgbClr val="0000FF"/>
                </a:solidFill>
              </a:rPr>
              <a:t>Decision</a:t>
            </a:r>
            <a:r>
              <a:rPr lang="nb-NO" sz="1800" dirty="0">
                <a:solidFill>
                  <a:srgbClr val="0000FF"/>
                </a:solidFill>
              </a:rPr>
              <a:t/>
            </a:r>
            <a:br>
              <a:rPr lang="nb-NO" sz="1800" dirty="0">
                <a:solidFill>
                  <a:srgbClr val="0000FF"/>
                </a:solidFill>
              </a:rPr>
            </a:br>
            <a:r>
              <a:rPr lang="nb-NO" sz="1800" dirty="0">
                <a:solidFill>
                  <a:srgbClr val="0000FF"/>
                </a:solidFill>
              </a:rPr>
              <a:t>support</a:t>
            </a:r>
          </a:p>
        </p:txBody>
      </p:sp>
      <p:sp>
        <p:nvSpPr>
          <p:cNvPr id="14344" name="Line 18"/>
          <p:cNvSpPr>
            <a:spLocks noChangeShapeType="1"/>
          </p:cNvSpPr>
          <p:nvPr/>
        </p:nvSpPr>
        <p:spPr bwMode="auto">
          <a:xfrm>
            <a:off x="4186228" y="2200803"/>
            <a:ext cx="1150937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4345" name="Line 19"/>
          <p:cNvSpPr>
            <a:spLocks noChangeShapeType="1"/>
          </p:cNvSpPr>
          <p:nvPr/>
        </p:nvSpPr>
        <p:spPr bwMode="auto">
          <a:xfrm>
            <a:off x="2025640" y="2575276"/>
            <a:ext cx="0" cy="574675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4346" name="Line 20"/>
          <p:cNvSpPr>
            <a:spLocks noChangeShapeType="1"/>
          </p:cNvSpPr>
          <p:nvPr/>
        </p:nvSpPr>
        <p:spPr bwMode="auto">
          <a:xfrm flipH="1">
            <a:off x="2051040" y="1416046"/>
            <a:ext cx="0" cy="361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4347" name="Line 21"/>
          <p:cNvSpPr>
            <a:spLocks noChangeShapeType="1"/>
          </p:cNvSpPr>
          <p:nvPr/>
        </p:nvSpPr>
        <p:spPr bwMode="auto">
          <a:xfrm flipH="1">
            <a:off x="5986453" y="2502251"/>
            <a:ext cx="0" cy="64770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063" name="Text Box 22"/>
          <p:cNvSpPr txBox="1">
            <a:spLocks noChangeArrowheads="1"/>
          </p:cNvSpPr>
          <p:nvPr/>
        </p:nvSpPr>
        <p:spPr bwMode="auto">
          <a:xfrm>
            <a:off x="3897303" y="1455733"/>
            <a:ext cx="165735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nb-NO" altLang="en-US" sz="1600" b="1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+mn-ea"/>
                <a:cs typeface="Arial"/>
              </a:rPr>
              <a:t>Distributed</a:t>
            </a:r>
            <a:r>
              <a:rPr lang="nb-NO" altLang="en-US" sz="16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+mn-ea"/>
                <a:cs typeface="Arial"/>
              </a:rPr>
              <a:t> </a:t>
            </a:r>
            <a:br>
              <a:rPr lang="nb-NO" altLang="en-US" sz="16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+mn-ea"/>
                <a:cs typeface="Arial"/>
              </a:rPr>
            </a:br>
            <a:r>
              <a:rPr lang="nb-NO" altLang="en-US" sz="16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+mn-ea"/>
                <a:cs typeface="Arial"/>
              </a:rPr>
              <a:t>Data Centres</a:t>
            </a:r>
          </a:p>
        </p:txBody>
      </p:sp>
      <p:sp>
        <p:nvSpPr>
          <p:cNvPr id="14349" name="Line 21"/>
          <p:cNvSpPr>
            <a:spLocks noChangeShapeType="1"/>
          </p:cNvSpPr>
          <p:nvPr/>
        </p:nvSpPr>
        <p:spPr bwMode="auto">
          <a:xfrm>
            <a:off x="7354878" y="2430814"/>
            <a:ext cx="0" cy="719137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4350" name="Line 20"/>
          <p:cNvSpPr>
            <a:spLocks noChangeShapeType="1"/>
          </p:cNvSpPr>
          <p:nvPr/>
        </p:nvSpPr>
        <p:spPr bwMode="auto">
          <a:xfrm>
            <a:off x="3465503" y="2575276"/>
            <a:ext cx="0" cy="574675"/>
          </a:xfrm>
          <a:prstGeom prst="line">
            <a:avLst/>
          </a:prstGeom>
          <a:noFill/>
          <a:ln w="38100" cmpd="sng">
            <a:solidFill>
              <a:schemeClr val="tx1"/>
            </a:solidFill>
            <a:bevel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066" name="Text Box 45"/>
          <p:cNvSpPr txBox="1">
            <a:spLocks noChangeArrowheads="1"/>
          </p:cNvSpPr>
          <p:nvPr/>
        </p:nvSpPr>
        <p:spPr bwMode="auto">
          <a:xfrm>
            <a:off x="3825865" y="2678288"/>
            <a:ext cx="17549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+mn-ea"/>
                <a:cs typeface="Arial"/>
              </a:rPr>
              <a:t>iAOS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4352" name="Text Box 10"/>
          <p:cNvSpPr txBox="1">
            <a:spLocks noChangeArrowheads="1"/>
          </p:cNvSpPr>
          <p:nvPr/>
        </p:nvSpPr>
        <p:spPr bwMode="auto">
          <a:xfrm>
            <a:off x="1515876" y="3149951"/>
            <a:ext cx="6481763" cy="7397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bevel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nb-NO" sz="1200" dirty="0">
              <a:solidFill>
                <a:schemeClr val="bg2"/>
              </a:solidFill>
            </a:endParaRPr>
          </a:p>
          <a:p>
            <a:pPr algn="ctr" eaLnBrk="1" hangingPunct="1"/>
            <a:r>
              <a:rPr lang="nb-NO" sz="1800" dirty="0">
                <a:solidFill>
                  <a:schemeClr val="bg2"/>
                </a:solidFill>
              </a:rPr>
              <a:t>Metadata harvesting and </a:t>
            </a:r>
            <a:r>
              <a:rPr lang="nb-NO" sz="1800" dirty="0" err="1">
                <a:solidFill>
                  <a:schemeClr val="bg2"/>
                </a:solidFill>
              </a:rPr>
              <a:t>indexing</a:t>
            </a:r>
            <a:endParaRPr lang="nb-NO" sz="1800" dirty="0">
              <a:solidFill>
                <a:schemeClr val="bg2"/>
              </a:solidFill>
            </a:endParaRPr>
          </a:p>
          <a:p>
            <a:pPr algn="ctr" eaLnBrk="1" hangingPunct="1"/>
            <a:endParaRPr lang="nb-NO" sz="1200" dirty="0">
              <a:solidFill>
                <a:schemeClr val="bg2"/>
              </a:solidFill>
            </a:endParaRPr>
          </a:p>
        </p:txBody>
      </p:sp>
      <p:sp>
        <p:nvSpPr>
          <p:cNvPr id="14353" name="Text Box 10"/>
          <p:cNvSpPr txBox="1">
            <a:spLocks noChangeArrowheads="1"/>
          </p:cNvSpPr>
          <p:nvPr/>
        </p:nvSpPr>
        <p:spPr bwMode="auto">
          <a:xfrm>
            <a:off x="1520815" y="3900839"/>
            <a:ext cx="2305050" cy="762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endParaRPr lang="nb-NO" sz="1200" dirty="0">
              <a:solidFill>
                <a:schemeClr val="bg2"/>
              </a:solidFill>
            </a:endParaRPr>
          </a:p>
          <a:p>
            <a:pPr algn="r" eaLnBrk="1" hangingPunct="1"/>
            <a:r>
              <a:rPr lang="nb-NO" sz="1800" dirty="0" err="1">
                <a:solidFill>
                  <a:schemeClr val="bg2"/>
                </a:solidFill>
              </a:rPr>
              <a:t>Transformation</a:t>
            </a:r>
            <a:endParaRPr lang="nb-NO" sz="1800" dirty="0">
              <a:solidFill>
                <a:schemeClr val="bg2"/>
              </a:solidFill>
            </a:endParaRPr>
          </a:p>
          <a:p>
            <a:pPr algn="r" eaLnBrk="1" hangingPunct="1"/>
            <a:endParaRPr lang="nb-NO" sz="1200" dirty="0">
              <a:solidFill>
                <a:schemeClr val="bg2"/>
              </a:solidFill>
            </a:endParaRPr>
          </a:p>
        </p:txBody>
      </p:sp>
      <p:sp>
        <p:nvSpPr>
          <p:cNvPr id="14354" name="Text Box 10"/>
          <p:cNvSpPr txBox="1">
            <a:spLocks noChangeArrowheads="1"/>
          </p:cNvSpPr>
          <p:nvPr/>
        </p:nvSpPr>
        <p:spPr bwMode="auto">
          <a:xfrm>
            <a:off x="3825865" y="3900839"/>
            <a:ext cx="1871663" cy="762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endParaRPr lang="nb-NO" sz="1200" dirty="0">
              <a:solidFill>
                <a:schemeClr val="bg2"/>
              </a:solidFill>
            </a:endParaRPr>
          </a:p>
          <a:p>
            <a:pPr algn="just" eaLnBrk="1" hangingPunct="1"/>
            <a:r>
              <a:rPr lang="nb-NO" sz="1800" dirty="0">
                <a:solidFill>
                  <a:schemeClr val="bg2"/>
                </a:solidFill>
              </a:rPr>
              <a:t>            Analysis</a:t>
            </a:r>
          </a:p>
          <a:p>
            <a:pPr algn="r" eaLnBrk="1" hangingPunct="1"/>
            <a:endParaRPr lang="nb-NO" sz="1200" dirty="0">
              <a:solidFill>
                <a:schemeClr val="bg2"/>
              </a:solidFill>
            </a:endParaRPr>
          </a:p>
        </p:txBody>
      </p:sp>
      <p:sp>
        <p:nvSpPr>
          <p:cNvPr id="14355" name="Text Box 10"/>
          <p:cNvSpPr txBox="1">
            <a:spLocks noChangeArrowheads="1"/>
          </p:cNvSpPr>
          <p:nvPr/>
        </p:nvSpPr>
        <p:spPr bwMode="auto">
          <a:xfrm>
            <a:off x="5697528" y="3900839"/>
            <a:ext cx="2305050" cy="762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endParaRPr lang="nb-NO" sz="1200" dirty="0">
              <a:solidFill>
                <a:schemeClr val="bg2"/>
              </a:solidFill>
            </a:endParaRPr>
          </a:p>
          <a:p>
            <a:pPr eaLnBrk="1" hangingPunct="1"/>
            <a:r>
              <a:rPr lang="nb-NO" sz="1800" dirty="0">
                <a:solidFill>
                  <a:schemeClr val="bg2"/>
                </a:solidFill>
              </a:rPr>
              <a:t>             </a:t>
            </a:r>
            <a:r>
              <a:rPr lang="nb-NO" sz="1800" dirty="0" err="1">
                <a:solidFill>
                  <a:schemeClr val="bg2"/>
                </a:solidFill>
              </a:rPr>
              <a:t>Visualisation</a:t>
            </a:r>
            <a:endParaRPr lang="nb-NO" sz="1800" dirty="0">
              <a:solidFill>
                <a:schemeClr val="bg2"/>
              </a:solidFill>
            </a:endParaRPr>
          </a:p>
          <a:p>
            <a:pPr algn="r" eaLnBrk="1" hangingPunct="1"/>
            <a:endParaRPr lang="nb-NO" sz="1200" dirty="0">
              <a:solidFill>
                <a:schemeClr val="bg2"/>
              </a:solidFill>
            </a:endParaRPr>
          </a:p>
        </p:txBody>
      </p:sp>
      <p:sp>
        <p:nvSpPr>
          <p:cNvPr id="14356" name="Text Box 10"/>
          <p:cNvSpPr txBox="1">
            <a:spLocks noChangeArrowheads="1"/>
          </p:cNvSpPr>
          <p:nvPr/>
        </p:nvSpPr>
        <p:spPr bwMode="auto">
          <a:xfrm>
            <a:off x="1520815" y="4670776"/>
            <a:ext cx="6481763" cy="7683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nb-NO" sz="1200" dirty="0">
              <a:solidFill>
                <a:schemeClr val="bg2"/>
              </a:solidFill>
            </a:endParaRPr>
          </a:p>
          <a:p>
            <a:pPr algn="ctr" eaLnBrk="1" hangingPunct="1"/>
            <a:r>
              <a:rPr lang="nb-NO" sz="1800" dirty="0" err="1">
                <a:solidFill>
                  <a:schemeClr val="bg2"/>
                </a:solidFill>
              </a:rPr>
              <a:t>Search</a:t>
            </a:r>
            <a:r>
              <a:rPr lang="nb-NO" sz="1800" dirty="0">
                <a:solidFill>
                  <a:schemeClr val="bg2"/>
                </a:solidFill>
              </a:rPr>
              <a:t> and Access</a:t>
            </a:r>
          </a:p>
          <a:p>
            <a:pPr algn="ctr" eaLnBrk="1" hangingPunct="1"/>
            <a:endParaRPr lang="nb-NO" sz="1400" dirty="0">
              <a:solidFill>
                <a:schemeClr val="bg2"/>
              </a:solidFill>
            </a:endParaRPr>
          </a:p>
        </p:txBody>
      </p:sp>
      <p:pic>
        <p:nvPicPr>
          <p:cNvPr id="14357" name="Picture 59" descr="C:\Users\torill\Downloads\analysis-icon-1145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15" y="6063721"/>
            <a:ext cx="4953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58" name="Group 76"/>
          <p:cNvGrpSpPr>
            <a:grpSpLocks/>
          </p:cNvGrpSpPr>
          <p:nvPr/>
        </p:nvGrpSpPr>
        <p:grpSpPr bwMode="auto">
          <a:xfrm>
            <a:off x="1449378" y="1849434"/>
            <a:ext cx="1211262" cy="995362"/>
            <a:chOff x="3275856" y="1772816"/>
            <a:chExt cx="1210582" cy="996312"/>
          </a:xfrm>
        </p:grpSpPr>
        <p:pic>
          <p:nvPicPr>
            <p:cNvPr id="14424" name="Picture 74" descr="C:\Users\torill\Downloads\database-152091_1280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772816"/>
              <a:ext cx="706526" cy="780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25" name="Picture 74" descr="C:\Users\torill\Downloads\database-152091_1280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1772816"/>
              <a:ext cx="706526" cy="780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26" name="Picture 74" descr="C:\Users\torill\Downloads\database-152091_1280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880" y="1988840"/>
              <a:ext cx="706526" cy="780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359" name="Group 77"/>
          <p:cNvGrpSpPr>
            <a:grpSpLocks/>
          </p:cNvGrpSpPr>
          <p:nvPr/>
        </p:nvGrpSpPr>
        <p:grpSpPr bwMode="auto">
          <a:xfrm>
            <a:off x="2859078" y="1849434"/>
            <a:ext cx="1211262" cy="995362"/>
            <a:chOff x="3275856" y="1772816"/>
            <a:chExt cx="1210582" cy="996312"/>
          </a:xfrm>
        </p:grpSpPr>
        <p:pic>
          <p:nvPicPr>
            <p:cNvPr id="14421" name="Picture 74" descr="C:\Users\torill\Downloads\database-152091_1280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772816"/>
              <a:ext cx="706526" cy="780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22" name="Picture 79" descr="C:\Users\torill\Downloads\database-152091_1280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1772816"/>
              <a:ext cx="706526" cy="780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23" name="Picture 74" descr="C:\Users\torill\Downloads\database-152091_1280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880" y="1988840"/>
              <a:ext cx="706526" cy="780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360" name="Group 81"/>
          <p:cNvGrpSpPr>
            <a:grpSpLocks/>
          </p:cNvGrpSpPr>
          <p:nvPr/>
        </p:nvGrpSpPr>
        <p:grpSpPr bwMode="auto">
          <a:xfrm>
            <a:off x="5410190" y="1789109"/>
            <a:ext cx="1209675" cy="995362"/>
            <a:chOff x="3275856" y="1772816"/>
            <a:chExt cx="1210582" cy="996312"/>
          </a:xfrm>
        </p:grpSpPr>
        <p:pic>
          <p:nvPicPr>
            <p:cNvPr id="14418" name="Picture 74" descr="C:\Users\torill\Downloads\database-152091_1280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772816"/>
              <a:ext cx="706526" cy="780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19" name="Picture 83" descr="C:\Users\torill\Downloads\database-152091_1280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1772816"/>
              <a:ext cx="706526" cy="780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20" name="Picture 74" descr="C:\Users\torill\Downloads\database-152091_1280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880" y="1988840"/>
              <a:ext cx="706526" cy="780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361" name="Group 85"/>
          <p:cNvGrpSpPr>
            <a:grpSpLocks/>
          </p:cNvGrpSpPr>
          <p:nvPr/>
        </p:nvGrpSpPr>
        <p:grpSpPr bwMode="auto">
          <a:xfrm>
            <a:off x="6791315" y="1704971"/>
            <a:ext cx="1211263" cy="995363"/>
            <a:chOff x="3275856" y="1772816"/>
            <a:chExt cx="1210582" cy="996312"/>
          </a:xfrm>
        </p:grpSpPr>
        <p:pic>
          <p:nvPicPr>
            <p:cNvPr id="14415" name="Picture 74" descr="C:\Users\torill\Downloads\database-152091_1280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772816"/>
              <a:ext cx="706526" cy="780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16" name="Picture 87" descr="C:\Users\torill\Downloads\database-152091_1280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1772816"/>
              <a:ext cx="706526" cy="780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17" name="Picture 74" descr="C:\Users\torill\Downloads\database-152091_1280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880" y="1988840"/>
              <a:ext cx="706526" cy="780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362" name="Group 104"/>
          <p:cNvGrpSpPr>
            <a:grpSpLocks/>
          </p:cNvGrpSpPr>
          <p:nvPr/>
        </p:nvGrpSpPr>
        <p:grpSpPr bwMode="auto">
          <a:xfrm>
            <a:off x="1501765" y="768345"/>
            <a:ext cx="1100138" cy="774700"/>
            <a:chOff x="7307157" y="5749632"/>
            <a:chExt cx="1099182" cy="775712"/>
          </a:xfrm>
        </p:grpSpPr>
        <p:pic>
          <p:nvPicPr>
            <p:cNvPr id="14410" name="Picture 74" descr="C:\Users\torill\Downloads\database-152091_1280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0704" y="5749632"/>
              <a:ext cx="441579" cy="487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11" name="Picture 74" descr="C:\Users\torill\Downloads\database-152091_1280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8736" y="5893648"/>
              <a:ext cx="441579" cy="487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12" name="Picture 74" descr="C:\Users\torill\Downloads\database-152091_1280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4760" y="6037664"/>
              <a:ext cx="441579" cy="487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13" name="Picture 74" descr="C:\Users\torill\Downloads\database-152091_1280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7157" y="5893648"/>
              <a:ext cx="441579" cy="487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14" name="Picture 74" descr="C:\Users\torill\Downloads\database-152091_1280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3181" y="6037664"/>
              <a:ext cx="441579" cy="487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363" name="Group 111"/>
          <p:cNvGrpSpPr>
            <a:grpSpLocks/>
          </p:cNvGrpSpPr>
          <p:nvPr/>
        </p:nvGrpSpPr>
        <p:grpSpPr bwMode="auto">
          <a:xfrm>
            <a:off x="2854315" y="750883"/>
            <a:ext cx="1233488" cy="792162"/>
            <a:chOff x="7092280" y="5733256"/>
            <a:chExt cx="1233667" cy="792088"/>
          </a:xfrm>
        </p:grpSpPr>
        <p:pic>
          <p:nvPicPr>
            <p:cNvPr id="14404" name="Picture 74" descr="C:\Users\torill\Downloads\database-152091_1280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4368" y="5733256"/>
              <a:ext cx="441579" cy="487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05" name="Picture 74" descr="C:\Users\torill\Downloads\database-152091_1280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0704" y="5749632"/>
              <a:ext cx="441579" cy="487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06" name="Picture 74" descr="C:\Users\torill\Downloads\database-152091_1280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8736" y="5893648"/>
              <a:ext cx="441579" cy="487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07" name="Picture 74" descr="C:\Users\torill\Downloads\database-152091_1280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280" y="5733256"/>
              <a:ext cx="441579" cy="487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08" name="Picture 74" descr="C:\Users\torill\Downloads\database-152091_1280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7157" y="5893648"/>
              <a:ext cx="441579" cy="487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09" name="Picture 74" descr="C:\Users\torill\Downloads\database-152091_1280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3181" y="6037664"/>
              <a:ext cx="441579" cy="487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364" name="Picture 74" descr="C:\Users\torill\Downloads\database-152091_128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28" y="695320"/>
            <a:ext cx="4413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5" name="Picture 74" descr="C:\Users\torill\Downloads\database-152091_128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53" y="768345"/>
            <a:ext cx="441325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6" name="Picture 74" descr="C:\Users\torill\Downloads\database-152091_128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53" y="1055683"/>
            <a:ext cx="44132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7" name="Picture 74" descr="C:\Users\torill\Downloads\database-152091_128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40" y="839783"/>
            <a:ext cx="44291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8" name="Picture 74" descr="C:\Users\torill\Downloads\database-152091_128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28" y="1055683"/>
            <a:ext cx="44132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69" name="Line 20"/>
          <p:cNvSpPr>
            <a:spLocks noChangeShapeType="1"/>
          </p:cNvSpPr>
          <p:nvPr/>
        </p:nvSpPr>
        <p:spPr bwMode="auto">
          <a:xfrm flipH="1">
            <a:off x="2203440" y="1416046"/>
            <a:ext cx="0" cy="361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4370" name="Line 20"/>
          <p:cNvSpPr>
            <a:spLocks noChangeShapeType="1"/>
          </p:cNvSpPr>
          <p:nvPr/>
        </p:nvSpPr>
        <p:spPr bwMode="auto">
          <a:xfrm flipH="1">
            <a:off x="2355840" y="1416046"/>
            <a:ext cx="0" cy="361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4371" name="Line 20"/>
          <p:cNvSpPr>
            <a:spLocks noChangeShapeType="1"/>
          </p:cNvSpPr>
          <p:nvPr/>
        </p:nvSpPr>
        <p:spPr bwMode="auto">
          <a:xfrm flipH="1">
            <a:off x="1906578" y="1416046"/>
            <a:ext cx="0" cy="361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4372" name="Line 20"/>
          <p:cNvSpPr>
            <a:spLocks noChangeShapeType="1"/>
          </p:cNvSpPr>
          <p:nvPr/>
        </p:nvSpPr>
        <p:spPr bwMode="auto">
          <a:xfrm flipH="1">
            <a:off x="1762115" y="1416046"/>
            <a:ext cx="0" cy="361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4373" name="Line 20"/>
          <p:cNvSpPr>
            <a:spLocks noChangeShapeType="1"/>
          </p:cNvSpPr>
          <p:nvPr/>
        </p:nvSpPr>
        <p:spPr bwMode="auto">
          <a:xfrm flipH="1">
            <a:off x="3394065" y="1416046"/>
            <a:ext cx="0" cy="361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4374" name="Line 20"/>
          <p:cNvSpPr>
            <a:spLocks noChangeShapeType="1"/>
          </p:cNvSpPr>
          <p:nvPr/>
        </p:nvSpPr>
        <p:spPr bwMode="auto">
          <a:xfrm flipH="1">
            <a:off x="3529003" y="1417634"/>
            <a:ext cx="0" cy="361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4375" name="Line 20"/>
          <p:cNvSpPr>
            <a:spLocks noChangeShapeType="1"/>
          </p:cNvSpPr>
          <p:nvPr/>
        </p:nvSpPr>
        <p:spPr bwMode="auto">
          <a:xfrm flipH="1">
            <a:off x="3681403" y="1417634"/>
            <a:ext cx="0" cy="361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4376" name="Line 20"/>
          <p:cNvSpPr>
            <a:spLocks noChangeShapeType="1"/>
          </p:cNvSpPr>
          <p:nvPr/>
        </p:nvSpPr>
        <p:spPr bwMode="auto">
          <a:xfrm flipH="1">
            <a:off x="3232140" y="1417634"/>
            <a:ext cx="0" cy="361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4377" name="Line 20"/>
          <p:cNvSpPr>
            <a:spLocks noChangeShapeType="1"/>
          </p:cNvSpPr>
          <p:nvPr/>
        </p:nvSpPr>
        <p:spPr bwMode="auto">
          <a:xfrm flipH="1">
            <a:off x="3087678" y="1417634"/>
            <a:ext cx="0" cy="361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4378" name="Line 20"/>
          <p:cNvSpPr>
            <a:spLocks noChangeShapeType="1"/>
          </p:cNvSpPr>
          <p:nvPr/>
        </p:nvSpPr>
        <p:spPr bwMode="auto">
          <a:xfrm flipH="1">
            <a:off x="3825865" y="1416046"/>
            <a:ext cx="0" cy="361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pic>
        <p:nvPicPr>
          <p:cNvPr id="14379" name="Picture 74" descr="C:\Users\torill\Downloads\database-152091_128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515" y="984245"/>
            <a:ext cx="441325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0" name="Picture 74" descr="C:\Users\torill\Downloads\database-152091_128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840" y="968370"/>
            <a:ext cx="441325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81" name="Line 20"/>
          <p:cNvSpPr>
            <a:spLocks noChangeShapeType="1"/>
          </p:cNvSpPr>
          <p:nvPr/>
        </p:nvSpPr>
        <p:spPr bwMode="auto">
          <a:xfrm flipH="1">
            <a:off x="7210415" y="1344609"/>
            <a:ext cx="0" cy="361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4382" name="Line 20"/>
          <p:cNvSpPr>
            <a:spLocks noChangeShapeType="1"/>
          </p:cNvSpPr>
          <p:nvPr/>
        </p:nvSpPr>
        <p:spPr bwMode="auto">
          <a:xfrm flipH="1">
            <a:off x="7362815" y="1344609"/>
            <a:ext cx="0" cy="361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4383" name="Line 20"/>
          <p:cNvSpPr>
            <a:spLocks noChangeShapeType="1"/>
          </p:cNvSpPr>
          <p:nvPr/>
        </p:nvSpPr>
        <p:spPr bwMode="auto">
          <a:xfrm flipH="1">
            <a:off x="7507278" y="1344609"/>
            <a:ext cx="0" cy="361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4384" name="Line 20"/>
          <p:cNvSpPr>
            <a:spLocks noChangeShapeType="1"/>
          </p:cNvSpPr>
          <p:nvPr/>
        </p:nvSpPr>
        <p:spPr bwMode="auto">
          <a:xfrm flipH="1">
            <a:off x="7639040" y="1344609"/>
            <a:ext cx="0" cy="361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4385" name="Line 20"/>
          <p:cNvSpPr>
            <a:spLocks noChangeShapeType="1"/>
          </p:cNvSpPr>
          <p:nvPr/>
        </p:nvSpPr>
        <p:spPr bwMode="auto">
          <a:xfrm flipH="1">
            <a:off x="5986453" y="1416046"/>
            <a:ext cx="0" cy="361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4386" name="Line 20"/>
          <p:cNvSpPr>
            <a:spLocks noChangeShapeType="1"/>
          </p:cNvSpPr>
          <p:nvPr/>
        </p:nvSpPr>
        <p:spPr bwMode="auto">
          <a:xfrm flipH="1">
            <a:off x="6138853" y="1417634"/>
            <a:ext cx="0" cy="361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4387" name="Line 20"/>
          <p:cNvSpPr>
            <a:spLocks noChangeShapeType="1"/>
          </p:cNvSpPr>
          <p:nvPr/>
        </p:nvSpPr>
        <p:spPr bwMode="auto">
          <a:xfrm flipH="1">
            <a:off x="6291253" y="1417634"/>
            <a:ext cx="0" cy="361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4388" name="Line 20"/>
          <p:cNvSpPr>
            <a:spLocks noChangeShapeType="1"/>
          </p:cNvSpPr>
          <p:nvPr/>
        </p:nvSpPr>
        <p:spPr bwMode="auto">
          <a:xfrm flipH="1">
            <a:off x="5841990" y="1417634"/>
            <a:ext cx="0" cy="361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4389" name="Line 20"/>
          <p:cNvSpPr>
            <a:spLocks noChangeShapeType="1"/>
          </p:cNvSpPr>
          <p:nvPr/>
        </p:nvSpPr>
        <p:spPr bwMode="auto">
          <a:xfrm flipH="1">
            <a:off x="5697528" y="1417634"/>
            <a:ext cx="0" cy="361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4391" name="Line 19"/>
          <p:cNvSpPr>
            <a:spLocks noChangeShapeType="1"/>
          </p:cNvSpPr>
          <p:nvPr/>
        </p:nvSpPr>
        <p:spPr bwMode="auto">
          <a:xfrm>
            <a:off x="3825865" y="5399440"/>
            <a:ext cx="0" cy="576262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4392" name="Line 19"/>
          <p:cNvSpPr>
            <a:spLocks noChangeShapeType="1"/>
          </p:cNvSpPr>
          <p:nvPr/>
        </p:nvSpPr>
        <p:spPr bwMode="auto">
          <a:xfrm>
            <a:off x="5481628" y="5439126"/>
            <a:ext cx="0" cy="508354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4393" name="Line 19"/>
          <p:cNvSpPr>
            <a:spLocks noChangeShapeType="1"/>
          </p:cNvSpPr>
          <p:nvPr/>
        </p:nvSpPr>
        <p:spPr bwMode="auto">
          <a:xfrm>
            <a:off x="7065953" y="5439125"/>
            <a:ext cx="0" cy="522465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pic>
        <p:nvPicPr>
          <p:cNvPr id="14394" name="Picture 9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303" y="3975451"/>
            <a:ext cx="649287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95" name="Picture 94" descr="C:\Users\torill\Downloads\magnifying-glass-145942_128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40" y="4780314"/>
            <a:ext cx="615950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5" name="Text Box 45"/>
          <p:cNvSpPr txBox="1">
            <a:spLocks noChangeArrowheads="1"/>
          </p:cNvSpPr>
          <p:nvPr/>
        </p:nvSpPr>
        <p:spPr bwMode="auto">
          <a:xfrm>
            <a:off x="3853204" y="5550957"/>
            <a:ext cx="16557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/>
                <a:ea typeface="+mn-ea"/>
                <a:cs typeface="Arial"/>
              </a:rPr>
              <a:t>Applications</a:t>
            </a:r>
          </a:p>
        </p:txBody>
      </p:sp>
      <p:pic>
        <p:nvPicPr>
          <p:cNvPr id="14397" name="Picture 2" descr="C:\Users\torill\Downloads\Rotation_by_pi_over_6.svg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03" y="3942114"/>
            <a:ext cx="6477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98" name="Group 94"/>
          <p:cNvGrpSpPr>
            <a:grpSpLocks noChangeAspect="1"/>
          </p:cNvGrpSpPr>
          <p:nvPr/>
        </p:nvGrpSpPr>
        <p:grpSpPr bwMode="auto">
          <a:xfrm>
            <a:off x="4803765" y="6044671"/>
            <a:ext cx="533400" cy="522287"/>
            <a:chOff x="5251" y="3792092"/>
            <a:chExt cx="1852775" cy="1813402"/>
          </a:xfrm>
        </p:grpSpPr>
        <p:pic>
          <p:nvPicPr>
            <p:cNvPr id="14402" name="Picture 9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" y="3792092"/>
              <a:ext cx="1726982" cy="1813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03" name="Picture 9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820" y="4510843"/>
              <a:ext cx="1050206" cy="1032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399" name="Picture 93" descr="C:\Users\torill\Downloads\Map_of_the_Arctic_region_showing_the_Northeast_Passage,_the_Northern_Sea_Route_and_Northwest_Passage,_and_bathymetry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53" y="3942114"/>
            <a:ext cx="719137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00" name="Picture 10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78" y="6033558"/>
            <a:ext cx="4810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01" name="Picture 10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40" y="3222976"/>
            <a:ext cx="58420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" name="Title 1"/>
          <p:cNvSpPr txBox="1">
            <a:spLocks/>
          </p:cNvSpPr>
          <p:nvPr/>
        </p:nvSpPr>
        <p:spPr>
          <a:xfrm>
            <a:off x="457199" y="83342"/>
            <a:ext cx="8446911" cy="54142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00"/>
                </a:solidFill>
                <a:effectLst/>
                <a:latin typeface="Arial"/>
                <a:ea typeface="+mj-ea"/>
                <a:cs typeface="Arial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 smtClean="0"/>
              <a:t>Data integration: the </a:t>
            </a:r>
            <a:r>
              <a:rPr lang="en-US" sz="3200" dirty="0" err="1" smtClean="0"/>
              <a:t>iAOS</a:t>
            </a:r>
            <a:r>
              <a:rPr lang="en-US" sz="3200" dirty="0" smtClean="0"/>
              <a:t> concept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10043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8534" y="965200"/>
            <a:ext cx="3759199" cy="5571067"/>
          </a:xfrm>
          <a:noFill/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en-GB" sz="2800" dirty="0" smtClean="0">
                <a:effectLst/>
              </a:rPr>
              <a:t>to develop </a:t>
            </a:r>
            <a:r>
              <a:rPr lang="en-GB" sz="2800" dirty="0">
                <a:effectLst/>
              </a:rPr>
              <a:t>an efficient integrated Arctic Observation </a:t>
            </a:r>
            <a:r>
              <a:rPr lang="en-GB" sz="2800" dirty="0" smtClean="0">
                <a:solidFill>
                  <a:schemeClr val="bg1"/>
                </a:solidFill>
                <a:effectLst/>
              </a:rPr>
              <a:t>System by </a:t>
            </a:r>
            <a:r>
              <a:rPr lang="en-GB" sz="2800" dirty="0" smtClean="0">
                <a:solidFill>
                  <a:srgbClr val="0000FF"/>
                </a:solidFill>
                <a:effectLst/>
              </a:rPr>
              <a:t>extending</a:t>
            </a:r>
            <a:r>
              <a:rPr lang="en-GB" sz="2800" dirty="0">
                <a:solidFill>
                  <a:srgbClr val="0000FF"/>
                </a:solidFill>
                <a:effectLst/>
              </a:rPr>
              <a:t>, </a:t>
            </a:r>
            <a:r>
              <a:rPr lang="en-GB" sz="2800" dirty="0" smtClean="0">
                <a:solidFill>
                  <a:srgbClr val="0000FF"/>
                </a:solidFill>
                <a:effectLst/>
              </a:rPr>
              <a:t>improving and unifying </a:t>
            </a:r>
            <a:r>
              <a:rPr lang="en-GB" sz="2800" dirty="0" smtClean="0">
                <a:solidFill>
                  <a:srgbClr val="FF0000"/>
                </a:solidFill>
                <a:effectLst/>
              </a:rPr>
              <a:t>existing and evolving </a:t>
            </a:r>
            <a:r>
              <a:rPr lang="en-GB" sz="2800" dirty="0" smtClean="0">
                <a:effectLst/>
              </a:rPr>
              <a:t>systems </a:t>
            </a:r>
            <a:r>
              <a:rPr lang="en-GB" sz="2800" dirty="0">
                <a:effectLst/>
              </a:rPr>
              <a:t>in </a:t>
            </a:r>
            <a:r>
              <a:rPr lang="en-GB" sz="2800" dirty="0" smtClean="0">
                <a:effectLst/>
              </a:rPr>
              <a:t>different </a:t>
            </a:r>
            <a:r>
              <a:rPr lang="en-GB" sz="2800" dirty="0">
                <a:effectLst/>
              </a:rPr>
              <a:t>regions of the </a:t>
            </a:r>
            <a:r>
              <a:rPr lang="en-GB" sz="2800" dirty="0" smtClean="0">
                <a:effectLst/>
              </a:rPr>
              <a:t>Arctic covering several scientific disciplines </a:t>
            </a:r>
            <a:endParaRPr lang="en-US" sz="2800" dirty="0">
              <a:effectLst/>
            </a:endParaRPr>
          </a:p>
          <a:p>
            <a:endParaRPr lang="en-US" dirty="0"/>
          </a:p>
        </p:txBody>
      </p:sp>
      <p:sp>
        <p:nvSpPr>
          <p:cNvPr id="4" name="Title 7"/>
          <p:cNvSpPr>
            <a:spLocks noGrp="1"/>
          </p:cNvSpPr>
          <p:nvPr>
            <p:ph type="title"/>
          </p:nvPr>
        </p:nvSpPr>
        <p:spPr>
          <a:xfrm>
            <a:off x="827584" y="0"/>
            <a:ext cx="7543800" cy="762000"/>
          </a:xfrm>
        </p:spPr>
        <p:txBody>
          <a:bodyPr/>
          <a:lstStyle/>
          <a:p>
            <a:r>
              <a:rPr lang="en-US" sz="4000" dirty="0" smtClean="0"/>
              <a:t>INTAROS overall objective: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7733" y="1100666"/>
            <a:ext cx="5228164" cy="489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9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5240799" y="1092877"/>
            <a:ext cx="1246035" cy="5628750"/>
          </a:xfrm>
          <a:prstGeom prst="rect">
            <a:avLst/>
          </a:prstGeom>
          <a:solidFill>
            <a:srgbClr val="F2D8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5815142" y="3142901"/>
            <a:ext cx="509451" cy="109865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011759" y="1073805"/>
            <a:ext cx="1246035" cy="5628750"/>
          </a:xfrm>
          <a:prstGeom prst="rect">
            <a:avLst/>
          </a:prstGeom>
          <a:solidFill>
            <a:srgbClr val="F2E9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3865133" y="2405304"/>
            <a:ext cx="672501" cy="1865003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2115159" y="1849612"/>
            <a:ext cx="3142635" cy="5350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115159" y="1360245"/>
            <a:ext cx="6257949" cy="3189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15158" y="711219"/>
            <a:ext cx="125464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2017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69804" y="708482"/>
            <a:ext cx="125464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24450" y="705743"/>
            <a:ext cx="125464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79096" y="708482"/>
            <a:ext cx="125464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2020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33742" y="703007"/>
            <a:ext cx="125464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2021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15158" y="1111152"/>
            <a:ext cx="0" cy="563021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369804" y="1080551"/>
            <a:ext cx="0" cy="563021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624450" y="1072339"/>
            <a:ext cx="0" cy="563021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879096" y="1072339"/>
            <a:ext cx="0" cy="563021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133742" y="1072339"/>
            <a:ext cx="0" cy="563021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115158" y="1085751"/>
            <a:ext cx="0" cy="563021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388388" y="1072339"/>
            <a:ext cx="0" cy="563021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52399" y="1155969"/>
            <a:ext cx="1960176" cy="523220"/>
          </a:xfrm>
          <a:prstGeom prst="rect">
            <a:avLst/>
          </a:prstGeom>
          <a:solidFill>
            <a:srgbClr val="297FD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WP1: Requirements and strategy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23" name="Rectangle 22"/>
          <p:cNvSpPr/>
          <p:nvPr/>
        </p:nvSpPr>
        <p:spPr>
          <a:xfrm>
            <a:off x="5588387" y="1436445"/>
            <a:ext cx="275430" cy="2580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52399" y="1727723"/>
            <a:ext cx="1960175" cy="738664"/>
          </a:xfrm>
          <a:prstGeom prst="rect">
            <a:avLst/>
          </a:prstGeom>
          <a:solidFill>
            <a:srgbClr val="297FD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WP2: Exploitation of existing observing systems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069882" y="1060350"/>
            <a:ext cx="1109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First deployment season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66260" y="1051883"/>
            <a:ext cx="126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Second deployment season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4651708" y="1451993"/>
            <a:ext cx="936679" cy="242472"/>
          </a:xfrm>
          <a:prstGeom prst="rightArrow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372318" y="1808973"/>
            <a:ext cx="13989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Improve </a:t>
            </a:r>
            <a:r>
              <a:rPr lang="en-US" sz="1000" dirty="0">
                <a:solidFill>
                  <a:srgbClr val="000000"/>
                </a:solidFill>
              </a:rPr>
              <a:t>d</a:t>
            </a:r>
            <a:r>
              <a:rPr lang="en-US" sz="1000" dirty="0" smtClean="0">
                <a:solidFill>
                  <a:srgbClr val="000000"/>
                </a:solidFill>
              </a:rPr>
              <a:t>ata delivery chains </a:t>
            </a:r>
          </a:p>
          <a:p>
            <a:r>
              <a:rPr lang="en-US" sz="1000" dirty="0">
                <a:solidFill>
                  <a:srgbClr val="000000"/>
                </a:solidFill>
              </a:rPr>
              <a:t>a</a:t>
            </a:r>
            <a:r>
              <a:rPr lang="en-US" sz="1000" dirty="0" smtClean="0">
                <a:solidFill>
                  <a:srgbClr val="000000"/>
                </a:solidFill>
              </a:rPr>
              <a:t>nd data products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139973" y="1799821"/>
            <a:ext cx="10174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Assessment of present systems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2399" y="2548979"/>
            <a:ext cx="1960175" cy="738664"/>
          </a:xfrm>
          <a:prstGeom prst="rect">
            <a:avLst/>
          </a:prstGeom>
          <a:solidFill>
            <a:srgbClr val="297FD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WP3: Enhancement of in situ observing systems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736461" y="2604840"/>
            <a:ext cx="4993599" cy="533840"/>
          </a:xfrm>
          <a:prstGeom prst="rect">
            <a:avLst/>
          </a:prstGeom>
          <a:solidFill>
            <a:srgbClr val="C0ECC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4771286" y="2655570"/>
            <a:ext cx="20877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Deployment, data collection and data dissemination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52400" y="3372305"/>
            <a:ext cx="1960173" cy="738664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WP4: Community-based observing </a:t>
            </a:r>
            <a:r>
              <a:rPr lang="en-US" sz="1400" dirty="0" err="1" smtClean="0">
                <a:latin typeface="Arial"/>
                <a:cs typeface="Arial"/>
              </a:rPr>
              <a:t>programmes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139972" y="3415945"/>
            <a:ext cx="4993770" cy="535098"/>
          </a:xfrm>
          <a:prstGeom prst="rect">
            <a:avLst/>
          </a:prstGeom>
          <a:solidFill>
            <a:srgbClr val="ECE8C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2212463" y="3479787"/>
            <a:ext cx="10302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Planning phase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603306" y="3528284"/>
            <a:ext cx="31514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Implementation phase and data dissemination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52399" y="4159705"/>
            <a:ext cx="1960175" cy="523220"/>
          </a:xfrm>
          <a:prstGeom prst="rect">
            <a:avLst/>
          </a:prstGeom>
          <a:solidFill>
            <a:srgbClr val="297FD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WP5: Data manage-</a:t>
            </a:r>
            <a:r>
              <a:rPr lang="en-US" sz="1400" dirty="0" err="1" smtClean="0">
                <a:latin typeface="Arial"/>
                <a:cs typeface="Arial"/>
              </a:rPr>
              <a:t>ment</a:t>
            </a:r>
            <a:r>
              <a:rPr lang="en-US" sz="1400" dirty="0" smtClean="0">
                <a:latin typeface="Arial"/>
                <a:cs typeface="Arial"/>
              </a:rPr>
              <a:t> &amp; integration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139973" y="4227439"/>
            <a:ext cx="5019869" cy="411451"/>
          </a:xfrm>
          <a:prstGeom prst="rect">
            <a:avLst/>
          </a:prstGeom>
          <a:solidFill>
            <a:srgbClr val="ECCB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5346139" y="3892247"/>
            <a:ext cx="95724" cy="344129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2191602" y="4173816"/>
            <a:ext cx="10897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Planning and design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040482" y="4248735"/>
            <a:ext cx="26716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Incremental implementation 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52399" y="4769304"/>
            <a:ext cx="1960175" cy="523220"/>
          </a:xfrm>
          <a:prstGeom prst="rect">
            <a:avLst/>
          </a:prstGeom>
          <a:solidFill>
            <a:srgbClr val="297FD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WP6: Applications  towards  stakeholders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4624450" y="4895929"/>
            <a:ext cx="3748658" cy="4107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5143617" y="4630422"/>
            <a:ext cx="95724" cy="268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6943746" y="4617333"/>
            <a:ext cx="95724" cy="268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152398" y="5372206"/>
            <a:ext cx="1960175" cy="523220"/>
          </a:xfrm>
          <a:prstGeom prst="rect">
            <a:avLst/>
          </a:prstGeom>
          <a:solidFill>
            <a:srgbClr val="297FD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WP7: Dissemination and outreach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112575" y="5458111"/>
            <a:ext cx="6260533" cy="303483"/>
          </a:xfrm>
          <a:prstGeom prst="rect">
            <a:avLst/>
          </a:prstGeom>
          <a:solidFill>
            <a:srgbClr val="A3E5E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3369800" y="6452460"/>
            <a:ext cx="2509291" cy="25009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4079617" y="6439417"/>
            <a:ext cx="19099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YOPP field experiments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783496" y="2707793"/>
            <a:ext cx="9405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Planning and testing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>
            <a:off x="768948" y="0"/>
            <a:ext cx="8229600" cy="5809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000000"/>
                </a:solidFill>
                <a:latin typeface="Arial"/>
                <a:cs typeface="Arial"/>
              </a:rPr>
              <a:t>Schedule</a:t>
            </a:r>
            <a:endParaRPr lang="en-US" sz="3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703425" y="4927532"/>
            <a:ext cx="26716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8 application studies</a:t>
            </a:r>
            <a:endParaRPr lang="en-US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437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2115159" y="2294115"/>
            <a:ext cx="6514119" cy="523220"/>
          </a:xfrm>
          <a:prstGeom prst="rect">
            <a:avLst/>
          </a:prstGeom>
          <a:solidFill>
            <a:srgbClr val="30A9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139971" y="1615579"/>
            <a:ext cx="6489307" cy="523219"/>
          </a:xfrm>
          <a:prstGeom prst="rect">
            <a:avLst/>
          </a:prstGeom>
          <a:solidFill>
            <a:srgbClr val="30A9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1787548" y="757403"/>
            <a:ext cx="1371206" cy="369332"/>
          </a:xfrm>
          <a:prstGeom prst="rect">
            <a:avLst/>
          </a:prstGeom>
          <a:solidFill>
            <a:srgbClr val="FFB76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 Narrow"/>
                <a:cs typeface="Arial Narrow"/>
              </a:rPr>
              <a:t>Atmosphere</a:t>
            </a:r>
            <a:endParaRPr lang="en-US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2286172" y="751357"/>
            <a:ext cx="1359113" cy="369332"/>
          </a:xfrm>
          <a:prstGeom prst="rect">
            <a:avLst/>
          </a:prstGeom>
          <a:solidFill>
            <a:srgbClr val="FFB76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 Narrow"/>
                <a:cs typeface="Arial Narrow"/>
              </a:rPr>
              <a:t>Ocean</a:t>
            </a:r>
            <a:endParaRPr lang="en-US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2399" y="1627674"/>
            <a:ext cx="1960176" cy="523220"/>
          </a:xfrm>
          <a:prstGeom prst="rect">
            <a:avLst/>
          </a:prstGeom>
          <a:solidFill>
            <a:srgbClr val="30A9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WP1: Requirements and strategy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152399" y="2294115"/>
            <a:ext cx="1960175" cy="523220"/>
          </a:xfrm>
          <a:prstGeom prst="rect">
            <a:avLst/>
          </a:prstGeom>
          <a:solidFill>
            <a:srgbClr val="30A9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WP2: Exploitation of existing obs. systems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2399" y="3032779"/>
            <a:ext cx="1960175" cy="523220"/>
          </a:xfrm>
          <a:prstGeom prst="rect">
            <a:avLst/>
          </a:prstGeom>
          <a:solidFill>
            <a:srgbClr val="30A9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WP3: Enhancement of in situ obs. systems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139972" y="3032779"/>
            <a:ext cx="6489306" cy="523220"/>
          </a:xfrm>
          <a:prstGeom prst="rect">
            <a:avLst/>
          </a:prstGeom>
          <a:solidFill>
            <a:srgbClr val="30A9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152400" y="3783535"/>
            <a:ext cx="1960173" cy="523220"/>
          </a:xfrm>
          <a:prstGeom prst="rect">
            <a:avLst/>
          </a:prstGeom>
          <a:solidFill>
            <a:srgbClr val="30A9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WP4: Community-based obs. </a:t>
            </a:r>
            <a:r>
              <a:rPr lang="en-US" sz="1400" dirty="0" err="1" smtClean="0">
                <a:latin typeface="Arial"/>
                <a:cs typeface="Arial"/>
              </a:rPr>
              <a:t>progr</a:t>
            </a:r>
            <a:r>
              <a:rPr lang="en-US" sz="1400" dirty="0" smtClean="0">
                <a:latin typeface="Arial"/>
                <a:cs typeface="Arial"/>
              </a:rPr>
              <a:t>.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139972" y="3783536"/>
            <a:ext cx="6489306" cy="523220"/>
          </a:xfrm>
          <a:prstGeom prst="rect">
            <a:avLst/>
          </a:prstGeom>
          <a:solidFill>
            <a:srgbClr val="30A9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152399" y="4546745"/>
            <a:ext cx="1960175" cy="523220"/>
          </a:xfrm>
          <a:prstGeom prst="rect">
            <a:avLst/>
          </a:prstGeom>
          <a:solidFill>
            <a:srgbClr val="30A9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WP5: Data manage-</a:t>
            </a:r>
            <a:r>
              <a:rPr lang="en-US" sz="1400" dirty="0" err="1" smtClean="0">
                <a:latin typeface="Arial"/>
                <a:cs typeface="Arial"/>
              </a:rPr>
              <a:t>ment</a:t>
            </a:r>
            <a:r>
              <a:rPr lang="en-US" sz="1400" dirty="0" smtClean="0">
                <a:latin typeface="Arial"/>
                <a:cs typeface="Arial"/>
              </a:rPr>
              <a:t> &amp; integration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139972" y="4546745"/>
            <a:ext cx="6489306" cy="515469"/>
          </a:xfrm>
          <a:prstGeom prst="rect">
            <a:avLst/>
          </a:prstGeom>
          <a:solidFill>
            <a:srgbClr val="30A9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152399" y="5253104"/>
            <a:ext cx="1960175" cy="523220"/>
          </a:xfrm>
          <a:prstGeom prst="rect">
            <a:avLst/>
          </a:prstGeom>
          <a:solidFill>
            <a:srgbClr val="30A9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WP6: Applications  towards  stakeholders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2115159" y="5266011"/>
            <a:ext cx="6514119" cy="495372"/>
          </a:xfrm>
          <a:prstGeom prst="rect">
            <a:avLst/>
          </a:prstGeom>
          <a:solidFill>
            <a:srgbClr val="30A9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152398" y="5916481"/>
            <a:ext cx="1960175" cy="523220"/>
          </a:xfrm>
          <a:prstGeom prst="rect">
            <a:avLst/>
          </a:prstGeom>
          <a:solidFill>
            <a:srgbClr val="30A9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WP7: Dissemination and outreach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112575" y="5929816"/>
            <a:ext cx="6516703" cy="521696"/>
          </a:xfrm>
          <a:prstGeom prst="rect">
            <a:avLst/>
          </a:prstGeom>
          <a:solidFill>
            <a:srgbClr val="30A9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 rot="16200000">
            <a:off x="2813527" y="763451"/>
            <a:ext cx="1359113" cy="369332"/>
          </a:xfrm>
          <a:prstGeom prst="rect">
            <a:avLst/>
          </a:prstGeom>
          <a:solidFill>
            <a:srgbClr val="FFB76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 Narrow"/>
                <a:cs typeface="Arial Narrow"/>
              </a:rPr>
              <a:t>Sea ice</a:t>
            </a:r>
            <a:endParaRPr lang="en-US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70" name="TextBox 69"/>
          <p:cNvSpPr txBox="1"/>
          <p:nvPr/>
        </p:nvSpPr>
        <p:spPr>
          <a:xfrm rot="16200000">
            <a:off x="3364594" y="739929"/>
            <a:ext cx="1336263" cy="369332"/>
          </a:xfrm>
          <a:prstGeom prst="rect">
            <a:avLst/>
          </a:prstGeom>
          <a:solidFill>
            <a:srgbClr val="FFB76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 Narrow"/>
                <a:cs typeface="Arial Narrow"/>
              </a:rPr>
              <a:t>Glaciology</a:t>
            </a:r>
            <a:endParaRPr lang="en-US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71" name="TextBox 70"/>
          <p:cNvSpPr txBox="1"/>
          <p:nvPr/>
        </p:nvSpPr>
        <p:spPr>
          <a:xfrm rot="16200000">
            <a:off x="3904717" y="739930"/>
            <a:ext cx="1336260" cy="369332"/>
          </a:xfrm>
          <a:prstGeom prst="rect">
            <a:avLst/>
          </a:prstGeom>
          <a:solidFill>
            <a:srgbClr val="FFB76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 Narrow"/>
                <a:cs typeface="Arial Narrow"/>
              </a:rPr>
              <a:t>Terrestrial</a:t>
            </a:r>
            <a:endParaRPr lang="en-US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72" name="TextBox 71"/>
          <p:cNvSpPr txBox="1"/>
          <p:nvPr/>
        </p:nvSpPr>
        <p:spPr>
          <a:xfrm rot="16200000">
            <a:off x="4579885" y="612719"/>
            <a:ext cx="1336263" cy="646331"/>
          </a:xfrm>
          <a:prstGeom prst="rect">
            <a:avLst/>
          </a:prstGeom>
          <a:solidFill>
            <a:srgbClr val="FFB76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0000"/>
                </a:solidFill>
                <a:latin typeface="Arial Narrow"/>
                <a:cs typeface="Arial Narrow"/>
              </a:rPr>
              <a:t>Biogeo</a:t>
            </a:r>
            <a:r>
              <a:rPr lang="en-US" dirty="0" smtClean="0">
                <a:solidFill>
                  <a:srgbClr val="000000"/>
                </a:solidFill>
                <a:latin typeface="Arial Narrow"/>
                <a:cs typeface="Arial Narrow"/>
              </a:rPr>
              <a:t>-chemistry</a:t>
            </a:r>
            <a:endParaRPr lang="en-US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73" name="TextBox 72"/>
          <p:cNvSpPr txBox="1"/>
          <p:nvPr/>
        </p:nvSpPr>
        <p:spPr>
          <a:xfrm rot="16200000">
            <a:off x="5344542" y="597650"/>
            <a:ext cx="1328703" cy="646331"/>
          </a:xfrm>
          <a:prstGeom prst="rect">
            <a:avLst/>
          </a:prstGeom>
          <a:solidFill>
            <a:srgbClr val="FFB76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 Narrow"/>
                <a:cs typeface="Arial Narrow"/>
              </a:rPr>
              <a:t>Climate </a:t>
            </a:r>
            <a:r>
              <a:rPr lang="en-US" dirty="0" err="1" smtClean="0">
                <a:solidFill>
                  <a:schemeClr val="bg1"/>
                </a:solidFill>
                <a:latin typeface="Arial Narrow"/>
                <a:cs typeface="Arial Narrow"/>
              </a:rPr>
              <a:t>modelling</a:t>
            </a:r>
            <a:endParaRPr lang="en-US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74" name="TextBox 73"/>
          <p:cNvSpPr txBox="1"/>
          <p:nvPr/>
        </p:nvSpPr>
        <p:spPr>
          <a:xfrm rot="16200000">
            <a:off x="6118635" y="597651"/>
            <a:ext cx="1328702" cy="646331"/>
          </a:xfrm>
          <a:prstGeom prst="rect">
            <a:avLst/>
          </a:prstGeom>
          <a:solidFill>
            <a:srgbClr val="FFB76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 Narrow"/>
                <a:cs typeface="Arial Narrow"/>
              </a:rPr>
              <a:t>Data </a:t>
            </a:r>
            <a:r>
              <a:rPr lang="en-US" dirty="0" err="1" smtClean="0">
                <a:solidFill>
                  <a:srgbClr val="000000"/>
                </a:solidFill>
                <a:latin typeface="Arial Narrow"/>
                <a:cs typeface="Arial Narrow"/>
              </a:rPr>
              <a:t>mana-gement</a:t>
            </a:r>
            <a:endParaRPr lang="en-US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75" name="TextBox 74"/>
          <p:cNvSpPr txBox="1"/>
          <p:nvPr/>
        </p:nvSpPr>
        <p:spPr>
          <a:xfrm rot="16200000">
            <a:off x="6885472" y="597650"/>
            <a:ext cx="1328704" cy="646331"/>
          </a:xfrm>
          <a:prstGeom prst="rect">
            <a:avLst/>
          </a:prstGeom>
          <a:solidFill>
            <a:srgbClr val="FFB76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 Narrow"/>
                <a:cs typeface="Arial Narrow"/>
              </a:rPr>
              <a:t>Natural hazards</a:t>
            </a:r>
            <a:endParaRPr lang="en-US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76" name="TextBox 75"/>
          <p:cNvSpPr txBox="1"/>
          <p:nvPr/>
        </p:nvSpPr>
        <p:spPr>
          <a:xfrm rot="16200000">
            <a:off x="7669931" y="595188"/>
            <a:ext cx="1328704" cy="646331"/>
          </a:xfrm>
          <a:prstGeom prst="rect">
            <a:avLst/>
          </a:prstGeom>
          <a:solidFill>
            <a:srgbClr val="FFB76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 Narrow"/>
                <a:cs typeface="Arial Narrow"/>
              </a:rPr>
              <a:t>Community-based </a:t>
            </a:r>
            <a:r>
              <a:rPr lang="en-US" dirty="0" err="1" smtClean="0">
                <a:solidFill>
                  <a:srgbClr val="000000"/>
                </a:solidFill>
                <a:latin typeface="Arial Narrow"/>
                <a:cs typeface="Arial Narrow"/>
              </a:rPr>
              <a:t>obs</a:t>
            </a:r>
            <a:endParaRPr lang="en-US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53" name="Down Arrow 52"/>
          <p:cNvSpPr/>
          <p:nvPr/>
        </p:nvSpPr>
        <p:spPr>
          <a:xfrm>
            <a:off x="2288485" y="1646004"/>
            <a:ext cx="381569" cy="5109374"/>
          </a:xfrm>
          <a:prstGeom prst="downArrow">
            <a:avLst/>
          </a:prstGeom>
          <a:solidFill>
            <a:srgbClr val="FFB76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n>
                <a:solidFill>
                  <a:srgbClr val="0000FF"/>
                </a:solidFill>
              </a:ln>
              <a:solidFill>
                <a:schemeClr val="accent4"/>
              </a:solidFill>
            </a:endParaRPr>
          </a:p>
        </p:txBody>
      </p:sp>
      <p:sp>
        <p:nvSpPr>
          <p:cNvPr id="77" name="Down Arrow 76"/>
          <p:cNvSpPr/>
          <p:nvPr/>
        </p:nvSpPr>
        <p:spPr>
          <a:xfrm>
            <a:off x="2783767" y="1645462"/>
            <a:ext cx="381569" cy="5109374"/>
          </a:xfrm>
          <a:prstGeom prst="downArrow">
            <a:avLst/>
          </a:prstGeom>
          <a:solidFill>
            <a:srgbClr val="FFB76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n>
                <a:solidFill>
                  <a:srgbClr val="0000FF"/>
                </a:solidFill>
              </a:ln>
              <a:solidFill>
                <a:schemeClr val="accent4"/>
              </a:solidFill>
            </a:endParaRPr>
          </a:p>
        </p:txBody>
      </p:sp>
      <p:sp>
        <p:nvSpPr>
          <p:cNvPr id="78" name="Down Arrow 77"/>
          <p:cNvSpPr/>
          <p:nvPr/>
        </p:nvSpPr>
        <p:spPr>
          <a:xfrm>
            <a:off x="3283153" y="1646004"/>
            <a:ext cx="381569" cy="5109374"/>
          </a:xfrm>
          <a:prstGeom prst="downArrow">
            <a:avLst/>
          </a:prstGeom>
          <a:solidFill>
            <a:srgbClr val="FFB76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n>
                <a:solidFill>
                  <a:srgbClr val="0000FF"/>
                </a:solidFill>
              </a:ln>
              <a:solidFill>
                <a:schemeClr val="accent4"/>
              </a:solidFill>
            </a:endParaRPr>
          </a:p>
        </p:txBody>
      </p:sp>
      <p:sp>
        <p:nvSpPr>
          <p:cNvPr id="79" name="Down Arrow 78"/>
          <p:cNvSpPr/>
          <p:nvPr/>
        </p:nvSpPr>
        <p:spPr>
          <a:xfrm>
            <a:off x="3835823" y="1646004"/>
            <a:ext cx="381569" cy="5109374"/>
          </a:xfrm>
          <a:prstGeom prst="downArrow">
            <a:avLst/>
          </a:prstGeom>
          <a:solidFill>
            <a:srgbClr val="FFB76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n>
                <a:solidFill>
                  <a:srgbClr val="0000FF"/>
                </a:solidFill>
              </a:ln>
              <a:solidFill>
                <a:schemeClr val="accent4"/>
              </a:solidFill>
            </a:endParaRPr>
          </a:p>
        </p:txBody>
      </p:sp>
      <p:sp>
        <p:nvSpPr>
          <p:cNvPr id="80" name="Down Arrow 79"/>
          <p:cNvSpPr/>
          <p:nvPr/>
        </p:nvSpPr>
        <p:spPr>
          <a:xfrm>
            <a:off x="4375944" y="1646004"/>
            <a:ext cx="381569" cy="5109374"/>
          </a:xfrm>
          <a:prstGeom prst="downArrow">
            <a:avLst/>
          </a:prstGeom>
          <a:solidFill>
            <a:srgbClr val="FFB76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n>
                <a:solidFill>
                  <a:srgbClr val="0000FF"/>
                </a:solidFill>
              </a:ln>
              <a:solidFill>
                <a:schemeClr val="accent4"/>
              </a:solidFill>
            </a:endParaRPr>
          </a:p>
        </p:txBody>
      </p:sp>
      <p:sp>
        <p:nvSpPr>
          <p:cNvPr id="81" name="Down Arrow 80"/>
          <p:cNvSpPr/>
          <p:nvPr/>
        </p:nvSpPr>
        <p:spPr>
          <a:xfrm>
            <a:off x="4981778" y="1646004"/>
            <a:ext cx="381569" cy="5109374"/>
          </a:xfrm>
          <a:prstGeom prst="downArrow">
            <a:avLst/>
          </a:prstGeom>
          <a:solidFill>
            <a:srgbClr val="FFB76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n>
                <a:solidFill>
                  <a:srgbClr val="0000FF"/>
                </a:solidFill>
              </a:ln>
              <a:solidFill>
                <a:schemeClr val="accent4"/>
              </a:solidFill>
            </a:endParaRPr>
          </a:p>
        </p:txBody>
      </p:sp>
      <p:sp>
        <p:nvSpPr>
          <p:cNvPr id="82" name="Down Arrow 81"/>
          <p:cNvSpPr/>
          <p:nvPr/>
        </p:nvSpPr>
        <p:spPr>
          <a:xfrm>
            <a:off x="5832532" y="1639769"/>
            <a:ext cx="381569" cy="5109374"/>
          </a:xfrm>
          <a:prstGeom prst="downArrow">
            <a:avLst/>
          </a:prstGeom>
          <a:solidFill>
            <a:srgbClr val="FFB76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n>
                <a:solidFill>
                  <a:srgbClr val="0000FF"/>
                </a:solidFill>
              </a:ln>
              <a:solidFill>
                <a:schemeClr val="accent4"/>
              </a:solidFill>
            </a:endParaRPr>
          </a:p>
        </p:txBody>
      </p:sp>
      <p:sp>
        <p:nvSpPr>
          <p:cNvPr id="83" name="Down Arrow 82"/>
          <p:cNvSpPr/>
          <p:nvPr/>
        </p:nvSpPr>
        <p:spPr>
          <a:xfrm>
            <a:off x="6547754" y="1615580"/>
            <a:ext cx="381569" cy="5109374"/>
          </a:xfrm>
          <a:prstGeom prst="downArrow">
            <a:avLst/>
          </a:prstGeom>
          <a:solidFill>
            <a:srgbClr val="FFB76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n>
                <a:solidFill>
                  <a:srgbClr val="0000FF"/>
                </a:solidFill>
              </a:ln>
              <a:solidFill>
                <a:schemeClr val="accent4"/>
              </a:solidFill>
            </a:endParaRPr>
          </a:p>
        </p:txBody>
      </p:sp>
      <p:sp>
        <p:nvSpPr>
          <p:cNvPr id="84" name="Down Arrow 83"/>
          <p:cNvSpPr/>
          <p:nvPr/>
        </p:nvSpPr>
        <p:spPr>
          <a:xfrm>
            <a:off x="7299651" y="1615579"/>
            <a:ext cx="381569" cy="5109374"/>
          </a:xfrm>
          <a:prstGeom prst="downArrow">
            <a:avLst/>
          </a:prstGeom>
          <a:solidFill>
            <a:srgbClr val="FFB76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n>
                <a:solidFill>
                  <a:srgbClr val="0000FF"/>
                </a:solidFill>
              </a:ln>
              <a:solidFill>
                <a:schemeClr val="accent4"/>
              </a:solidFill>
            </a:endParaRPr>
          </a:p>
        </p:txBody>
      </p:sp>
      <p:sp>
        <p:nvSpPr>
          <p:cNvPr id="85" name="Down Arrow 84"/>
          <p:cNvSpPr/>
          <p:nvPr/>
        </p:nvSpPr>
        <p:spPr>
          <a:xfrm>
            <a:off x="8011117" y="1585167"/>
            <a:ext cx="381569" cy="5109374"/>
          </a:xfrm>
          <a:prstGeom prst="downArrow">
            <a:avLst/>
          </a:prstGeom>
          <a:solidFill>
            <a:srgbClr val="FFB76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n>
                <a:solidFill>
                  <a:srgbClr val="0000FF"/>
                </a:solidFill>
              </a:ln>
              <a:solidFill>
                <a:schemeClr val="accent4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2112573" y="1639769"/>
            <a:ext cx="27399" cy="4799648"/>
          </a:xfrm>
          <a:prstGeom prst="line">
            <a:avLst/>
          </a:prstGeom>
          <a:ln w="762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1064914" y="141110"/>
            <a:ext cx="1223571" cy="16579"/>
          </a:xfrm>
          <a:prstGeom prst="straightConnector1">
            <a:avLst/>
          </a:prstGeom>
          <a:ln w="57150" cmpd="sng"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1064914" y="112888"/>
            <a:ext cx="0" cy="1171222"/>
          </a:xfrm>
          <a:prstGeom prst="straightConnector1">
            <a:avLst/>
          </a:prstGeom>
          <a:ln w="57150" cmpd="sng"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1248357" y="155224"/>
            <a:ext cx="129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 smtClean="0">
                <a:solidFill>
                  <a:srgbClr val="000000"/>
                </a:solidFill>
                <a:latin typeface="Arial Narrow"/>
                <a:cs typeface="Arial Narrow"/>
              </a:rPr>
              <a:t>Themes</a:t>
            </a:r>
            <a:endParaRPr lang="nb-NO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068351" y="1182513"/>
            <a:ext cx="694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rgbClr val="000000"/>
                </a:solidFill>
                <a:latin typeface="Arial Narrow"/>
                <a:cs typeface="Arial Narrow"/>
              </a:rPr>
              <a:t>WPs</a:t>
            </a:r>
            <a:endParaRPr lang="nb-NO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148316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49866" y="61682"/>
            <a:ext cx="7772400" cy="914400"/>
          </a:xfrm>
        </p:spPr>
        <p:txBody>
          <a:bodyPr/>
          <a:lstStyle/>
          <a:p>
            <a:r>
              <a:rPr lang="nb-NO" sz="3600" dirty="0" err="1" smtClean="0"/>
              <a:t>Themes</a:t>
            </a:r>
            <a:r>
              <a:rPr lang="nb-NO" sz="3600" dirty="0" smtClean="0"/>
              <a:t> and </a:t>
            </a:r>
            <a:r>
              <a:rPr lang="nb-NO" sz="3600" dirty="0" err="1" smtClean="0"/>
              <a:t>theme</a:t>
            </a:r>
            <a:r>
              <a:rPr lang="nb-NO" sz="3600" dirty="0" smtClean="0"/>
              <a:t> leaders</a:t>
            </a:r>
            <a:endParaRPr lang="nb-NO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287866" y="1157113"/>
            <a:ext cx="88561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The INTAROS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workpackages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are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mainly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multidisciplinary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.  To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ensure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that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the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thematic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areas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are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adequately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represented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, a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group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of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theme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leaders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will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follow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the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progress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of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the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project</a:t>
            </a:r>
            <a:r>
              <a:rPr lang="nb-NO" sz="20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and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check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that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the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results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are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useful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in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each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of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the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themes</a:t>
            </a:r>
            <a:endParaRPr lang="nb-NO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6237285"/>
              </p:ext>
            </p:extLst>
          </p:nvPr>
        </p:nvGraphicFramePr>
        <p:xfrm>
          <a:off x="558799" y="2641262"/>
          <a:ext cx="8111067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3689"/>
                <a:gridCol w="2703689"/>
                <a:gridCol w="2703689"/>
              </a:tblGrid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ＭＳ 明朝"/>
                          <a:cs typeface="Arial"/>
                        </a:rPr>
                        <a:t>Theme</a:t>
                      </a:r>
                      <a:endParaRPr lang="en-US" sz="2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ＭＳ 明朝"/>
                          <a:cs typeface="Arial"/>
                        </a:rPr>
                        <a:t>Name</a:t>
                      </a:r>
                      <a:endParaRPr lang="en-US" sz="2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ＭＳ 明朝"/>
                          <a:cs typeface="Arial"/>
                        </a:rPr>
                        <a:t>Institution</a:t>
                      </a:r>
                      <a:endParaRPr lang="en-US" sz="2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ＭＳ 明朝"/>
                          <a:cs typeface="Arial"/>
                        </a:rPr>
                        <a:t>Atmosphere:</a:t>
                      </a:r>
                      <a:endParaRPr lang="en-US" sz="2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ＭＳ 明朝"/>
                          <a:cs typeface="Arial"/>
                        </a:rPr>
                        <a:t>Michael Tjernstrøm</a:t>
                      </a:r>
                      <a:endParaRPr lang="en-US" sz="2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ＭＳ 明朝"/>
                          <a:cs typeface="Arial"/>
                        </a:rPr>
                        <a:t>Stockholm University </a:t>
                      </a:r>
                      <a:endParaRPr lang="en-US" sz="28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ＭＳ 明朝"/>
                          <a:cs typeface="Arial"/>
                        </a:rPr>
                        <a:t>Ocean:</a:t>
                      </a:r>
                      <a:endParaRPr lang="en-US" sz="2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ＭＳ 明朝"/>
                          <a:cs typeface="Arial"/>
                        </a:rPr>
                        <a:t>Thomas Soltwedel</a:t>
                      </a:r>
                      <a:endParaRPr lang="en-US" sz="2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ＭＳ 明朝"/>
                          <a:cs typeface="Arial"/>
                        </a:rPr>
                        <a:t>AWI</a:t>
                      </a:r>
                      <a:endParaRPr lang="en-US" sz="2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ＭＳ 明朝"/>
                          <a:cs typeface="Arial"/>
                        </a:rPr>
                        <a:t>Glaciology:</a:t>
                      </a:r>
                      <a:endParaRPr lang="en-US" sz="2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ＭＳ 明朝"/>
                          <a:cs typeface="Arial"/>
                        </a:rPr>
                        <a:t>Andreas P. Ahlstrøm</a:t>
                      </a:r>
                      <a:endParaRPr lang="en-US" sz="2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ＭＳ 明朝"/>
                          <a:cs typeface="Arial"/>
                        </a:rPr>
                        <a:t>GEUS</a:t>
                      </a:r>
                      <a:endParaRPr lang="en-US" sz="2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ＭＳ 明朝"/>
                          <a:cs typeface="Arial"/>
                        </a:rPr>
                        <a:t>Sea ice:</a:t>
                      </a:r>
                      <a:endParaRPr lang="en-US" sz="2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ＭＳ 明朝"/>
                          <a:cs typeface="Arial"/>
                        </a:rPr>
                        <a:t>Georg Heygster</a:t>
                      </a:r>
                      <a:endParaRPr lang="en-US" sz="2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ＭＳ 明朝"/>
                          <a:cs typeface="Arial"/>
                        </a:rPr>
                        <a:t>University of Bremen </a:t>
                      </a:r>
                      <a:endParaRPr lang="en-US" sz="28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ＭＳ 明朝"/>
                          <a:cs typeface="Arial"/>
                        </a:rPr>
                        <a:t>Terrestrial: </a:t>
                      </a:r>
                      <a:endParaRPr lang="en-US" sz="2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ＭＳ 明朝"/>
                          <a:cs typeface="Arial"/>
                        </a:rPr>
                        <a:t>Shaun Quegan</a:t>
                      </a:r>
                      <a:endParaRPr lang="en-US" sz="2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ＭＳ 明朝"/>
                          <a:cs typeface="Arial"/>
                        </a:rPr>
                        <a:t>Sheffield University</a:t>
                      </a:r>
                      <a:endParaRPr lang="en-US" sz="28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ＭＳ 明朝"/>
                          <a:cs typeface="Arial"/>
                        </a:rPr>
                        <a:t>Biogeochemistry</a:t>
                      </a:r>
                      <a:endParaRPr lang="en-US" sz="2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ＭＳ 明朝"/>
                          <a:cs typeface="Arial"/>
                        </a:rPr>
                        <a:t>Truls Johannessen</a:t>
                      </a:r>
                      <a:endParaRPr lang="en-US" sz="2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ＭＳ 明朝"/>
                          <a:cs typeface="Arial"/>
                        </a:rPr>
                        <a:t>UiB Geophysics</a:t>
                      </a:r>
                      <a:endParaRPr lang="en-US" sz="2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ＭＳ 明朝"/>
                          <a:cs typeface="Arial"/>
                        </a:rPr>
                        <a:t>Climate modelling</a:t>
                      </a:r>
                      <a:endParaRPr lang="en-US" sz="2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ＭＳ 明朝"/>
                          <a:cs typeface="Arial"/>
                        </a:rPr>
                        <a:t>Ralf Doescher</a:t>
                      </a:r>
                      <a:endParaRPr lang="en-US" sz="2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ＭＳ 明朝"/>
                          <a:cs typeface="Arial"/>
                        </a:rPr>
                        <a:t>SMHI</a:t>
                      </a:r>
                      <a:endParaRPr lang="en-US" sz="2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ＭＳ 明朝"/>
                          <a:cs typeface="Arial"/>
                        </a:rPr>
                        <a:t>Data management</a:t>
                      </a:r>
                      <a:endParaRPr lang="en-US" sz="2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ＭＳ 明朝"/>
                          <a:cs typeface="Arial"/>
                        </a:rPr>
                        <a:t>Torill Hamre</a:t>
                      </a:r>
                      <a:endParaRPr lang="en-US" sz="2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ＭＳ 明朝"/>
                          <a:cs typeface="Arial"/>
                        </a:rPr>
                        <a:t>NERSC</a:t>
                      </a:r>
                      <a:endParaRPr lang="en-US" sz="2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ＭＳ 明朝"/>
                          <a:cs typeface="Arial"/>
                        </a:rPr>
                        <a:t>Natural hazards</a:t>
                      </a:r>
                      <a:endParaRPr lang="en-US" sz="2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ＭＳ 明朝"/>
                          <a:cs typeface="Arial"/>
                        </a:rPr>
                        <a:t>Mathilde Sørensen</a:t>
                      </a:r>
                      <a:endParaRPr lang="en-US" sz="2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ＭＳ 明朝"/>
                          <a:cs typeface="Arial"/>
                        </a:rPr>
                        <a:t>UIB Geosciences</a:t>
                      </a:r>
                      <a:endParaRPr lang="en-US" sz="2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ＭＳ 明朝"/>
                          <a:cs typeface="Arial"/>
                        </a:rPr>
                        <a:t>Community based systems</a:t>
                      </a:r>
                      <a:endParaRPr lang="en-US" sz="28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ＭＳ 明朝"/>
                          <a:cs typeface="Arial"/>
                        </a:rPr>
                        <a:t>Finn Danielsen</a:t>
                      </a:r>
                      <a:endParaRPr lang="en-US" sz="28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ＭＳ 明朝"/>
                          <a:cs typeface="Arial"/>
                        </a:rPr>
                        <a:t>NORDECO</a:t>
                      </a:r>
                      <a:endParaRPr lang="en-US" sz="28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1505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8050" y="-171551"/>
            <a:ext cx="8395750" cy="914400"/>
          </a:xfrm>
        </p:spPr>
        <p:txBody>
          <a:bodyPr/>
          <a:lstStyle/>
          <a:p>
            <a:r>
              <a:rPr lang="nb-NO" dirty="0" err="1" smtClean="0"/>
              <a:t>Expected</a:t>
            </a:r>
            <a:r>
              <a:rPr lang="nb-NO" dirty="0" smtClean="0"/>
              <a:t> </a:t>
            </a:r>
            <a:r>
              <a:rPr lang="nb-NO" dirty="0" err="1" smtClean="0"/>
              <a:t>impact</a:t>
            </a:r>
            <a:r>
              <a:rPr lang="nb-NO" dirty="0" smtClean="0"/>
              <a:t> (1) </a:t>
            </a:r>
            <a:endParaRPr lang="nb-NO" dirty="0"/>
          </a:p>
        </p:txBody>
      </p:sp>
      <p:sp>
        <p:nvSpPr>
          <p:cNvPr id="4" name="TextBox 3"/>
          <p:cNvSpPr txBox="1"/>
          <p:nvPr/>
        </p:nvSpPr>
        <p:spPr>
          <a:xfrm>
            <a:off x="550333" y="1566333"/>
            <a:ext cx="8263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  <p:sp>
        <p:nvSpPr>
          <p:cNvPr id="5" name="Rectangle 4"/>
          <p:cNvSpPr/>
          <p:nvPr/>
        </p:nvSpPr>
        <p:spPr>
          <a:xfrm>
            <a:off x="418050" y="1028048"/>
            <a:ext cx="8395750" cy="4801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i="1" dirty="0">
                <a:solidFill>
                  <a:srgbClr val="000000"/>
                </a:solidFill>
                <a:latin typeface="Arial"/>
                <a:cs typeface="Arial"/>
              </a:rPr>
              <a:t>Increase temporal and geographic coverage and usefulness of observational data in the Arctic with a view to improving the assessment and prediction capacity of Arctic and planetary changes.</a:t>
            </a:r>
            <a:r>
              <a:rPr lang="en-US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en-US" i="1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i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i="1" dirty="0">
                <a:solidFill>
                  <a:srgbClr val="000000"/>
                </a:solidFill>
                <a:latin typeface="Arial"/>
                <a:cs typeface="Arial"/>
              </a:rPr>
              <a:t>Support standardization and calibration/validation activities, and improve the inter-operability of Arctic observational data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i="1" dirty="0">
                <a:solidFill>
                  <a:srgbClr val="000000"/>
                </a:solidFill>
                <a:latin typeface="Arial"/>
                <a:cs typeface="Arial"/>
              </a:rPr>
              <a:t>Improve the sustained integration of space-based and in-situ Arctic observations into process models and forecast systems showing benefit to the Copernicus monitoring services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i="1" dirty="0">
                <a:solidFill>
                  <a:srgbClr val="000000"/>
                </a:solidFill>
                <a:latin typeface="Arial"/>
                <a:cs typeface="Arial"/>
              </a:rPr>
              <a:t>Contribute to the long-term improvement of Arctic observation systems and related </a:t>
            </a:r>
            <a:r>
              <a:rPr lang="en-US" b="1" i="1" dirty="0" smtClean="0">
                <a:solidFill>
                  <a:srgbClr val="000000"/>
                </a:solidFill>
                <a:latin typeface="Arial"/>
                <a:cs typeface="Arial"/>
              </a:rPr>
              <a:t>services</a:t>
            </a:r>
          </a:p>
          <a:p>
            <a:pPr marL="285750" indent="-285750">
              <a:buFont typeface="Arial"/>
              <a:buChar char="•"/>
            </a:pPr>
            <a:endParaRPr lang="en-US" b="1" i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i="1" dirty="0">
                <a:solidFill>
                  <a:srgbClr val="000000"/>
                </a:solidFill>
                <a:latin typeface="Arial"/>
                <a:cs typeface="Arial"/>
              </a:rPr>
              <a:t>Integrate with existing pan-Arctic monitoring networks by building additional capacity and adding monitoring parameters to current </a:t>
            </a:r>
            <a:r>
              <a:rPr lang="en-US" b="1" i="1" dirty="0" err="1">
                <a:solidFill>
                  <a:srgbClr val="000000"/>
                </a:solidFill>
                <a:latin typeface="Arial"/>
                <a:cs typeface="Arial"/>
              </a:rPr>
              <a:t>programmes</a:t>
            </a:r>
            <a:r>
              <a:rPr lang="en-US" b="1" i="1" dirty="0">
                <a:solidFill>
                  <a:srgbClr val="000000"/>
                </a:solidFill>
                <a:latin typeface="Arial"/>
                <a:cs typeface="Arial"/>
              </a:rPr>
              <a:t>.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nb-NO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41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8050" y="44349"/>
            <a:ext cx="8395750" cy="914400"/>
          </a:xfrm>
        </p:spPr>
        <p:txBody>
          <a:bodyPr/>
          <a:lstStyle/>
          <a:p>
            <a:r>
              <a:rPr lang="nb-NO" dirty="0" err="1" smtClean="0"/>
              <a:t>Expected</a:t>
            </a:r>
            <a:r>
              <a:rPr lang="nb-NO" dirty="0" smtClean="0"/>
              <a:t> </a:t>
            </a:r>
            <a:r>
              <a:rPr lang="nb-NO" dirty="0" err="1" smtClean="0"/>
              <a:t>impact</a:t>
            </a:r>
            <a:r>
              <a:rPr lang="nb-NO" dirty="0" smtClean="0"/>
              <a:t> (2) </a:t>
            </a:r>
            <a:endParaRPr lang="nb-NO" dirty="0"/>
          </a:p>
        </p:txBody>
      </p:sp>
      <p:sp>
        <p:nvSpPr>
          <p:cNvPr id="4" name="TextBox 3"/>
          <p:cNvSpPr txBox="1"/>
          <p:nvPr/>
        </p:nvSpPr>
        <p:spPr>
          <a:xfrm>
            <a:off x="550333" y="1566333"/>
            <a:ext cx="8263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  <p:sp>
        <p:nvSpPr>
          <p:cNvPr id="5" name="Rectangle 4"/>
          <p:cNvSpPr/>
          <p:nvPr/>
        </p:nvSpPr>
        <p:spPr>
          <a:xfrm>
            <a:off x="418050" y="1378003"/>
            <a:ext cx="839575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i="1" dirty="0">
                <a:solidFill>
                  <a:srgbClr val="000000"/>
                </a:solidFill>
                <a:latin typeface="Arial"/>
                <a:cs typeface="Arial"/>
              </a:rPr>
              <a:t>Improve the cost-effectiveness of data collection in support of </a:t>
            </a:r>
            <a:r>
              <a:rPr lang="en-US" b="1" i="1" dirty="0" smtClean="0">
                <a:solidFill>
                  <a:srgbClr val="000000"/>
                </a:solidFill>
                <a:latin typeface="Arial"/>
                <a:cs typeface="Arial"/>
              </a:rPr>
              <a:t>economic </a:t>
            </a:r>
            <a:r>
              <a:rPr lang="en-US" b="1" i="1" dirty="0">
                <a:solidFill>
                  <a:srgbClr val="000000"/>
                </a:solidFill>
                <a:latin typeface="Arial"/>
                <a:cs typeface="Arial"/>
              </a:rPr>
              <a:t>and societal </a:t>
            </a:r>
            <a:r>
              <a:rPr lang="en-US" b="1" i="1" dirty="0" smtClean="0">
                <a:solidFill>
                  <a:srgbClr val="000000"/>
                </a:solidFill>
                <a:latin typeface="Arial"/>
                <a:cs typeface="Arial"/>
              </a:rPr>
              <a:t>activities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b="1" i="1" dirty="0" smtClean="0">
                <a:solidFill>
                  <a:srgbClr val="000000"/>
                </a:solidFill>
                <a:latin typeface="Arial"/>
                <a:cs typeface="Arial"/>
              </a:rPr>
              <a:t>in the Arctic or connected to the Arctic</a:t>
            </a:r>
          </a:p>
          <a:p>
            <a:endParaRPr lang="en-US" b="1" i="1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i="1" dirty="0">
                <a:solidFill>
                  <a:srgbClr val="000000"/>
                </a:solidFill>
                <a:latin typeface="Arial"/>
                <a:cs typeface="Arial"/>
              </a:rPr>
              <a:t>Support to local </a:t>
            </a:r>
            <a:r>
              <a:rPr lang="en-US" b="1" i="1" dirty="0" smtClean="0">
                <a:solidFill>
                  <a:srgbClr val="000000"/>
                </a:solidFill>
                <a:latin typeface="Arial"/>
                <a:cs typeface="Arial"/>
              </a:rPr>
              <a:t>communities</a:t>
            </a:r>
            <a:r>
              <a:rPr lang="en-US" b="1" i="1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US" b="1" i="1" dirty="0" smtClean="0">
                <a:solidFill>
                  <a:srgbClr val="000000"/>
                </a:solidFill>
                <a:latin typeface="Arial"/>
                <a:cs typeface="Arial"/>
              </a:rPr>
              <a:t>through </a:t>
            </a:r>
            <a:r>
              <a:rPr lang="en-GB" b="1" i="1" dirty="0">
                <a:solidFill>
                  <a:srgbClr val="000000"/>
                </a:solidFill>
                <a:latin typeface="Arial"/>
                <a:cs typeface="Arial"/>
              </a:rPr>
              <a:t>participatory research and capacity-building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en-US" b="1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i="1" dirty="0">
                <a:solidFill>
                  <a:srgbClr val="000000"/>
                </a:solidFill>
                <a:latin typeface="Arial"/>
                <a:cs typeface="Arial"/>
              </a:rPr>
              <a:t>Strengthen the societal and economic role of the Arctic region and support the EU strategy for the Arctic and related maritime and environmental policies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en-US" b="1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nb-NO" b="1" i="1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i="1" dirty="0">
                <a:solidFill>
                  <a:srgbClr val="000000"/>
                </a:solidFill>
                <a:latin typeface="Arial"/>
                <a:cs typeface="Arial"/>
              </a:rPr>
              <a:t>Support </a:t>
            </a:r>
            <a:r>
              <a:rPr lang="en-US" b="1" i="1" dirty="0" smtClean="0">
                <a:solidFill>
                  <a:srgbClr val="000000"/>
                </a:solidFill>
                <a:latin typeface="Arial"/>
                <a:cs typeface="Arial"/>
              </a:rPr>
              <a:t>to assessments </a:t>
            </a:r>
            <a:r>
              <a:rPr lang="en-US" b="1" i="1" dirty="0">
                <a:solidFill>
                  <a:srgbClr val="000000"/>
                </a:solidFill>
                <a:latin typeface="Arial"/>
                <a:cs typeface="Arial"/>
              </a:rPr>
              <a:t>of global challenges such as climate change, scarcity of natural resources and global scale hazards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b="1" i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nb-NO" b="1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8679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54667" y="10884"/>
            <a:ext cx="7196666" cy="1174449"/>
          </a:xfrm>
        </p:spPr>
        <p:txBody>
          <a:bodyPr/>
          <a:lstStyle/>
          <a:p>
            <a:r>
              <a:rPr lang="nb-NO" sz="3200" dirty="0" smtClean="0"/>
              <a:t>WP1: </a:t>
            </a:r>
            <a:r>
              <a:rPr lang="en-GB" sz="3200" dirty="0"/>
              <a:t>Requirements and strategy for Pan-Arctic Observing Systems</a:t>
            </a:r>
            <a:r>
              <a:rPr lang="en-US" sz="3200" dirty="0"/>
              <a:t> </a:t>
            </a:r>
            <a:r>
              <a:rPr lang="nb-NO" sz="3200" dirty="0" smtClean="0"/>
              <a:t> </a:t>
            </a:r>
            <a:endParaRPr lang="nb-NO" sz="3200" dirty="0"/>
          </a:p>
        </p:txBody>
      </p:sp>
      <p:sp>
        <p:nvSpPr>
          <p:cNvPr id="8" name="Rectangle 7"/>
          <p:cNvSpPr/>
          <p:nvPr/>
        </p:nvSpPr>
        <p:spPr>
          <a:xfrm>
            <a:off x="198966" y="2381118"/>
            <a:ext cx="8788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Arial"/>
                <a:cs typeface="Arial"/>
              </a:rPr>
              <a:t>The overall </a:t>
            </a:r>
            <a:r>
              <a:rPr lang="en-GB" sz="2400" dirty="0" smtClean="0">
                <a:solidFill>
                  <a:srgbClr val="000000"/>
                </a:solidFill>
                <a:latin typeface="Arial"/>
                <a:cs typeface="Arial"/>
              </a:rPr>
              <a:t>objectives: </a:t>
            </a:r>
          </a:p>
          <a:p>
            <a:pPr marL="457200" indent="-457200">
              <a:buAutoNum type="arabicParenBoth"/>
            </a:pPr>
            <a:r>
              <a:rPr lang="en-GB" sz="2400" dirty="0" smtClean="0">
                <a:solidFill>
                  <a:srgbClr val="000000"/>
                </a:solidFill>
                <a:latin typeface="Arial"/>
                <a:cs typeface="Arial"/>
              </a:rPr>
              <a:t>Review </a:t>
            </a:r>
            <a:r>
              <a:rPr lang="en-GB" sz="2400" dirty="0">
                <a:solidFill>
                  <a:srgbClr val="000000"/>
                </a:solidFill>
                <a:latin typeface="Arial"/>
                <a:cs typeface="Arial"/>
              </a:rPr>
              <a:t>the high-level requirements and develop the strategy for the Pan Arctic Observing system based </a:t>
            </a:r>
            <a:r>
              <a:rPr lang="en-GB" sz="2400" dirty="0" smtClean="0">
                <a:solidFill>
                  <a:srgbClr val="000000"/>
                </a:solidFill>
                <a:latin typeface="Arial"/>
                <a:cs typeface="Arial"/>
              </a:rPr>
              <a:t>on present initiatives</a:t>
            </a:r>
            <a:r>
              <a:rPr lang="en-GB" sz="2400" baseline="48000" dirty="0" smtClean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en-GB" sz="2400" baseline="48000" dirty="0" err="1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lang="en-GB" sz="2400" baseline="48000" dirty="0" smtClean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r>
              <a:rPr lang="en-GB" sz="2400" dirty="0" smtClean="0">
                <a:solidFill>
                  <a:srgbClr val="000000"/>
                </a:solidFill>
                <a:latin typeface="Arial"/>
                <a:cs typeface="Arial"/>
              </a:rPr>
              <a:t>  </a:t>
            </a:r>
          </a:p>
          <a:p>
            <a:pPr marL="457200" indent="-457200">
              <a:buAutoNum type="arabicParenBoth"/>
            </a:pPr>
            <a:r>
              <a:rPr lang="en-GB" sz="2400" dirty="0" smtClean="0">
                <a:solidFill>
                  <a:srgbClr val="000000"/>
                </a:solidFill>
                <a:latin typeface="Arial"/>
                <a:cs typeface="Arial"/>
              </a:rPr>
              <a:t>Plan </a:t>
            </a:r>
            <a:r>
              <a:rPr lang="en-GB" sz="2400" dirty="0">
                <a:solidFill>
                  <a:srgbClr val="000000"/>
                </a:solidFill>
                <a:latin typeface="Arial"/>
                <a:cs typeface="Arial"/>
              </a:rPr>
              <a:t>and coordinate the INTAROS activities in agreement with </a:t>
            </a:r>
            <a:r>
              <a:rPr lang="en-GB" sz="2400" dirty="0" smtClean="0">
                <a:solidFill>
                  <a:srgbClr val="000000"/>
                </a:solidFill>
                <a:latin typeface="Arial"/>
                <a:cs typeface="Arial"/>
              </a:rPr>
              <a:t>Arctic Observing Summit </a:t>
            </a:r>
            <a:r>
              <a:rPr lang="en-GB" sz="2400" dirty="0">
                <a:solidFill>
                  <a:srgbClr val="000000"/>
                </a:solidFill>
                <a:latin typeface="Arial"/>
                <a:cs typeface="Arial"/>
              </a:rPr>
              <a:t>recommendations and stakeholder </a:t>
            </a:r>
            <a:r>
              <a:rPr lang="en-GB" sz="2400" dirty="0" smtClean="0">
                <a:solidFill>
                  <a:srgbClr val="000000"/>
                </a:solidFill>
                <a:latin typeface="Arial"/>
                <a:cs typeface="Arial"/>
              </a:rPr>
              <a:t>requirements</a:t>
            </a:r>
            <a:endParaRPr lang="en-GB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457200" indent="-457200">
              <a:buAutoNum type="arabicParenBoth"/>
            </a:pPr>
            <a:r>
              <a:rPr lang="en-GB" sz="2400" dirty="0" smtClean="0">
                <a:solidFill>
                  <a:srgbClr val="000000"/>
                </a:solidFill>
                <a:latin typeface="Arial"/>
                <a:cs typeface="Arial"/>
              </a:rPr>
              <a:t>Strengthen </a:t>
            </a:r>
            <a:r>
              <a:rPr lang="en-GB" sz="2400" dirty="0">
                <a:solidFill>
                  <a:srgbClr val="000000"/>
                </a:solidFill>
                <a:latin typeface="Arial"/>
                <a:cs typeface="Arial"/>
              </a:rPr>
              <a:t>European participation in Arctic </a:t>
            </a:r>
            <a:r>
              <a:rPr lang="en-GB" sz="2400" dirty="0" smtClean="0">
                <a:solidFill>
                  <a:srgbClr val="000000"/>
                </a:solidFill>
                <a:latin typeface="Arial"/>
                <a:cs typeface="Arial"/>
              </a:rPr>
              <a:t>observation </a:t>
            </a:r>
            <a:r>
              <a:rPr lang="en-GB" sz="2400" dirty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lang="en-GB" sz="2400" dirty="0" smtClean="0">
                <a:solidFill>
                  <a:srgbClr val="000000"/>
                </a:solidFill>
                <a:latin typeface="Arial"/>
                <a:cs typeface="Arial"/>
              </a:rPr>
              <a:t>etworks (with USA, Canada, Japan)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nb-NO" sz="2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7" name="Picture 17" descr="LOGO CE_Vertical_EN_NEG_quadri_H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616" y="5797438"/>
            <a:ext cx="1436687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Logo-NERSC-farge2-reduc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325" y="6051433"/>
            <a:ext cx="1321647" cy="6541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55800" y="5971328"/>
            <a:ext cx="50461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en-GB" sz="1600" dirty="0" err="1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lang="en-GB" sz="1600" dirty="0" smtClean="0">
                <a:solidFill>
                  <a:srgbClr val="000000"/>
                </a:solidFill>
                <a:latin typeface="Arial"/>
                <a:cs typeface="Arial"/>
              </a:rPr>
              <a:t>) GEO </a:t>
            </a:r>
            <a:r>
              <a:rPr lang="en-GB" sz="1600" dirty="0">
                <a:solidFill>
                  <a:srgbClr val="000000"/>
                </a:solidFill>
                <a:latin typeface="Arial"/>
                <a:cs typeface="Arial"/>
              </a:rPr>
              <a:t>Cold Region Initiative (CRI), SAON and other international initiatives, related to the Arctic and European Blue Growth strategy;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8966" y="1354667"/>
            <a:ext cx="878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i="1" dirty="0" smtClean="0">
                <a:solidFill>
                  <a:srgbClr val="0000FF"/>
                </a:solidFill>
                <a:latin typeface="Arial"/>
                <a:cs typeface="Arial"/>
              </a:rPr>
              <a:t>Lead: Stein </a:t>
            </a:r>
            <a:r>
              <a:rPr lang="nb-NO" sz="2400" i="1" dirty="0">
                <a:solidFill>
                  <a:srgbClr val="0000FF"/>
                </a:solidFill>
                <a:latin typeface="Arial"/>
                <a:cs typeface="Arial"/>
              </a:rPr>
              <a:t>S</a:t>
            </a:r>
            <a:r>
              <a:rPr lang="nb-NO" sz="2400" i="1" dirty="0" smtClean="0">
                <a:solidFill>
                  <a:srgbClr val="0000FF"/>
                </a:solidFill>
                <a:latin typeface="Arial"/>
                <a:cs typeface="Arial"/>
              </a:rPr>
              <a:t>andven, NERSC, co-lead: Erik Buch, </a:t>
            </a:r>
            <a:r>
              <a:rPr lang="nb-NO" sz="2400" i="1" dirty="0" err="1" smtClean="0">
                <a:solidFill>
                  <a:srgbClr val="0000FF"/>
                </a:solidFill>
                <a:latin typeface="Arial"/>
                <a:cs typeface="Arial"/>
              </a:rPr>
              <a:t>EuroGOOS</a:t>
            </a:r>
            <a:endParaRPr lang="nb-NO" sz="2400" i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nb-NO" sz="2400" i="1" dirty="0" err="1" smtClean="0">
                <a:solidFill>
                  <a:srgbClr val="0000FF"/>
                </a:solidFill>
                <a:latin typeface="Arial"/>
                <a:cs typeface="Arial"/>
              </a:rPr>
              <a:t>Participants</a:t>
            </a:r>
            <a:r>
              <a:rPr lang="nb-NO" sz="2400" i="1" dirty="0" smtClean="0">
                <a:solidFill>
                  <a:srgbClr val="0000FF"/>
                </a:solidFill>
                <a:latin typeface="Arial"/>
                <a:cs typeface="Arial"/>
              </a:rPr>
              <a:t>: WP-leads/co-leads and </a:t>
            </a:r>
            <a:r>
              <a:rPr lang="nb-NO" sz="2400" i="1" dirty="0" err="1" smtClean="0">
                <a:solidFill>
                  <a:srgbClr val="0000FF"/>
                </a:solidFill>
                <a:latin typeface="Arial"/>
                <a:cs typeface="Arial"/>
              </a:rPr>
              <a:t>Theme</a:t>
            </a:r>
            <a:r>
              <a:rPr lang="nb-NO" sz="2400" i="1" dirty="0" smtClean="0">
                <a:solidFill>
                  <a:srgbClr val="0000FF"/>
                </a:solidFill>
                <a:latin typeface="Arial"/>
                <a:cs typeface="Arial"/>
              </a:rPr>
              <a:t> leaders </a:t>
            </a:r>
            <a:endParaRPr lang="nb-NO" sz="2400" i="1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5264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8050" y="30641"/>
            <a:ext cx="8395750" cy="703137"/>
          </a:xfrm>
        </p:spPr>
        <p:txBody>
          <a:bodyPr/>
          <a:lstStyle/>
          <a:p>
            <a:r>
              <a:rPr lang="nb-NO" sz="3600" dirty="0" smtClean="0"/>
              <a:t>WP1 </a:t>
            </a:r>
            <a:r>
              <a:rPr lang="nb-NO" sz="3600" dirty="0" err="1" smtClean="0"/>
              <a:t>Specific</a:t>
            </a:r>
            <a:r>
              <a:rPr lang="nb-NO" sz="3600" dirty="0" smtClean="0"/>
              <a:t> </a:t>
            </a:r>
            <a:r>
              <a:rPr lang="nb-NO" sz="3600" dirty="0" err="1" smtClean="0"/>
              <a:t>objectives</a:t>
            </a:r>
            <a:endParaRPr lang="nb-NO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18050" y="978907"/>
            <a:ext cx="83820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AutoNum type="arabicParenR"/>
            </a:pP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Formalize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collaboration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with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other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EU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projects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programmes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and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infrastructures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(EU-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PolarNET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, ALLOCATE, BLUE ACTION, ATLANTOS, INTERACT,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ENVRIplus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, + +)</a:t>
            </a:r>
          </a:p>
          <a:p>
            <a:pPr marL="457200" indent="-457200">
              <a:spcAft>
                <a:spcPts val="600"/>
              </a:spcAft>
              <a:buAutoNum type="arabicParenR"/>
            </a:pP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Establish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cooperation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with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US Arctic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programmes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(ONR, NSF) and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other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Arctic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programmes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in Canada,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Russia</a:t>
            </a:r>
            <a:r>
              <a:rPr lang="nb-NO" sz="2000" smtClean="0">
                <a:solidFill>
                  <a:srgbClr val="000000"/>
                </a:solidFill>
                <a:latin typeface="Arial"/>
                <a:cs typeface="Arial"/>
              </a:rPr>
              <a:t>, Japan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, China</a:t>
            </a:r>
            <a:r>
              <a:rPr lang="nb-NO" sz="2000" smtClean="0">
                <a:solidFill>
                  <a:srgbClr val="000000"/>
                </a:solidFill>
                <a:latin typeface="Arial"/>
                <a:cs typeface="Arial"/>
              </a:rPr>
              <a:t>, Korea</a:t>
            </a:r>
            <a:endParaRPr lang="nb-NO" sz="20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457200" indent="-457200">
              <a:spcAft>
                <a:spcPts val="600"/>
              </a:spcAft>
              <a:buAutoNum type="arabicParenR"/>
            </a:pP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Establish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and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maintain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links to stakeholder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groups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such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as Arctic Council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working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groups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(AMAP), global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programmes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(WCRP), Copernicus services,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industries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, ++</a:t>
            </a:r>
          </a:p>
          <a:p>
            <a:pPr marL="457200" indent="-457200">
              <a:spcAft>
                <a:spcPts val="600"/>
              </a:spcAft>
              <a:buAutoNum type="arabicParenR"/>
            </a:pP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Formulate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an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Engagement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strategy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and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establish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a Pan-Arctic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Observation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Forum  (e.g. Arctic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Observing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Summit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  <a:p>
            <a:pPr marL="457200" indent="-457200">
              <a:spcAft>
                <a:spcPts val="600"/>
              </a:spcAft>
              <a:buAutoNum type="arabicParenR"/>
            </a:pP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Include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indigeneous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and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local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perspectives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and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knowledge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in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project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planning and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implementation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  <a:p>
            <a:pPr marL="457200" indent="-457200">
              <a:spcAft>
                <a:spcPts val="600"/>
              </a:spcAft>
              <a:buAutoNum type="arabicParenR"/>
            </a:pP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Prepare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data management plan and data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governance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framework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( e.g.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through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the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IASC Arctic Data Committee)</a:t>
            </a:r>
          </a:p>
          <a:p>
            <a:pPr marL="457200" indent="-457200">
              <a:spcAft>
                <a:spcPts val="600"/>
              </a:spcAft>
              <a:buAutoNum type="arabicParenR"/>
            </a:pP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Develop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a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roadmap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for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future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sustainable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Arctic </a:t>
            </a:r>
            <a:r>
              <a:rPr lang="nb-NO" sz="2000" dirty="0" err="1">
                <a:solidFill>
                  <a:srgbClr val="000000"/>
                </a:solidFill>
                <a:latin typeface="Arial"/>
                <a:cs typeface="Arial"/>
              </a:rPr>
              <a:t>O</a:t>
            </a:r>
            <a:r>
              <a:rPr lang="nb-NO" sz="2000" dirty="0" err="1" smtClean="0">
                <a:solidFill>
                  <a:srgbClr val="000000"/>
                </a:solidFill>
                <a:latin typeface="Arial"/>
                <a:cs typeface="Arial"/>
              </a:rPr>
              <a:t>bserving</a:t>
            </a:r>
            <a:r>
              <a:rPr lang="nb-NO" sz="2000" dirty="0" smtClean="0">
                <a:solidFill>
                  <a:srgbClr val="000000"/>
                </a:solidFill>
                <a:latin typeface="Arial"/>
                <a:cs typeface="Arial"/>
              </a:rPr>
              <a:t> System</a:t>
            </a:r>
            <a:endParaRPr lang="nb-NO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1243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Organisation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34" y="1568744"/>
            <a:ext cx="7797800" cy="3782182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269488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8050" y="137885"/>
            <a:ext cx="8395750" cy="687615"/>
          </a:xfrm>
        </p:spPr>
        <p:txBody>
          <a:bodyPr/>
          <a:lstStyle/>
          <a:p>
            <a:r>
              <a:rPr lang="en-US" dirty="0" smtClean="0"/>
              <a:t>Partners</a:t>
            </a:r>
            <a:endParaRPr lang="en-US" dirty="0"/>
          </a:p>
        </p:txBody>
      </p:sp>
      <p:sp>
        <p:nvSpPr>
          <p:cNvPr id="4" name="Rechteck 92"/>
          <p:cNvSpPr>
            <a:spLocks/>
          </p:cNvSpPr>
          <p:nvPr/>
        </p:nvSpPr>
        <p:spPr bwMode="auto">
          <a:xfrm>
            <a:off x="1412776" y="9129464"/>
            <a:ext cx="1584176" cy="6476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8256" tIns="8256" rIns="8256" bIns="8256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209694"/>
            <a:r>
              <a:rPr lang="en-GB" b="1" dirty="0" smtClean="0">
                <a:ea typeface="ＭＳ Ｐゴシック" pitchFamily="124" charset="-128"/>
              </a:rPr>
              <a:t>Consortium members</a:t>
            </a:r>
          </a:p>
          <a:p>
            <a:pPr defTabSz="209694"/>
            <a:r>
              <a:rPr lang="en-GB" sz="500" dirty="0" smtClean="0">
                <a:ea typeface="ＭＳ Ｐゴシック" pitchFamily="124" charset="-128"/>
              </a:rPr>
              <a:t>Norway: NERSC, UIB, IMR, UNIS, NIVA, DNV-GL</a:t>
            </a:r>
          </a:p>
          <a:p>
            <a:pPr defTabSz="209694"/>
            <a:r>
              <a:rPr lang="en-GB" sz="500" dirty="0" smtClean="0">
                <a:ea typeface="ＭＳ Ｐゴシック" pitchFamily="124" charset="-128"/>
              </a:rPr>
              <a:t>Denmark: GEUS, DTU, NORDECO, Aarhus University</a:t>
            </a:r>
          </a:p>
          <a:p>
            <a:pPr defTabSz="209694"/>
            <a:r>
              <a:rPr lang="en-GB" sz="500" dirty="0" smtClean="0">
                <a:ea typeface="ＭＳ Ｐゴシック" pitchFamily="124" charset="-128"/>
              </a:rPr>
              <a:t>Sweden: SMHI, Stockholm University </a:t>
            </a:r>
          </a:p>
          <a:p>
            <a:pPr defTabSz="209694"/>
            <a:r>
              <a:rPr lang="en-GB" sz="500" dirty="0" smtClean="0">
                <a:ea typeface="ＭＳ Ｐゴシック" pitchFamily="124" charset="-128"/>
              </a:rPr>
              <a:t>Finland; FMI, University of Helsinki</a:t>
            </a:r>
          </a:p>
          <a:p>
            <a:pPr defTabSz="209694"/>
            <a:r>
              <a:rPr lang="en-GB" sz="500" dirty="0" smtClean="0">
                <a:ea typeface="ＭＳ Ｐゴシック" pitchFamily="124" charset="-128"/>
              </a:rPr>
              <a:t>Germany: AWI, U. Hamburg, U. Bremen, MPG, GFZ </a:t>
            </a:r>
          </a:p>
          <a:p>
            <a:pPr defTabSz="209694"/>
            <a:r>
              <a:rPr lang="en-GB" sz="500" dirty="0" smtClean="0">
                <a:ea typeface="ＭＳ Ｐゴシック" pitchFamily="124" charset="-128"/>
              </a:rPr>
              <a:t>UK: University of Sheffield, Open University</a:t>
            </a:r>
          </a:p>
          <a:p>
            <a:pPr defTabSz="209694"/>
            <a:r>
              <a:rPr lang="en-GB" sz="500" dirty="0" smtClean="0">
                <a:ea typeface="ＭＳ Ｐゴシック" pitchFamily="124" charset="-128"/>
              </a:rPr>
              <a:t>Ireland: </a:t>
            </a:r>
            <a:r>
              <a:rPr lang="en-GB" sz="500" dirty="0" err="1" smtClean="0">
                <a:ea typeface="ＭＳ Ｐゴシック" pitchFamily="124" charset="-128"/>
              </a:rPr>
              <a:t>Maynooth</a:t>
            </a:r>
            <a:r>
              <a:rPr lang="en-GB" sz="500" dirty="0" smtClean="0">
                <a:ea typeface="ＭＳ Ｐゴシック" pitchFamily="124" charset="-128"/>
              </a:rPr>
              <a:t> University</a:t>
            </a:r>
          </a:p>
        </p:txBody>
      </p:sp>
      <p:sp>
        <p:nvSpPr>
          <p:cNvPr id="5" name="Rechteck 92"/>
          <p:cNvSpPr>
            <a:spLocks/>
          </p:cNvSpPr>
          <p:nvPr/>
        </p:nvSpPr>
        <p:spPr bwMode="auto">
          <a:xfrm>
            <a:off x="1565176" y="9281864"/>
            <a:ext cx="1584176" cy="6476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8256" tIns="8256" rIns="8256" bIns="8256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209694"/>
            <a:r>
              <a:rPr lang="en-GB" b="1" dirty="0" smtClean="0">
                <a:ea typeface="ＭＳ Ｐゴシック" pitchFamily="124" charset="-128"/>
              </a:rPr>
              <a:t>Consortium members</a:t>
            </a:r>
          </a:p>
          <a:p>
            <a:pPr defTabSz="209694"/>
            <a:r>
              <a:rPr lang="en-GB" sz="500" dirty="0" smtClean="0">
                <a:ea typeface="ＭＳ Ｐゴシック" pitchFamily="124" charset="-128"/>
              </a:rPr>
              <a:t>Norway: NERSC, UIB, IMR, UNIS, NIVA, DNV-GL</a:t>
            </a:r>
          </a:p>
          <a:p>
            <a:pPr defTabSz="209694"/>
            <a:r>
              <a:rPr lang="en-GB" sz="500" dirty="0" smtClean="0">
                <a:ea typeface="ＭＳ Ｐゴシック" pitchFamily="124" charset="-128"/>
              </a:rPr>
              <a:t>Denmark: GEUS, DTU, NORDECO, Aarhus University</a:t>
            </a:r>
          </a:p>
          <a:p>
            <a:pPr defTabSz="209694"/>
            <a:r>
              <a:rPr lang="en-GB" sz="500" dirty="0" smtClean="0">
                <a:ea typeface="ＭＳ Ｐゴシック" pitchFamily="124" charset="-128"/>
              </a:rPr>
              <a:t>Sweden: SMHI, Stockholm University </a:t>
            </a:r>
          </a:p>
          <a:p>
            <a:pPr defTabSz="209694"/>
            <a:r>
              <a:rPr lang="en-GB" sz="500" dirty="0" smtClean="0">
                <a:ea typeface="ＭＳ Ｐゴシック" pitchFamily="124" charset="-128"/>
              </a:rPr>
              <a:t>Finland; FMI, University of Helsinki</a:t>
            </a:r>
          </a:p>
          <a:p>
            <a:pPr defTabSz="209694"/>
            <a:r>
              <a:rPr lang="en-GB" sz="500" dirty="0" smtClean="0">
                <a:ea typeface="ＭＳ Ｐゴシック" pitchFamily="124" charset="-128"/>
              </a:rPr>
              <a:t>Germany: AWI, U. Hamburg, U. Bremen, MPG, GFZ </a:t>
            </a:r>
          </a:p>
          <a:p>
            <a:pPr defTabSz="209694"/>
            <a:r>
              <a:rPr lang="en-GB" sz="500" dirty="0" smtClean="0">
                <a:ea typeface="ＭＳ Ｐゴシック" pitchFamily="124" charset="-128"/>
              </a:rPr>
              <a:t>UK: University of Sheffield, Open University</a:t>
            </a:r>
          </a:p>
          <a:p>
            <a:pPr defTabSz="209694"/>
            <a:r>
              <a:rPr lang="en-GB" sz="500" dirty="0" smtClean="0">
                <a:ea typeface="ＭＳ Ｐゴシック" pitchFamily="124" charset="-128"/>
              </a:rPr>
              <a:t>Ireland: </a:t>
            </a:r>
            <a:r>
              <a:rPr lang="en-GB" sz="500" dirty="0" err="1" smtClean="0">
                <a:ea typeface="ＭＳ Ｐゴシック" pitchFamily="124" charset="-128"/>
              </a:rPr>
              <a:t>Maynooth</a:t>
            </a:r>
            <a:r>
              <a:rPr lang="en-GB" sz="500" dirty="0" smtClean="0">
                <a:ea typeface="ＭＳ Ｐゴシック" pitchFamily="124" charset="-128"/>
              </a:rPr>
              <a:t> University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847440"/>
              </p:ext>
            </p:extLst>
          </p:nvPr>
        </p:nvGraphicFramePr>
        <p:xfrm>
          <a:off x="366888" y="959046"/>
          <a:ext cx="8382000" cy="5734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9834"/>
                <a:gridCol w="6752166"/>
              </a:tblGrid>
              <a:tr h="0">
                <a:tc>
                  <a:txBody>
                    <a:bodyPr/>
                    <a:lstStyle/>
                    <a:p>
                      <a:r>
                        <a:rPr lang="nb-NO" sz="1400" b="0" dirty="0" smtClean="0">
                          <a:latin typeface="Arial"/>
                          <a:cs typeface="Arial"/>
                        </a:rPr>
                        <a:t>Country</a:t>
                      </a:r>
                      <a:endParaRPr lang="nb-NO" sz="1400" b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b="0" dirty="0" smtClean="0">
                          <a:latin typeface="Arial"/>
                          <a:cs typeface="Arial"/>
                        </a:rPr>
                        <a:t>Partner</a:t>
                      </a:r>
                      <a:endParaRPr lang="nb-NO" sz="1400" b="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288375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Norway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NERSC, </a:t>
                      </a:r>
                      <a:r>
                        <a:rPr lang="en-GB" sz="1600" dirty="0" smtClean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University</a:t>
                      </a:r>
                      <a:r>
                        <a:rPr lang="en-GB" sz="1600" baseline="0" dirty="0" smtClean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 of </a:t>
                      </a:r>
                      <a:r>
                        <a:rPr lang="en-GB" sz="1600" dirty="0" smtClean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Bergen, </a:t>
                      </a:r>
                      <a:r>
                        <a:rPr lang="en-GB" sz="16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IMR, UNIS, NIVA, NORUT, DNV-GL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2223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Denmark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GEUS, DTU, NORDECO, Aarhus University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400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Sweden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SMHI, Stockholm University 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8111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Finland  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FMI, University of Helsinki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8111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Germany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AWI, University of Hamburg, University of Bremen, MPG, GFZ 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9889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UK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Sheffield University 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400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Ireland 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 err="1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Maynooth</a:t>
                      </a:r>
                      <a:r>
                        <a:rPr lang="en-GB" sz="16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 University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8111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Poland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IOPAN, IGPAN, University Slaski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8111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France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CNRS, </a:t>
                      </a:r>
                      <a:r>
                        <a:rPr lang="en-GB" sz="1600" dirty="0" err="1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Ifremer</a:t>
                      </a:r>
                      <a:r>
                        <a:rPr lang="en-GB" sz="16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, ARMINES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400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Spain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Polyt. University Madrid, Barcelona Supercomputing Centre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9889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Portugal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 err="1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Eurocean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5778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Belgium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EuroGOOS AISBL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9889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Italy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 err="1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Terradue</a:t>
                      </a:r>
                      <a:r>
                        <a:rPr lang="en-GB" sz="16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, JRC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9888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Greenland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GINR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8111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Russia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RIHMI-WDC, NIERSC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6889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USA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University of Alaska Fairbanks, University of California San Diego/SIO, WHOI, JPL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4556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Canada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 err="1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Université</a:t>
                      </a:r>
                      <a:r>
                        <a:rPr lang="en-GB" sz="16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 Laval, ONC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4564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China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RADI, NMEFC, PRIC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6625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Japan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NIPR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4848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South Korea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Arial"/>
                          <a:ea typeface="ＭＳ 明朝"/>
                          <a:cs typeface="Times New Roman"/>
                        </a:rPr>
                        <a:t>KOPRI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0062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3896"/>
            <a:ext cx="8229600" cy="634797"/>
          </a:xfrm>
        </p:spPr>
        <p:txBody>
          <a:bodyPr>
            <a:noAutofit/>
          </a:bodyPr>
          <a:lstStyle/>
          <a:p>
            <a:r>
              <a:rPr lang="en-US" sz="3200" dirty="0" smtClean="0"/>
              <a:t>WP-leaders and co-leaders</a:t>
            </a:r>
            <a:endParaRPr lang="en-US" sz="3200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1512200"/>
              </p:ext>
            </p:extLst>
          </p:nvPr>
        </p:nvGraphicFramePr>
        <p:xfrm>
          <a:off x="465666" y="1728645"/>
          <a:ext cx="8113891" cy="351536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255890"/>
                <a:gridCol w="1227666"/>
                <a:gridCol w="3316111"/>
                <a:gridCol w="2314224"/>
              </a:tblGrid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WP</a:t>
                      </a:r>
                      <a:endParaRPr lang="en-US" sz="18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Person-months</a:t>
                      </a:r>
                      <a:endParaRPr lang="en-US" sz="18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Arial"/>
                          <a:cs typeface="Arial"/>
                        </a:rPr>
                        <a:t>Leader</a:t>
                      </a:r>
                      <a:endParaRPr lang="en-US" sz="2800" dirty="0" smtClean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Arial"/>
                          <a:cs typeface="Arial"/>
                        </a:rPr>
                        <a:t>Co-leader</a:t>
                      </a:r>
                      <a:endParaRPr lang="en-US" sz="1800" dirty="0" smtClean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/>
                          <a:cs typeface="Arial"/>
                        </a:rPr>
                        <a:t>WP1</a:t>
                      </a:r>
                      <a:endParaRPr lang="en-US" sz="2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50</a:t>
                      </a:r>
                      <a:endParaRPr lang="en-US" sz="18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S. </a:t>
                      </a:r>
                      <a:r>
                        <a:rPr lang="en-US" sz="1600" dirty="0" err="1">
                          <a:effectLst/>
                          <a:latin typeface="Arial"/>
                          <a:cs typeface="Arial"/>
                        </a:rPr>
                        <a:t>Sandven</a:t>
                      </a: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, NERSC</a:t>
                      </a:r>
                      <a:endParaRPr lang="en-US" sz="2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E. </a:t>
                      </a:r>
                      <a:r>
                        <a:rPr lang="en-US" sz="1600" dirty="0" err="1">
                          <a:effectLst/>
                          <a:latin typeface="Arial"/>
                          <a:cs typeface="Arial"/>
                        </a:rPr>
                        <a:t>Buch</a:t>
                      </a: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Arial"/>
                          <a:cs typeface="Arial"/>
                        </a:rPr>
                        <a:t>EuroGOOS</a:t>
                      </a:r>
                      <a:endParaRPr lang="en-US" sz="2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/>
                          <a:cs typeface="Arial"/>
                        </a:rPr>
                        <a:t>WP2</a:t>
                      </a:r>
                      <a:endParaRPr lang="en-US" sz="2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262</a:t>
                      </a:r>
                      <a:endParaRPr lang="en-US" sz="18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R. </a:t>
                      </a:r>
                      <a:r>
                        <a:rPr lang="en-US" sz="1600" dirty="0" err="1">
                          <a:effectLst/>
                          <a:latin typeface="Arial"/>
                          <a:cs typeface="Arial"/>
                        </a:rPr>
                        <a:t>Pirazzini</a:t>
                      </a: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, FMI</a:t>
                      </a:r>
                      <a:endParaRPr lang="en-US" sz="2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D. </a:t>
                      </a:r>
                      <a:r>
                        <a:rPr lang="en-US" sz="1600" dirty="0" err="1">
                          <a:effectLst/>
                          <a:latin typeface="Arial"/>
                          <a:cs typeface="Arial"/>
                        </a:rPr>
                        <a:t>Gustavson</a:t>
                      </a: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, SMHI</a:t>
                      </a:r>
                      <a:endParaRPr lang="en-US" sz="2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/>
                          <a:cs typeface="Arial"/>
                        </a:rPr>
                        <a:t>WP3</a:t>
                      </a:r>
                      <a:endParaRPr lang="en-US" sz="2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318</a:t>
                      </a:r>
                      <a:endParaRPr lang="en-US" sz="18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A. </a:t>
                      </a:r>
                      <a:r>
                        <a:rPr lang="en-US" sz="1600" dirty="0" err="1">
                          <a:effectLst/>
                          <a:latin typeface="Arial"/>
                          <a:cs typeface="Arial"/>
                        </a:rPr>
                        <a:t>Beszczynska-Möller</a:t>
                      </a: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, IOPAN</a:t>
                      </a:r>
                      <a:endParaRPr lang="en-US" sz="2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P. Voss, GEUS</a:t>
                      </a:r>
                      <a:endParaRPr lang="en-US" sz="2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/>
                          <a:cs typeface="Arial"/>
                        </a:rPr>
                        <a:t>WP4</a:t>
                      </a:r>
                      <a:endParaRPr lang="en-US" sz="2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34</a:t>
                      </a:r>
                      <a:endParaRPr lang="en-US" sz="18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F. </a:t>
                      </a:r>
                      <a:r>
                        <a:rPr lang="en-US" sz="1600" dirty="0" err="1">
                          <a:effectLst/>
                          <a:latin typeface="Arial"/>
                          <a:cs typeface="Arial"/>
                        </a:rPr>
                        <a:t>Danielsen</a:t>
                      </a: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, NORDECO</a:t>
                      </a:r>
                      <a:endParaRPr lang="en-US" sz="2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L. </a:t>
                      </a:r>
                      <a:r>
                        <a:rPr lang="en-US" sz="1600" dirty="0" err="1">
                          <a:effectLst/>
                          <a:latin typeface="Arial"/>
                          <a:cs typeface="Arial"/>
                        </a:rPr>
                        <a:t>Iversen</a:t>
                      </a: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, NERSC</a:t>
                      </a:r>
                      <a:endParaRPr lang="en-US" sz="2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/>
                          <a:cs typeface="Arial"/>
                        </a:rPr>
                        <a:t>WP5</a:t>
                      </a:r>
                      <a:endParaRPr lang="en-US" sz="2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119</a:t>
                      </a:r>
                      <a:endParaRPr lang="en-US" sz="18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P. </a:t>
                      </a:r>
                      <a:r>
                        <a:rPr lang="en-US" sz="1600" dirty="0" err="1">
                          <a:effectLst/>
                          <a:latin typeface="Arial"/>
                          <a:cs typeface="Arial"/>
                        </a:rPr>
                        <a:t>Gonçalves</a:t>
                      </a: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Arial"/>
                          <a:cs typeface="Arial"/>
                        </a:rPr>
                        <a:t>Terradue</a:t>
                      </a:r>
                      <a:endParaRPr lang="en-US" sz="2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T. </a:t>
                      </a:r>
                      <a:r>
                        <a:rPr lang="en-US" sz="1600" dirty="0" err="1">
                          <a:effectLst/>
                          <a:latin typeface="Arial"/>
                          <a:cs typeface="Arial"/>
                        </a:rPr>
                        <a:t>Hamre</a:t>
                      </a: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, NERSC</a:t>
                      </a:r>
                      <a:endParaRPr lang="en-US" sz="2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/>
                          <a:cs typeface="Arial"/>
                        </a:rPr>
                        <a:t>WP6</a:t>
                      </a:r>
                      <a:endParaRPr lang="en-US" sz="2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316</a:t>
                      </a:r>
                      <a:endParaRPr lang="en-US" sz="18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G. </a:t>
                      </a:r>
                      <a:r>
                        <a:rPr lang="en-US" sz="1600" dirty="0" err="1">
                          <a:effectLst/>
                          <a:latin typeface="Arial"/>
                          <a:cs typeface="Arial"/>
                        </a:rPr>
                        <a:t>Ottersen</a:t>
                      </a: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, IMR</a:t>
                      </a:r>
                      <a:endParaRPr lang="en-US" sz="2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M. </a:t>
                      </a:r>
                      <a:r>
                        <a:rPr lang="en-US" sz="1600" dirty="0" err="1">
                          <a:effectLst/>
                          <a:latin typeface="Arial"/>
                          <a:cs typeface="Arial"/>
                        </a:rPr>
                        <a:t>Sejr</a:t>
                      </a: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, AU</a:t>
                      </a:r>
                      <a:endParaRPr lang="en-US" sz="2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/>
                          <a:cs typeface="Arial"/>
                        </a:rPr>
                        <a:t>WP7</a:t>
                      </a:r>
                      <a:endParaRPr lang="en-US" sz="2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52</a:t>
                      </a:r>
                      <a:endParaRPr lang="en-US" sz="18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D. </a:t>
                      </a:r>
                      <a:r>
                        <a:rPr lang="en-US" sz="1600" dirty="0" err="1">
                          <a:effectLst/>
                          <a:latin typeface="Arial"/>
                          <a:cs typeface="Arial"/>
                        </a:rPr>
                        <a:t>Zona</a:t>
                      </a: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, USFD</a:t>
                      </a:r>
                      <a:endParaRPr lang="en-US" sz="2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N. Dwyer, </a:t>
                      </a:r>
                      <a:r>
                        <a:rPr lang="en-US" sz="1600" dirty="0" err="1">
                          <a:effectLst/>
                          <a:latin typeface="Arial"/>
                          <a:cs typeface="Arial"/>
                        </a:rPr>
                        <a:t>Eurocean</a:t>
                      </a:r>
                      <a:endParaRPr lang="en-US" sz="2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Total RTD</a:t>
                      </a:r>
                      <a:endParaRPr lang="en-US" sz="18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1211</a:t>
                      </a:r>
                      <a:endParaRPr lang="en-US" sz="18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222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TextBox 4"/>
          <p:cNvSpPr txBox="1"/>
          <p:nvPr/>
        </p:nvSpPr>
        <p:spPr>
          <a:xfrm>
            <a:off x="4866409" y="6488668"/>
            <a:ext cx="4258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>
                <a:solidFill>
                  <a:srgbClr val="000000"/>
                </a:solidFill>
                <a:latin typeface="Arial"/>
                <a:cs typeface="Arial"/>
              </a:rPr>
              <a:t>https</a:t>
            </a:r>
            <a:r>
              <a:rPr lang="nb-NO" dirty="0">
                <a:solidFill>
                  <a:srgbClr val="000000"/>
                </a:solidFill>
                <a:latin typeface="Arial"/>
                <a:cs typeface="Arial"/>
              </a:rPr>
              <a:t>://</a:t>
            </a:r>
            <a:r>
              <a:rPr lang="nb-NO" dirty="0" err="1">
                <a:solidFill>
                  <a:srgbClr val="000000"/>
                </a:solidFill>
                <a:latin typeface="Arial"/>
                <a:cs typeface="Arial"/>
              </a:rPr>
              <a:t>www.nordic-envri.fi</a:t>
            </a:r>
            <a:r>
              <a:rPr lang="nb-NO" dirty="0">
                <a:solidFill>
                  <a:srgbClr val="000000"/>
                </a:solidFill>
                <a:latin typeface="Arial"/>
                <a:cs typeface="Arial"/>
              </a:rPr>
              <a:t>/</a:t>
            </a:r>
            <a:r>
              <a:rPr lang="nb-NO" dirty="0" err="1">
                <a:solidFill>
                  <a:srgbClr val="000000"/>
                </a:solidFill>
                <a:latin typeface="Arial"/>
                <a:cs typeface="Arial"/>
              </a:rPr>
              <a:t>meetings</a:t>
            </a:r>
            <a:r>
              <a:rPr lang="nb-NO" dirty="0"/>
              <a:t>/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72074" y="58546"/>
            <a:ext cx="8641726" cy="6488668"/>
            <a:chOff x="172074" y="58546"/>
            <a:chExt cx="8641726" cy="648866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2074" y="58546"/>
              <a:ext cx="8641726" cy="6488668"/>
            </a:xfrm>
            <a:prstGeom prst="rect">
              <a:avLst/>
            </a:prstGeom>
          </p:spPr>
        </p:pic>
        <p:sp>
          <p:nvSpPr>
            <p:cNvPr id="8" name="Right Arrow 7"/>
            <p:cNvSpPr/>
            <p:nvPr/>
          </p:nvSpPr>
          <p:spPr>
            <a:xfrm rot="2783101">
              <a:off x="212854" y="258843"/>
              <a:ext cx="760928" cy="369126"/>
            </a:xfrm>
            <a:prstGeom prst="righ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" name="Donut 8"/>
            <p:cNvSpPr/>
            <p:nvPr/>
          </p:nvSpPr>
          <p:spPr>
            <a:xfrm>
              <a:off x="677333" y="643467"/>
              <a:ext cx="1642534" cy="795866"/>
            </a:xfrm>
            <a:prstGeom prst="donut">
              <a:avLst>
                <a:gd name="adj" fmla="val 18027"/>
              </a:avLst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8379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36911" y="1055939"/>
            <a:ext cx="2917375" cy="4724399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en-US" b="1" dirty="0" smtClean="0">
                <a:effectLst/>
              </a:rPr>
              <a:t>Stein Sandven,</a:t>
            </a:r>
          </a:p>
          <a:p>
            <a:pPr marL="18288" indent="0">
              <a:buNone/>
            </a:pPr>
            <a:r>
              <a:rPr lang="en-US" dirty="0" smtClean="0">
                <a:effectLst/>
              </a:rPr>
              <a:t>Coordinator, (NERSC)</a:t>
            </a:r>
          </a:p>
          <a:p>
            <a:pPr marL="18288" indent="0">
              <a:buNone/>
            </a:pPr>
            <a:r>
              <a:rPr lang="en-US" dirty="0">
                <a:effectLst/>
              </a:rPr>
              <a:t> </a:t>
            </a:r>
            <a:r>
              <a:rPr lang="en-US" dirty="0" smtClean="0">
                <a:effectLst/>
              </a:rPr>
              <a:t> </a:t>
            </a:r>
          </a:p>
          <a:p>
            <a:pPr marL="18288" indent="0">
              <a:buNone/>
            </a:pPr>
            <a:r>
              <a:rPr lang="en-US" dirty="0" smtClean="0">
                <a:effectLst/>
              </a:rPr>
              <a:t>                   </a:t>
            </a:r>
            <a:endParaRPr lang="en-US" dirty="0">
              <a:effectLst/>
            </a:endParaRPr>
          </a:p>
          <a:p>
            <a:pPr marL="18288" indent="0">
              <a:buNone/>
            </a:pPr>
            <a:endParaRPr lang="en-US" dirty="0" smtClean="0">
              <a:effectLst/>
            </a:endParaRPr>
          </a:p>
          <a:p>
            <a:pPr marL="18288" indent="0">
              <a:buNone/>
            </a:pPr>
            <a:r>
              <a:rPr lang="en-US" dirty="0" smtClean="0">
                <a:effectLst/>
              </a:rPr>
              <a:t>Hanne Sagen, Deputy Coordinator (NERSC)</a:t>
            </a:r>
          </a:p>
          <a:p>
            <a:pPr marL="18288" indent="0">
              <a:buNone/>
            </a:pPr>
            <a:endParaRPr lang="en-US" dirty="0" smtClean="0">
              <a:effectLst/>
            </a:endParaRPr>
          </a:p>
          <a:p>
            <a:pPr marL="18288" indent="0">
              <a:buNone/>
            </a:pPr>
            <a:endParaRPr lang="en-US" dirty="0" smtClean="0">
              <a:effectLst/>
            </a:endParaRPr>
          </a:p>
          <a:p>
            <a:pPr marL="18288" indent="0">
              <a:buNone/>
            </a:pPr>
            <a:r>
              <a:rPr lang="en-US" dirty="0">
                <a:effectLst/>
              </a:rPr>
              <a:t>A</a:t>
            </a:r>
            <a:r>
              <a:rPr lang="en-US" dirty="0" smtClean="0">
                <a:effectLst/>
              </a:rPr>
              <a:t>gnieszka </a:t>
            </a:r>
            <a:r>
              <a:rPr lang="en-US" dirty="0">
                <a:effectLst/>
              </a:rPr>
              <a:t>B. </a:t>
            </a:r>
            <a:r>
              <a:rPr lang="en-US" dirty="0" err="1" smtClean="0">
                <a:effectLst/>
              </a:rPr>
              <a:t>Möller</a:t>
            </a:r>
            <a:endParaRPr lang="en-US" dirty="0" smtClean="0">
              <a:effectLst/>
            </a:endParaRPr>
          </a:p>
          <a:p>
            <a:pPr marL="18288" indent="0">
              <a:buNone/>
            </a:pPr>
            <a:r>
              <a:rPr lang="en-US" dirty="0" smtClean="0">
                <a:effectLst/>
              </a:rPr>
              <a:t>(IOPAN)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69800" y="32681"/>
            <a:ext cx="7543800" cy="914400"/>
          </a:xfrm>
        </p:spPr>
        <p:txBody>
          <a:bodyPr/>
          <a:lstStyle/>
          <a:p>
            <a:r>
              <a:rPr lang="en-US" sz="4000" dirty="0">
                <a:effectLst/>
              </a:rPr>
              <a:t>INTAROS: Executive </a:t>
            </a:r>
            <a:r>
              <a:rPr lang="en-US" sz="4000" dirty="0" smtClean="0">
                <a:effectLst/>
              </a:rPr>
              <a:t>board</a:t>
            </a:r>
            <a:endParaRPr lang="en-US" sz="4000" dirty="0"/>
          </a:p>
        </p:txBody>
      </p:sp>
      <p:pic>
        <p:nvPicPr>
          <p:cNvPr id="9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2929" y="4271411"/>
            <a:ext cx="1072242" cy="1477956"/>
          </a:xfrm>
          <a:prstGeom prst="rect">
            <a:avLst/>
          </a:prstGeom>
        </p:spPr>
      </p:pic>
      <p:pic>
        <p:nvPicPr>
          <p:cNvPr id="10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929" y="1172029"/>
            <a:ext cx="1072243" cy="1429657"/>
          </a:xfrm>
          <a:prstGeom prst="rect">
            <a:avLst/>
          </a:prstGeom>
        </p:spPr>
      </p:pic>
      <p:pic>
        <p:nvPicPr>
          <p:cNvPr id="11" name="Billed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1000" contras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2928" y="2763463"/>
            <a:ext cx="1072243" cy="13332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21690" y="1172029"/>
            <a:ext cx="223522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88" indent="0">
              <a:buNone/>
            </a:pPr>
            <a:r>
              <a:rPr lang="en-US" sz="2100" dirty="0" smtClean="0">
                <a:solidFill>
                  <a:srgbClr val="000000"/>
                </a:solidFill>
                <a:latin typeface="Arial"/>
                <a:cs typeface="Arial"/>
              </a:rPr>
              <a:t>Roberta Pirazzini</a:t>
            </a:r>
          </a:p>
          <a:p>
            <a:pPr marL="18288" indent="0">
              <a:buNone/>
            </a:pPr>
            <a:r>
              <a:rPr lang="en-US" sz="2100" dirty="0" smtClean="0">
                <a:solidFill>
                  <a:srgbClr val="000000"/>
                </a:solidFill>
                <a:latin typeface="Arial"/>
                <a:cs typeface="Arial"/>
              </a:rPr>
              <a:t>(FMI)</a:t>
            </a:r>
            <a:endParaRPr lang="en-US" sz="21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8288" indent="0">
              <a:buNone/>
            </a:pPr>
            <a:endParaRPr lang="en-US" sz="21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18288" indent="0">
              <a:buNone/>
            </a:pPr>
            <a:endParaRPr lang="en-US" sz="21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8288" indent="0">
              <a:buNone/>
            </a:pPr>
            <a:endParaRPr lang="en-US" sz="21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8288" indent="0">
              <a:buNone/>
            </a:pPr>
            <a:r>
              <a:rPr lang="en-US" sz="2100" dirty="0" smtClean="0">
                <a:solidFill>
                  <a:srgbClr val="000000"/>
                </a:solidFill>
                <a:latin typeface="Arial"/>
                <a:cs typeface="Arial"/>
              </a:rPr>
              <a:t>Finn </a:t>
            </a:r>
            <a:r>
              <a:rPr lang="en-US" sz="2100" dirty="0" err="1" smtClean="0">
                <a:solidFill>
                  <a:srgbClr val="000000"/>
                </a:solidFill>
                <a:latin typeface="Arial"/>
                <a:cs typeface="Arial"/>
              </a:rPr>
              <a:t>Danielsen</a:t>
            </a:r>
            <a:endParaRPr lang="en-US" sz="21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18288" indent="0">
              <a:buNone/>
            </a:pPr>
            <a:r>
              <a:rPr lang="en-US" sz="2100" dirty="0" smtClean="0">
                <a:solidFill>
                  <a:srgbClr val="000000"/>
                </a:solidFill>
                <a:latin typeface="Arial"/>
                <a:cs typeface="Arial"/>
              </a:rPr>
              <a:t>(NORDECO)</a:t>
            </a:r>
            <a:endParaRPr lang="en-US" sz="21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8288" indent="0">
              <a:buNone/>
            </a:pPr>
            <a:endParaRPr lang="en-US" sz="21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8288" indent="0">
              <a:buNone/>
            </a:pPr>
            <a:endParaRPr lang="en-US" sz="21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18288" indent="0">
              <a:buNone/>
            </a:pPr>
            <a:endParaRPr lang="en-US" sz="21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8288" indent="0">
              <a:buNone/>
            </a:pPr>
            <a:r>
              <a:rPr lang="en-US" sz="2100" dirty="0" smtClean="0">
                <a:solidFill>
                  <a:srgbClr val="000000"/>
                </a:solidFill>
                <a:latin typeface="Arial"/>
                <a:cs typeface="Arial"/>
              </a:rPr>
              <a:t>Ralf </a:t>
            </a:r>
            <a:r>
              <a:rPr lang="en-US" sz="2100" dirty="0">
                <a:solidFill>
                  <a:srgbClr val="000000"/>
                </a:solidFill>
                <a:latin typeface="Arial"/>
                <a:cs typeface="Arial"/>
              </a:rPr>
              <a:t>Doescher </a:t>
            </a:r>
            <a:endParaRPr lang="en-US" sz="21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18288" indent="0">
              <a:buNone/>
            </a:pPr>
            <a:r>
              <a:rPr lang="en-US" sz="2100" dirty="0" smtClean="0">
                <a:solidFill>
                  <a:srgbClr val="000000"/>
                </a:solidFill>
                <a:latin typeface="Arial"/>
                <a:cs typeface="Arial"/>
              </a:rPr>
              <a:t>(SMHI)</a:t>
            </a:r>
            <a:endParaRPr lang="en-US" sz="2100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pt-PT" dirty="0"/>
          </a:p>
        </p:txBody>
      </p:sp>
      <p:pic>
        <p:nvPicPr>
          <p:cNvPr id="4" name="Picture 3" descr="SAM_0210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7" t="893" r="20591" b="-893"/>
          <a:stretch/>
        </p:blipFill>
        <p:spPr>
          <a:xfrm>
            <a:off x="220595" y="1172029"/>
            <a:ext cx="1161887" cy="1489835"/>
          </a:xfrm>
          <a:prstGeom prst="rect">
            <a:avLst/>
          </a:prstGeom>
        </p:spPr>
      </p:pic>
      <p:pic>
        <p:nvPicPr>
          <p:cNvPr id="6" name="Picture 5" descr="Kv Svalbard -  Håkon Kjøllmoen 20140904 65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3" r="29081" b="33935"/>
          <a:stretch/>
        </p:blipFill>
        <p:spPr>
          <a:xfrm>
            <a:off x="222100" y="2776165"/>
            <a:ext cx="1129641" cy="1521876"/>
          </a:xfrm>
          <a:prstGeom prst="rect">
            <a:avLst/>
          </a:prstGeom>
        </p:spPr>
      </p:pic>
      <p:pic>
        <p:nvPicPr>
          <p:cNvPr id="7" name="Picture 6" descr="Agnieszka-Photo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00" y="4437740"/>
            <a:ext cx="1116941" cy="137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03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nut 8"/>
          <p:cNvSpPr/>
          <p:nvPr/>
        </p:nvSpPr>
        <p:spPr>
          <a:xfrm>
            <a:off x="1727198" y="1043819"/>
            <a:ext cx="5503334" cy="5577112"/>
          </a:xfrm>
          <a:prstGeom prst="donut">
            <a:avLst>
              <a:gd name="adj" fmla="val 2379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3979" y="67732"/>
            <a:ext cx="7501466" cy="1027435"/>
          </a:xfrm>
        </p:spPr>
        <p:txBody>
          <a:bodyPr/>
          <a:lstStyle/>
          <a:p>
            <a:r>
              <a:rPr lang="en-US" sz="3600" dirty="0" smtClean="0"/>
              <a:t>Connected Arctic projects presently funded by EU 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733778" y="2403291"/>
            <a:ext cx="2720625" cy="120032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/>
                <a:cs typeface="Arial"/>
              </a:rPr>
              <a:t>INTAROS</a:t>
            </a:r>
          </a:p>
          <a:p>
            <a:pPr algn="ctr"/>
            <a:r>
              <a:rPr lang="en-US" sz="2000" dirty="0">
                <a:latin typeface="Arial"/>
                <a:cs typeface="Arial"/>
              </a:rPr>
              <a:t>O</a:t>
            </a:r>
            <a:r>
              <a:rPr lang="en-US" sz="2000" dirty="0" smtClean="0">
                <a:latin typeface="Arial"/>
                <a:cs typeface="Arial"/>
              </a:rPr>
              <a:t>bserving Systems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(NERSC)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75575" y="2408935"/>
            <a:ext cx="2861732" cy="120032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/>
                <a:cs typeface="Arial"/>
              </a:rPr>
              <a:t>APPLICATE</a:t>
            </a:r>
          </a:p>
          <a:p>
            <a:pPr algn="ctr"/>
            <a:r>
              <a:rPr lang="en-US" sz="2000" dirty="0" err="1" smtClean="0">
                <a:latin typeface="Arial"/>
                <a:cs typeface="Arial"/>
              </a:rPr>
              <a:t>Modelling</a:t>
            </a:r>
            <a:r>
              <a:rPr lang="en-US" sz="2000" dirty="0" smtClean="0">
                <a:latin typeface="Arial"/>
                <a:cs typeface="Arial"/>
              </a:rPr>
              <a:t> – forecasting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(AWI: T. Jung)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5575" y="3934040"/>
            <a:ext cx="2861732" cy="169277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/>
                <a:cs typeface="Arial"/>
              </a:rPr>
              <a:t>BLUE ACTION</a:t>
            </a:r>
          </a:p>
          <a:p>
            <a:pPr algn="ctr"/>
            <a:r>
              <a:rPr lang="en-US" sz="2000" dirty="0" err="1" smtClean="0">
                <a:latin typeface="Arial"/>
                <a:cs typeface="Arial"/>
              </a:rPr>
              <a:t>Modelling</a:t>
            </a:r>
            <a:r>
              <a:rPr lang="en-US" sz="2000" dirty="0" smtClean="0">
                <a:latin typeface="Arial"/>
                <a:cs typeface="Arial"/>
              </a:rPr>
              <a:t> – forecasting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(DMI: S. Olson)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3979" y="3866353"/>
            <a:ext cx="2438400" cy="1692771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/>
                <a:cs typeface="Arial"/>
              </a:rPr>
              <a:t>Arctic permafrost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Multi-disciplinary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(open call)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0221" y="1224585"/>
            <a:ext cx="4572000" cy="89255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/>
                <a:cs typeface="Arial"/>
              </a:rPr>
              <a:t>EU </a:t>
            </a:r>
            <a:r>
              <a:rPr lang="en-US" sz="3200" dirty="0" err="1" smtClean="0">
                <a:latin typeface="Arial"/>
                <a:cs typeface="Arial"/>
              </a:rPr>
              <a:t>PolarNET</a:t>
            </a:r>
            <a:endParaRPr lang="en-US" sz="3200" dirty="0" smtClean="0">
              <a:latin typeface="Arial"/>
              <a:cs typeface="Arial"/>
            </a:endParaRP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Coordination action (AWI: N. </a:t>
            </a:r>
            <a:r>
              <a:rPr lang="en-US" sz="2000" dirty="0" err="1" smtClean="0">
                <a:latin typeface="Arial"/>
                <a:cs typeface="Arial"/>
              </a:rPr>
              <a:t>Biebow</a:t>
            </a:r>
            <a:r>
              <a:rPr lang="en-US" sz="2000" dirty="0" smtClean="0">
                <a:latin typeface="Arial"/>
                <a:cs typeface="Arial"/>
              </a:rPr>
              <a:t>)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19111" y="5828379"/>
            <a:ext cx="4924777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Arial"/>
                <a:cs typeface="Arial"/>
              </a:rPr>
              <a:t>Infrastruture</a:t>
            </a:r>
            <a:r>
              <a:rPr lang="en-US" sz="2000" dirty="0" smtClean="0">
                <a:latin typeface="Arial"/>
                <a:cs typeface="Arial"/>
              </a:rPr>
              <a:t> projects: ENVRI, INTERACT, ACTRIS, ICOS, SIOS, ++</a:t>
            </a:r>
          </a:p>
        </p:txBody>
      </p:sp>
    </p:spTree>
    <p:extLst>
      <p:ext uri="{BB962C8B-B14F-4D97-AF65-F5344CB8AC3E}">
        <p14:creationId xmlns:p14="http://schemas.microsoft.com/office/powerpoint/2010/main" val="298103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8049" y="1147844"/>
            <a:ext cx="8590483" cy="5189456"/>
          </a:xfrm>
        </p:spPr>
        <p:txBody>
          <a:bodyPr>
            <a:normAutofit/>
          </a:bodyPr>
          <a:lstStyle/>
          <a:p>
            <a:pPr marL="18288" indent="0">
              <a:buNone/>
            </a:pPr>
            <a:endParaRPr lang="en-US" dirty="0" smtClean="0">
              <a:effectLst/>
            </a:endParaRPr>
          </a:p>
          <a:p>
            <a:pPr marL="800100" indent="-255588">
              <a:buFont typeface="Wingdings" charset="2"/>
              <a:buChar char="Ø"/>
            </a:pPr>
            <a:r>
              <a:rPr lang="en-US" sz="2800" dirty="0" smtClean="0">
                <a:effectLst/>
              </a:rPr>
              <a:t>Atmosphere</a:t>
            </a:r>
          </a:p>
          <a:p>
            <a:pPr marL="800100" indent="-255588">
              <a:buFont typeface="Wingdings" charset="2"/>
              <a:buChar char="Ø"/>
            </a:pPr>
            <a:r>
              <a:rPr lang="en-US" sz="2800" dirty="0" smtClean="0">
                <a:effectLst/>
              </a:rPr>
              <a:t>Ocean (including sea ice)</a:t>
            </a:r>
          </a:p>
          <a:p>
            <a:pPr marL="800100" indent="-255588">
              <a:buFont typeface="Wingdings" charset="2"/>
              <a:buChar char="Ø"/>
            </a:pPr>
            <a:r>
              <a:rPr lang="en-US" sz="2800" dirty="0" smtClean="0">
                <a:effectLst/>
              </a:rPr>
              <a:t>Terrestrial themes</a:t>
            </a:r>
            <a:endParaRPr lang="en-US" sz="2800" dirty="0">
              <a:effectLst/>
            </a:endParaRPr>
          </a:p>
          <a:p>
            <a:pPr marL="18288" indent="0">
              <a:buNone/>
            </a:pPr>
            <a:r>
              <a:rPr lang="en-US" sz="3000" dirty="0" smtClean="0">
                <a:effectLst/>
              </a:rPr>
              <a:t>at</a:t>
            </a:r>
            <a:r>
              <a:rPr lang="en-US" sz="2800" dirty="0" smtClean="0">
                <a:effectLst/>
              </a:rPr>
              <a:t> </a:t>
            </a:r>
            <a:r>
              <a:rPr lang="en-US" sz="2800" dirty="0">
                <a:effectLst/>
              </a:rPr>
              <a:t>appropriate temporal and </a:t>
            </a:r>
            <a:r>
              <a:rPr lang="en-US" sz="2800" dirty="0" smtClean="0">
                <a:effectLst/>
              </a:rPr>
              <a:t>spatial scales and  resolution (depending on th</a:t>
            </a:r>
            <a:r>
              <a:rPr lang="en-US" sz="2800" dirty="0" smtClean="0"/>
              <a:t>e usage of the data)</a:t>
            </a:r>
            <a:endParaRPr lang="en-US" sz="2800" dirty="0">
              <a:effectLst/>
            </a:endParaRPr>
          </a:p>
          <a:p>
            <a:pPr marL="18288" indent="0">
              <a:buNone/>
            </a:pPr>
            <a:r>
              <a:rPr lang="en-US" sz="2600" dirty="0" smtClean="0">
                <a:effectLst/>
              </a:rPr>
              <a:t>The largest gaps are in the in-situ observation network.</a:t>
            </a:r>
          </a:p>
          <a:p>
            <a:pPr marL="18288" indent="0">
              <a:buNone/>
            </a:pPr>
            <a:r>
              <a:rPr lang="en-US" sz="2600" dirty="0" smtClean="0"/>
              <a:t>INTAROS has focus on in situ data and integrate remote sensing from other projects and </a:t>
            </a:r>
            <a:r>
              <a:rPr lang="en-US" sz="2600" dirty="0" err="1" smtClean="0"/>
              <a:t>programmes</a:t>
            </a:r>
            <a:r>
              <a:rPr lang="en-US" sz="2600" dirty="0" smtClean="0"/>
              <a:t> </a:t>
            </a:r>
            <a:endParaRPr lang="en-US" sz="2200" dirty="0" smtClean="0">
              <a:effectLst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65200" y="214085"/>
            <a:ext cx="7535333" cy="914400"/>
          </a:xfrm>
        </p:spPr>
        <p:txBody>
          <a:bodyPr/>
          <a:lstStyle/>
          <a:p>
            <a:r>
              <a:rPr lang="en-US" sz="3200" i="1" dirty="0" smtClean="0">
                <a:effectLst/>
              </a:rPr>
              <a:t/>
            </a:r>
            <a:br>
              <a:rPr lang="en-US" sz="3200" i="1" dirty="0" smtClean="0">
                <a:effectLst/>
              </a:rPr>
            </a:br>
            <a:endParaRPr lang="en-US" sz="3200" dirty="0"/>
          </a:p>
        </p:txBody>
      </p:sp>
      <p:sp>
        <p:nvSpPr>
          <p:cNvPr id="4" name="Title 7"/>
          <p:cNvSpPr txBox="1">
            <a:spLocks/>
          </p:cNvSpPr>
          <p:nvPr/>
        </p:nvSpPr>
        <p:spPr>
          <a:xfrm>
            <a:off x="965200" y="191103"/>
            <a:ext cx="7730067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600" dirty="0" smtClean="0">
                <a:solidFill>
                  <a:schemeClr val="bg1"/>
                </a:solidFill>
                <a:effectLst/>
                <a:latin typeface="Arial"/>
                <a:cs typeface="Arial"/>
              </a:rPr>
              <a:t>An integrated </a:t>
            </a:r>
            <a:r>
              <a:rPr lang="en-US" sz="3600" dirty="0">
                <a:solidFill>
                  <a:schemeClr val="bg1"/>
                </a:solidFill>
                <a:effectLst/>
                <a:latin typeface="Arial"/>
                <a:cs typeface="Arial"/>
              </a:rPr>
              <a:t>Arctic Observing System needs to </a:t>
            </a:r>
            <a:r>
              <a:rPr lang="en-US" sz="3600" dirty="0" smtClean="0">
                <a:solidFill>
                  <a:schemeClr val="bg1"/>
                </a:solidFill>
                <a:effectLst/>
                <a:latin typeface="Arial"/>
                <a:cs typeface="Arial"/>
              </a:rPr>
              <a:t>collect data from: </a:t>
            </a:r>
            <a:endParaRPr lang="en-US" sz="36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5785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5"/>
            <a:ext cx="9144000" cy="62764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65900" y="6301828"/>
            <a:ext cx="25781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dirty="0" smtClean="0">
                <a:solidFill>
                  <a:srgbClr val="000000"/>
                </a:solidFill>
              </a:rPr>
              <a:t>POP: persistent </a:t>
            </a:r>
            <a:r>
              <a:rPr lang="nb-NO" sz="1050" dirty="0" err="1" smtClean="0">
                <a:solidFill>
                  <a:srgbClr val="000000"/>
                </a:solidFill>
              </a:rPr>
              <a:t>organic</a:t>
            </a:r>
            <a:r>
              <a:rPr lang="nb-NO" sz="1050" dirty="0" smtClean="0">
                <a:solidFill>
                  <a:srgbClr val="000000"/>
                </a:solidFill>
              </a:rPr>
              <a:t> </a:t>
            </a:r>
            <a:r>
              <a:rPr lang="nb-NO" sz="1050" dirty="0" err="1" smtClean="0">
                <a:solidFill>
                  <a:srgbClr val="000000"/>
                </a:solidFill>
              </a:rPr>
              <a:t>pollutants</a:t>
            </a:r>
            <a:endParaRPr lang="nb-NO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073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07328" y="981204"/>
            <a:ext cx="8033472" cy="471931"/>
          </a:xfrm>
        </p:spPr>
        <p:txBody>
          <a:bodyPr/>
          <a:lstStyle/>
          <a:p>
            <a:r>
              <a:rPr lang="nb-NO" sz="1800" dirty="0" err="1" smtClean="0"/>
              <a:t>Example</a:t>
            </a:r>
            <a:r>
              <a:rPr lang="nb-NO" sz="1800" dirty="0" smtClean="0"/>
              <a:t>: </a:t>
            </a:r>
            <a:r>
              <a:rPr lang="nb-NO" sz="1800" dirty="0" err="1" smtClean="0"/>
              <a:t>Atmosphere</a:t>
            </a:r>
            <a:r>
              <a:rPr lang="nb-NO" sz="1800" dirty="0" smtClean="0"/>
              <a:t> and </a:t>
            </a:r>
            <a:r>
              <a:rPr lang="nb-NO" sz="1800" dirty="0" err="1" smtClean="0"/>
              <a:t>ocean</a:t>
            </a:r>
            <a:r>
              <a:rPr lang="nb-NO" sz="1800" dirty="0" smtClean="0"/>
              <a:t> data from </a:t>
            </a:r>
            <a:r>
              <a:rPr lang="nb-NO" sz="1800" dirty="0" err="1" smtClean="0"/>
              <a:t>sea</a:t>
            </a:r>
            <a:r>
              <a:rPr lang="nb-NO" sz="1800" dirty="0" smtClean="0"/>
              <a:t> </a:t>
            </a:r>
            <a:r>
              <a:rPr lang="nb-NO" sz="1800" dirty="0" err="1" smtClean="0"/>
              <a:t>ice</a:t>
            </a:r>
            <a:r>
              <a:rPr lang="nb-NO" sz="1800" dirty="0" smtClean="0"/>
              <a:t> </a:t>
            </a:r>
            <a:r>
              <a:rPr lang="nb-NO" sz="1800" dirty="0" err="1" smtClean="0"/>
              <a:t>platforms</a:t>
            </a:r>
            <a:r>
              <a:rPr lang="nb-NO" sz="1800" dirty="0" smtClean="0"/>
              <a:t> and </a:t>
            </a:r>
            <a:r>
              <a:rPr lang="nb-NO" sz="1800" dirty="0" err="1" smtClean="0"/>
              <a:t>coastal</a:t>
            </a:r>
            <a:r>
              <a:rPr lang="nb-NO" sz="1800" dirty="0" smtClean="0"/>
              <a:t> </a:t>
            </a:r>
            <a:r>
              <a:rPr lang="nb-NO" sz="1800" dirty="0" err="1" smtClean="0"/>
              <a:t>stations</a:t>
            </a:r>
            <a:r>
              <a:rPr lang="nb-NO" sz="1800" dirty="0" smtClean="0"/>
              <a:t> </a:t>
            </a:r>
            <a:r>
              <a:rPr lang="nb-NO" sz="1800" dirty="0" err="1" smtClean="0"/>
              <a:t>disseminated</a:t>
            </a:r>
            <a:r>
              <a:rPr lang="nb-NO" sz="1800" dirty="0" smtClean="0"/>
              <a:t> </a:t>
            </a:r>
            <a:r>
              <a:rPr lang="nb-NO" sz="1800" dirty="0" err="1" smtClean="0"/>
              <a:t>through</a:t>
            </a:r>
            <a:r>
              <a:rPr lang="nb-NO" sz="1800" dirty="0" smtClean="0"/>
              <a:t> </a:t>
            </a:r>
            <a:r>
              <a:rPr lang="nb-NO" sz="1800" dirty="0" err="1" smtClean="0"/>
              <a:t>the</a:t>
            </a:r>
            <a:r>
              <a:rPr lang="nb-NO" sz="1800" dirty="0" smtClean="0"/>
              <a:t> International Arctic </a:t>
            </a:r>
            <a:r>
              <a:rPr lang="nb-NO" sz="1800" dirty="0" err="1" smtClean="0"/>
              <a:t>Buoy</a:t>
            </a:r>
            <a:r>
              <a:rPr lang="nb-NO" sz="1800" dirty="0" smtClean="0"/>
              <a:t> Program</a:t>
            </a:r>
            <a:endParaRPr lang="nb-NO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1885" y="1784649"/>
            <a:ext cx="4308915" cy="46021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61572" y="6484208"/>
            <a:ext cx="478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solidFill>
                  <a:srgbClr val="000000"/>
                </a:solidFill>
              </a:rPr>
              <a:t>http://</a:t>
            </a:r>
            <a:r>
              <a:rPr lang="nb-NO" sz="1400" dirty="0" err="1">
                <a:solidFill>
                  <a:srgbClr val="000000"/>
                </a:solidFill>
              </a:rPr>
              <a:t>iabp.apl.washington.edu</a:t>
            </a:r>
            <a:r>
              <a:rPr lang="nb-NO" sz="1400" dirty="0">
                <a:solidFill>
                  <a:srgbClr val="000000"/>
                </a:solidFill>
              </a:rPr>
              <a:t>/</a:t>
            </a:r>
            <a:r>
              <a:rPr lang="nb-NO" sz="1400" dirty="0" err="1">
                <a:solidFill>
                  <a:srgbClr val="000000"/>
                </a:solidFill>
              </a:rPr>
              <a:t>maps_daily_table.html</a:t>
            </a:r>
            <a:endParaRPr lang="nb-NO" sz="1400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50" y="1773764"/>
            <a:ext cx="4127157" cy="4241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8350" y="2361766"/>
            <a:ext cx="22098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rgbClr val="000000"/>
                </a:solidFill>
                <a:latin typeface="Arial"/>
                <a:cs typeface="Arial"/>
              </a:rPr>
              <a:t>Ocean – </a:t>
            </a:r>
            <a:r>
              <a:rPr lang="nb-NO" dirty="0" err="1" smtClean="0">
                <a:solidFill>
                  <a:srgbClr val="000000"/>
                </a:solidFill>
                <a:latin typeface="Arial"/>
                <a:cs typeface="Arial"/>
              </a:rPr>
              <a:t>ice</a:t>
            </a:r>
            <a:r>
              <a:rPr lang="nb-NO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nb-NO" dirty="0" err="1" smtClean="0">
                <a:solidFill>
                  <a:srgbClr val="000000"/>
                </a:solidFill>
                <a:latin typeface="Arial"/>
                <a:cs typeface="Arial"/>
              </a:rPr>
              <a:t>buoys</a:t>
            </a:r>
            <a:endParaRPr lang="nb-NO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31885" y="2361983"/>
            <a:ext cx="244643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rgbClr val="000000"/>
                </a:solidFill>
                <a:latin typeface="Arial"/>
                <a:cs typeface="Arial"/>
              </a:rPr>
              <a:t>Air </a:t>
            </a:r>
            <a:r>
              <a:rPr lang="nb-NO" dirty="0" err="1" smtClean="0">
                <a:solidFill>
                  <a:srgbClr val="000000"/>
                </a:solidFill>
                <a:latin typeface="Arial"/>
                <a:cs typeface="Arial"/>
              </a:rPr>
              <a:t>pressure</a:t>
            </a:r>
            <a:endParaRPr lang="nb-NO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1016000" y="-16330"/>
            <a:ext cx="7797800" cy="6089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00"/>
                </a:solidFill>
                <a:effectLst/>
                <a:latin typeface="Arial"/>
                <a:ea typeface="+mj-ea"/>
                <a:cs typeface="Arial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b-NO" sz="3600" dirty="0" err="1" smtClean="0"/>
              <a:t>What</a:t>
            </a:r>
            <a:r>
              <a:rPr lang="nb-NO" sz="3600" dirty="0" smtClean="0"/>
              <a:t> is </a:t>
            </a:r>
            <a:r>
              <a:rPr lang="nb-NO" sz="3600" dirty="0" smtClean="0"/>
              <a:t>status in </a:t>
            </a:r>
            <a:r>
              <a:rPr lang="nb-NO" sz="3600" dirty="0" err="1" smtClean="0"/>
              <a:t>ice-covered</a:t>
            </a:r>
            <a:r>
              <a:rPr lang="nb-NO" sz="3600" dirty="0" smtClean="0"/>
              <a:t> </a:t>
            </a:r>
            <a:r>
              <a:rPr lang="nb-NO" sz="3600" dirty="0" err="1" smtClean="0"/>
              <a:t>seas</a:t>
            </a:r>
            <a:r>
              <a:rPr lang="nb-NO" sz="3600" dirty="0" smtClean="0"/>
              <a:t> </a:t>
            </a:r>
            <a:r>
              <a:rPr lang="nb-NO" sz="4000" dirty="0" smtClean="0"/>
              <a:t>?</a:t>
            </a:r>
            <a:endParaRPr lang="nb-NO" sz="4000" dirty="0"/>
          </a:p>
        </p:txBody>
      </p:sp>
    </p:spTree>
    <p:extLst>
      <p:ext uri="{BB962C8B-B14F-4D97-AF65-F5344CB8AC3E}">
        <p14:creationId xmlns:p14="http://schemas.microsoft.com/office/powerpoint/2010/main" val="283938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25" y="1079500"/>
            <a:ext cx="1670050" cy="258226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16000" y="-16330"/>
            <a:ext cx="7797800" cy="791030"/>
          </a:xfrm>
        </p:spPr>
        <p:txBody>
          <a:bodyPr/>
          <a:lstStyle/>
          <a:p>
            <a:r>
              <a:rPr lang="nb-NO" sz="4000" dirty="0" err="1" smtClean="0"/>
              <a:t>Oceanographical</a:t>
            </a:r>
            <a:r>
              <a:rPr lang="nb-NO" sz="4000" dirty="0" smtClean="0"/>
              <a:t> data</a:t>
            </a:r>
            <a:endParaRPr lang="nb-NO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670050" y="5854700"/>
            <a:ext cx="6534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 smtClean="0">
                <a:solidFill>
                  <a:srgbClr val="000000"/>
                </a:solidFill>
                <a:latin typeface="Arial"/>
                <a:cs typeface="Arial"/>
              </a:rPr>
              <a:t>Profile</a:t>
            </a:r>
            <a:r>
              <a:rPr lang="nb-NO" dirty="0" smtClean="0">
                <a:solidFill>
                  <a:srgbClr val="000000"/>
                </a:solidFill>
                <a:latin typeface="Arial"/>
                <a:cs typeface="Arial"/>
              </a:rPr>
              <a:t> data </a:t>
            </a:r>
            <a:r>
              <a:rPr lang="nb-NO" dirty="0" err="1" smtClean="0">
                <a:solidFill>
                  <a:srgbClr val="000000"/>
                </a:solidFill>
                <a:latin typeface="Arial"/>
                <a:cs typeface="Arial"/>
              </a:rPr>
              <a:t>available</a:t>
            </a:r>
            <a:r>
              <a:rPr lang="nb-NO" dirty="0" smtClean="0">
                <a:solidFill>
                  <a:srgbClr val="000000"/>
                </a:solidFill>
                <a:latin typeface="Arial"/>
                <a:cs typeface="Arial"/>
              </a:rPr>
              <a:t> in </a:t>
            </a:r>
            <a:r>
              <a:rPr lang="nb-NO" dirty="0" err="1" smtClean="0">
                <a:solidFill>
                  <a:srgbClr val="000000"/>
                </a:solidFill>
                <a:latin typeface="Arial"/>
                <a:cs typeface="Arial"/>
              </a:rPr>
              <a:t>near</a:t>
            </a:r>
            <a:r>
              <a:rPr lang="nb-NO" dirty="0" smtClean="0">
                <a:solidFill>
                  <a:srgbClr val="000000"/>
                </a:solidFill>
                <a:latin typeface="Arial"/>
                <a:cs typeface="Arial"/>
              </a:rPr>
              <a:t>-real time, </a:t>
            </a:r>
            <a:r>
              <a:rPr lang="nb-NO" dirty="0" err="1" smtClean="0">
                <a:solidFill>
                  <a:srgbClr val="000000"/>
                </a:solidFill>
                <a:latin typeface="Arial"/>
                <a:cs typeface="Arial"/>
              </a:rPr>
              <a:t>north</a:t>
            </a:r>
            <a:r>
              <a:rPr lang="nb-NO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nb-NO" dirty="0" err="1" smtClean="0">
                <a:solidFill>
                  <a:srgbClr val="000000"/>
                </a:solidFill>
                <a:latin typeface="Arial"/>
                <a:cs typeface="Arial"/>
              </a:rPr>
              <a:t>of</a:t>
            </a:r>
            <a:r>
              <a:rPr lang="nb-NO" dirty="0" smtClean="0">
                <a:solidFill>
                  <a:srgbClr val="000000"/>
                </a:solidFill>
                <a:latin typeface="Arial"/>
                <a:cs typeface="Arial"/>
              </a:rPr>
              <a:t> 60 N, last 30 </a:t>
            </a:r>
            <a:r>
              <a:rPr lang="nb-NO" dirty="0" err="1" smtClean="0">
                <a:solidFill>
                  <a:srgbClr val="000000"/>
                </a:solidFill>
                <a:latin typeface="Arial"/>
                <a:cs typeface="Arial"/>
              </a:rPr>
              <a:t>days</a:t>
            </a:r>
            <a:r>
              <a:rPr lang="nb-NO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nb-NO" dirty="0" smtClean="0">
                <a:solidFill>
                  <a:srgbClr val="000000"/>
                </a:solidFill>
                <a:latin typeface="Arial"/>
                <a:cs typeface="Arial"/>
              </a:rPr>
              <a:t>from 08 Jan 2017.   Ref. </a:t>
            </a:r>
            <a:r>
              <a:rPr lang="nb-NO" dirty="0" smtClean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http://arctic-roos.org</a:t>
            </a:r>
            <a:endParaRPr lang="nb-NO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1600" y="1079500"/>
            <a:ext cx="4771070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512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93800" y="215900"/>
            <a:ext cx="7251700" cy="611415"/>
          </a:xfrm>
        </p:spPr>
        <p:txBody>
          <a:bodyPr/>
          <a:lstStyle/>
          <a:p>
            <a:r>
              <a:rPr lang="nb-NO" sz="2400" dirty="0" err="1" smtClean="0"/>
              <a:t>Number</a:t>
            </a:r>
            <a:r>
              <a:rPr lang="nb-NO" sz="2400" dirty="0" smtClean="0"/>
              <a:t> </a:t>
            </a:r>
            <a:r>
              <a:rPr lang="nb-NO" sz="2400" dirty="0" err="1" smtClean="0"/>
              <a:t>of</a:t>
            </a:r>
            <a:r>
              <a:rPr lang="nb-NO" sz="2400" dirty="0" smtClean="0"/>
              <a:t> </a:t>
            </a:r>
            <a:r>
              <a:rPr lang="nb-NO" sz="2400" dirty="0" err="1" smtClean="0"/>
              <a:t>ocean</a:t>
            </a:r>
            <a:r>
              <a:rPr lang="nb-NO" sz="2400" dirty="0" smtClean="0"/>
              <a:t> </a:t>
            </a:r>
            <a:r>
              <a:rPr lang="nb-NO" sz="2400" dirty="0" err="1" smtClean="0"/>
              <a:t>observing</a:t>
            </a:r>
            <a:r>
              <a:rPr lang="nb-NO" sz="2400" dirty="0" smtClean="0"/>
              <a:t> </a:t>
            </a:r>
            <a:r>
              <a:rPr lang="nb-NO" sz="2400" dirty="0" err="1" smtClean="0"/>
              <a:t>platforms</a:t>
            </a:r>
            <a:r>
              <a:rPr lang="nb-NO" sz="2400" dirty="0" smtClean="0"/>
              <a:t> </a:t>
            </a:r>
            <a:r>
              <a:rPr lang="nb-NO" sz="2400" dirty="0" err="1" smtClean="0"/>
              <a:t>north</a:t>
            </a:r>
            <a:r>
              <a:rPr lang="nb-NO" sz="2400" dirty="0" smtClean="0"/>
              <a:t> </a:t>
            </a:r>
            <a:r>
              <a:rPr lang="nb-NO" sz="2400" dirty="0" err="1" smtClean="0"/>
              <a:t>of</a:t>
            </a:r>
            <a:r>
              <a:rPr lang="nb-NO" sz="2400" dirty="0" smtClean="0"/>
              <a:t> 60N</a:t>
            </a:r>
            <a:r>
              <a:rPr lang="nb-NO" sz="2400" dirty="0"/>
              <a:t> </a:t>
            </a:r>
            <a:r>
              <a:rPr lang="nb-NO" sz="2400" dirty="0" smtClean="0"/>
              <a:t>from 1989 to 2015</a:t>
            </a:r>
            <a:endParaRPr lang="nb-NO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193800" y="5122412"/>
            <a:ext cx="7251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rgbClr val="3366FF"/>
                </a:solidFill>
                <a:latin typeface="Arial"/>
                <a:cs typeface="Arial"/>
              </a:rPr>
              <a:t>From:  Copernicus marine and </a:t>
            </a:r>
            <a:r>
              <a:rPr lang="nb-NO" sz="1400" dirty="0" err="1" smtClean="0">
                <a:solidFill>
                  <a:srgbClr val="3366FF"/>
                </a:solidFill>
                <a:latin typeface="Arial"/>
                <a:cs typeface="Arial"/>
              </a:rPr>
              <a:t>environmental</a:t>
            </a:r>
            <a:r>
              <a:rPr lang="nb-NO" sz="1400" dirty="0" smtClean="0">
                <a:solidFill>
                  <a:srgbClr val="3366FF"/>
                </a:solidFill>
                <a:latin typeface="Arial"/>
                <a:cs typeface="Arial"/>
              </a:rPr>
              <a:t> services (CMEMS</a:t>
            </a:r>
            <a:r>
              <a:rPr lang="nb-NO" dirty="0" smtClean="0">
                <a:solidFill>
                  <a:srgbClr val="3366FF"/>
                </a:solidFill>
                <a:latin typeface="Arial"/>
                <a:cs typeface="Arial"/>
              </a:rPr>
              <a:t>) </a:t>
            </a:r>
            <a:r>
              <a:rPr lang="nb-NO" sz="1400" dirty="0" err="1" smtClean="0">
                <a:solidFill>
                  <a:srgbClr val="3366FF"/>
                </a:solidFill>
                <a:latin typeface="Arial"/>
                <a:cs typeface="Arial"/>
              </a:rPr>
              <a:t>quality</a:t>
            </a:r>
            <a:r>
              <a:rPr lang="nb-NO" sz="1400" dirty="0" smtClean="0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lang="nb-NO" sz="1400" dirty="0" err="1" smtClean="0">
                <a:solidFill>
                  <a:srgbClr val="3366FF"/>
                </a:solidFill>
                <a:latin typeface="Arial"/>
                <a:cs typeface="Arial"/>
              </a:rPr>
              <a:t>document</a:t>
            </a:r>
            <a:endParaRPr lang="nb-NO" sz="1400" dirty="0">
              <a:solidFill>
                <a:srgbClr val="3366FF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4200"/>
            <a:ext cx="9144000" cy="314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9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Elemental.thmx</Template>
  <TotalTime>11376</TotalTime>
  <Words>2203</Words>
  <Application>Microsoft Macintosh PowerPoint</Application>
  <PresentationFormat>On-screen Show (4:3)</PresentationFormat>
  <Paragraphs>384</Paragraphs>
  <Slides>30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Elemental</vt:lpstr>
      <vt:lpstr>INTAROS – Integrated Arctic Observation System</vt:lpstr>
      <vt:lpstr>INTAROS overall objective:</vt:lpstr>
      <vt:lpstr>PowerPoint Presentation</vt:lpstr>
      <vt:lpstr>Connected Arctic projects presently funded by EU </vt:lpstr>
      <vt:lpstr> </vt:lpstr>
      <vt:lpstr>PowerPoint Presentation</vt:lpstr>
      <vt:lpstr>Example: Atmosphere and ocean data from sea ice platforms and coastal stations disseminated through the International Arctic Buoy Program</vt:lpstr>
      <vt:lpstr>Oceanographical data</vt:lpstr>
      <vt:lpstr>Number of ocean observing platforms north of 60N from 1989 to 2015</vt:lpstr>
      <vt:lpstr>PowerPoint Presentation</vt:lpstr>
      <vt:lpstr>PowerPoint Presentation</vt:lpstr>
      <vt:lpstr>INTAROS Specific objectives (1)</vt:lpstr>
      <vt:lpstr>INTAROS Specific objectives (2)</vt:lpstr>
      <vt:lpstr>PowerPoint Presentation</vt:lpstr>
      <vt:lpstr>Workpackage structure</vt:lpstr>
      <vt:lpstr>PowerPoint Presentation</vt:lpstr>
      <vt:lpstr>Stakeholder groups</vt:lpstr>
      <vt:lpstr>PowerPoint Presentation</vt:lpstr>
      <vt:lpstr>PowerPoint Presentation</vt:lpstr>
      <vt:lpstr>PowerPoint Presentation</vt:lpstr>
      <vt:lpstr>PowerPoint Presentation</vt:lpstr>
      <vt:lpstr>Themes and theme leaders</vt:lpstr>
      <vt:lpstr>Expected impact (1) </vt:lpstr>
      <vt:lpstr>Expected impact (2) </vt:lpstr>
      <vt:lpstr>WP1: Requirements and strategy for Pan-Arctic Observing Systems  </vt:lpstr>
      <vt:lpstr>WP1 Specific objectives</vt:lpstr>
      <vt:lpstr>Organisation</vt:lpstr>
      <vt:lpstr>Partners</vt:lpstr>
      <vt:lpstr>WP-leaders and co-leaders</vt:lpstr>
      <vt:lpstr>INTAROS: Executive board</vt:lpstr>
    </vt:vector>
  </TitlesOfParts>
  <Company>NERSC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INTAROS – Integrated Arctic Observing System</dc:title>
  <dc:creator>Hanne Sagen</dc:creator>
  <cp:lastModifiedBy>Hanne Sagen</cp:lastModifiedBy>
  <cp:revision>373</cp:revision>
  <cp:lastPrinted>2017-01-05T10:32:23Z</cp:lastPrinted>
  <dcterms:created xsi:type="dcterms:W3CDTF">2016-08-18T13:13:13Z</dcterms:created>
  <dcterms:modified xsi:type="dcterms:W3CDTF">2017-01-11T06:14:44Z</dcterms:modified>
</cp:coreProperties>
</file>