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05" r:id="rId3"/>
    <p:sldId id="288" r:id="rId4"/>
    <p:sldId id="338" r:id="rId5"/>
    <p:sldId id="341" r:id="rId6"/>
    <p:sldId id="342" r:id="rId7"/>
    <p:sldId id="340" r:id="rId8"/>
    <p:sldId id="339" r:id="rId9"/>
    <p:sldId id="343" r:id="rId10"/>
    <p:sldId id="316" r:id="rId11"/>
    <p:sldId id="289" r:id="rId12"/>
    <p:sldId id="347" r:id="rId13"/>
    <p:sldId id="345" r:id="rId14"/>
    <p:sldId id="356" r:id="rId15"/>
    <p:sldId id="348" r:id="rId16"/>
    <p:sldId id="349" r:id="rId17"/>
    <p:sldId id="352" r:id="rId18"/>
    <p:sldId id="353" r:id="rId19"/>
    <p:sldId id="313" r:id="rId20"/>
    <p:sldId id="314" r:id="rId21"/>
    <p:sldId id="315" r:id="rId22"/>
    <p:sldId id="317" r:id="rId23"/>
    <p:sldId id="318" r:id="rId24"/>
    <p:sldId id="355" r:id="rId25"/>
    <p:sldId id="312" r:id="rId26"/>
    <p:sldId id="30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0"/>
    <p:restoredTop sz="94708"/>
  </p:normalViewPr>
  <p:slideViewPr>
    <p:cSldViewPr snapToGrid="0" snapToObjects="1">
      <p:cViewPr varScale="1">
        <p:scale>
          <a:sx n="88" d="100"/>
          <a:sy n="88" d="100"/>
        </p:scale>
        <p:origin x="184" y="1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3D725-ED82-EB48-9C86-F4EBC51497EF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3A1F7-C0EA-AB45-930D-DE854B09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4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2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23.jpeg"/><Relationship Id="rId5" Type="http://schemas.openxmlformats.org/officeDocument/2006/relationships/image" Target="../media/image33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669121"/>
            <a:ext cx="6498158" cy="1724867"/>
          </a:xfrm>
        </p:spPr>
        <p:txBody>
          <a:bodyPr/>
          <a:lstStyle/>
          <a:p>
            <a:r>
              <a:rPr lang="en-US" sz="3600" dirty="0"/>
              <a:t>IASC-SAON Arctic Data Committee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554799"/>
            <a:ext cx="6498159" cy="2631852"/>
          </a:xfrm>
        </p:spPr>
        <p:txBody>
          <a:bodyPr>
            <a:normAutofit/>
          </a:bodyPr>
          <a:lstStyle/>
          <a:p>
            <a:r>
              <a:rPr lang="en-US" dirty="0" smtClean="0"/>
              <a:t>Peter L. </a:t>
            </a:r>
            <a:r>
              <a:rPr lang="en-US" dirty="0" smtClean="0"/>
              <a:t>Pulsifer</a:t>
            </a:r>
            <a:endParaRPr lang="en-US" baseline="30000" dirty="0"/>
          </a:p>
          <a:p>
            <a:endParaRPr lang="en-US" dirty="0" smtClean="0"/>
          </a:p>
          <a:p>
            <a:r>
              <a:rPr lang="en-US" sz="1200" dirty="0" smtClean="0"/>
              <a:t>Chair, IASC-SAON Arctic Data Committee</a:t>
            </a:r>
          </a:p>
          <a:p>
            <a:r>
              <a:rPr lang="en-US" sz="1200" dirty="0" smtClean="0"/>
              <a:t>Co-Chair, IARPC Data Coordination Team</a:t>
            </a:r>
          </a:p>
          <a:p>
            <a:r>
              <a:rPr lang="en-US" sz="1200" dirty="0" smtClean="0"/>
              <a:t>Co-Lead,, GEO Cold Regions Initiative</a:t>
            </a:r>
          </a:p>
          <a:p>
            <a:r>
              <a:rPr lang="en-US" sz="1200" dirty="0" smtClean="0"/>
              <a:t>Research Scientist, </a:t>
            </a:r>
            <a:r>
              <a:rPr lang="en-US" sz="1200" dirty="0" smtClean="0"/>
              <a:t>National </a:t>
            </a:r>
            <a:r>
              <a:rPr lang="en-US" sz="1200" dirty="0" smtClean="0"/>
              <a:t>Snow and Ice Data Center, </a:t>
            </a:r>
            <a:endParaRPr lang="en-US" sz="1200" dirty="0" smtClean="0"/>
          </a:p>
          <a:p>
            <a:r>
              <a:rPr lang="en-US" sz="1200" dirty="0" smtClean="0"/>
              <a:t>CIRES</a:t>
            </a:r>
            <a:r>
              <a:rPr lang="en-US" sz="1200" dirty="0" smtClean="0"/>
              <a:t>, University of Colorado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11" y="6463674"/>
            <a:ext cx="1907225" cy="37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eloka_reindeer_seal_3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2" y="5952902"/>
            <a:ext cx="528637" cy="45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725" y="5945287"/>
            <a:ext cx="479058" cy="479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32"/>
            <a:ext cx="9124600" cy="760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" y="5472580"/>
            <a:ext cx="3489202" cy="12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Community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ADC Part of </a:t>
            </a:r>
            <a:r>
              <a:rPr lang="en-US" dirty="0" smtClean="0"/>
              <a:t>a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Working with initiatives from local to global</a:t>
            </a:r>
          </a:p>
          <a:p>
            <a:r>
              <a:rPr lang="en-US" dirty="0" smtClean="0"/>
              <a:t>Leading where appropriate, but promoting  other </a:t>
            </a:r>
            <a:r>
              <a:rPr lang="en-US" dirty="0" smtClean="0"/>
              <a:t>initiatives </a:t>
            </a:r>
            <a:r>
              <a:rPr lang="en-US" dirty="0" smtClean="0"/>
              <a:t>to ensure broad awareness of capacity across the community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9" y="1600201"/>
            <a:ext cx="3840162" cy="1387954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/>
          <a:srcRect l="-39724" r="-39724"/>
          <a:stretch>
            <a:fillRect/>
          </a:stretch>
        </p:blipFill>
        <p:spPr>
          <a:xfrm>
            <a:off x="5833344" y="3318527"/>
            <a:ext cx="4141486" cy="2236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356" y="5405293"/>
            <a:ext cx="2614985" cy="1387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1" y="4360747"/>
            <a:ext cx="3287318" cy="1479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755" y="3544668"/>
            <a:ext cx="2050670" cy="1317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880" y="4346000"/>
            <a:ext cx="3069501" cy="19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with </a:t>
            </a:r>
            <a:r>
              <a:rPr lang="en-US" dirty="0" smtClean="0"/>
              <a:t>Global/Regional </a:t>
            </a:r>
            <a:r>
              <a:rPr lang="en-US" dirty="0" smtClean="0"/>
              <a:t>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GEO (GEOCRI)</a:t>
            </a:r>
            <a:endParaRPr lang="en-US" b="1" dirty="0" smtClean="0"/>
          </a:p>
          <a:p>
            <a:r>
              <a:rPr lang="en-US" dirty="0" smtClean="0"/>
              <a:t>WMO</a:t>
            </a:r>
          </a:p>
          <a:p>
            <a:r>
              <a:rPr lang="en-US" dirty="0" smtClean="0"/>
              <a:t>RDA</a:t>
            </a:r>
          </a:p>
          <a:p>
            <a:r>
              <a:rPr lang="en-US" dirty="0" smtClean="0"/>
              <a:t>WDS</a:t>
            </a:r>
          </a:p>
          <a:p>
            <a:r>
              <a:rPr lang="en-US" dirty="0" smtClean="0"/>
              <a:t>CODATA</a:t>
            </a:r>
          </a:p>
          <a:p>
            <a:r>
              <a:rPr lang="is-IS" dirty="0" smtClean="0"/>
              <a:t>SeaDataCloud</a:t>
            </a:r>
          </a:p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166" y="1444532"/>
            <a:ext cx="3626701" cy="1924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84" y="3583267"/>
            <a:ext cx="4769054" cy="2146541"/>
          </a:xfrm>
          <a:prstGeom prst="rect">
            <a:avLst/>
          </a:prstGeom>
        </p:spPr>
      </p:pic>
      <p:pic>
        <p:nvPicPr>
          <p:cNvPr id="10" name="Picture 9" descr="Summary Response to GEO Cold Regions Program Work Plan_Page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65" y="4866583"/>
            <a:ext cx="3966362" cy="513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4947493"/>
            <a:ext cx="3355757" cy="1992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866" y="4734313"/>
            <a:ext cx="2736934" cy="22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with Polar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GEOCRI</a:t>
            </a:r>
          </a:p>
          <a:p>
            <a:r>
              <a:rPr lang="en-US" dirty="0" smtClean="0"/>
              <a:t>EU-</a:t>
            </a:r>
            <a:r>
              <a:rPr lang="en-US" dirty="0" err="1" smtClean="0"/>
              <a:t>PolarNet</a:t>
            </a:r>
            <a:endParaRPr lang="en-US" dirty="0" smtClean="0"/>
          </a:p>
          <a:p>
            <a:r>
              <a:rPr lang="en-US" dirty="0" smtClean="0"/>
              <a:t>Polar View / Polar TEP</a:t>
            </a:r>
          </a:p>
          <a:p>
            <a:r>
              <a:rPr lang="en-US" dirty="0" smtClean="0"/>
              <a:t>OGC ASDP</a:t>
            </a:r>
          </a:p>
          <a:p>
            <a:r>
              <a:rPr lang="en-US" dirty="0" smtClean="0"/>
              <a:t>Arctic SDI</a:t>
            </a:r>
          </a:p>
          <a:p>
            <a:r>
              <a:rPr lang="en-US" dirty="0" smtClean="0"/>
              <a:t>GCW</a:t>
            </a:r>
            <a:endParaRPr lang="en-US" dirty="0"/>
          </a:p>
          <a:p>
            <a:r>
              <a:rPr lang="en-US" dirty="0" smtClean="0"/>
              <a:t>SCADM</a:t>
            </a:r>
          </a:p>
          <a:p>
            <a:r>
              <a:rPr lang="en-US" dirty="0" smtClean="0"/>
              <a:t>SOOS</a:t>
            </a:r>
          </a:p>
          <a:p>
            <a:r>
              <a:rPr lang="en-US" dirty="0" smtClean="0"/>
              <a:t>AMAP</a:t>
            </a:r>
          </a:p>
          <a:p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55" y="1600201"/>
            <a:ext cx="4400284" cy="159040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/>
          <a:srcRect l="-39724" r="-39724"/>
          <a:stretch>
            <a:fillRect/>
          </a:stretch>
        </p:blipFill>
        <p:spPr>
          <a:xfrm>
            <a:off x="3340222" y="2324978"/>
            <a:ext cx="7454170" cy="4025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713" y="3575231"/>
            <a:ext cx="1949067" cy="23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arctic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85" y="1417638"/>
            <a:ext cx="5313196" cy="532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54540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dirty="0"/>
              <a:t>Linking with National Initiatives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042910" y="2892338"/>
            <a:ext cx="2379945" cy="237994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ALO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66" y="3529115"/>
            <a:ext cx="2303789" cy="12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44972" y="4534423"/>
            <a:ext cx="3513916" cy="222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The chair of the Board will serve as the US representative to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SAON to advance integration of US AON and SAON.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50312" y="1480267"/>
            <a:ext cx="4395637" cy="265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1" name="Picture 2" descr="Image result for SALON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9"/>
          <a:stretch/>
        </p:blipFill>
        <p:spPr bwMode="auto">
          <a:xfrm>
            <a:off x="4316289" y="2384568"/>
            <a:ext cx="1798499" cy="24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 - NOT FOR DISTRIBUTION</a:t>
            </a:r>
            <a:endParaRPr lang="en-US"/>
          </a:p>
        </p:txBody>
      </p:sp>
      <p:pic>
        <p:nvPicPr>
          <p:cNvPr id="4" name="Picture 3" descr="Screen Shot 2017-01-04 at 11.17.29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1" t="36692" r="22110" b="21960"/>
          <a:stretch/>
        </p:blipFill>
        <p:spPr>
          <a:xfrm>
            <a:off x="214619" y="1417638"/>
            <a:ext cx="4165977" cy="2776184"/>
          </a:xfrm>
          <a:prstGeom prst="rect">
            <a:avLst/>
          </a:prstGeom>
        </p:spPr>
      </p:pic>
      <p:pic>
        <p:nvPicPr>
          <p:cNvPr id="11" name="Picture 2" descr="ADC_letter_ADN_pg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01" y="4987785"/>
            <a:ext cx="2272381" cy="294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2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with Local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Focus on Community Based </a:t>
            </a:r>
            <a:r>
              <a:rPr lang="en-US" dirty="0" err="1" smtClean="0"/>
              <a:t>Monitoriing</a:t>
            </a:r>
            <a:endParaRPr lang="en-US" dirty="0" smtClean="0"/>
          </a:p>
          <a:p>
            <a:r>
              <a:rPr lang="en-US" dirty="0" smtClean="0"/>
              <a:t>Partnerships with groups such as </a:t>
            </a:r>
            <a:r>
              <a:rPr lang="en-US" b="1" dirty="0" smtClean="0"/>
              <a:t>ELOKA</a:t>
            </a:r>
            <a:r>
              <a:rPr lang="is-IS" dirty="0" smtClean="0"/>
              <a:t>…</a:t>
            </a:r>
            <a:endParaRPr lang="en-US" dirty="0"/>
          </a:p>
          <a:p>
            <a:r>
              <a:rPr lang="is-IS" dirty="0" smtClean="0"/>
              <a:t>… </a:t>
            </a:r>
            <a:r>
              <a:rPr lang="en-US" b="1" dirty="0" smtClean="0"/>
              <a:t>ELOKA</a:t>
            </a:r>
            <a:r>
              <a:rPr lang="en-US" dirty="0" smtClean="0"/>
              <a:t> is a part of INTAROS</a:t>
            </a:r>
            <a:endParaRPr lang="en-US" dirty="0" smtClean="0"/>
          </a:p>
          <a:p>
            <a:r>
              <a:rPr lang="en-US" dirty="0" smtClean="0"/>
              <a:t>Dedicated Indigenous representatives </a:t>
            </a:r>
            <a:r>
              <a:rPr lang="en-US" dirty="0" smtClean="0"/>
              <a:t>to be added to ADC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755" y="1630459"/>
            <a:ext cx="4535344" cy="2410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596" y="3924669"/>
            <a:ext cx="3681729" cy="27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Activity: Polar Connections Interoperability Workshop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addition to work plan)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0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Connections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893582" cy="4343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8-9 November, 2016, </a:t>
            </a:r>
            <a:r>
              <a:rPr lang="en-US" dirty="0" err="1" smtClean="0"/>
              <a:t>Frascati</a:t>
            </a:r>
            <a:r>
              <a:rPr lang="en-US" dirty="0" smtClean="0"/>
              <a:t>, Italy (ESA ESRIN)</a:t>
            </a:r>
          </a:p>
          <a:p>
            <a:r>
              <a:rPr lang="en-US" dirty="0" smtClean="0"/>
              <a:t>Co-Organized w EU-</a:t>
            </a:r>
            <a:r>
              <a:rPr lang="en-US" dirty="0" err="1" smtClean="0"/>
              <a:t>PolarNet</a:t>
            </a:r>
            <a:r>
              <a:rPr lang="en-US" dirty="0" smtClean="0"/>
              <a:t> and ADC meetings</a:t>
            </a:r>
          </a:p>
          <a:p>
            <a:r>
              <a:rPr lang="en-US" dirty="0" smtClean="0"/>
              <a:t>60 </a:t>
            </a:r>
            <a:r>
              <a:rPr lang="en-US" dirty="0"/>
              <a:t>representatives from 17 countries and </a:t>
            </a:r>
            <a:r>
              <a:rPr lang="en-US" dirty="0" smtClean="0"/>
              <a:t>fifteen </a:t>
            </a:r>
            <a:r>
              <a:rPr lang="en-US" dirty="0"/>
              <a:t>polar data organizations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7 Themes. </a:t>
            </a:r>
          </a:p>
          <a:p>
            <a:r>
              <a:rPr lang="en-US" dirty="0" smtClean="0"/>
              <a:t>Focus on </a:t>
            </a:r>
            <a:r>
              <a:rPr lang="en-US" u="sng" dirty="0" smtClean="0"/>
              <a:t>working</a:t>
            </a:r>
            <a:r>
              <a:rPr lang="en-US" dirty="0" smtClean="0"/>
              <a:t> sessions</a:t>
            </a:r>
          </a:p>
          <a:p>
            <a:r>
              <a:rPr lang="en-US" dirty="0" smtClean="0"/>
              <a:t>Report under development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229" y="1679955"/>
            <a:ext cx="3135086" cy="1585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471" y="4989286"/>
            <a:ext cx="2627529" cy="1908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484" y="3328192"/>
            <a:ext cx="2615067" cy="15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0434" cy="2557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0" y="4997450"/>
            <a:ext cx="2796330" cy="186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" y="4271963"/>
            <a:ext cx="3593641" cy="2414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362" y="-16785"/>
            <a:ext cx="4211638" cy="2574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042" y="2460625"/>
            <a:ext cx="1965974" cy="2633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03" y="2298700"/>
            <a:ext cx="1781055" cy="2516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958" y="4673600"/>
            <a:ext cx="1507903" cy="2238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7960" y="1203160"/>
            <a:ext cx="3212998" cy="1919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3250" y="2881313"/>
            <a:ext cx="3430202" cy="20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Discovery and Documentation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7058"/>
            <a:ext cx="3767485" cy="869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70399"/>
            <a:ext cx="3754672" cy="3250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06" y="1417638"/>
            <a:ext cx="3796027" cy="2009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140" y="1944661"/>
            <a:ext cx="3681860" cy="2116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72" y="4885166"/>
            <a:ext cx="3938734" cy="19728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828" y="3560946"/>
            <a:ext cx="3749292" cy="272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7151" y="3640846"/>
            <a:ext cx="5183020" cy="32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5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Arctic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as a Service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878" y="4687895"/>
            <a:ext cx="4286956" cy="2170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9" y="3587246"/>
            <a:ext cx="4405519" cy="2562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503" y="1815760"/>
            <a:ext cx="3738943" cy="2500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385" y="2388341"/>
            <a:ext cx="3297118" cy="3209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00174"/>
            <a:ext cx="1770279" cy="117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01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Social Sciences, Indigenous Knowledge, Community Based Observing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2134279"/>
            <a:ext cx="28575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1471"/>
            <a:ext cx="5548759" cy="2417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0" y="4547397"/>
            <a:ext cx="5790660" cy="1749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770" y="4085858"/>
            <a:ext cx="4149228" cy="2766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24" y="1131517"/>
            <a:ext cx="1542518" cy="1071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671" y="1449377"/>
            <a:ext cx="3001329" cy="1639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" y="3792593"/>
            <a:ext cx="2537042" cy="110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Data and Computing Platforms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60" y="2347194"/>
            <a:ext cx="2975399" cy="2108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070" y="4731154"/>
            <a:ext cx="2844378" cy="165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45" y="1841626"/>
            <a:ext cx="5686054" cy="3716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" y="5055923"/>
            <a:ext cx="3209708" cy="18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Governance &amp; Sustainability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540" y="1444532"/>
            <a:ext cx="3695011" cy="321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66" y="4914067"/>
            <a:ext cx="5790660" cy="1749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4874"/>
            <a:ext cx="3759019" cy="2166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057" y="2547441"/>
            <a:ext cx="3503702" cy="2366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041" y="4271483"/>
            <a:ext cx="3759019" cy="23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</a:t>
            </a:r>
            <a:r>
              <a:rPr lang="en-US" dirty="0" smtClean="0"/>
              <a:t>of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</a:t>
            </a:r>
            <a:r>
              <a:rPr lang="en-US" dirty="0" smtClean="0"/>
              <a:t>ey current challenges </a:t>
            </a:r>
            <a:r>
              <a:rPr lang="en-US" dirty="0"/>
              <a:t>are </a:t>
            </a:r>
            <a:r>
              <a:rPr lang="en-US" b="1" dirty="0"/>
              <a:t>social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 smtClean="0"/>
              <a:t>organizational</a:t>
            </a:r>
            <a:r>
              <a:rPr lang="en-US" dirty="0" smtClean="0"/>
              <a:t> rather </a:t>
            </a:r>
            <a:r>
              <a:rPr lang="en-US" dirty="0"/>
              <a:t>than technical : supporting human networks, promoting standards, and aligning policy with implementation</a:t>
            </a:r>
            <a:endParaRPr lang="en-US" dirty="0" smtClean="0"/>
          </a:p>
          <a:p>
            <a:r>
              <a:rPr lang="en-US" b="1" dirty="0" smtClean="0"/>
              <a:t>Federated search </a:t>
            </a:r>
            <a:r>
              <a:rPr lang="en-US" dirty="0" smtClean="0"/>
              <a:t>a priority – multi-partner initiative developing – leveraging existing platforms (ADE, PDC, GEOSS </a:t>
            </a:r>
            <a:r>
              <a:rPr lang="en-US" dirty="0" err="1" smtClean="0"/>
              <a:t>etc</a:t>
            </a:r>
            <a:r>
              <a:rPr lang="en-US" dirty="0" smtClean="0"/>
              <a:t>), sharing code</a:t>
            </a:r>
            <a:endParaRPr lang="en-US" dirty="0" smtClean="0"/>
          </a:p>
          <a:p>
            <a:r>
              <a:rPr lang="en-US" dirty="0" smtClean="0"/>
              <a:t>Formation </a:t>
            </a:r>
            <a:r>
              <a:rPr lang="en-US" dirty="0" smtClean="0"/>
              <a:t>of Cloud/VRE </a:t>
            </a:r>
            <a:r>
              <a:rPr lang="en-US" dirty="0" smtClean="0"/>
              <a:t>group (A. Fleming)</a:t>
            </a:r>
          </a:p>
          <a:p>
            <a:r>
              <a:rPr lang="en-US" dirty="0" smtClean="0"/>
              <a:t>Formation of RDA partnership</a:t>
            </a:r>
          </a:p>
          <a:p>
            <a:r>
              <a:rPr lang="en-US" dirty="0" smtClean="0"/>
              <a:t>Publication of results including recommendations (ASSW Prague)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628" y="5829918"/>
            <a:ext cx="1520288" cy="943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771" y="5870053"/>
            <a:ext cx="1245055" cy="9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0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Mobilizing Data Through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683" y="1614716"/>
            <a:ext cx="7723868" cy="41039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 active, </a:t>
            </a:r>
            <a:r>
              <a:rPr lang="en-US" b="1" dirty="0" smtClean="0"/>
              <a:t>collaborative</a:t>
            </a:r>
            <a:r>
              <a:rPr lang="en-US" dirty="0" smtClean="0"/>
              <a:t> community has been established and is growing</a:t>
            </a:r>
          </a:p>
          <a:p>
            <a:r>
              <a:rPr lang="en-US" dirty="0" smtClean="0"/>
              <a:t>ADC </a:t>
            </a:r>
            <a:r>
              <a:rPr lang="en-US" dirty="0" smtClean="0"/>
              <a:t>is about </a:t>
            </a:r>
            <a:r>
              <a:rPr lang="en-US" b="1" dirty="0" smtClean="0"/>
              <a:t>promoting connections </a:t>
            </a:r>
            <a:r>
              <a:rPr lang="en-US" dirty="0" smtClean="0"/>
              <a:t>and </a:t>
            </a:r>
            <a:r>
              <a:rPr lang="en-US" b="1" dirty="0" smtClean="0"/>
              <a:t>interoperability</a:t>
            </a:r>
            <a:r>
              <a:rPr lang="en-US" dirty="0" smtClean="0"/>
              <a:t> through SAON, IASC and </a:t>
            </a:r>
            <a:r>
              <a:rPr lang="en-US" b="1" dirty="0" smtClean="0"/>
              <a:t>strong, working partnerships</a:t>
            </a:r>
            <a:r>
              <a:rPr lang="en-US" dirty="0" smtClean="0"/>
              <a:t> </a:t>
            </a:r>
            <a:r>
              <a:rPr lang="en-US" dirty="0" smtClean="0"/>
              <a:t>with many </a:t>
            </a:r>
            <a:r>
              <a:rPr lang="en-US" dirty="0" smtClean="0"/>
              <a:t>other initiatives </a:t>
            </a:r>
            <a:r>
              <a:rPr lang="en-US" dirty="0" smtClean="0"/>
              <a:t>(</a:t>
            </a:r>
            <a:r>
              <a:rPr lang="en-US" dirty="0" err="1" smtClean="0"/>
              <a:t>e.g</a:t>
            </a:r>
            <a:r>
              <a:rPr lang="en-US" dirty="0" smtClean="0"/>
              <a:t>  EU-</a:t>
            </a:r>
            <a:r>
              <a:rPr lang="en-US" dirty="0" err="1" smtClean="0"/>
              <a:t>PolarNet</a:t>
            </a:r>
            <a:r>
              <a:rPr lang="en-US" dirty="0" smtClean="0"/>
              <a:t>, SCADM/SOOS, ESA, Polar View, GEOCRI, RDA, many others)</a:t>
            </a:r>
            <a:endParaRPr lang="en-US" dirty="0" smtClean="0"/>
          </a:p>
          <a:p>
            <a:r>
              <a:rPr lang="en-US" dirty="0" smtClean="0"/>
              <a:t>Promote and leverage existing or emerging capacity while identifying and working to fill gaps</a:t>
            </a:r>
          </a:p>
          <a:p>
            <a:r>
              <a:rPr lang="en-US" b="1" u="sng" dirty="0" smtClean="0"/>
              <a:t>INTAROS stands to play a major role in the Arctic (polar) data community! How?</a:t>
            </a:r>
            <a:endParaRPr lang="en-US" b="1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7087"/>
            <a:ext cx="1457592" cy="890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425" y="5967087"/>
            <a:ext cx="1532575" cy="903980"/>
          </a:xfrm>
          <a:prstGeom prst="rect">
            <a:avLst/>
          </a:prstGeom>
        </p:spPr>
      </p:pic>
      <p:pic>
        <p:nvPicPr>
          <p:cNvPr id="6" name="Content Placeholder 3" descr="IMG_20151027_101525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0" b="13990"/>
          <a:stretch>
            <a:fillRect/>
          </a:stretch>
        </p:blipFill>
        <p:spPr>
          <a:xfrm>
            <a:off x="2852461" y="5980154"/>
            <a:ext cx="1496632" cy="890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962" y="5956668"/>
            <a:ext cx="927034" cy="914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16" y="776054"/>
            <a:ext cx="1791484" cy="6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is Big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125" b="6125"/>
          <a:stretch>
            <a:fillRect/>
          </a:stretch>
        </p:blipFill>
        <p:spPr>
          <a:xfrm>
            <a:off x="231763" y="1600201"/>
            <a:ext cx="4194643" cy="22654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380" y="1595202"/>
            <a:ext cx="3758809" cy="3190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2804"/>
            <a:ext cx="4085257" cy="210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739" y="4257663"/>
            <a:ext cx="3319479" cy="230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676" y="3039933"/>
            <a:ext cx="2899022" cy="1745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5257" y="4128068"/>
            <a:ext cx="4979218" cy="24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Arctic Data: </a:t>
            </a:r>
            <a:r>
              <a:rPr lang="en-US" sz="3200" dirty="0" smtClean="0"/>
              <a:t>Opportunities, Challenges and the Way Forward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851" b="3851"/>
          <a:stretch>
            <a:fillRect/>
          </a:stretch>
        </p:blipFill>
        <p:spPr>
          <a:xfrm>
            <a:off x="457200" y="1600200"/>
            <a:ext cx="3550356" cy="19525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304" y="3573313"/>
            <a:ext cx="4374444" cy="1300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9332"/>
            <a:ext cx="3499556" cy="2325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011" y="1326287"/>
            <a:ext cx="2420172" cy="2063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706" y="1815496"/>
            <a:ext cx="2990144" cy="2521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1" y="4390351"/>
            <a:ext cx="4759967" cy="2454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122" y="4336747"/>
            <a:ext cx="2748700" cy="2491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9960" y="2977792"/>
            <a:ext cx="2896829" cy="1483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9611" y="4966129"/>
            <a:ext cx="2988572" cy="18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Arctic Data Committee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Arctic Data Committee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Formed Nov ‘14</a:t>
            </a:r>
          </a:p>
          <a:p>
            <a:r>
              <a:rPr lang="en-US" dirty="0" smtClean="0"/>
              <a:t>IASC-SAON partnership</a:t>
            </a:r>
          </a:p>
          <a:p>
            <a:r>
              <a:rPr lang="en-US" dirty="0" smtClean="0"/>
              <a:t>National and voluntary members</a:t>
            </a:r>
          </a:p>
          <a:p>
            <a:r>
              <a:rPr lang="en-US" dirty="0" smtClean="0"/>
              <a:t>Promote and enable:</a:t>
            </a:r>
          </a:p>
          <a:p>
            <a:pPr lvl="1"/>
            <a:r>
              <a:rPr lang="en-US" dirty="0" smtClean="0"/>
              <a:t>Ethically open access</a:t>
            </a:r>
          </a:p>
          <a:p>
            <a:pPr lvl="1"/>
            <a:r>
              <a:rPr lang="en-US" dirty="0" smtClean="0"/>
              <a:t>Attribution</a:t>
            </a:r>
          </a:p>
          <a:p>
            <a:pPr lvl="1"/>
            <a:r>
              <a:rPr lang="en-US" dirty="0" smtClean="0"/>
              <a:t>Standards and interoperability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9111" y="2733054"/>
            <a:ext cx="3202440" cy="1685595"/>
          </a:xfrm>
          <a:prstGeom prst="rect">
            <a:avLst/>
          </a:prstGeom>
        </p:spPr>
      </p:pic>
      <p:pic>
        <p:nvPicPr>
          <p:cNvPr id="7" name="Content Placeholder 3" descr="IMG_20151027_101525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0" b="13990"/>
          <a:stretch>
            <a:fillRect/>
          </a:stretch>
        </p:blipFill>
        <p:spPr>
          <a:xfrm>
            <a:off x="6836466" y="1498745"/>
            <a:ext cx="1833225" cy="1057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8720" y="4525082"/>
            <a:ext cx="21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arcticdc.org</a:t>
            </a:r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/>
          <a:srcRect l="-36225" r="-36225"/>
          <a:stretch>
            <a:fillRect/>
          </a:stretch>
        </p:blipFill>
        <p:spPr>
          <a:xfrm>
            <a:off x="3116833" y="5114729"/>
            <a:ext cx="3221300" cy="1739731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/>
          <a:srcRect t="21094" b="21094"/>
          <a:stretch>
            <a:fillRect/>
          </a:stretch>
        </p:blipFill>
        <p:spPr>
          <a:xfrm>
            <a:off x="6085280" y="5206074"/>
            <a:ext cx="3058720" cy="16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IASC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Encouraging </a:t>
            </a:r>
            <a:r>
              <a:rPr lang="en-US" dirty="0"/>
              <a:t>and facilitating cooperation in all aspects of Arctic </a:t>
            </a:r>
            <a:r>
              <a:rPr lang="en-US" dirty="0" smtClean="0"/>
              <a:t>research</a:t>
            </a:r>
          </a:p>
          <a:p>
            <a:r>
              <a:rPr lang="en-US" dirty="0" smtClean="0"/>
              <a:t>Built on scientific working groups</a:t>
            </a:r>
          </a:p>
          <a:p>
            <a:r>
              <a:rPr lang="en-US" dirty="0"/>
              <a:t>Seeks to ensure that scientific data and information from the Arctic are safeguarded, freely exchangeable and accessible;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1388" y="1999271"/>
            <a:ext cx="3840162" cy="3545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88" y="3771900"/>
            <a:ext cx="4042436" cy="27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Facilitates development of </a:t>
            </a:r>
            <a:r>
              <a:rPr lang="en-US" dirty="0" smtClean="0"/>
              <a:t>well-defined </a:t>
            </a:r>
            <a:r>
              <a:rPr lang="en-US" b="1" dirty="0"/>
              <a:t>observing networks</a:t>
            </a:r>
            <a:r>
              <a:rPr lang="en-US" dirty="0"/>
              <a:t> that enable users to have access to </a:t>
            </a:r>
            <a:r>
              <a:rPr lang="en-US" b="1" dirty="0"/>
              <a:t>free, open </a:t>
            </a:r>
            <a:r>
              <a:rPr lang="en-US" dirty="0"/>
              <a:t>and high quality </a:t>
            </a:r>
            <a:r>
              <a:rPr lang="en-US" b="1" dirty="0"/>
              <a:t>data</a:t>
            </a:r>
            <a:r>
              <a:rPr lang="en-US" dirty="0"/>
              <a:t> that will realize pan-Arctic and global value-added services and provide </a:t>
            </a:r>
            <a:r>
              <a:rPr lang="en-US" b="1" dirty="0"/>
              <a:t>societal </a:t>
            </a:r>
            <a:r>
              <a:rPr lang="en-US" b="1" dirty="0" smtClean="0"/>
              <a:t>benefits</a:t>
            </a:r>
          </a:p>
          <a:p>
            <a:r>
              <a:rPr lang="en-US" dirty="0" smtClean="0"/>
              <a:t>coordination</a:t>
            </a:r>
          </a:p>
          <a:p>
            <a:r>
              <a:rPr lang="en-US" dirty="0" smtClean="0"/>
              <a:t>integration </a:t>
            </a:r>
            <a:endParaRPr lang="en-US" dirty="0"/>
          </a:p>
          <a:p>
            <a:r>
              <a:rPr lang="en-US" dirty="0"/>
              <a:t>sharing and synthesis of </a:t>
            </a:r>
            <a:r>
              <a:rPr lang="en-US" dirty="0" smtClean="0"/>
              <a:t>data</a:t>
            </a:r>
            <a:endParaRPr lang="en-US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Joint effort of Arctic Council and IASC</a:t>
            </a:r>
          </a:p>
          <a:p>
            <a:r>
              <a:rPr lang="en-US" dirty="0" smtClean="0"/>
              <a:t>Membership</a:t>
            </a:r>
          </a:p>
          <a:p>
            <a:pPr lvl="1"/>
            <a:r>
              <a:rPr lang="en-US" dirty="0" smtClean="0"/>
              <a:t>Nations</a:t>
            </a:r>
          </a:p>
          <a:p>
            <a:pPr lvl="1"/>
            <a:r>
              <a:rPr lang="en-US" dirty="0" smtClean="0"/>
              <a:t>Permanent Participants</a:t>
            </a:r>
          </a:p>
          <a:p>
            <a:pPr lvl="1"/>
            <a:r>
              <a:rPr lang="en-US" dirty="0" smtClean="0"/>
              <a:t>AC Working Groups</a:t>
            </a:r>
          </a:p>
          <a:p>
            <a:pPr lvl="1"/>
            <a:r>
              <a:rPr lang="en-US" dirty="0" smtClean="0"/>
              <a:t>Orgs: </a:t>
            </a:r>
            <a:r>
              <a:rPr lang="en-US" altLang="da-DK" dirty="0"/>
              <a:t>European Commission, EEA, GEO, ICES, IPA, ISAC, </a:t>
            </a:r>
            <a:r>
              <a:rPr lang="en-US" altLang="da-DK" dirty="0" smtClean="0"/>
              <a:t>WMO, others</a:t>
            </a:r>
          </a:p>
          <a:p>
            <a:pPr lvl="1"/>
            <a:r>
              <a:rPr lang="en-US" dirty="0"/>
              <a:t>Networks: IASOA, </a:t>
            </a:r>
            <a:r>
              <a:rPr lang="en-US" dirty="0" smtClean="0"/>
              <a:t>INTERAC, others</a:t>
            </a:r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68313" y="260350"/>
          <a:ext cx="248602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3" imgW="2486372" imgH="933580" progId="MSPhotoEd.3">
                  <p:embed/>
                </p:oleObj>
              </mc:Choice>
              <mc:Fallback>
                <p:oleObj r:id="rId3" imgW="2486372" imgH="9335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60350"/>
                        <a:ext cx="2486025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69" y="0"/>
            <a:ext cx="1766431" cy="1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6"/>
          <a:srcRect t="7325" r="2178"/>
          <a:stretch/>
        </p:blipFill>
        <p:spPr>
          <a:xfrm>
            <a:off x="0" y="5851038"/>
            <a:ext cx="1328615" cy="100696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24" y="5395018"/>
            <a:ext cx="2661943" cy="109716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9780" y="5796690"/>
            <a:ext cx="2016369" cy="10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ADC Work Plan and Activities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Advises </a:t>
            </a:r>
            <a:r>
              <a:rPr lang="en-US" dirty="0"/>
              <a:t>IASC and SAON on matters related to data management and data sharing </a:t>
            </a:r>
            <a:endParaRPr lang="en-US" dirty="0" smtClean="0"/>
          </a:p>
          <a:p>
            <a:r>
              <a:rPr lang="en-US" dirty="0" smtClean="0"/>
              <a:t>Mapping Arctic Data Ecosystem initiative</a:t>
            </a:r>
          </a:p>
          <a:p>
            <a:r>
              <a:rPr lang="en-US" dirty="0" smtClean="0"/>
              <a:t>Metadata and discovery initiative</a:t>
            </a:r>
          </a:p>
          <a:p>
            <a:r>
              <a:rPr lang="en-US" dirty="0" smtClean="0"/>
              <a:t>Workshops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10" y="5144949"/>
            <a:ext cx="2477257" cy="1597304"/>
          </a:xfrm>
          <a:prstGeom prst="rect">
            <a:avLst/>
          </a:prstGeom>
        </p:spPr>
      </p:pic>
      <p:pic>
        <p:nvPicPr>
          <p:cNvPr id="6" name="Content Placeholder 3" descr="IMG_20151027_101525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0" b="13990"/>
          <a:stretch>
            <a:fillRect/>
          </a:stretch>
        </p:blipFill>
        <p:spPr>
          <a:xfrm>
            <a:off x="6285879" y="1492298"/>
            <a:ext cx="2561326" cy="1690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715" y="2762760"/>
            <a:ext cx="2841158" cy="280243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33" y="5382174"/>
            <a:ext cx="4151875" cy="136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image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" y="5276649"/>
            <a:ext cx="2519721" cy="66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8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6190</TotalTime>
  <Words>594</Words>
  <Application>Microsoft Macintosh PowerPoint</Application>
  <PresentationFormat>On-screen Show (4:3)</PresentationFormat>
  <Paragraphs>99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News Gothic MT</vt:lpstr>
      <vt:lpstr>Wingdings 2</vt:lpstr>
      <vt:lpstr>Calibri</vt:lpstr>
      <vt:lpstr>Breeze</vt:lpstr>
      <vt:lpstr>MSPhotoEd.3</vt:lpstr>
      <vt:lpstr>IASC-SAON Arctic Data Committee</vt:lpstr>
      <vt:lpstr>Data and Arctic Data</vt:lpstr>
      <vt:lpstr>Data is Big</vt:lpstr>
      <vt:lpstr>Arctic Data: Opportunities, Challenges and the Way Forward</vt:lpstr>
      <vt:lpstr>The Arctic Data Committee</vt:lpstr>
      <vt:lpstr>Arctic Data Committee</vt:lpstr>
      <vt:lpstr>IASC</vt:lpstr>
      <vt:lpstr>SAON</vt:lpstr>
      <vt:lpstr>ADC Work Plan and Activities</vt:lpstr>
      <vt:lpstr>The Community</vt:lpstr>
      <vt:lpstr>ADC Part of a Network</vt:lpstr>
      <vt:lpstr>Linking with Global/Regional Initiatives</vt:lpstr>
      <vt:lpstr>Linking with Polar Initiatives</vt:lpstr>
      <vt:lpstr>Linking with National Initiatives</vt:lpstr>
      <vt:lpstr>Linking with Local Communities</vt:lpstr>
      <vt:lpstr>Recent Activity: Polar Connections Interoperability Workshop</vt:lpstr>
      <vt:lpstr>Polar Connections Workshop</vt:lpstr>
      <vt:lpstr>PowerPoint Presentation</vt:lpstr>
      <vt:lpstr>Data Discovery and Documentation</vt:lpstr>
      <vt:lpstr>Data as a Service</vt:lpstr>
      <vt:lpstr>Social Sciences, Indigenous Knowledge, Community Based Observing</vt:lpstr>
      <vt:lpstr>Cloud Data and Computing Platforms </vt:lpstr>
      <vt:lpstr>Governance &amp; Sustainability</vt:lpstr>
      <vt:lpstr>Highlights of Results</vt:lpstr>
      <vt:lpstr>Summary</vt:lpstr>
      <vt:lpstr>Mobilizing Data Through Collaboration</vt:lpstr>
    </vt:vector>
  </TitlesOfParts>
  <Company>University of Colorado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L Pulsifer</dc:creator>
  <cp:lastModifiedBy>Peter L. Pulsifer</cp:lastModifiedBy>
  <cp:revision>331</cp:revision>
  <dcterms:created xsi:type="dcterms:W3CDTF">2016-03-15T11:03:37Z</dcterms:created>
  <dcterms:modified xsi:type="dcterms:W3CDTF">2017-01-11T07:52:25Z</dcterms:modified>
</cp:coreProperties>
</file>