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60" r:id="rId2"/>
    <p:sldId id="367" r:id="rId3"/>
    <p:sldId id="368" r:id="rId4"/>
    <p:sldId id="370" r:id="rId5"/>
    <p:sldId id="37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CC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1293" autoAdjust="0"/>
  </p:normalViewPr>
  <p:slideViewPr>
    <p:cSldViewPr>
      <p:cViewPr varScale="1">
        <p:scale>
          <a:sx n="116" d="100"/>
          <a:sy n="116" d="100"/>
        </p:scale>
        <p:origin x="18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F337-D877-45FF-94A7-A267E01E2440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9E0F7-E5B8-47D2-93AF-7BE3CBF19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1189-01F4-4C7D-B570-D5AF56D4EB03}" type="datetime1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A47-80CB-45D4-80FA-517CBBDDCE65}" type="datetime1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7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BD2E-C881-49E2-B0F7-4E9EF8D76AD7}" type="datetime1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6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797A-2D96-43CF-99C0-8FBE0C47E90B}" type="datetime1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16EE-C8A2-485B-B293-57DD54D245E5}" type="datetime1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6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0AF-4094-491B-BE7C-8B8389D7AFBD}" type="datetime1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95AA-B21A-4E94-9BEC-F8BAC1E5C76C}" type="datetime1">
              <a:rPr lang="en-US" smtClean="0"/>
              <a:t>5/28/20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7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057D-32CC-486B-BD7C-9C5A377F0F20}" type="datetime1">
              <a:rPr lang="en-US" smtClean="0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8734-2398-4279-8865-CD2D7E4B0CC9}" type="datetime1">
              <a:rPr lang="en-US" smtClean="0"/>
              <a:t>5/28/20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3443-8A63-48FF-99C7-9EA24CC0A4DD}" type="datetime1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909-7541-47AE-8F30-FD3295C02560}" type="datetime1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A7B9B-B70A-4A28-912C-7F7393D3AE42}" type="datetime1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C21C-294D-4770-8DF1-D7FFD09CBDA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2" descr="C:\Users\sandrasa\Desktop\SelectedPhotos\KV Svalbard - Håkon Kjøllmoen 20160708 308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rasa\Desktop\SelectedPhotos\UPM-Helicopter-borne_GPR_me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156619"/>
            <a:ext cx="764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WP7 – Contribution to INTAROS Roadmap</a:t>
            </a:r>
          </a:p>
        </p:txBody>
      </p:sp>
      <p:pic>
        <p:nvPicPr>
          <p:cNvPr id="7" name="Picture 2" descr="Image result for the university of sheffie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11" y="3774929"/>
            <a:ext cx="1826576" cy="78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fct.mct.pt\dept\Eurocean\OFFICE\LOGOS\2016 EurOcean Logo\png - bitmap web\eurOcean-logo-posi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3" y="3666068"/>
            <a:ext cx="3325857" cy="9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8299" y="272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Higgins &amp;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Donatalla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Zona</a:t>
            </a:r>
          </a:p>
        </p:txBody>
      </p:sp>
      <p:pic>
        <p:nvPicPr>
          <p:cNvPr id="1030" name="Picture 6" descr="C:\Users\sandrasa\Downloads\PNG-bitmap(RGB-alpha channel)-20170105T152457Z\PNG-bitmap(RGB-alpha channel)\INTAROS_v1-white-negativ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7800" cy="8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091492" y="6212247"/>
            <a:ext cx="2133600" cy="365125"/>
          </a:xfrm>
        </p:spPr>
        <p:txBody>
          <a:bodyPr/>
          <a:lstStyle/>
          <a:p>
            <a:fld id="{24FDC21C-294D-4770-8DF1-D7FFD09CBDAC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85800" y="5108854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</a:t>
            </a:r>
          </a:p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sz="1600" baseline="30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71" y="3843624"/>
            <a:ext cx="1856895" cy="71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9807237"/>
            <a:ext cx="1762125" cy="1171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36000" y="20023692"/>
            <a:ext cx="46349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This project has received </a:t>
            </a:r>
            <a:r>
              <a:rPr lang="en-GB" sz="1400" dirty="0" err="1"/>
              <a:t>funing</a:t>
            </a:r>
            <a:r>
              <a:rPr lang="en-GB" sz="1400" dirty="0"/>
              <a:t> from the European Union’s </a:t>
            </a:r>
          </a:p>
          <a:p>
            <a:r>
              <a:rPr lang="en-GB" sz="1400" dirty="0"/>
              <a:t>Horizon 2020 research and innovation programme under </a:t>
            </a:r>
          </a:p>
          <a:p>
            <a:r>
              <a:rPr lang="en-GB" sz="1400" dirty="0"/>
              <a:t>grant agreement No 727890.</a:t>
            </a:r>
            <a:endParaRPr lang="en-GB" sz="1400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73" y="5935260"/>
            <a:ext cx="987850" cy="656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6068827"/>
            <a:ext cx="684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project has received funding from the European Union’s Horizon 2020 research and innovation programme under grant agreement No 727890.</a:t>
            </a:r>
            <a:endParaRPr lang="en-GB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192574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Unknown-1 4.jpe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30488" r="876" b="6055"/>
          <a:stretch/>
        </p:blipFill>
        <p:spPr>
          <a:xfrm>
            <a:off x="133120" y="3429000"/>
            <a:ext cx="5614295" cy="2840788"/>
          </a:xfrm>
        </p:spPr>
      </p:pic>
      <p:sp>
        <p:nvSpPr>
          <p:cNvPr id="3" name="Rectangle 2"/>
          <p:cNvSpPr/>
          <p:nvPr/>
        </p:nvSpPr>
        <p:spPr>
          <a:xfrm>
            <a:off x="133120" y="3810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Engagement</a:t>
            </a:r>
            <a:r>
              <a:rPr lang="en-GB" sz="2000" dirty="0"/>
              <a:t> with local communities and civil society organizations.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120" y="14478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Community-based monitoring</a:t>
            </a:r>
            <a:r>
              <a:rPr lang="en-GB" sz="2000" dirty="0"/>
              <a:t>.</a:t>
            </a:r>
          </a:p>
        </p:txBody>
      </p:sp>
      <p:pic>
        <p:nvPicPr>
          <p:cNvPr id="8" name="Pladsholder til indhold 4" descr="L105020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52401"/>
            <a:ext cx="2717848" cy="4141342"/>
          </a:xfrm>
          <a:prstGeom prst="rect">
            <a:avLst/>
          </a:prstGeom>
        </p:spPr>
      </p:pic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223F041-217B-446C-8DE0-88CE35346D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19536"/>
            <a:ext cx="2770112" cy="18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6011333" y="4758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2540299" y="17434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pic>
        <p:nvPicPr>
          <p:cNvPr id="6" name="Billede 5" descr="UArctic_logo_cmyk (1)-kop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701" y="334631"/>
            <a:ext cx="952500" cy="736600"/>
          </a:xfrm>
          <a:prstGeom prst="rect">
            <a:avLst/>
          </a:prstGeom>
        </p:spPr>
      </p:pic>
      <p:pic>
        <p:nvPicPr>
          <p:cNvPr id="5" name="Billede 4" descr="gallery pages (2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6600"/>
            <a:ext cx="4853769" cy="3433998"/>
          </a:xfrm>
          <a:prstGeom prst="rect">
            <a:avLst/>
          </a:prstGeom>
        </p:spPr>
      </p:pic>
      <p:pic>
        <p:nvPicPr>
          <p:cNvPr id="13" name="Pladsholder til indhold 4" descr="Et billede, der indeholder græs, person, poserer, udendørs&#10;&#10;Automatisk genereret beskrivelse">
            <a:extLst>
              <a:ext uri="{FF2B5EF4-FFF2-40B4-BE49-F238E27FC236}">
                <a16:creationId xmlns:a16="http://schemas.microsoft.com/office/drawing/2014/main" id="{2ED544DC-C431-874A-9EA4-B260182FB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75049" y="73554"/>
            <a:ext cx="4830851" cy="3755232"/>
          </a:xfrm>
        </p:spPr>
      </p:pic>
      <p:sp>
        <p:nvSpPr>
          <p:cNvPr id="14" name="Rectangle 13"/>
          <p:cNvSpPr/>
          <p:nvPr/>
        </p:nvSpPr>
        <p:spPr>
          <a:xfrm>
            <a:off x="152400" y="613248"/>
            <a:ext cx="3215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Creating opportunities for </a:t>
            </a:r>
            <a:r>
              <a:rPr lang="en-GB" sz="2000" b="1" dirty="0"/>
              <a:t>knowledge exchange</a:t>
            </a:r>
            <a:r>
              <a:rPr lang="en-GB" sz="20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09881" y="4639656"/>
            <a:ext cx="3215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Creating opportunities for </a:t>
            </a:r>
            <a:r>
              <a:rPr lang="en-GB" sz="2000" b="1" dirty="0"/>
              <a:t>debate and discussion</a:t>
            </a:r>
            <a:r>
              <a:rPr lang="en-GB" sz="20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1743423"/>
            <a:ext cx="3215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Creating opportunities for </a:t>
            </a:r>
            <a:r>
              <a:rPr lang="en-GB" sz="2000" b="1" dirty="0"/>
              <a:t>multi-sector</a:t>
            </a:r>
            <a:r>
              <a:rPr lang="en-GB" sz="2000" dirty="0"/>
              <a:t> </a:t>
            </a:r>
            <a:r>
              <a:rPr lang="en-GB" sz="2000" b="1" dirty="0"/>
              <a:t>engagement: </a:t>
            </a:r>
            <a:r>
              <a:rPr lang="en-GB" sz="2000" dirty="0"/>
              <a:t>decision makers, industry, communities.</a:t>
            </a:r>
          </a:p>
        </p:txBody>
      </p:sp>
    </p:spTree>
    <p:extLst>
      <p:ext uri="{BB962C8B-B14F-4D97-AF65-F5344CB8AC3E}">
        <p14:creationId xmlns:p14="http://schemas.microsoft.com/office/powerpoint/2010/main" val="199930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indhold 8">
            <a:extLst>
              <a:ext uri="{FF2B5EF4-FFF2-40B4-BE49-F238E27FC236}">
                <a16:creationId xmlns:a16="http://schemas.microsoft.com/office/drawing/2014/main" id="{1F761115-19C8-7341-AF46-B6D949F4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57104"/>
            <a:ext cx="3651435" cy="5206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75" y="135070"/>
            <a:ext cx="2313801" cy="2826628"/>
          </a:xfrm>
          <a:prstGeom prst="rect">
            <a:avLst/>
          </a:prstGeom>
        </p:spPr>
      </p:pic>
      <p:pic>
        <p:nvPicPr>
          <p:cNvPr id="11" name="Billede 3" descr="Et billede, der indeholder person, indendørs, gruppe, væg&#10;&#10;Automatisk genereret beskrivelse">
            <a:extLst>
              <a:ext uri="{FF2B5EF4-FFF2-40B4-BE49-F238E27FC236}">
                <a16:creationId xmlns:a16="http://schemas.microsoft.com/office/drawing/2014/main" id="{E23152F5-4846-AD42-8CD0-B46F68C764C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06841"/>
            <a:ext cx="3910870" cy="25567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3795" y="304800"/>
            <a:ext cx="24032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Provide </a:t>
            </a:r>
            <a:r>
              <a:rPr lang="en-GB" sz="2000" b="1" dirty="0"/>
              <a:t>training opportunities</a:t>
            </a:r>
            <a:r>
              <a:rPr lang="en-GB" sz="2000" dirty="0"/>
              <a:t> at many levels: academic, user, and community/youth.</a:t>
            </a:r>
          </a:p>
        </p:txBody>
      </p:sp>
    </p:spTree>
    <p:extLst>
      <p:ext uri="{BB962C8B-B14F-4D97-AF65-F5344CB8AC3E}">
        <p14:creationId xmlns:p14="http://schemas.microsoft.com/office/powerpoint/2010/main" val="150997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Should evaluate the landscape, describe the destination, </a:t>
            </a:r>
            <a:r>
              <a:rPr lang="en-GB" u="sng" dirty="0"/>
              <a:t>provide a plan on how to get there</a:t>
            </a:r>
            <a:r>
              <a:rPr lang="en-GB" dirty="0"/>
              <a:t>.</a:t>
            </a:r>
          </a:p>
          <a:p>
            <a:r>
              <a:rPr lang="en-GB" dirty="0"/>
              <a:t>Comprehensive and succinct – short and to the point.</a:t>
            </a:r>
          </a:p>
          <a:p>
            <a:r>
              <a:rPr lang="en-GB" dirty="0"/>
              <a:t>Efficient and focussed process of development.</a:t>
            </a:r>
          </a:p>
          <a:p>
            <a:r>
              <a:rPr lang="en-GB" dirty="0"/>
              <a:t>Focus on societal benefits/Arctic services/essential variables, etc. Define the focus early on.</a:t>
            </a:r>
          </a:p>
          <a:p>
            <a:r>
              <a:rPr lang="en-GB" dirty="0"/>
              <a:t>Added value provided through INTAROS.</a:t>
            </a:r>
          </a:p>
          <a:p>
            <a:r>
              <a:rPr lang="en-GB" dirty="0"/>
              <a:t>Final event to celebrate and launch </a:t>
            </a:r>
            <a:r>
              <a:rPr lang="en-GB"/>
              <a:t>the Roadmap.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C21C-294D-4770-8DF1-D7FFD09CBD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</TotalTime>
  <Words>184</Words>
  <Application>Microsoft Macintosh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Isabel Oliveira Sá</dc:creator>
  <cp:lastModifiedBy>Stein Sandven</cp:lastModifiedBy>
  <cp:revision>342</cp:revision>
  <dcterms:created xsi:type="dcterms:W3CDTF">2017-01-04T15:55:14Z</dcterms:created>
  <dcterms:modified xsi:type="dcterms:W3CDTF">2020-05-28T07:48:31Z</dcterms:modified>
</cp:coreProperties>
</file>