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6"/>
  </p:handoutMasterIdLst>
  <p:sldIdLst>
    <p:sldId id="256" r:id="rId2"/>
    <p:sldId id="266" r:id="rId3"/>
    <p:sldId id="284" r:id="rId4"/>
    <p:sldId id="288" r:id="rId5"/>
    <p:sldId id="293" r:id="rId6"/>
    <p:sldId id="297" r:id="rId7"/>
    <p:sldId id="298" r:id="rId8"/>
    <p:sldId id="295" r:id="rId9"/>
    <p:sldId id="294" r:id="rId10"/>
    <p:sldId id="296" r:id="rId11"/>
    <p:sldId id="282" r:id="rId12"/>
    <p:sldId id="299" r:id="rId13"/>
    <p:sldId id="270" r:id="rId14"/>
    <p:sldId id="28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43" autoAdjust="0"/>
  </p:normalViewPr>
  <p:slideViewPr>
    <p:cSldViewPr snapToGrid="0" snapToObjects="1">
      <p:cViewPr>
        <p:scale>
          <a:sx n="80" d="100"/>
          <a:sy n="80" d="100"/>
        </p:scale>
        <p:origin x="-656" y="-2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B34B3C-27D0-7C49-AA2F-060A68A3815C}" type="datetimeFigureOut">
              <a:rPr lang="en-US" smtClean="0"/>
              <a:t>02/07/17</a:t>
            </a:fld>
            <a:endParaRPr lang="nb-NO"/>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58C191-338C-B74F-9497-39CB0CF005F4}" type="slidenum">
              <a:rPr lang="nb-NO" smtClean="0"/>
              <a:t>‹#›</a:t>
            </a:fld>
            <a:endParaRPr lang="nb-NO"/>
          </a:p>
        </p:txBody>
      </p:sp>
    </p:spTree>
    <p:extLst>
      <p:ext uri="{BB962C8B-B14F-4D97-AF65-F5344CB8AC3E}">
        <p14:creationId xmlns:p14="http://schemas.microsoft.com/office/powerpoint/2010/main" val="28315527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b-NO"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Click to edit Master subtitle style</a:t>
            </a:r>
            <a:endParaRPr lang="en-US"/>
          </a:p>
        </p:txBody>
      </p:sp>
      <p:sp>
        <p:nvSpPr>
          <p:cNvPr id="4" name="Date Placeholder 3"/>
          <p:cNvSpPr>
            <a:spLocks noGrp="1"/>
          </p:cNvSpPr>
          <p:nvPr>
            <p:ph type="dt" sz="half" idx="10"/>
          </p:nvPr>
        </p:nvSpPr>
        <p:spPr/>
        <p:txBody>
          <a:bodyPr/>
          <a:lstStyle/>
          <a:p>
            <a:fld id="{B7A9CF92-733B-7E4A-94C9-C8BB5CE00876}" type="datetimeFigureOut">
              <a:rPr lang="en-US" smtClean="0"/>
              <a:t>02/07/17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DE710-DF50-664A-BF57-D028DAF072E6}" type="slidenum">
              <a:rPr lang="en-US" smtClean="0"/>
              <a:t>‹#›</a:t>
            </a:fld>
            <a:endParaRPr lang="en-US"/>
          </a:p>
        </p:txBody>
      </p:sp>
    </p:spTree>
    <p:extLst>
      <p:ext uri="{BB962C8B-B14F-4D97-AF65-F5344CB8AC3E}">
        <p14:creationId xmlns:p14="http://schemas.microsoft.com/office/powerpoint/2010/main" val="3402691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4" name="Date Placeholder 3"/>
          <p:cNvSpPr>
            <a:spLocks noGrp="1"/>
          </p:cNvSpPr>
          <p:nvPr>
            <p:ph type="dt" sz="half" idx="10"/>
          </p:nvPr>
        </p:nvSpPr>
        <p:spPr/>
        <p:txBody>
          <a:bodyPr/>
          <a:lstStyle/>
          <a:p>
            <a:fld id="{B7A9CF92-733B-7E4A-94C9-C8BB5CE00876}" type="datetimeFigureOut">
              <a:rPr lang="en-US" smtClean="0"/>
              <a:t>02/07/17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DE710-DF50-664A-BF57-D028DAF072E6}" type="slidenum">
              <a:rPr lang="en-US" smtClean="0"/>
              <a:t>‹#›</a:t>
            </a:fld>
            <a:endParaRPr lang="en-US"/>
          </a:p>
        </p:txBody>
      </p:sp>
    </p:spTree>
    <p:extLst>
      <p:ext uri="{BB962C8B-B14F-4D97-AF65-F5344CB8AC3E}">
        <p14:creationId xmlns:p14="http://schemas.microsoft.com/office/powerpoint/2010/main" val="2386569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4" name="Date Placeholder 3"/>
          <p:cNvSpPr>
            <a:spLocks noGrp="1"/>
          </p:cNvSpPr>
          <p:nvPr>
            <p:ph type="dt" sz="half" idx="10"/>
          </p:nvPr>
        </p:nvSpPr>
        <p:spPr/>
        <p:txBody>
          <a:bodyPr/>
          <a:lstStyle/>
          <a:p>
            <a:fld id="{B7A9CF92-733B-7E4A-94C9-C8BB5CE00876}" type="datetimeFigureOut">
              <a:rPr lang="en-US" smtClean="0"/>
              <a:t>02/07/17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DE710-DF50-664A-BF57-D028DAF072E6}" type="slidenum">
              <a:rPr lang="en-US" smtClean="0"/>
              <a:t>‹#›</a:t>
            </a:fld>
            <a:endParaRPr lang="en-US"/>
          </a:p>
        </p:txBody>
      </p:sp>
    </p:spTree>
    <p:extLst>
      <p:ext uri="{BB962C8B-B14F-4D97-AF65-F5344CB8AC3E}">
        <p14:creationId xmlns:p14="http://schemas.microsoft.com/office/powerpoint/2010/main" val="2274589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en-US"/>
          </a:p>
        </p:txBody>
      </p:sp>
      <p:sp>
        <p:nvSpPr>
          <p:cNvPr id="3" name="Content Placeholder 2"/>
          <p:cNvSpPr>
            <a:spLocks noGrp="1"/>
          </p:cNvSpPr>
          <p:nvPr>
            <p:ph idx="1"/>
          </p:nvPr>
        </p:nvSpPr>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4" name="Date Placeholder 3"/>
          <p:cNvSpPr>
            <a:spLocks noGrp="1"/>
          </p:cNvSpPr>
          <p:nvPr>
            <p:ph type="dt" sz="half" idx="10"/>
          </p:nvPr>
        </p:nvSpPr>
        <p:spPr/>
        <p:txBody>
          <a:bodyPr/>
          <a:lstStyle/>
          <a:p>
            <a:fld id="{B7A9CF92-733B-7E4A-94C9-C8BB5CE00876}" type="datetimeFigureOut">
              <a:rPr lang="en-US" smtClean="0"/>
              <a:t>02/07/17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DE710-DF50-664A-BF57-D028DAF072E6}" type="slidenum">
              <a:rPr lang="en-US" smtClean="0"/>
              <a:t>‹#›</a:t>
            </a:fld>
            <a:endParaRPr lang="en-US"/>
          </a:p>
        </p:txBody>
      </p:sp>
    </p:spTree>
    <p:extLst>
      <p:ext uri="{BB962C8B-B14F-4D97-AF65-F5344CB8AC3E}">
        <p14:creationId xmlns:p14="http://schemas.microsoft.com/office/powerpoint/2010/main" val="2055531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Click to edit Master text styles</a:t>
            </a:r>
          </a:p>
        </p:txBody>
      </p:sp>
      <p:sp>
        <p:nvSpPr>
          <p:cNvPr id="4" name="Date Placeholder 3"/>
          <p:cNvSpPr>
            <a:spLocks noGrp="1"/>
          </p:cNvSpPr>
          <p:nvPr>
            <p:ph type="dt" sz="half" idx="10"/>
          </p:nvPr>
        </p:nvSpPr>
        <p:spPr/>
        <p:txBody>
          <a:bodyPr/>
          <a:lstStyle/>
          <a:p>
            <a:fld id="{B7A9CF92-733B-7E4A-94C9-C8BB5CE00876}" type="datetimeFigureOut">
              <a:rPr lang="en-US" smtClean="0"/>
              <a:t>02/07/17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DE710-DF50-664A-BF57-D028DAF072E6}" type="slidenum">
              <a:rPr lang="en-US" smtClean="0"/>
              <a:t>‹#›</a:t>
            </a:fld>
            <a:endParaRPr lang="en-US"/>
          </a:p>
        </p:txBody>
      </p:sp>
    </p:spTree>
    <p:extLst>
      <p:ext uri="{BB962C8B-B14F-4D97-AF65-F5344CB8AC3E}">
        <p14:creationId xmlns:p14="http://schemas.microsoft.com/office/powerpoint/2010/main" val="1837589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5" name="Date Placeholder 4"/>
          <p:cNvSpPr>
            <a:spLocks noGrp="1"/>
          </p:cNvSpPr>
          <p:nvPr>
            <p:ph type="dt" sz="half" idx="10"/>
          </p:nvPr>
        </p:nvSpPr>
        <p:spPr/>
        <p:txBody>
          <a:bodyPr/>
          <a:lstStyle/>
          <a:p>
            <a:fld id="{B7A9CF92-733B-7E4A-94C9-C8BB5CE00876}" type="datetimeFigureOut">
              <a:rPr lang="en-US" smtClean="0"/>
              <a:t>02/07/17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DE710-DF50-664A-BF57-D028DAF072E6}" type="slidenum">
              <a:rPr lang="en-US" smtClean="0"/>
              <a:t>‹#›</a:t>
            </a:fld>
            <a:endParaRPr lang="en-US"/>
          </a:p>
        </p:txBody>
      </p:sp>
    </p:spTree>
    <p:extLst>
      <p:ext uri="{BB962C8B-B14F-4D97-AF65-F5344CB8AC3E}">
        <p14:creationId xmlns:p14="http://schemas.microsoft.com/office/powerpoint/2010/main" val="3313306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7" name="Date Placeholder 6"/>
          <p:cNvSpPr>
            <a:spLocks noGrp="1"/>
          </p:cNvSpPr>
          <p:nvPr>
            <p:ph type="dt" sz="half" idx="10"/>
          </p:nvPr>
        </p:nvSpPr>
        <p:spPr/>
        <p:txBody>
          <a:bodyPr/>
          <a:lstStyle/>
          <a:p>
            <a:fld id="{B7A9CF92-733B-7E4A-94C9-C8BB5CE00876}" type="datetimeFigureOut">
              <a:rPr lang="en-US" smtClean="0"/>
              <a:t>02/07/17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4DE710-DF50-664A-BF57-D028DAF072E6}" type="slidenum">
              <a:rPr lang="en-US" smtClean="0"/>
              <a:t>‹#›</a:t>
            </a:fld>
            <a:endParaRPr lang="en-US"/>
          </a:p>
        </p:txBody>
      </p:sp>
    </p:spTree>
    <p:extLst>
      <p:ext uri="{BB962C8B-B14F-4D97-AF65-F5344CB8AC3E}">
        <p14:creationId xmlns:p14="http://schemas.microsoft.com/office/powerpoint/2010/main" val="1315851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en-US"/>
          </a:p>
        </p:txBody>
      </p:sp>
      <p:sp>
        <p:nvSpPr>
          <p:cNvPr id="3" name="Date Placeholder 2"/>
          <p:cNvSpPr>
            <a:spLocks noGrp="1"/>
          </p:cNvSpPr>
          <p:nvPr>
            <p:ph type="dt" sz="half" idx="10"/>
          </p:nvPr>
        </p:nvSpPr>
        <p:spPr/>
        <p:txBody>
          <a:bodyPr/>
          <a:lstStyle/>
          <a:p>
            <a:fld id="{B7A9CF92-733B-7E4A-94C9-C8BB5CE00876}" type="datetimeFigureOut">
              <a:rPr lang="en-US" smtClean="0"/>
              <a:t>02/07/17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4DE710-DF50-664A-BF57-D028DAF072E6}" type="slidenum">
              <a:rPr lang="en-US" smtClean="0"/>
              <a:t>‹#›</a:t>
            </a:fld>
            <a:endParaRPr lang="en-US"/>
          </a:p>
        </p:txBody>
      </p:sp>
    </p:spTree>
    <p:extLst>
      <p:ext uri="{BB962C8B-B14F-4D97-AF65-F5344CB8AC3E}">
        <p14:creationId xmlns:p14="http://schemas.microsoft.com/office/powerpoint/2010/main" val="1763868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9CF92-733B-7E4A-94C9-C8BB5CE00876}" type="datetimeFigureOut">
              <a:rPr lang="en-US" smtClean="0"/>
              <a:t>02/07/17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4DE710-DF50-664A-BF57-D028DAF072E6}" type="slidenum">
              <a:rPr lang="en-US" smtClean="0"/>
              <a:t>‹#›</a:t>
            </a:fld>
            <a:endParaRPr lang="en-US"/>
          </a:p>
        </p:txBody>
      </p:sp>
    </p:spTree>
    <p:extLst>
      <p:ext uri="{BB962C8B-B14F-4D97-AF65-F5344CB8AC3E}">
        <p14:creationId xmlns:p14="http://schemas.microsoft.com/office/powerpoint/2010/main" val="2565546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4"/>
          <p:cNvSpPr>
            <a:spLocks noGrp="1"/>
          </p:cNvSpPr>
          <p:nvPr>
            <p:ph type="dt" sz="half" idx="10"/>
          </p:nvPr>
        </p:nvSpPr>
        <p:spPr/>
        <p:txBody>
          <a:bodyPr/>
          <a:lstStyle/>
          <a:p>
            <a:fld id="{B7A9CF92-733B-7E4A-94C9-C8BB5CE00876}" type="datetimeFigureOut">
              <a:rPr lang="en-US" smtClean="0"/>
              <a:t>02/07/17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DE710-DF50-664A-BF57-D028DAF072E6}" type="slidenum">
              <a:rPr lang="en-US" smtClean="0"/>
              <a:t>‹#›</a:t>
            </a:fld>
            <a:endParaRPr lang="en-US"/>
          </a:p>
        </p:txBody>
      </p:sp>
    </p:spTree>
    <p:extLst>
      <p:ext uri="{BB962C8B-B14F-4D97-AF65-F5344CB8AC3E}">
        <p14:creationId xmlns:p14="http://schemas.microsoft.com/office/powerpoint/2010/main" val="2348508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b-NO"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4"/>
          <p:cNvSpPr>
            <a:spLocks noGrp="1"/>
          </p:cNvSpPr>
          <p:nvPr>
            <p:ph type="dt" sz="half" idx="10"/>
          </p:nvPr>
        </p:nvSpPr>
        <p:spPr/>
        <p:txBody>
          <a:bodyPr/>
          <a:lstStyle/>
          <a:p>
            <a:fld id="{B7A9CF92-733B-7E4A-94C9-C8BB5CE00876}" type="datetimeFigureOut">
              <a:rPr lang="en-US" smtClean="0"/>
              <a:t>02/07/17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DE710-DF50-664A-BF57-D028DAF072E6}" type="slidenum">
              <a:rPr lang="en-US" smtClean="0"/>
              <a:t>‹#›</a:t>
            </a:fld>
            <a:endParaRPr lang="en-US"/>
          </a:p>
        </p:txBody>
      </p:sp>
    </p:spTree>
    <p:extLst>
      <p:ext uri="{BB962C8B-B14F-4D97-AF65-F5344CB8AC3E}">
        <p14:creationId xmlns:p14="http://schemas.microsoft.com/office/powerpoint/2010/main" val="4527455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tif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34532" y="-4762"/>
            <a:ext cx="7552267" cy="879860"/>
          </a:xfrm>
          <a:prstGeom prst="rect">
            <a:avLst/>
          </a:prstGeom>
        </p:spPr>
        <p:txBody>
          <a:bodyPr vert="horz" lIns="91440" tIns="45720" rIns="91440" bIns="45720" rtlCol="0" anchor="ctr">
            <a:normAutofit/>
          </a:bodyPr>
          <a:lstStyle/>
          <a:p>
            <a:r>
              <a:rPr lang="nb-NO" dirty="0" err="1" smtClean="0"/>
              <a:t>Click</a:t>
            </a:r>
            <a:r>
              <a:rPr lang="nb-NO" dirty="0" smtClean="0"/>
              <a:t> to </a:t>
            </a:r>
            <a:r>
              <a:rPr lang="nb-NO" dirty="0" err="1" smtClean="0"/>
              <a:t>edit</a:t>
            </a:r>
            <a:r>
              <a:rPr lang="nb-NO" dirty="0" smtClean="0"/>
              <a:t> Master </a:t>
            </a:r>
            <a:r>
              <a:rPr lang="nb-NO" dirty="0" err="1" smtClean="0"/>
              <a:t>title</a:t>
            </a:r>
            <a:r>
              <a:rPr lang="nb-NO" dirty="0" smtClean="0"/>
              <a:t>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dirty="0" err="1" smtClean="0"/>
              <a:t>Click</a:t>
            </a:r>
            <a:r>
              <a:rPr lang="nb-NO" dirty="0" smtClean="0"/>
              <a:t> to </a:t>
            </a:r>
            <a:r>
              <a:rPr lang="nb-NO" dirty="0" err="1" smtClean="0"/>
              <a:t>edit</a:t>
            </a:r>
            <a:r>
              <a:rPr lang="nb-NO" dirty="0" smtClean="0"/>
              <a:t> Master </a:t>
            </a:r>
            <a:r>
              <a:rPr lang="nb-NO" dirty="0" err="1" smtClean="0"/>
              <a:t>text</a:t>
            </a:r>
            <a:r>
              <a:rPr lang="nb-NO" dirty="0" smtClean="0"/>
              <a:t> styles</a:t>
            </a:r>
          </a:p>
          <a:p>
            <a:pPr lvl="1"/>
            <a:r>
              <a:rPr lang="nb-NO" dirty="0" smtClean="0"/>
              <a:t>Second </a:t>
            </a:r>
            <a:r>
              <a:rPr lang="nb-NO" dirty="0" err="1" smtClean="0"/>
              <a:t>level</a:t>
            </a:r>
            <a:endParaRPr lang="nb-NO" dirty="0" smtClean="0"/>
          </a:p>
          <a:p>
            <a:pPr lvl="2"/>
            <a:r>
              <a:rPr lang="nb-NO" dirty="0" smtClean="0"/>
              <a:t>Third </a:t>
            </a:r>
            <a:r>
              <a:rPr lang="nb-NO" dirty="0" err="1" smtClean="0"/>
              <a:t>level</a:t>
            </a:r>
            <a:endParaRPr lang="nb-NO" dirty="0" smtClean="0"/>
          </a:p>
          <a:p>
            <a:pPr lvl="3"/>
            <a:r>
              <a:rPr lang="nb-NO" dirty="0" err="1" smtClean="0"/>
              <a:t>Fourth</a:t>
            </a:r>
            <a:r>
              <a:rPr lang="nb-NO" dirty="0" smtClean="0"/>
              <a:t> </a:t>
            </a:r>
            <a:r>
              <a:rPr lang="nb-NO" dirty="0" err="1" smtClean="0"/>
              <a:t>level</a:t>
            </a:r>
            <a:endParaRPr lang="nb-NO" dirty="0" smtClean="0"/>
          </a:p>
          <a:p>
            <a:pPr lvl="4"/>
            <a:r>
              <a:rPr lang="nb-NO" dirty="0" smtClean="0"/>
              <a:t>Fifth </a:t>
            </a:r>
            <a:r>
              <a:rPr lang="nb-NO" dirty="0" err="1" smtClean="0"/>
              <a:t>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9CF92-733B-7E4A-94C9-C8BB5CE00876}" type="datetimeFigureOut">
              <a:rPr lang="en-US" smtClean="0"/>
              <a:t>02/07/17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4DE710-DF50-664A-BF57-D028DAF072E6}" type="slidenum">
              <a:rPr lang="en-US" smtClean="0"/>
              <a:t>‹#›</a:t>
            </a:fld>
            <a:endParaRPr lang="en-US"/>
          </a:p>
        </p:txBody>
      </p:sp>
      <p:pic>
        <p:nvPicPr>
          <p:cNvPr id="7" name="Picture 6" descr="Logo-INTAROS-light-blue.tiff"/>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48168" y="139174"/>
            <a:ext cx="901700" cy="735924"/>
          </a:xfrm>
          <a:prstGeom prst="rect">
            <a:avLst/>
          </a:prstGeom>
        </p:spPr>
      </p:pic>
    </p:spTree>
    <p:extLst>
      <p:ext uri="{BB962C8B-B14F-4D97-AF65-F5344CB8AC3E}">
        <p14:creationId xmlns:p14="http://schemas.microsoft.com/office/powerpoint/2010/main" val="3729124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b-NO" dirty="0"/>
              <a:t>INTAROS </a:t>
            </a:r>
            <a:r>
              <a:rPr lang="nb-NO" dirty="0" err="1" smtClean="0"/>
              <a:t>Steering</a:t>
            </a:r>
            <a:r>
              <a:rPr lang="nb-NO" dirty="0" smtClean="0"/>
              <a:t> Committee </a:t>
            </a:r>
            <a:br>
              <a:rPr lang="nb-NO" dirty="0" smtClean="0"/>
            </a:br>
            <a:r>
              <a:rPr lang="nb-NO" dirty="0" smtClean="0"/>
              <a:t>07 June 2017</a:t>
            </a:r>
            <a:br>
              <a:rPr lang="nb-NO" dirty="0" smtClean="0"/>
            </a:br>
            <a:r>
              <a:rPr lang="nb-NO" dirty="0" smtClean="0"/>
              <a:t>0900 - 1600</a:t>
            </a:r>
            <a:endParaRPr lang="en-US" dirty="0"/>
          </a:p>
        </p:txBody>
      </p:sp>
      <p:sp>
        <p:nvSpPr>
          <p:cNvPr id="3" name="Subtitle 2"/>
          <p:cNvSpPr>
            <a:spLocks noGrp="1"/>
          </p:cNvSpPr>
          <p:nvPr>
            <p:ph type="subTitle" idx="1"/>
          </p:nvPr>
        </p:nvSpPr>
        <p:spPr>
          <a:xfrm>
            <a:off x="825500" y="4529667"/>
            <a:ext cx="7632700" cy="1752600"/>
          </a:xfrm>
        </p:spPr>
        <p:txBody>
          <a:bodyPr/>
          <a:lstStyle/>
          <a:p>
            <a:r>
              <a:rPr lang="nb-NO" sz="2400" dirty="0" smtClean="0"/>
              <a:t>IOPAN Sopot </a:t>
            </a:r>
            <a:endParaRPr lang="en-US" dirty="0"/>
          </a:p>
        </p:txBody>
      </p:sp>
    </p:spTree>
    <p:extLst>
      <p:ext uri="{BB962C8B-B14F-4D97-AF65-F5344CB8AC3E}">
        <p14:creationId xmlns:p14="http://schemas.microsoft.com/office/powerpoint/2010/main" val="4140170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125" y="81348"/>
            <a:ext cx="7940675" cy="879860"/>
          </a:xfrm>
        </p:spPr>
        <p:txBody>
          <a:bodyPr>
            <a:normAutofit/>
          </a:bodyPr>
          <a:lstStyle/>
          <a:p>
            <a:r>
              <a:rPr lang="nb-NO" sz="3600" dirty="0" smtClean="0"/>
              <a:t>Item 16: </a:t>
            </a:r>
            <a:r>
              <a:rPr lang="nb-NO" sz="3600" dirty="0" err="1" smtClean="0"/>
              <a:t>MoU</a:t>
            </a:r>
            <a:r>
              <a:rPr lang="nb-NO" sz="3600" dirty="0" smtClean="0"/>
              <a:t> </a:t>
            </a:r>
            <a:r>
              <a:rPr lang="nb-NO" sz="3600" dirty="0" err="1" smtClean="0"/>
              <a:t>with</a:t>
            </a:r>
            <a:r>
              <a:rPr lang="nb-NO" sz="3600" dirty="0" smtClean="0"/>
              <a:t> PRIC and CAA</a:t>
            </a:r>
            <a:endParaRPr lang="nb-NO" sz="3600" dirty="0"/>
          </a:p>
        </p:txBody>
      </p:sp>
      <p:sp>
        <p:nvSpPr>
          <p:cNvPr id="3" name="Content Placeholder 2"/>
          <p:cNvSpPr>
            <a:spLocks noGrp="1"/>
          </p:cNvSpPr>
          <p:nvPr>
            <p:ph idx="1"/>
          </p:nvPr>
        </p:nvSpPr>
        <p:spPr>
          <a:xfrm>
            <a:off x="254001" y="1330325"/>
            <a:ext cx="8556624" cy="4525963"/>
          </a:xfrm>
        </p:spPr>
        <p:txBody>
          <a:bodyPr/>
          <a:lstStyle/>
          <a:p>
            <a:pPr marL="444500" lvl="1" indent="-444500">
              <a:buFont typeface="Wingdings" charset="2"/>
              <a:buChar char="Ø"/>
            </a:pPr>
            <a:r>
              <a:rPr lang="nb-NO" dirty="0" smtClean="0"/>
              <a:t>CAA (</a:t>
            </a:r>
            <a:r>
              <a:rPr lang="nb-NO" dirty="0" err="1" smtClean="0"/>
              <a:t>Chinese</a:t>
            </a:r>
            <a:r>
              <a:rPr lang="nb-NO" dirty="0" smtClean="0"/>
              <a:t> Arctic and </a:t>
            </a:r>
            <a:r>
              <a:rPr lang="nb-NO" dirty="0" err="1" smtClean="0"/>
              <a:t>Antarctic</a:t>
            </a:r>
            <a:r>
              <a:rPr lang="nb-NO" dirty="0" smtClean="0"/>
              <a:t> Administration) </a:t>
            </a:r>
            <a:r>
              <a:rPr lang="nb-NO" dirty="0" err="1" smtClean="0"/>
              <a:t>will</a:t>
            </a:r>
            <a:r>
              <a:rPr lang="nb-NO" dirty="0" smtClean="0"/>
              <a:t> </a:t>
            </a:r>
            <a:r>
              <a:rPr lang="nb-NO" dirty="0" err="1" smtClean="0"/>
              <a:t>coordinate</a:t>
            </a:r>
            <a:r>
              <a:rPr lang="nb-NO" dirty="0" smtClean="0"/>
              <a:t> Arctic </a:t>
            </a:r>
            <a:r>
              <a:rPr lang="nb-NO" dirty="0" err="1" smtClean="0"/>
              <a:t>expeditions</a:t>
            </a:r>
            <a:r>
              <a:rPr lang="nb-NO" dirty="0" smtClean="0"/>
              <a:t> </a:t>
            </a:r>
            <a:r>
              <a:rPr lang="nb-NO" dirty="0" err="1" smtClean="0"/>
              <a:t>with</a:t>
            </a:r>
            <a:r>
              <a:rPr lang="nb-NO" dirty="0" smtClean="0"/>
              <a:t> </a:t>
            </a:r>
            <a:r>
              <a:rPr lang="nb-NO" dirty="0" err="1" smtClean="0"/>
              <a:t>the</a:t>
            </a:r>
            <a:r>
              <a:rPr lang="nb-NO" dirty="0" smtClean="0"/>
              <a:t>  </a:t>
            </a:r>
            <a:r>
              <a:rPr lang="nb-NO" dirty="0" err="1" smtClean="0"/>
              <a:t>Chinese</a:t>
            </a:r>
            <a:r>
              <a:rPr lang="nb-NO" dirty="0" smtClean="0"/>
              <a:t> </a:t>
            </a:r>
            <a:r>
              <a:rPr lang="nb-NO" dirty="0" err="1" smtClean="0"/>
              <a:t>icebreaker</a:t>
            </a:r>
            <a:r>
              <a:rPr lang="nb-NO" dirty="0" smtClean="0"/>
              <a:t> Xue Long in 2018 and </a:t>
            </a:r>
            <a:r>
              <a:rPr lang="nb-NO" dirty="0" err="1" smtClean="0"/>
              <a:t>probably</a:t>
            </a:r>
            <a:r>
              <a:rPr lang="nb-NO" dirty="0" smtClean="0"/>
              <a:t> in 2019 and </a:t>
            </a:r>
            <a:r>
              <a:rPr lang="nb-NO" dirty="0" err="1" smtClean="0"/>
              <a:t>onwards</a:t>
            </a:r>
            <a:r>
              <a:rPr lang="nb-NO" dirty="0" smtClean="0"/>
              <a:t>. China </a:t>
            </a:r>
            <a:r>
              <a:rPr lang="nb-NO" dirty="0" err="1" smtClean="0"/>
              <a:t>will</a:t>
            </a:r>
            <a:r>
              <a:rPr lang="nb-NO" dirty="0" smtClean="0"/>
              <a:t> </a:t>
            </a:r>
            <a:r>
              <a:rPr lang="nb-NO" dirty="0" err="1" smtClean="0"/>
              <a:t>also</a:t>
            </a:r>
            <a:r>
              <a:rPr lang="nb-NO" dirty="0" smtClean="0"/>
              <a:t> have a </a:t>
            </a:r>
            <a:r>
              <a:rPr lang="nb-NO" dirty="0" err="1" smtClean="0"/>
              <a:t>second</a:t>
            </a:r>
            <a:r>
              <a:rPr lang="nb-NO" dirty="0" smtClean="0"/>
              <a:t> </a:t>
            </a:r>
            <a:r>
              <a:rPr lang="nb-NO" dirty="0" err="1" smtClean="0"/>
              <a:t>icebreaker</a:t>
            </a:r>
            <a:r>
              <a:rPr lang="nb-NO" dirty="0" smtClean="0"/>
              <a:t> </a:t>
            </a:r>
            <a:r>
              <a:rPr lang="nb-NO" dirty="0" err="1" smtClean="0"/>
              <a:t>ready</a:t>
            </a:r>
            <a:r>
              <a:rPr lang="nb-NO" dirty="0" smtClean="0"/>
              <a:t> for Arctic </a:t>
            </a:r>
            <a:r>
              <a:rPr lang="nb-NO" dirty="0" err="1" smtClean="0"/>
              <a:t>operation</a:t>
            </a:r>
            <a:r>
              <a:rPr lang="nb-NO" dirty="0" smtClean="0"/>
              <a:t> in from 2019.</a:t>
            </a:r>
          </a:p>
          <a:p>
            <a:pPr marL="444500" lvl="1" indent="-444500">
              <a:buFont typeface="Wingdings" charset="2"/>
              <a:buChar char="Ø"/>
            </a:pPr>
            <a:r>
              <a:rPr lang="nb-NO" dirty="0" smtClean="0"/>
              <a:t>PRIC is </a:t>
            </a:r>
            <a:r>
              <a:rPr lang="nb-NO" dirty="0" err="1" smtClean="0"/>
              <a:t>responsinble</a:t>
            </a:r>
            <a:r>
              <a:rPr lang="nb-NO" dirty="0" smtClean="0"/>
              <a:t> for </a:t>
            </a:r>
            <a:r>
              <a:rPr lang="nb-NO" dirty="0" err="1" smtClean="0"/>
              <a:t>the</a:t>
            </a:r>
            <a:r>
              <a:rPr lang="nb-NO" dirty="0" smtClean="0"/>
              <a:t> </a:t>
            </a:r>
            <a:r>
              <a:rPr lang="nb-NO" dirty="0" err="1" smtClean="0"/>
              <a:t>logistics</a:t>
            </a:r>
            <a:r>
              <a:rPr lang="nb-NO" dirty="0" smtClean="0"/>
              <a:t> </a:t>
            </a:r>
            <a:r>
              <a:rPr lang="nb-NO" dirty="0" err="1" smtClean="0"/>
              <a:t>of</a:t>
            </a:r>
            <a:r>
              <a:rPr lang="nb-NO" dirty="0" smtClean="0"/>
              <a:t> </a:t>
            </a:r>
            <a:r>
              <a:rPr lang="nb-NO" dirty="0" err="1" smtClean="0"/>
              <a:t>the</a:t>
            </a:r>
            <a:r>
              <a:rPr lang="nb-NO" dirty="0" smtClean="0"/>
              <a:t> </a:t>
            </a:r>
            <a:r>
              <a:rPr lang="nb-NO" dirty="0" err="1" smtClean="0"/>
              <a:t>expedtions</a:t>
            </a:r>
            <a:r>
              <a:rPr lang="nb-NO" dirty="0" smtClean="0"/>
              <a:t> </a:t>
            </a:r>
          </a:p>
          <a:p>
            <a:pPr marL="444500" lvl="1" indent="-444500">
              <a:buFont typeface="Wingdings" charset="2"/>
              <a:buChar char="Ø"/>
            </a:pPr>
            <a:r>
              <a:rPr lang="nb-NO" dirty="0" smtClean="0"/>
              <a:t>INTAROS </a:t>
            </a:r>
            <a:r>
              <a:rPr lang="nb-NO" dirty="0" err="1" smtClean="0"/>
              <a:t>can</a:t>
            </a:r>
            <a:r>
              <a:rPr lang="nb-NO" dirty="0" smtClean="0"/>
              <a:t> </a:t>
            </a:r>
            <a:r>
              <a:rPr lang="nb-NO" dirty="0" err="1" smtClean="0"/>
              <a:t>participate</a:t>
            </a:r>
            <a:r>
              <a:rPr lang="nb-NO" dirty="0" smtClean="0"/>
              <a:t> in </a:t>
            </a:r>
            <a:r>
              <a:rPr lang="nb-NO" dirty="0" err="1" smtClean="0"/>
              <a:t>the</a:t>
            </a:r>
            <a:r>
              <a:rPr lang="nb-NO" dirty="0" smtClean="0"/>
              <a:t> </a:t>
            </a:r>
            <a:r>
              <a:rPr lang="nb-NO" dirty="0" err="1" smtClean="0"/>
              <a:t>Chinese</a:t>
            </a:r>
            <a:r>
              <a:rPr lang="nb-NO" dirty="0" smtClean="0"/>
              <a:t> </a:t>
            </a:r>
            <a:r>
              <a:rPr lang="nb-NO" dirty="0" err="1" smtClean="0"/>
              <a:t>expeditions</a:t>
            </a:r>
            <a:r>
              <a:rPr lang="nb-NO" dirty="0" smtClean="0"/>
              <a:t> for </a:t>
            </a:r>
            <a:r>
              <a:rPr lang="nb-NO" dirty="0" err="1" smtClean="0"/>
              <a:t>deployment</a:t>
            </a:r>
            <a:r>
              <a:rPr lang="nb-NO" dirty="0" smtClean="0"/>
              <a:t> </a:t>
            </a:r>
            <a:r>
              <a:rPr lang="nb-NO" dirty="0" err="1" smtClean="0"/>
              <a:t>of</a:t>
            </a:r>
            <a:r>
              <a:rPr lang="nb-NO" dirty="0" smtClean="0"/>
              <a:t> ITPs and </a:t>
            </a:r>
            <a:r>
              <a:rPr lang="nb-NO" dirty="0" err="1" smtClean="0"/>
              <a:t>IMBs</a:t>
            </a:r>
            <a:r>
              <a:rPr lang="nb-NO" dirty="0" smtClean="0"/>
              <a:t> under WP3. An </a:t>
            </a:r>
            <a:r>
              <a:rPr lang="nb-NO" dirty="0" err="1" smtClean="0"/>
              <a:t>agreement</a:t>
            </a:r>
            <a:r>
              <a:rPr lang="nb-NO" dirty="0" smtClean="0"/>
              <a:t> (</a:t>
            </a:r>
            <a:r>
              <a:rPr lang="nb-NO" dirty="0" err="1" smtClean="0"/>
              <a:t>MoU</a:t>
            </a:r>
            <a:r>
              <a:rPr lang="nb-NO" dirty="0" smtClean="0"/>
              <a:t>) is in </a:t>
            </a:r>
            <a:r>
              <a:rPr lang="nb-NO" dirty="0" err="1" smtClean="0"/>
              <a:t>preparation</a:t>
            </a:r>
            <a:r>
              <a:rPr lang="nb-NO" dirty="0" smtClean="0"/>
              <a:t>. </a:t>
            </a:r>
          </a:p>
          <a:p>
            <a:pPr marL="457200" lvl="1" indent="0">
              <a:buNone/>
            </a:pPr>
            <a:endParaRPr lang="nb-NO" dirty="0"/>
          </a:p>
        </p:txBody>
      </p:sp>
    </p:spTree>
    <p:extLst>
      <p:ext uri="{BB962C8B-B14F-4D97-AF65-F5344CB8AC3E}">
        <p14:creationId xmlns:p14="http://schemas.microsoft.com/office/powerpoint/2010/main" val="319322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95671597"/>
              </p:ext>
            </p:extLst>
          </p:nvPr>
        </p:nvGraphicFramePr>
        <p:xfrm>
          <a:off x="303213" y="1120775"/>
          <a:ext cx="8396285" cy="4424679"/>
        </p:xfrm>
        <a:graphic>
          <a:graphicData uri="http://schemas.openxmlformats.org/drawingml/2006/table">
            <a:tbl>
              <a:tblPr firstRow="1" bandRow="1">
                <a:tableStyleId>{5C22544A-7EE6-4342-B048-85BDC9FD1C3A}</a:tableStyleId>
              </a:tblPr>
              <a:tblGrid>
                <a:gridCol w="433387"/>
                <a:gridCol w="2463800"/>
                <a:gridCol w="596900"/>
                <a:gridCol w="762000"/>
                <a:gridCol w="4140198"/>
              </a:tblGrid>
              <a:tr h="370840">
                <a:tc>
                  <a:txBody>
                    <a:bodyPr/>
                    <a:lstStyle/>
                    <a:p>
                      <a:pPr algn="ctr">
                        <a:spcBef>
                          <a:spcPts val="300"/>
                        </a:spcBef>
                        <a:spcAft>
                          <a:spcPts val="0"/>
                        </a:spcAft>
                      </a:pPr>
                      <a:r>
                        <a:rPr lang="en-US" sz="1400" b="1" dirty="0" smtClean="0">
                          <a:effectLst/>
                          <a:latin typeface="Arial"/>
                          <a:ea typeface="Times New Roman"/>
                          <a:cs typeface="Arial"/>
                        </a:rPr>
                        <a:t> </a:t>
                      </a:r>
                      <a:r>
                        <a:rPr lang="en-US" sz="1400" b="1" dirty="0">
                          <a:effectLst/>
                          <a:latin typeface="Arial"/>
                          <a:ea typeface="Times New Roman"/>
                          <a:cs typeface="Arial"/>
                        </a:rPr>
                        <a:t>No</a:t>
                      </a:r>
                      <a:endParaRPr lang="en-US" sz="1800" dirty="0">
                        <a:effectLst/>
                        <a:latin typeface="Arial"/>
                        <a:ea typeface="Times New Roman"/>
                        <a:cs typeface="Arial"/>
                      </a:endParaRPr>
                    </a:p>
                  </a:txBody>
                  <a:tcPr marL="68580" marR="68580" marT="0" marB="0" anchor="ctr"/>
                </a:tc>
                <a:tc>
                  <a:txBody>
                    <a:bodyPr/>
                    <a:lstStyle/>
                    <a:p>
                      <a:pPr algn="ctr">
                        <a:spcBef>
                          <a:spcPts val="300"/>
                        </a:spcBef>
                        <a:spcAft>
                          <a:spcPts val="0"/>
                        </a:spcAft>
                      </a:pPr>
                      <a:r>
                        <a:rPr lang="en-US" sz="1400" b="1" dirty="0">
                          <a:effectLst/>
                          <a:latin typeface="Arial"/>
                          <a:ea typeface="Times New Roman"/>
                          <a:cs typeface="Arial"/>
                        </a:rPr>
                        <a:t>Milestone name</a:t>
                      </a:r>
                      <a:endParaRPr lang="en-US" sz="1800" dirty="0">
                        <a:effectLst/>
                        <a:latin typeface="Arial"/>
                        <a:ea typeface="Times New Roman"/>
                        <a:cs typeface="Arial"/>
                      </a:endParaRPr>
                    </a:p>
                  </a:txBody>
                  <a:tcPr marL="68580" marR="68580" marT="0" marB="0" anchor="ctr"/>
                </a:tc>
                <a:tc>
                  <a:txBody>
                    <a:bodyPr/>
                    <a:lstStyle/>
                    <a:p>
                      <a:pPr algn="ctr">
                        <a:spcBef>
                          <a:spcPts val="300"/>
                        </a:spcBef>
                        <a:spcAft>
                          <a:spcPts val="0"/>
                        </a:spcAft>
                      </a:pPr>
                      <a:r>
                        <a:rPr lang="en-US" sz="1400" b="1" dirty="0" smtClean="0">
                          <a:effectLst/>
                          <a:latin typeface="Arial"/>
                          <a:ea typeface="Times New Roman"/>
                          <a:cs typeface="Arial"/>
                        </a:rPr>
                        <a:t> </a:t>
                      </a:r>
                      <a:r>
                        <a:rPr lang="en-US" sz="1400" b="1" dirty="0">
                          <a:effectLst/>
                          <a:latin typeface="Arial"/>
                          <a:ea typeface="Times New Roman"/>
                          <a:cs typeface="Arial"/>
                        </a:rPr>
                        <a:t>WPs</a:t>
                      </a:r>
                      <a:endParaRPr lang="en-US" sz="1800" dirty="0">
                        <a:effectLst/>
                        <a:latin typeface="Arial"/>
                        <a:ea typeface="Times New Roman"/>
                        <a:cs typeface="Arial"/>
                      </a:endParaRPr>
                    </a:p>
                  </a:txBody>
                  <a:tcPr marL="0" marR="0" marT="0" marB="0" anchor="ctr"/>
                </a:tc>
                <a:tc>
                  <a:txBody>
                    <a:bodyPr/>
                    <a:lstStyle/>
                    <a:p>
                      <a:pPr algn="ctr">
                        <a:spcBef>
                          <a:spcPts val="300"/>
                        </a:spcBef>
                        <a:spcAft>
                          <a:spcPts val="0"/>
                        </a:spcAft>
                      </a:pPr>
                      <a:r>
                        <a:rPr lang="en-US" sz="1400" b="1" dirty="0" smtClean="0">
                          <a:effectLst/>
                          <a:latin typeface="Arial"/>
                          <a:ea typeface="Times New Roman"/>
                          <a:cs typeface="Arial"/>
                        </a:rPr>
                        <a:t>Month</a:t>
                      </a:r>
                      <a:endParaRPr lang="en-US" sz="1800" dirty="0">
                        <a:effectLst/>
                        <a:latin typeface="Arial"/>
                        <a:ea typeface="Times New Roman"/>
                        <a:cs typeface="Arial"/>
                      </a:endParaRPr>
                    </a:p>
                  </a:txBody>
                  <a:tcPr marL="0" marR="0" marT="0" marB="0" anchor="ctr"/>
                </a:tc>
                <a:tc>
                  <a:txBody>
                    <a:bodyPr/>
                    <a:lstStyle/>
                    <a:p>
                      <a:pPr algn="ctr">
                        <a:spcBef>
                          <a:spcPts val="300"/>
                        </a:spcBef>
                        <a:spcAft>
                          <a:spcPts val="0"/>
                        </a:spcAft>
                      </a:pPr>
                      <a:r>
                        <a:rPr lang="en-US" sz="1400" b="1" dirty="0">
                          <a:effectLst/>
                          <a:latin typeface="Arial"/>
                          <a:ea typeface="Times New Roman"/>
                          <a:cs typeface="Arial"/>
                        </a:rPr>
                        <a:t>Means of verification</a:t>
                      </a:r>
                      <a:endParaRPr lang="en-US" sz="1800" dirty="0">
                        <a:effectLst/>
                        <a:latin typeface="Arial"/>
                        <a:ea typeface="Times New Roman"/>
                        <a:cs typeface="Arial"/>
                      </a:endParaRPr>
                    </a:p>
                  </a:txBody>
                  <a:tcPr marL="68580" marR="68580" marT="0" marB="0" anchor="ctr"/>
                </a:tc>
              </a:tr>
              <a:tr h="370840">
                <a:tc>
                  <a:txBody>
                    <a:bodyPr/>
                    <a:lstStyle/>
                    <a:p>
                      <a:pPr algn="ctr">
                        <a:spcBef>
                          <a:spcPts val="300"/>
                        </a:spcBef>
                        <a:spcAft>
                          <a:spcPts val="0"/>
                        </a:spcAft>
                      </a:pPr>
                      <a:r>
                        <a:rPr lang="en-US" sz="1400" b="1" dirty="0">
                          <a:solidFill>
                            <a:srgbClr val="FF0000"/>
                          </a:solidFill>
                          <a:effectLst/>
                          <a:latin typeface="Arial"/>
                          <a:ea typeface="Times New Roman"/>
                          <a:cs typeface="Arial"/>
                        </a:rPr>
                        <a:t>1</a:t>
                      </a:r>
                      <a:endParaRPr lang="en-US" sz="1800" dirty="0">
                        <a:solidFill>
                          <a:srgbClr val="FF0000"/>
                        </a:solidFill>
                        <a:effectLst/>
                        <a:latin typeface="Arial"/>
                        <a:ea typeface="Times New Roman"/>
                        <a:cs typeface="Arial"/>
                      </a:endParaRPr>
                    </a:p>
                  </a:txBody>
                  <a:tcPr marL="68580" marR="68580" marT="0" marB="0"/>
                </a:tc>
                <a:tc>
                  <a:txBody>
                    <a:bodyPr/>
                    <a:lstStyle/>
                    <a:p>
                      <a:pPr algn="l">
                        <a:spcBef>
                          <a:spcPts val="300"/>
                        </a:spcBef>
                        <a:spcAft>
                          <a:spcPts val="0"/>
                        </a:spcAft>
                      </a:pPr>
                      <a:r>
                        <a:rPr lang="en-US" sz="1400" dirty="0">
                          <a:solidFill>
                            <a:srgbClr val="FF0000"/>
                          </a:solidFill>
                          <a:effectLst/>
                          <a:latin typeface="Arial"/>
                          <a:ea typeface="Times New Roman"/>
                          <a:cs typeface="Arial"/>
                        </a:rPr>
                        <a:t>First workshop with stakeholders and INTAROS consortium partners </a:t>
                      </a:r>
                      <a:endParaRPr lang="en-US" sz="1800" dirty="0">
                        <a:solidFill>
                          <a:srgbClr val="FF0000"/>
                        </a:solidFill>
                        <a:effectLst/>
                        <a:latin typeface="Arial"/>
                        <a:ea typeface="Times New Roman"/>
                        <a:cs typeface="Arial"/>
                      </a:endParaRPr>
                    </a:p>
                  </a:txBody>
                  <a:tcPr marL="68580" marR="68580" marT="0" marB="0"/>
                </a:tc>
                <a:tc>
                  <a:txBody>
                    <a:bodyPr/>
                    <a:lstStyle/>
                    <a:p>
                      <a:pPr algn="ctr">
                        <a:spcBef>
                          <a:spcPts val="300"/>
                        </a:spcBef>
                        <a:spcAft>
                          <a:spcPts val="0"/>
                        </a:spcAft>
                      </a:pPr>
                      <a:r>
                        <a:rPr lang="en-US" sz="1400" dirty="0">
                          <a:solidFill>
                            <a:srgbClr val="FF0000"/>
                          </a:solidFill>
                          <a:effectLst/>
                          <a:latin typeface="Arial"/>
                          <a:ea typeface="Times New Roman"/>
                          <a:cs typeface="Arial"/>
                        </a:rPr>
                        <a:t>All WPs</a:t>
                      </a:r>
                      <a:endParaRPr lang="en-US" sz="1800" dirty="0">
                        <a:solidFill>
                          <a:srgbClr val="FF0000"/>
                        </a:solidFill>
                        <a:effectLst/>
                        <a:latin typeface="Arial"/>
                        <a:ea typeface="Times New Roman"/>
                        <a:cs typeface="Arial"/>
                      </a:endParaRPr>
                    </a:p>
                  </a:txBody>
                  <a:tcPr marL="68580" marR="68580" marT="0" marB="0"/>
                </a:tc>
                <a:tc>
                  <a:txBody>
                    <a:bodyPr/>
                    <a:lstStyle/>
                    <a:p>
                      <a:pPr algn="ctr">
                        <a:spcBef>
                          <a:spcPts val="300"/>
                        </a:spcBef>
                        <a:spcAft>
                          <a:spcPts val="0"/>
                        </a:spcAft>
                      </a:pPr>
                      <a:r>
                        <a:rPr lang="en-US" sz="1400" b="0" dirty="0">
                          <a:solidFill>
                            <a:srgbClr val="FF0000"/>
                          </a:solidFill>
                          <a:effectLst/>
                          <a:latin typeface="Arial"/>
                          <a:ea typeface="Times New Roman"/>
                          <a:cs typeface="Arial"/>
                        </a:rPr>
                        <a:t>3</a:t>
                      </a:r>
                      <a:endParaRPr lang="en-US" sz="1800" b="0" dirty="0">
                        <a:solidFill>
                          <a:srgbClr val="FF0000"/>
                        </a:solidFill>
                        <a:effectLst/>
                        <a:latin typeface="Arial"/>
                        <a:ea typeface="Times New Roman"/>
                        <a:cs typeface="Arial"/>
                      </a:endParaRPr>
                    </a:p>
                  </a:txBody>
                  <a:tcPr marL="68580" marR="68580" marT="0" marB="0"/>
                </a:tc>
                <a:tc>
                  <a:txBody>
                    <a:bodyPr/>
                    <a:lstStyle/>
                    <a:p>
                      <a:pPr algn="l">
                        <a:spcBef>
                          <a:spcPts val="300"/>
                        </a:spcBef>
                        <a:spcAft>
                          <a:spcPts val="0"/>
                        </a:spcAft>
                      </a:pPr>
                      <a:r>
                        <a:rPr lang="en-US" sz="1400" dirty="0">
                          <a:solidFill>
                            <a:srgbClr val="FF0000"/>
                          </a:solidFill>
                          <a:effectLst/>
                          <a:latin typeface="Arial"/>
                          <a:ea typeface="Times New Roman"/>
                          <a:cs typeface="Arial"/>
                        </a:rPr>
                        <a:t>Minutes of the workshop</a:t>
                      </a:r>
                      <a:endParaRPr lang="en-US" sz="1800" dirty="0">
                        <a:solidFill>
                          <a:srgbClr val="FF0000"/>
                        </a:solidFill>
                        <a:effectLst/>
                        <a:latin typeface="Arial"/>
                        <a:ea typeface="Times New Roman"/>
                        <a:cs typeface="Arial"/>
                      </a:endParaRPr>
                    </a:p>
                  </a:txBody>
                  <a:tcPr marL="68580" marR="68580" marT="0" marB="0"/>
                </a:tc>
              </a:tr>
              <a:tr h="370840">
                <a:tc>
                  <a:txBody>
                    <a:bodyPr/>
                    <a:lstStyle/>
                    <a:p>
                      <a:pPr algn="ctr">
                        <a:spcBef>
                          <a:spcPts val="300"/>
                        </a:spcBef>
                        <a:spcAft>
                          <a:spcPts val="0"/>
                        </a:spcAft>
                      </a:pPr>
                      <a:r>
                        <a:rPr lang="en-US" sz="1400" b="1">
                          <a:solidFill>
                            <a:srgbClr val="FF0000"/>
                          </a:solidFill>
                          <a:effectLst/>
                          <a:latin typeface="Arial"/>
                          <a:ea typeface="Times New Roman"/>
                          <a:cs typeface="Arial"/>
                        </a:rPr>
                        <a:t>2</a:t>
                      </a:r>
                      <a:endParaRPr lang="en-US" sz="1800">
                        <a:solidFill>
                          <a:srgbClr val="FF0000"/>
                        </a:solidFill>
                        <a:effectLst/>
                        <a:latin typeface="Arial"/>
                        <a:ea typeface="Times New Roman"/>
                        <a:cs typeface="Arial"/>
                      </a:endParaRPr>
                    </a:p>
                  </a:txBody>
                  <a:tcPr marL="68580" marR="68580" marT="0" marB="0"/>
                </a:tc>
                <a:tc>
                  <a:txBody>
                    <a:bodyPr/>
                    <a:lstStyle/>
                    <a:p>
                      <a:pPr algn="l">
                        <a:spcBef>
                          <a:spcPts val="300"/>
                        </a:spcBef>
                        <a:spcAft>
                          <a:spcPts val="0"/>
                        </a:spcAft>
                      </a:pPr>
                      <a:r>
                        <a:rPr lang="en-US" sz="1400">
                          <a:solidFill>
                            <a:srgbClr val="FF0000"/>
                          </a:solidFill>
                          <a:effectLst/>
                          <a:latin typeface="Arial"/>
                          <a:ea typeface="Times New Roman"/>
                          <a:cs typeface="Arial"/>
                        </a:rPr>
                        <a:t>Initial requirement report</a:t>
                      </a:r>
                      <a:endParaRPr lang="en-US" sz="1800">
                        <a:solidFill>
                          <a:srgbClr val="FF0000"/>
                        </a:solidFill>
                        <a:effectLst/>
                        <a:latin typeface="Arial"/>
                        <a:ea typeface="Times New Roman"/>
                        <a:cs typeface="Arial"/>
                      </a:endParaRPr>
                    </a:p>
                  </a:txBody>
                  <a:tcPr marL="68580" marR="68580" marT="0" marB="0"/>
                </a:tc>
                <a:tc>
                  <a:txBody>
                    <a:bodyPr/>
                    <a:lstStyle/>
                    <a:p>
                      <a:pPr algn="ctr">
                        <a:spcBef>
                          <a:spcPts val="300"/>
                        </a:spcBef>
                        <a:spcAft>
                          <a:spcPts val="0"/>
                        </a:spcAft>
                      </a:pPr>
                      <a:r>
                        <a:rPr lang="en-US" sz="1400">
                          <a:solidFill>
                            <a:srgbClr val="FF0000"/>
                          </a:solidFill>
                          <a:effectLst/>
                          <a:latin typeface="Arial"/>
                          <a:ea typeface="Times New Roman"/>
                          <a:cs typeface="Arial"/>
                        </a:rPr>
                        <a:t>WP1</a:t>
                      </a:r>
                      <a:endParaRPr lang="en-US" sz="1800">
                        <a:solidFill>
                          <a:srgbClr val="FF0000"/>
                        </a:solidFill>
                        <a:effectLst/>
                        <a:latin typeface="Arial"/>
                        <a:ea typeface="Times New Roman"/>
                        <a:cs typeface="Arial"/>
                      </a:endParaRPr>
                    </a:p>
                  </a:txBody>
                  <a:tcPr marL="68580" marR="68580" marT="0" marB="0"/>
                </a:tc>
                <a:tc>
                  <a:txBody>
                    <a:bodyPr/>
                    <a:lstStyle/>
                    <a:p>
                      <a:pPr algn="ctr">
                        <a:spcBef>
                          <a:spcPts val="300"/>
                        </a:spcBef>
                        <a:spcAft>
                          <a:spcPts val="0"/>
                        </a:spcAft>
                      </a:pPr>
                      <a:r>
                        <a:rPr lang="en-US" sz="1400" b="0" dirty="0">
                          <a:solidFill>
                            <a:srgbClr val="FF0000"/>
                          </a:solidFill>
                          <a:effectLst/>
                          <a:latin typeface="Arial"/>
                          <a:ea typeface="Times New Roman"/>
                          <a:cs typeface="Arial"/>
                        </a:rPr>
                        <a:t>6</a:t>
                      </a:r>
                      <a:endParaRPr lang="en-US" sz="1800" b="0" dirty="0">
                        <a:solidFill>
                          <a:srgbClr val="FF0000"/>
                        </a:solidFill>
                        <a:effectLst/>
                        <a:latin typeface="Arial"/>
                        <a:ea typeface="Times New Roman"/>
                        <a:cs typeface="Arial"/>
                      </a:endParaRPr>
                    </a:p>
                  </a:txBody>
                  <a:tcPr marL="68580" marR="68580" marT="0" marB="0"/>
                </a:tc>
                <a:tc>
                  <a:txBody>
                    <a:bodyPr/>
                    <a:lstStyle/>
                    <a:p>
                      <a:pPr algn="l">
                        <a:spcBef>
                          <a:spcPts val="300"/>
                        </a:spcBef>
                        <a:spcAft>
                          <a:spcPts val="0"/>
                        </a:spcAft>
                      </a:pPr>
                      <a:r>
                        <a:rPr lang="en-US" sz="1400" dirty="0">
                          <a:solidFill>
                            <a:srgbClr val="FF0000"/>
                          </a:solidFill>
                          <a:effectLst/>
                          <a:latin typeface="Arial"/>
                          <a:ea typeface="Times New Roman"/>
                          <a:cs typeface="Arial"/>
                        </a:rPr>
                        <a:t>Report available on the </a:t>
                      </a:r>
                      <a:r>
                        <a:rPr lang="en-US" sz="1400" dirty="0" smtClean="0">
                          <a:solidFill>
                            <a:srgbClr val="FF0000"/>
                          </a:solidFill>
                          <a:effectLst/>
                          <a:latin typeface="Arial"/>
                          <a:ea typeface="Times New Roman"/>
                          <a:cs typeface="Arial"/>
                        </a:rPr>
                        <a:t>website (D1.1).  </a:t>
                      </a:r>
                      <a:r>
                        <a:rPr lang="en-US" sz="1400" dirty="0">
                          <a:solidFill>
                            <a:srgbClr val="FF0000"/>
                          </a:solidFill>
                          <a:effectLst/>
                          <a:latin typeface="Arial"/>
                          <a:ea typeface="Times New Roman"/>
                          <a:cs typeface="Arial"/>
                        </a:rPr>
                        <a:t>Responsible: </a:t>
                      </a:r>
                      <a:r>
                        <a:rPr lang="en-US" sz="1400" dirty="0" err="1">
                          <a:solidFill>
                            <a:srgbClr val="FF0000"/>
                          </a:solidFill>
                          <a:effectLst/>
                          <a:latin typeface="Arial"/>
                          <a:ea typeface="Times New Roman"/>
                          <a:cs typeface="Arial"/>
                        </a:rPr>
                        <a:t>EuroGOOS</a:t>
                      </a:r>
                      <a:endParaRPr lang="en-US" sz="1800" dirty="0">
                        <a:solidFill>
                          <a:srgbClr val="FF0000"/>
                        </a:solidFill>
                        <a:effectLst/>
                        <a:latin typeface="Arial"/>
                        <a:ea typeface="Times New Roman"/>
                        <a:cs typeface="Arial"/>
                      </a:endParaRPr>
                    </a:p>
                  </a:txBody>
                  <a:tcPr marL="68580" marR="68580" marT="0" marB="0"/>
                </a:tc>
              </a:tr>
              <a:tr h="370840">
                <a:tc>
                  <a:txBody>
                    <a:bodyPr/>
                    <a:lstStyle/>
                    <a:p>
                      <a:pPr algn="ctr">
                        <a:spcBef>
                          <a:spcPts val="300"/>
                        </a:spcBef>
                        <a:spcAft>
                          <a:spcPts val="0"/>
                        </a:spcAft>
                      </a:pPr>
                      <a:r>
                        <a:rPr lang="en-US" sz="1400" b="1">
                          <a:effectLst/>
                          <a:latin typeface="Arial"/>
                          <a:ea typeface="Times New Roman"/>
                          <a:cs typeface="Arial"/>
                        </a:rPr>
                        <a:t>3</a:t>
                      </a:r>
                      <a:endParaRPr lang="en-US" sz="1800">
                        <a:effectLst/>
                        <a:latin typeface="Arial"/>
                        <a:ea typeface="Times New Roman"/>
                        <a:cs typeface="Arial"/>
                      </a:endParaRPr>
                    </a:p>
                  </a:txBody>
                  <a:tcPr marL="68580" marR="68580" marT="0" marB="0"/>
                </a:tc>
                <a:tc>
                  <a:txBody>
                    <a:bodyPr/>
                    <a:lstStyle/>
                    <a:p>
                      <a:pPr algn="l">
                        <a:spcBef>
                          <a:spcPts val="300"/>
                        </a:spcBef>
                        <a:spcAft>
                          <a:spcPts val="0"/>
                        </a:spcAft>
                      </a:pPr>
                      <a:r>
                        <a:rPr lang="en-US" sz="1400">
                          <a:effectLst/>
                          <a:latin typeface="Arial"/>
                          <a:ea typeface="Times New Roman"/>
                          <a:cs typeface="Arial"/>
                        </a:rPr>
                        <a:t>Assessment and gap analysis of present observing systems</a:t>
                      </a:r>
                      <a:endParaRPr lang="en-US" sz="1800">
                        <a:effectLst/>
                        <a:latin typeface="Arial"/>
                        <a:ea typeface="Times New Roman"/>
                        <a:cs typeface="Arial"/>
                      </a:endParaRPr>
                    </a:p>
                  </a:txBody>
                  <a:tcPr marL="68580" marR="68580" marT="0" marB="0"/>
                </a:tc>
                <a:tc>
                  <a:txBody>
                    <a:bodyPr/>
                    <a:lstStyle/>
                    <a:p>
                      <a:pPr algn="ctr">
                        <a:spcBef>
                          <a:spcPts val="300"/>
                        </a:spcBef>
                        <a:spcAft>
                          <a:spcPts val="0"/>
                        </a:spcAft>
                      </a:pPr>
                      <a:r>
                        <a:rPr lang="en-US" sz="1400">
                          <a:effectLst/>
                          <a:latin typeface="Arial"/>
                          <a:ea typeface="Times New Roman"/>
                          <a:cs typeface="Arial"/>
                        </a:rPr>
                        <a:t>WP2</a:t>
                      </a:r>
                      <a:endParaRPr lang="en-US" sz="1800">
                        <a:effectLst/>
                        <a:latin typeface="Arial"/>
                        <a:ea typeface="Times New Roman"/>
                        <a:cs typeface="Arial"/>
                      </a:endParaRPr>
                    </a:p>
                  </a:txBody>
                  <a:tcPr marL="68580" marR="68580" marT="0" marB="0"/>
                </a:tc>
                <a:tc>
                  <a:txBody>
                    <a:bodyPr/>
                    <a:lstStyle/>
                    <a:p>
                      <a:pPr algn="ctr">
                        <a:spcBef>
                          <a:spcPts val="300"/>
                        </a:spcBef>
                        <a:spcAft>
                          <a:spcPts val="0"/>
                        </a:spcAft>
                      </a:pPr>
                      <a:r>
                        <a:rPr lang="en-US" sz="1400" b="0" dirty="0" smtClean="0">
                          <a:effectLst/>
                          <a:latin typeface="Arial"/>
                          <a:ea typeface="Times New Roman"/>
                          <a:cs typeface="Arial"/>
                        </a:rPr>
                        <a:t>18</a:t>
                      </a:r>
                      <a:endParaRPr lang="en-US" sz="1800" b="0" dirty="0">
                        <a:effectLst/>
                        <a:latin typeface="Arial"/>
                        <a:ea typeface="Times New Roman"/>
                        <a:cs typeface="Arial"/>
                      </a:endParaRPr>
                    </a:p>
                  </a:txBody>
                  <a:tcPr marL="68580" marR="68580" marT="0" marB="0"/>
                </a:tc>
                <a:tc>
                  <a:txBody>
                    <a:bodyPr/>
                    <a:lstStyle/>
                    <a:p>
                      <a:pPr algn="l">
                        <a:spcBef>
                          <a:spcPts val="300"/>
                        </a:spcBef>
                        <a:spcAft>
                          <a:spcPts val="0"/>
                        </a:spcAft>
                      </a:pPr>
                      <a:r>
                        <a:rPr lang="en-US" sz="1400" dirty="0">
                          <a:effectLst/>
                          <a:latin typeface="Arial"/>
                          <a:ea typeface="Times New Roman"/>
                          <a:cs typeface="Arial"/>
                        </a:rPr>
                        <a:t>3 reports available on website: ocean and sea ice (resp. UHAM), atmosphere (resp. MISU) and terrestrial-</a:t>
                      </a:r>
                      <a:r>
                        <a:rPr lang="en-US" sz="1400" dirty="0" err="1">
                          <a:effectLst/>
                          <a:latin typeface="Arial"/>
                          <a:ea typeface="Times New Roman"/>
                          <a:cs typeface="Arial"/>
                        </a:rPr>
                        <a:t>cryosphere</a:t>
                      </a:r>
                      <a:r>
                        <a:rPr lang="en-US" sz="1400" dirty="0">
                          <a:effectLst/>
                          <a:latin typeface="Arial"/>
                          <a:ea typeface="Times New Roman"/>
                          <a:cs typeface="Arial"/>
                        </a:rPr>
                        <a:t> (resp. USFD)</a:t>
                      </a:r>
                      <a:endParaRPr lang="en-US" sz="1800" dirty="0">
                        <a:effectLst/>
                        <a:latin typeface="Arial"/>
                        <a:ea typeface="Times New Roman"/>
                        <a:cs typeface="Arial"/>
                      </a:endParaRPr>
                    </a:p>
                  </a:txBody>
                  <a:tcPr marL="68580" marR="68580" marT="0" marB="0"/>
                </a:tc>
              </a:tr>
              <a:tr h="370840">
                <a:tc>
                  <a:txBody>
                    <a:bodyPr/>
                    <a:lstStyle/>
                    <a:p>
                      <a:pPr algn="ctr">
                        <a:spcBef>
                          <a:spcPts val="300"/>
                        </a:spcBef>
                        <a:spcAft>
                          <a:spcPts val="0"/>
                        </a:spcAft>
                      </a:pPr>
                      <a:r>
                        <a:rPr lang="en-US" sz="1400" b="1">
                          <a:effectLst/>
                          <a:latin typeface="Arial"/>
                          <a:ea typeface="Times New Roman"/>
                          <a:cs typeface="Arial"/>
                        </a:rPr>
                        <a:t>4</a:t>
                      </a:r>
                      <a:endParaRPr lang="en-US" sz="1800">
                        <a:effectLst/>
                        <a:latin typeface="Arial"/>
                        <a:ea typeface="Times New Roman"/>
                        <a:cs typeface="Arial"/>
                      </a:endParaRPr>
                    </a:p>
                  </a:txBody>
                  <a:tcPr marL="68580" marR="68580" marT="0" marB="0"/>
                </a:tc>
                <a:tc>
                  <a:txBody>
                    <a:bodyPr/>
                    <a:lstStyle/>
                    <a:p>
                      <a:pPr algn="l">
                        <a:spcBef>
                          <a:spcPts val="300"/>
                        </a:spcBef>
                        <a:spcAft>
                          <a:spcPts val="0"/>
                        </a:spcAft>
                      </a:pPr>
                      <a:r>
                        <a:rPr lang="en-US" sz="1400">
                          <a:effectLst/>
                          <a:latin typeface="Arial"/>
                          <a:ea typeface="Times New Roman"/>
                          <a:cs typeface="Arial"/>
                        </a:rPr>
                        <a:t>New sensors and platforms ready for deployment </a:t>
                      </a:r>
                      <a:endParaRPr lang="en-US" sz="1800">
                        <a:effectLst/>
                        <a:latin typeface="Arial"/>
                        <a:ea typeface="Times New Roman"/>
                        <a:cs typeface="Arial"/>
                      </a:endParaRPr>
                    </a:p>
                  </a:txBody>
                  <a:tcPr marL="68580" marR="68580" marT="0" marB="0"/>
                </a:tc>
                <a:tc>
                  <a:txBody>
                    <a:bodyPr/>
                    <a:lstStyle/>
                    <a:p>
                      <a:pPr algn="ctr">
                        <a:spcBef>
                          <a:spcPts val="300"/>
                        </a:spcBef>
                        <a:spcAft>
                          <a:spcPts val="0"/>
                        </a:spcAft>
                      </a:pPr>
                      <a:r>
                        <a:rPr lang="en-US" sz="1400">
                          <a:effectLst/>
                          <a:latin typeface="Arial"/>
                          <a:ea typeface="Times New Roman"/>
                          <a:cs typeface="Arial"/>
                        </a:rPr>
                        <a:t>WP3</a:t>
                      </a:r>
                      <a:endParaRPr lang="en-US" sz="1800">
                        <a:effectLst/>
                        <a:latin typeface="Arial"/>
                        <a:ea typeface="Times New Roman"/>
                        <a:cs typeface="Arial"/>
                      </a:endParaRPr>
                    </a:p>
                  </a:txBody>
                  <a:tcPr marL="68580" marR="68580" marT="0" marB="0"/>
                </a:tc>
                <a:tc>
                  <a:txBody>
                    <a:bodyPr/>
                    <a:lstStyle/>
                    <a:p>
                      <a:pPr algn="ctr">
                        <a:spcBef>
                          <a:spcPts val="300"/>
                        </a:spcBef>
                        <a:spcAft>
                          <a:spcPts val="0"/>
                        </a:spcAft>
                      </a:pPr>
                      <a:r>
                        <a:rPr lang="en-US" sz="1400" b="0">
                          <a:effectLst/>
                          <a:latin typeface="Arial"/>
                          <a:ea typeface="Times New Roman"/>
                          <a:cs typeface="Arial"/>
                        </a:rPr>
                        <a:t>18</a:t>
                      </a:r>
                      <a:endParaRPr lang="en-US" sz="1800" b="0">
                        <a:effectLst/>
                        <a:latin typeface="Arial"/>
                        <a:ea typeface="Times New Roman"/>
                        <a:cs typeface="Arial"/>
                      </a:endParaRPr>
                    </a:p>
                  </a:txBody>
                  <a:tcPr marL="68580" marR="68580" marT="0" marB="0"/>
                </a:tc>
                <a:tc>
                  <a:txBody>
                    <a:bodyPr/>
                    <a:lstStyle/>
                    <a:p>
                      <a:pPr algn="l">
                        <a:spcBef>
                          <a:spcPts val="300"/>
                        </a:spcBef>
                        <a:spcAft>
                          <a:spcPts val="0"/>
                        </a:spcAft>
                      </a:pPr>
                      <a:r>
                        <a:rPr lang="en-US" sz="1400" dirty="0">
                          <a:effectLst/>
                          <a:latin typeface="Arial"/>
                          <a:ea typeface="Times New Roman"/>
                          <a:cs typeface="Arial"/>
                        </a:rPr>
                        <a:t>Deployments are verified by the responsible Task leaders: Greenland (GEUS), North Svalbard (</a:t>
                      </a:r>
                      <a:r>
                        <a:rPr lang="en-US" sz="1400" dirty="0" err="1">
                          <a:effectLst/>
                          <a:latin typeface="Arial"/>
                          <a:ea typeface="Times New Roman"/>
                          <a:cs typeface="Arial"/>
                        </a:rPr>
                        <a:t>UiB</a:t>
                      </a:r>
                      <a:r>
                        <a:rPr lang="en-US" sz="1400" dirty="0">
                          <a:effectLst/>
                          <a:latin typeface="Arial"/>
                          <a:ea typeface="Times New Roman"/>
                          <a:cs typeface="Arial"/>
                        </a:rPr>
                        <a:t>), </a:t>
                      </a:r>
                      <a:r>
                        <a:rPr lang="en-US" sz="1400" dirty="0" err="1">
                          <a:effectLst/>
                          <a:latin typeface="Arial"/>
                          <a:ea typeface="Times New Roman"/>
                          <a:cs typeface="Arial"/>
                        </a:rPr>
                        <a:t>Fram</a:t>
                      </a:r>
                      <a:r>
                        <a:rPr lang="en-US" sz="1400" dirty="0">
                          <a:effectLst/>
                          <a:latin typeface="Arial"/>
                          <a:ea typeface="Times New Roman"/>
                          <a:cs typeface="Arial"/>
                        </a:rPr>
                        <a:t> Strait (AWI), Arctic Ocean (IOPAN), Siberia (MPG), Alaska (OU), Canada (CNRS)</a:t>
                      </a:r>
                      <a:endParaRPr lang="en-US" sz="1800" dirty="0">
                        <a:effectLst/>
                        <a:latin typeface="Arial"/>
                        <a:ea typeface="Times New Roman"/>
                        <a:cs typeface="Arial"/>
                      </a:endParaRPr>
                    </a:p>
                  </a:txBody>
                  <a:tcPr marL="68580" marR="68580" marT="0" marB="0"/>
                </a:tc>
              </a:tr>
              <a:tr h="370840">
                <a:tc>
                  <a:txBody>
                    <a:bodyPr/>
                    <a:lstStyle/>
                    <a:p>
                      <a:pPr algn="ctr">
                        <a:spcBef>
                          <a:spcPts val="300"/>
                        </a:spcBef>
                        <a:spcAft>
                          <a:spcPts val="0"/>
                        </a:spcAft>
                      </a:pPr>
                      <a:r>
                        <a:rPr lang="en-US" sz="1400" b="1">
                          <a:effectLst/>
                          <a:latin typeface="Arial"/>
                          <a:ea typeface="Times New Roman"/>
                          <a:cs typeface="Arial"/>
                        </a:rPr>
                        <a:t>5</a:t>
                      </a:r>
                      <a:endParaRPr lang="en-US" sz="1800">
                        <a:effectLst/>
                        <a:latin typeface="Arial"/>
                        <a:ea typeface="Times New Roman"/>
                        <a:cs typeface="Arial"/>
                      </a:endParaRPr>
                    </a:p>
                  </a:txBody>
                  <a:tcPr marL="68580" marR="68580" marT="0" marB="0"/>
                </a:tc>
                <a:tc>
                  <a:txBody>
                    <a:bodyPr/>
                    <a:lstStyle/>
                    <a:p>
                      <a:pPr algn="l">
                        <a:spcBef>
                          <a:spcPts val="300"/>
                        </a:spcBef>
                        <a:spcAft>
                          <a:spcPts val="0"/>
                        </a:spcAft>
                      </a:pPr>
                      <a:r>
                        <a:rPr lang="en-US" sz="1400">
                          <a:effectLst/>
                          <a:latin typeface="Arial"/>
                          <a:ea typeface="Times New Roman"/>
                          <a:cs typeface="Arial"/>
                        </a:rPr>
                        <a:t>Data repositories available for accessing data </a:t>
                      </a:r>
                      <a:endParaRPr lang="en-US" sz="1800">
                        <a:effectLst/>
                        <a:latin typeface="Arial"/>
                        <a:ea typeface="Times New Roman"/>
                        <a:cs typeface="Arial"/>
                      </a:endParaRPr>
                    </a:p>
                  </a:txBody>
                  <a:tcPr marL="68580" marR="68580" marT="0" marB="0"/>
                </a:tc>
                <a:tc>
                  <a:txBody>
                    <a:bodyPr/>
                    <a:lstStyle/>
                    <a:p>
                      <a:pPr algn="ctr">
                        <a:spcBef>
                          <a:spcPts val="300"/>
                        </a:spcBef>
                        <a:spcAft>
                          <a:spcPts val="0"/>
                        </a:spcAft>
                      </a:pPr>
                      <a:r>
                        <a:rPr lang="en-US" sz="1400">
                          <a:effectLst/>
                          <a:latin typeface="Arial"/>
                          <a:ea typeface="Times New Roman"/>
                          <a:cs typeface="Arial"/>
                        </a:rPr>
                        <a:t>WP2</a:t>
                      </a:r>
                      <a:endParaRPr lang="en-US" sz="1800">
                        <a:effectLst/>
                        <a:latin typeface="Arial"/>
                        <a:ea typeface="Times New Roman"/>
                        <a:cs typeface="Arial"/>
                      </a:endParaRPr>
                    </a:p>
                  </a:txBody>
                  <a:tcPr marL="68580" marR="68580" marT="0" marB="0"/>
                </a:tc>
                <a:tc>
                  <a:txBody>
                    <a:bodyPr/>
                    <a:lstStyle/>
                    <a:p>
                      <a:pPr algn="ctr">
                        <a:spcBef>
                          <a:spcPts val="300"/>
                        </a:spcBef>
                        <a:spcAft>
                          <a:spcPts val="0"/>
                        </a:spcAft>
                      </a:pPr>
                      <a:r>
                        <a:rPr lang="en-US" sz="1400" b="0" dirty="0">
                          <a:effectLst/>
                          <a:latin typeface="Arial"/>
                          <a:ea typeface="Times New Roman"/>
                          <a:cs typeface="Arial"/>
                        </a:rPr>
                        <a:t>24</a:t>
                      </a:r>
                      <a:endParaRPr lang="en-US" sz="1800" b="0" dirty="0">
                        <a:effectLst/>
                        <a:latin typeface="Arial"/>
                        <a:ea typeface="Times New Roman"/>
                        <a:cs typeface="Arial"/>
                      </a:endParaRPr>
                    </a:p>
                  </a:txBody>
                  <a:tcPr marL="68580" marR="68580" marT="0" marB="0"/>
                </a:tc>
                <a:tc>
                  <a:txBody>
                    <a:bodyPr/>
                    <a:lstStyle/>
                    <a:p>
                      <a:pPr algn="l">
                        <a:spcBef>
                          <a:spcPts val="300"/>
                        </a:spcBef>
                        <a:spcAft>
                          <a:spcPts val="0"/>
                        </a:spcAft>
                      </a:pPr>
                      <a:r>
                        <a:rPr lang="en-US" sz="1400" dirty="0">
                          <a:effectLst/>
                          <a:latin typeface="Arial"/>
                          <a:ea typeface="Times New Roman"/>
                          <a:cs typeface="Arial"/>
                        </a:rPr>
                        <a:t>First set of data available for the </a:t>
                      </a:r>
                      <a:r>
                        <a:rPr lang="en-US" sz="1400" dirty="0" err="1">
                          <a:effectLst/>
                          <a:latin typeface="Arial"/>
                          <a:ea typeface="Times New Roman"/>
                          <a:cs typeface="Arial"/>
                        </a:rPr>
                        <a:t>iAOS</a:t>
                      </a:r>
                      <a:r>
                        <a:rPr lang="en-US" sz="1400" dirty="0">
                          <a:effectLst/>
                          <a:latin typeface="Arial"/>
                          <a:ea typeface="Times New Roman"/>
                          <a:cs typeface="Arial"/>
                        </a:rPr>
                        <a:t> platform. Responsible data providers: ocean and sea ice (AWI), atmosphere (GFZ), terr./</a:t>
                      </a:r>
                      <a:r>
                        <a:rPr lang="en-US" sz="1400" dirty="0" err="1">
                          <a:effectLst/>
                          <a:latin typeface="Arial"/>
                          <a:ea typeface="Times New Roman"/>
                          <a:cs typeface="Arial"/>
                        </a:rPr>
                        <a:t>cryosphere</a:t>
                      </a:r>
                      <a:r>
                        <a:rPr lang="en-US" sz="1400" dirty="0">
                          <a:effectLst/>
                          <a:latin typeface="Arial"/>
                          <a:ea typeface="Times New Roman"/>
                          <a:cs typeface="Arial"/>
                        </a:rPr>
                        <a:t> (FMI)</a:t>
                      </a:r>
                      <a:endParaRPr lang="en-US" sz="1800" dirty="0">
                        <a:effectLst/>
                        <a:latin typeface="Arial"/>
                        <a:ea typeface="Times New Roman"/>
                        <a:cs typeface="Arial"/>
                      </a:endParaRPr>
                    </a:p>
                  </a:txBody>
                  <a:tcPr marL="68580" marR="68580" marT="0" marB="0"/>
                </a:tc>
              </a:tr>
              <a:tr h="370840">
                <a:tc>
                  <a:txBody>
                    <a:bodyPr/>
                    <a:lstStyle/>
                    <a:p>
                      <a:pPr algn="ctr">
                        <a:spcBef>
                          <a:spcPts val="300"/>
                        </a:spcBef>
                        <a:spcAft>
                          <a:spcPts val="0"/>
                        </a:spcAft>
                      </a:pPr>
                      <a:r>
                        <a:rPr lang="en-US" sz="1400" b="1" dirty="0" smtClean="0">
                          <a:effectLst/>
                          <a:latin typeface="Arial"/>
                          <a:ea typeface="Times New Roman"/>
                          <a:cs typeface="Arial"/>
                        </a:rPr>
                        <a:t>6</a:t>
                      </a:r>
                      <a:r>
                        <a:rPr lang="en-US" sz="1400" b="1" dirty="0">
                          <a:effectLst/>
                          <a:latin typeface="Arial"/>
                          <a:ea typeface="Times New Roman"/>
                          <a:cs typeface="Arial"/>
                        </a:rPr>
                        <a:t> </a:t>
                      </a:r>
                      <a:endParaRPr lang="en-US" sz="1800" dirty="0">
                        <a:effectLst/>
                        <a:latin typeface="Arial"/>
                        <a:ea typeface="Times New Roman"/>
                        <a:cs typeface="Arial"/>
                      </a:endParaRPr>
                    </a:p>
                  </a:txBody>
                  <a:tcPr marL="68580" marR="68580" marT="0" marB="0"/>
                </a:tc>
                <a:tc>
                  <a:txBody>
                    <a:bodyPr/>
                    <a:lstStyle/>
                    <a:p>
                      <a:pPr algn="l">
                        <a:spcBef>
                          <a:spcPts val="300"/>
                        </a:spcBef>
                        <a:spcAft>
                          <a:spcPts val="0"/>
                        </a:spcAft>
                      </a:pPr>
                      <a:r>
                        <a:rPr lang="en-US" sz="1400" dirty="0">
                          <a:effectLst/>
                          <a:latin typeface="Arial"/>
                          <a:ea typeface="Times New Roman"/>
                          <a:cs typeface="Arial"/>
                        </a:rPr>
                        <a:t>Prototype </a:t>
                      </a:r>
                      <a:r>
                        <a:rPr lang="en-US" sz="1400" dirty="0" err="1">
                          <a:effectLst/>
                          <a:latin typeface="Arial"/>
                          <a:ea typeface="Times New Roman"/>
                          <a:cs typeface="Arial"/>
                        </a:rPr>
                        <a:t>iAOS</a:t>
                      </a:r>
                      <a:r>
                        <a:rPr lang="en-US" sz="1400" dirty="0">
                          <a:effectLst/>
                          <a:latin typeface="Arial"/>
                          <a:ea typeface="Times New Roman"/>
                          <a:cs typeface="Arial"/>
                        </a:rPr>
                        <a:t> platform in operation</a:t>
                      </a:r>
                      <a:endParaRPr lang="en-US" sz="1800" dirty="0">
                        <a:effectLst/>
                        <a:latin typeface="Arial"/>
                        <a:ea typeface="Times New Roman"/>
                        <a:cs typeface="Arial"/>
                      </a:endParaRPr>
                    </a:p>
                  </a:txBody>
                  <a:tcPr marL="68580" marR="68580" marT="0" marB="0"/>
                </a:tc>
                <a:tc>
                  <a:txBody>
                    <a:bodyPr/>
                    <a:lstStyle/>
                    <a:p>
                      <a:pPr algn="ctr">
                        <a:spcBef>
                          <a:spcPts val="300"/>
                        </a:spcBef>
                        <a:spcAft>
                          <a:spcPts val="0"/>
                        </a:spcAft>
                      </a:pPr>
                      <a:r>
                        <a:rPr lang="en-US" sz="1400" dirty="0">
                          <a:effectLst/>
                          <a:latin typeface="Arial"/>
                          <a:ea typeface="Times New Roman"/>
                          <a:cs typeface="Arial"/>
                        </a:rPr>
                        <a:t>WP5</a:t>
                      </a:r>
                      <a:endParaRPr lang="en-US" sz="1800" dirty="0">
                        <a:effectLst/>
                        <a:latin typeface="Arial"/>
                        <a:ea typeface="Times New Roman"/>
                        <a:cs typeface="Arial"/>
                      </a:endParaRPr>
                    </a:p>
                  </a:txBody>
                  <a:tcPr marL="68580" marR="68580" marT="0" marB="0"/>
                </a:tc>
                <a:tc>
                  <a:txBody>
                    <a:bodyPr/>
                    <a:lstStyle/>
                    <a:p>
                      <a:pPr algn="ctr">
                        <a:spcBef>
                          <a:spcPts val="300"/>
                        </a:spcBef>
                        <a:spcAft>
                          <a:spcPts val="0"/>
                        </a:spcAft>
                      </a:pPr>
                      <a:r>
                        <a:rPr lang="en-US" sz="1400" b="0" dirty="0">
                          <a:effectLst/>
                          <a:latin typeface="Arial"/>
                          <a:ea typeface="Times New Roman"/>
                          <a:cs typeface="Arial"/>
                        </a:rPr>
                        <a:t> </a:t>
                      </a:r>
                      <a:r>
                        <a:rPr lang="en-US" sz="1400" b="0" dirty="0" smtClean="0">
                          <a:effectLst/>
                          <a:latin typeface="Arial"/>
                          <a:ea typeface="Times New Roman"/>
                          <a:cs typeface="Arial"/>
                        </a:rPr>
                        <a:t>24</a:t>
                      </a:r>
                      <a:endParaRPr lang="en-US" sz="1800" b="0" dirty="0">
                        <a:effectLst/>
                        <a:latin typeface="Arial"/>
                        <a:ea typeface="Times New Roman"/>
                        <a:cs typeface="Arial"/>
                      </a:endParaRPr>
                    </a:p>
                  </a:txBody>
                  <a:tcPr marL="68580" marR="68580" marT="0" marB="0"/>
                </a:tc>
                <a:tc>
                  <a:txBody>
                    <a:bodyPr/>
                    <a:lstStyle/>
                    <a:p>
                      <a:pPr algn="l">
                        <a:spcBef>
                          <a:spcPts val="300"/>
                        </a:spcBef>
                        <a:spcAft>
                          <a:spcPts val="0"/>
                        </a:spcAft>
                      </a:pPr>
                      <a:r>
                        <a:rPr lang="en-US" sz="1400" dirty="0">
                          <a:effectLst/>
                          <a:latin typeface="Arial"/>
                          <a:ea typeface="Times New Roman"/>
                          <a:cs typeface="Arial"/>
                        </a:rPr>
                        <a:t>Test of </a:t>
                      </a:r>
                      <a:r>
                        <a:rPr lang="en-US" sz="1400" dirty="0" err="1">
                          <a:effectLst/>
                          <a:latin typeface="Arial"/>
                          <a:ea typeface="Times New Roman"/>
                          <a:cs typeface="Arial"/>
                        </a:rPr>
                        <a:t>iAOS</a:t>
                      </a:r>
                      <a:r>
                        <a:rPr lang="en-US" sz="1400" dirty="0">
                          <a:effectLst/>
                          <a:latin typeface="Arial"/>
                          <a:ea typeface="Times New Roman"/>
                          <a:cs typeface="Arial"/>
                        </a:rPr>
                        <a:t> platform functionality. Resp. TERRADUE</a:t>
                      </a:r>
                      <a:endParaRPr lang="en-US" sz="1800" dirty="0">
                        <a:effectLst/>
                        <a:latin typeface="Arial"/>
                        <a:ea typeface="Times New Roman"/>
                        <a:cs typeface="Arial"/>
                      </a:endParaRPr>
                    </a:p>
                  </a:txBody>
                  <a:tcPr marL="68580" marR="68580" marT="0" marB="0"/>
                </a:tc>
              </a:tr>
              <a:tr h="370840">
                <a:tc>
                  <a:txBody>
                    <a:bodyPr/>
                    <a:lstStyle/>
                    <a:p>
                      <a:pPr algn="ctr">
                        <a:spcBef>
                          <a:spcPts val="300"/>
                        </a:spcBef>
                        <a:spcAft>
                          <a:spcPts val="0"/>
                        </a:spcAft>
                      </a:pPr>
                      <a:r>
                        <a:rPr lang="en-US" sz="1400" b="1" dirty="0" smtClean="0">
                          <a:solidFill>
                            <a:srgbClr val="FF0000"/>
                          </a:solidFill>
                          <a:effectLst/>
                          <a:latin typeface="Arial"/>
                          <a:ea typeface="Times New Roman"/>
                          <a:cs typeface="Arial"/>
                        </a:rPr>
                        <a:t>15</a:t>
                      </a:r>
                      <a:endParaRPr lang="en-US" sz="1400" b="1" dirty="0">
                        <a:solidFill>
                          <a:srgbClr val="FF0000"/>
                        </a:solidFill>
                        <a:effectLst/>
                        <a:latin typeface="Arial"/>
                        <a:ea typeface="Times New Roman"/>
                        <a:cs typeface="Arial"/>
                      </a:endParaRPr>
                    </a:p>
                  </a:txBody>
                  <a:tcPr marL="68580" marR="68580" marT="0" marB="0"/>
                </a:tc>
                <a:tc>
                  <a:txBody>
                    <a:bodyPr/>
                    <a:lstStyle/>
                    <a:p>
                      <a:pPr algn="l">
                        <a:spcBef>
                          <a:spcPts val="300"/>
                        </a:spcBef>
                        <a:spcAft>
                          <a:spcPts val="0"/>
                        </a:spcAft>
                      </a:pPr>
                      <a:r>
                        <a:rPr lang="en-US" sz="1400" dirty="0" smtClean="0">
                          <a:solidFill>
                            <a:srgbClr val="FF0000"/>
                          </a:solidFill>
                          <a:effectLst/>
                          <a:latin typeface="Arial"/>
                          <a:ea typeface="Times New Roman"/>
                          <a:cs typeface="Arial"/>
                        </a:rPr>
                        <a:t>Pan-Arctic Observing Forum established</a:t>
                      </a:r>
                      <a:endParaRPr lang="en-US" sz="1400" dirty="0">
                        <a:solidFill>
                          <a:srgbClr val="FF0000"/>
                        </a:solidFill>
                        <a:effectLst/>
                        <a:latin typeface="Arial"/>
                        <a:ea typeface="Times New Roman"/>
                        <a:cs typeface="Arial"/>
                      </a:endParaRPr>
                    </a:p>
                  </a:txBody>
                  <a:tcPr marL="68580" marR="68580" marT="0" marB="0"/>
                </a:tc>
                <a:tc>
                  <a:txBody>
                    <a:bodyPr/>
                    <a:lstStyle/>
                    <a:p>
                      <a:pPr algn="ctr">
                        <a:spcBef>
                          <a:spcPts val="300"/>
                        </a:spcBef>
                        <a:spcAft>
                          <a:spcPts val="0"/>
                        </a:spcAft>
                      </a:pPr>
                      <a:r>
                        <a:rPr lang="en-US" sz="1400" dirty="0" smtClean="0">
                          <a:solidFill>
                            <a:srgbClr val="FF0000"/>
                          </a:solidFill>
                          <a:effectLst/>
                          <a:latin typeface="Arial"/>
                          <a:ea typeface="Times New Roman"/>
                          <a:cs typeface="Arial"/>
                        </a:rPr>
                        <a:t>WP1</a:t>
                      </a:r>
                      <a:endParaRPr lang="en-US" sz="1400" dirty="0">
                        <a:solidFill>
                          <a:srgbClr val="FF0000"/>
                        </a:solidFill>
                        <a:effectLst/>
                        <a:latin typeface="Arial"/>
                        <a:ea typeface="Times New Roman"/>
                        <a:cs typeface="Arial"/>
                      </a:endParaRPr>
                    </a:p>
                  </a:txBody>
                  <a:tcPr marL="68580" marR="68580" marT="0" marB="0"/>
                </a:tc>
                <a:tc>
                  <a:txBody>
                    <a:bodyPr/>
                    <a:lstStyle/>
                    <a:p>
                      <a:pPr algn="ctr">
                        <a:spcBef>
                          <a:spcPts val="300"/>
                        </a:spcBef>
                        <a:spcAft>
                          <a:spcPts val="0"/>
                        </a:spcAft>
                      </a:pPr>
                      <a:r>
                        <a:rPr lang="en-US" sz="1400" dirty="0" smtClean="0">
                          <a:solidFill>
                            <a:srgbClr val="FF0000"/>
                          </a:solidFill>
                          <a:effectLst/>
                          <a:latin typeface="Arial"/>
                          <a:ea typeface="Times New Roman"/>
                          <a:cs typeface="Arial"/>
                        </a:rPr>
                        <a:t>24</a:t>
                      </a:r>
                      <a:endParaRPr lang="en-US" sz="1400" dirty="0">
                        <a:solidFill>
                          <a:srgbClr val="FF0000"/>
                        </a:solidFill>
                        <a:effectLst/>
                        <a:latin typeface="Arial"/>
                        <a:ea typeface="Times New Roman"/>
                        <a:cs typeface="Arial"/>
                      </a:endParaRPr>
                    </a:p>
                  </a:txBody>
                  <a:tcPr marL="68580" marR="68580" marT="0" marB="0"/>
                </a:tc>
                <a:tc>
                  <a:txBody>
                    <a:bodyPr/>
                    <a:lstStyle/>
                    <a:p>
                      <a:pPr algn="l">
                        <a:spcBef>
                          <a:spcPts val="300"/>
                        </a:spcBef>
                        <a:spcAft>
                          <a:spcPts val="0"/>
                        </a:spcAft>
                      </a:pPr>
                      <a:r>
                        <a:rPr lang="en-US" sz="1400" dirty="0" smtClean="0">
                          <a:solidFill>
                            <a:srgbClr val="FF0000"/>
                          </a:solidFill>
                          <a:effectLst/>
                          <a:latin typeface="Arial"/>
                          <a:ea typeface="Times New Roman"/>
                          <a:cs typeface="Arial"/>
                        </a:rPr>
                        <a:t>Agreement document: D1.4 (</a:t>
                      </a:r>
                      <a:r>
                        <a:rPr lang="en-US" sz="1400" dirty="0" err="1" smtClean="0">
                          <a:solidFill>
                            <a:srgbClr val="FF0000"/>
                          </a:solidFill>
                          <a:effectLst/>
                          <a:latin typeface="Arial"/>
                          <a:ea typeface="Times New Roman"/>
                          <a:cs typeface="Arial"/>
                        </a:rPr>
                        <a:t>MoU</a:t>
                      </a:r>
                      <a:r>
                        <a:rPr lang="en-US" sz="1400" dirty="0" smtClean="0">
                          <a:solidFill>
                            <a:srgbClr val="FF0000"/>
                          </a:solidFill>
                          <a:effectLst/>
                          <a:latin typeface="Arial"/>
                          <a:ea typeface="Times New Roman"/>
                          <a:cs typeface="Arial"/>
                        </a:rPr>
                        <a:t>, Terms of reference)</a:t>
                      </a:r>
                      <a:endParaRPr lang="en-US" sz="1400" dirty="0">
                        <a:solidFill>
                          <a:srgbClr val="FF0000"/>
                        </a:solidFill>
                        <a:effectLst/>
                        <a:latin typeface="Arial"/>
                        <a:ea typeface="Times New Roman"/>
                        <a:cs typeface="Arial"/>
                      </a:endParaRPr>
                    </a:p>
                  </a:txBody>
                  <a:tcPr marL="68580" marR="68580" marT="0" marB="0"/>
                </a:tc>
              </a:tr>
            </a:tbl>
          </a:graphicData>
        </a:graphic>
      </p:graphicFrame>
      <p:sp>
        <p:nvSpPr>
          <p:cNvPr id="3" name="Title 2"/>
          <p:cNvSpPr>
            <a:spLocks noGrp="1"/>
          </p:cNvSpPr>
          <p:nvPr>
            <p:ph type="title"/>
          </p:nvPr>
        </p:nvSpPr>
        <p:spPr>
          <a:xfrm>
            <a:off x="418050" y="114301"/>
            <a:ext cx="8395750" cy="673100"/>
          </a:xfrm>
        </p:spPr>
        <p:txBody>
          <a:bodyPr/>
          <a:lstStyle/>
          <a:p>
            <a:r>
              <a:rPr lang="nb-NO" sz="3200" dirty="0" err="1" smtClean="0"/>
              <a:t>Milestones</a:t>
            </a:r>
            <a:r>
              <a:rPr lang="nb-NO" sz="3200" dirty="0" smtClean="0"/>
              <a:t> (</a:t>
            </a:r>
            <a:r>
              <a:rPr lang="nb-NO" sz="3200" dirty="0" err="1" smtClean="0"/>
              <a:t>year</a:t>
            </a:r>
            <a:r>
              <a:rPr lang="nb-NO" sz="3200" dirty="0" smtClean="0"/>
              <a:t> 1 and 2)</a:t>
            </a:r>
            <a:endParaRPr lang="nb-NO" sz="3200" dirty="0"/>
          </a:p>
        </p:txBody>
      </p:sp>
    </p:spTree>
    <p:extLst>
      <p:ext uri="{BB962C8B-B14F-4D97-AF65-F5344CB8AC3E}">
        <p14:creationId xmlns:p14="http://schemas.microsoft.com/office/powerpoint/2010/main" val="2939590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3600" dirty="0" smtClean="0"/>
              <a:t>INTAROS </a:t>
            </a:r>
            <a:r>
              <a:rPr lang="nb-NO" sz="3600" dirty="0" err="1" smtClean="0"/>
              <a:t>presentations</a:t>
            </a:r>
            <a:r>
              <a:rPr lang="nb-NO" sz="3600" dirty="0" smtClean="0"/>
              <a:t> </a:t>
            </a:r>
            <a:r>
              <a:rPr lang="nb-NO" sz="3600" dirty="0" err="1" smtClean="0"/>
              <a:t>autumn</a:t>
            </a:r>
            <a:r>
              <a:rPr lang="nb-NO" sz="3600" dirty="0" smtClean="0"/>
              <a:t> 2016</a:t>
            </a:r>
            <a:endParaRPr lang="nb-NO" dirty="0"/>
          </a:p>
        </p:txBody>
      </p:sp>
      <p:sp>
        <p:nvSpPr>
          <p:cNvPr id="3" name="Content Placeholder 2"/>
          <p:cNvSpPr>
            <a:spLocks noGrp="1"/>
          </p:cNvSpPr>
          <p:nvPr>
            <p:ph idx="1"/>
          </p:nvPr>
        </p:nvSpPr>
        <p:spPr>
          <a:xfrm>
            <a:off x="457199" y="1203325"/>
            <a:ext cx="8229600" cy="5273675"/>
          </a:xfrm>
        </p:spPr>
        <p:txBody>
          <a:bodyPr>
            <a:normAutofit fontScale="55000" lnSpcReduction="20000"/>
          </a:bodyPr>
          <a:lstStyle/>
          <a:p>
            <a:pPr marL="1158875" indent="-1158875">
              <a:buNone/>
            </a:pPr>
            <a:r>
              <a:rPr lang="nb-NO" dirty="0"/>
              <a:t>5-7 </a:t>
            </a:r>
            <a:r>
              <a:rPr lang="nb-NO" dirty="0" err="1"/>
              <a:t>Sept</a:t>
            </a:r>
            <a:r>
              <a:rPr lang="nb-NO" dirty="0" smtClean="0"/>
              <a:t>:	 </a:t>
            </a:r>
            <a:r>
              <a:rPr lang="nb-NO" dirty="0"/>
              <a:t>YOPP planning </a:t>
            </a:r>
            <a:r>
              <a:rPr lang="nb-NO" dirty="0" err="1"/>
              <a:t>meeting</a:t>
            </a:r>
            <a:r>
              <a:rPr lang="nb-NO" dirty="0"/>
              <a:t>, ECMWF Reading UK (S. Sandven, Y. Gao) </a:t>
            </a:r>
          </a:p>
          <a:p>
            <a:pPr marL="1158875" indent="-1158875">
              <a:buNone/>
            </a:pPr>
            <a:r>
              <a:rPr lang="nb-NO" dirty="0"/>
              <a:t>5-7 </a:t>
            </a:r>
            <a:r>
              <a:rPr lang="nb-NO" dirty="0" err="1"/>
              <a:t>Sept</a:t>
            </a:r>
            <a:r>
              <a:rPr lang="nb-NO" dirty="0"/>
              <a:t>: </a:t>
            </a:r>
            <a:r>
              <a:rPr lang="nb-NO" dirty="0" smtClean="0"/>
              <a:t>	The </a:t>
            </a:r>
            <a:r>
              <a:rPr lang="nb-NO" dirty="0"/>
              <a:t>5th Nordic ENVRI workshop </a:t>
            </a:r>
            <a:r>
              <a:rPr lang="nb-NO" dirty="0" err="1"/>
              <a:t>on</a:t>
            </a:r>
            <a:r>
              <a:rPr lang="nb-NO" dirty="0"/>
              <a:t> Arctic RI </a:t>
            </a:r>
            <a:r>
              <a:rPr lang="nb-NO" dirty="0" err="1"/>
              <a:t>collaboration</a:t>
            </a:r>
            <a:r>
              <a:rPr lang="nb-NO" dirty="0"/>
              <a:t>, Longyearbyen (H. Sagen) </a:t>
            </a:r>
          </a:p>
          <a:p>
            <a:pPr marL="1158875" indent="-1158875">
              <a:buNone/>
            </a:pPr>
            <a:r>
              <a:rPr lang="nb-NO" dirty="0"/>
              <a:t>14 </a:t>
            </a:r>
            <a:r>
              <a:rPr lang="nb-NO" dirty="0" err="1"/>
              <a:t>Sept</a:t>
            </a:r>
            <a:r>
              <a:rPr lang="nb-NO" dirty="0" smtClean="0"/>
              <a:t>:	 </a:t>
            </a:r>
            <a:r>
              <a:rPr lang="nb-NO" dirty="0"/>
              <a:t>Polar Day in Bergen (Hanne Sagen) </a:t>
            </a:r>
          </a:p>
          <a:p>
            <a:pPr marL="1158875" indent="-1158875">
              <a:buNone/>
            </a:pPr>
            <a:r>
              <a:rPr lang="nb-NO" dirty="0"/>
              <a:t>07 </a:t>
            </a:r>
            <a:r>
              <a:rPr lang="nb-NO" dirty="0" err="1" smtClean="0"/>
              <a:t>Oct</a:t>
            </a:r>
            <a:r>
              <a:rPr lang="nb-NO" dirty="0" smtClean="0"/>
              <a:t>:	 </a:t>
            </a:r>
            <a:r>
              <a:rPr lang="nb-NO" dirty="0"/>
              <a:t>Polar </a:t>
            </a:r>
            <a:r>
              <a:rPr lang="nb-NO" dirty="0" err="1"/>
              <a:t>Circle</a:t>
            </a:r>
            <a:r>
              <a:rPr lang="nb-NO" dirty="0"/>
              <a:t>, </a:t>
            </a:r>
            <a:r>
              <a:rPr lang="nb-NO" dirty="0" err="1"/>
              <a:t>Iceland</a:t>
            </a:r>
            <a:r>
              <a:rPr lang="nb-NO" dirty="0"/>
              <a:t>: </a:t>
            </a:r>
            <a:r>
              <a:rPr lang="nb-NO" dirty="0" err="1"/>
              <a:t>Session</a:t>
            </a:r>
            <a:r>
              <a:rPr lang="nb-NO" dirty="0"/>
              <a:t>: </a:t>
            </a:r>
            <a:r>
              <a:rPr lang="nb-NO" dirty="0" err="1"/>
              <a:t>Operational</a:t>
            </a:r>
            <a:r>
              <a:rPr lang="nb-NO" dirty="0"/>
              <a:t> Marine Service in </a:t>
            </a:r>
            <a:r>
              <a:rPr lang="nb-NO" dirty="0" err="1"/>
              <a:t>the</a:t>
            </a:r>
            <a:r>
              <a:rPr lang="nb-NO" dirty="0"/>
              <a:t> Arctic (A. B. </a:t>
            </a:r>
            <a:r>
              <a:rPr lang="nb-NO" dirty="0" err="1"/>
              <a:t>Möller</a:t>
            </a:r>
            <a:r>
              <a:rPr lang="nb-NO" dirty="0"/>
              <a:t>, S. Sandven) </a:t>
            </a:r>
          </a:p>
          <a:p>
            <a:pPr marL="1158875" indent="-1158875">
              <a:buNone/>
            </a:pPr>
            <a:r>
              <a:rPr lang="nb-NO" dirty="0"/>
              <a:t>17 </a:t>
            </a:r>
            <a:r>
              <a:rPr lang="nb-NO" dirty="0" err="1"/>
              <a:t>Oct</a:t>
            </a:r>
            <a:r>
              <a:rPr lang="nb-NO" dirty="0" smtClean="0"/>
              <a:t>:	 </a:t>
            </a:r>
            <a:r>
              <a:rPr lang="nb-NO" dirty="0" err="1"/>
              <a:t>Visit</a:t>
            </a:r>
            <a:r>
              <a:rPr lang="nb-NO" dirty="0"/>
              <a:t> to ONR in Washington (H. Sagen, S. Sandven) </a:t>
            </a:r>
          </a:p>
          <a:p>
            <a:pPr marL="1158875" indent="-1158875">
              <a:buNone/>
            </a:pPr>
            <a:r>
              <a:rPr lang="nb-NO" dirty="0"/>
              <a:t>18 </a:t>
            </a:r>
            <a:r>
              <a:rPr lang="nb-NO" dirty="0" err="1"/>
              <a:t>Oct</a:t>
            </a:r>
            <a:r>
              <a:rPr lang="nb-NO" dirty="0" smtClean="0"/>
              <a:t>:	 </a:t>
            </a:r>
            <a:r>
              <a:rPr lang="nb-NO" dirty="0"/>
              <a:t>MEOPAR </a:t>
            </a:r>
            <a:r>
              <a:rPr lang="nb-NO" dirty="0" err="1"/>
              <a:t>expert</a:t>
            </a:r>
            <a:r>
              <a:rPr lang="nb-NO" dirty="0"/>
              <a:t> </a:t>
            </a:r>
            <a:r>
              <a:rPr lang="nb-NO" dirty="0" err="1"/>
              <a:t>meeting</a:t>
            </a:r>
            <a:r>
              <a:rPr lang="nb-NO" dirty="0"/>
              <a:t> in Ottawa (S. Sandven) </a:t>
            </a:r>
          </a:p>
          <a:p>
            <a:pPr marL="1158875" indent="-1158875">
              <a:buNone/>
            </a:pPr>
            <a:r>
              <a:rPr lang="nb-NO" dirty="0"/>
              <a:t>08 Nov</a:t>
            </a:r>
            <a:r>
              <a:rPr lang="nb-NO" dirty="0" smtClean="0"/>
              <a:t>:	 </a:t>
            </a:r>
            <a:r>
              <a:rPr lang="nb-NO" dirty="0"/>
              <a:t>Presentation at Research Council </a:t>
            </a:r>
            <a:r>
              <a:rPr lang="nb-NO" dirty="0" err="1"/>
              <a:t>of</a:t>
            </a:r>
            <a:r>
              <a:rPr lang="nb-NO" dirty="0"/>
              <a:t> Norway, Oslo (H. Sagen, S. Sandven) </a:t>
            </a:r>
          </a:p>
          <a:p>
            <a:pPr marL="1158875" indent="-1158875">
              <a:buNone/>
            </a:pPr>
            <a:r>
              <a:rPr lang="nb-NO" dirty="0"/>
              <a:t>08 Nov: </a:t>
            </a:r>
            <a:r>
              <a:rPr lang="nb-NO" dirty="0" smtClean="0"/>
              <a:t>	GEO </a:t>
            </a:r>
            <a:r>
              <a:rPr lang="nb-NO" dirty="0" err="1"/>
              <a:t>Plenary</a:t>
            </a:r>
            <a:r>
              <a:rPr lang="nb-NO" dirty="0"/>
              <a:t>, St. Petersburg, side </a:t>
            </a:r>
            <a:r>
              <a:rPr lang="nb-NO" dirty="0" err="1"/>
              <a:t>meeting</a:t>
            </a:r>
            <a:r>
              <a:rPr lang="nb-NO" dirty="0"/>
              <a:t> </a:t>
            </a:r>
            <a:r>
              <a:rPr lang="nb-NO" dirty="0" err="1"/>
              <a:t>of</a:t>
            </a:r>
            <a:r>
              <a:rPr lang="nb-NO" dirty="0"/>
              <a:t> GEOCRI (L. H. Pettersson) </a:t>
            </a:r>
          </a:p>
          <a:p>
            <a:pPr marL="1158875" indent="-1158875">
              <a:buNone/>
            </a:pPr>
            <a:r>
              <a:rPr lang="nb-NO" dirty="0"/>
              <a:t>08-09 Nov</a:t>
            </a:r>
            <a:r>
              <a:rPr lang="nb-NO" dirty="0" smtClean="0"/>
              <a:t>:	 </a:t>
            </a:r>
            <a:r>
              <a:rPr lang="nb-NO" dirty="0"/>
              <a:t>Polar Connections </a:t>
            </a:r>
            <a:r>
              <a:rPr lang="nb-NO" dirty="0" err="1"/>
              <a:t>Interoperability</a:t>
            </a:r>
            <a:r>
              <a:rPr lang="nb-NO" dirty="0"/>
              <a:t> Workshop at ESRIN (T. Hamre - </a:t>
            </a:r>
            <a:r>
              <a:rPr lang="nb-NO" dirty="0" err="1"/>
              <a:t>participant</a:t>
            </a:r>
            <a:r>
              <a:rPr lang="nb-NO" dirty="0"/>
              <a:t>) </a:t>
            </a:r>
          </a:p>
          <a:p>
            <a:pPr marL="1158875" indent="-1158875">
              <a:buNone/>
            </a:pPr>
            <a:r>
              <a:rPr lang="nb-NO" dirty="0"/>
              <a:t>10-11 Nov</a:t>
            </a:r>
            <a:r>
              <a:rPr lang="nb-NO" dirty="0" smtClean="0"/>
              <a:t>:	 </a:t>
            </a:r>
            <a:r>
              <a:rPr lang="nb-NO" dirty="0"/>
              <a:t>YOPP data </a:t>
            </a:r>
            <a:r>
              <a:rPr lang="nb-NO" dirty="0" err="1"/>
              <a:t>meeting</a:t>
            </a:r>
            <a:r>
              <a:rPr lang="nb-NO" dirty="0"/>
              <a:t>, Oslo (T. Hamre) </a:t>
            </a:r>
          </a:p>
          <a:p>
            <a:pPr marL="1158875" indent="-1158875">
              <a:buNone/>
            </a:pPr>
            <a:r>
              <a:rPr lang="nb-NO" dirty="0"/>
              <a:t>12 Nov: </a:t>
            </a:r>
            <a:r>
              <a:rPr lang="nb-NO" dirty="0" smtClean="0"/>
              <a:t>	COP22</a:t>
            </a:r>
            <a:r>
              <a:rPr lang="nb-NO" dirty="0"/>
              <a:t>, </a:t>
            </a:r>
            <a:r>
              <a:rPr lang="nb-NO" dirty="0" err="1"/>
              <a:t>Marakesch</a:t>
            </a:r>
            <a:r>
              <a:rPr lang="nb-NO" dirty="0"/>
              <a:t>, Arctic Day </a:t>
            </a:r>
            <a:r>
              <a:rPr lang="nb-NO" dirty="0" err="1"/>
              <a:t>organized</a:t>
            </a:r>
            <a:r>
              <a:rPr lang="nb-NO" dirty="0"/>
              <a:t> by Nordic Council </a:t>
            </a:r>
            <a:r>
              <a:rPr lang="nb-NO" dirty="0" err="1"/>
              <a:t>of</a:t>
            </a:r>
            <a:r>
              <a:rPr lang="nb-NO" dirty="0"/>
              <a:t> Ministers (H. Sagen) </a:t>
            </a:r>
          </a:p>
          <a:p>
            <a:pPr marL="1158875" indent="-1158875">
              <a:buNone/>
            </a:pPr>
            <a:r>
              <a:rPr lang="nb-NO" dirty="0"/>
              <a:t>16-17 Nov</a:t>
            </a:r>
            <a:r>
              <a:rPr lang="nb-NO" dirty="0" smtClean="0"/>
              <a:t>:	 </a:t>
            </a:r>
            <a:r>
              <a:rPr lang="nb-NO" dirty="0"/>
              <a:t>ENVRI-Copernicus </a:t>
            </a:r>
            <a:r>
              <a:rPr lang="nb-NO" dirty="0" err="1"/>
              <a:t>meeting</a:t>
            </a:r>
            <a:r>
              <a:rPr lang="nb-NO" dirty="0"/>
              <a:t> in </a:t>
            </a:r>
            <a:r>
              <a:rPr lang="nb-NO" dirty="0" err="1"/>
              <a:t>Prague</a:t>
            </a:r>
            <a:r>
              <a:rPr lang="nb-NO" dirty="0"/>
              <a:t> (H. Sagen) </a:t>
            </a:r>
          </a:p>
          <a:p>
            <a:pPr marL="1158875" indent="-1158875">
              <a:buNone/>
            </a:pPr>
            <a:r>
              <a:rPr lang="nb-NO" dirty="0"/>
              <a:t>17 Nov: </a:t>
            </a:r>
            <a:r>
              <a:rPr lang="nb-NO" dirty="0" smtClean="0"/>
              <a:t>	Norwegian </a:t>
            </a:r>
            <a:r>
              <a:rPr lang="nb-NO" dirty="0"/>
              <a:t>Scientific </a:t>
            </a:r>
            <a:r>
              <a:rPr lang="nb-NO" dirty="0" err="1"/>
              <a:t>Academy</a:t>
            </a:r>
            <a:r>
              <a:rPr lang="nb-NO" dirty="0"/>
              <a:t> for Polar Research, Bergen (S. Sandven) </a:t>
            </a:r>
          </a:p>
          <a:p>
            <a:pPr marL="1158875" indent="-1158875">
              <a:buNone/>
            </a:pPr>
            <a:r>
              <a:rPr lang="nb-NO" dirty="0"/>
              <a:t>12-16 </a:t>
            </a:r>
            <a:r>
              <a:rPr lang="nb-NO" dirty="0" err="1"/>
              <a:t>Dec</a:t>
            </a:r>
            <a:r>
              <a:rPr lang="nb-NO" dirty="0"/>
              <a:t>: </a:t>
            </a:r>
            <a:r>
              <a:rPr lang="nb-NO" dirty="0" smtClean="0"/>
              <a:t>	Poster </a:t>
            </a:r>
            <a:r>
              <a:rPr lang="nb-NO" dirty="0" err="1"/>
              <a:t>presentation</a:t>
            </a:r>
            <a:r>
              <a:rPr lang="nb-NO" dirty="0"/>
              <a:t> at AGU, San Fransisco (S. Sandven, H. Sagen) </a:t>
            </a:r>
          </a:p>
        </p:txBody>
      </p:sp>
    </p:spTree>
    <p:extLst>
      <p:ext uri="{BB962C8B-B14F-4D97-AF65-F5344CB8AC3E}">
        <p14:creationId xmlns:p14="http://schemas.microsoft.com/office/powerpoint/2010/main" val="340749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0"/>
            <a:ext cx="7972425" cy="584200"/>
          </a:xfrm>
        </p:spPr>
        <p:txBody>
          <a:bodyPr>
            <a:noAutofit/>
          </a:bodyPr>
          <a:lstStyle/>
          <a:p>
            <a:r>
              <a:rPr lang="nb-NO" sz="3600" dirty="0" smtClean="0"/>
              <a:t>Presentation </a:t>
            </a:r>
            <a:r>
              <a:rPr lang="nb-NO" sz="3600" dirty="0" err="1" smtClean="0"/>
              <a:t>of</a:t>
            </a:r>
            <a:r>
              <a:rPr lang="nb-NO" sz="3600" dirty="0" smtClean="0"/>
              <a:t> INTAROS in 2017 (1)</a:t>
            </a:r>
            <a:endParaRPr lang="nb-NO" sz="3600" dirty="0"/>
          </a:p>
        </p:txBody>
      </p:sp>
      <p:graphicFrame>
        <p:nvGraphicFramePr>
          <p:cNvPr id="5" name="Table 4"/>
          <p:cNvGraphicFramePr>
            <a:graphicFrameLocks noGrp="1"/>
          </p:cNvGraphicFramePr>
          <p:nvPr>
            <p:extLst>
              <p:ext uri="{D42A27DB-BD31-4B8C-83A1-F6EECF244321}">
                <p14:modId xmlns:p14="http://schemas.microsoft.com/office/powerpoint/2010/main" val="410026903"/>
              </p:ext>
            </p:extLst>
          </p:nvPr>
        </p:nvGraphicFramePr>
        <p:xfrm>
          <a:off x="428624" y="732156"/>
          <a:ext cx="8524875" cy="6060440"/>
        </p:xfrm>
        <a:graphic>
          <a:graphicData uri="http://schemas.openxmlformats.org/drawingml/2006/table">
            <a:tbl>
              <a:tblPr firstRow="1" bandRow="1">
                <a:tableStyleId>{5C22544A-7EE6-4342-B048-85BDC9FD1C3A}</a:tableStyleId>
              </a:tblPr>
              <a:tblGrid>
                <a:gridCol w="1127126"/>
                <a:gridCol w="5492750"/>
                <a:gridCol w="1904999"/>
              </a:tblGrid>
              <a:tr h="0">
                <a:tc>
                  <a:txBody>
                    <a:bodyPr/>
                    <a:lstStyle/>
                    <a:p>
                      <a:r>
                        <a:rPr lang="nb-NO" dirty="0" smtClean="0"/>
                        <a:t>Date</a:t>
                      </a:r>
                      <a:endParaRPr lang="nb-NO" dirty="0"/>
                    </a:p>
                  </a:txBody>
                  <a:tcPr/>
                </a:tc>
                <a:tc>
                  <a:txBody>
                    <a:bodyPr/>
                    <a:lstStyle/>
                    <a:p>
                      <a:r>
                        <a:rPr lang="nb-NO" dirty="0" err="1" smtClean="0"/>
                        <a:t>Event</a:t>
                      </a:r>
                      <a:endParaRPr lang="nb-NO" dirty="0"/>
                    </a:p>
                  </a:txBody>
                  <a:tcPr/>
                </a:tc>
                <a:tc>
                  <a:txBody>
                    <a:bodyPr/>
                    <a:lstStyle/>
                    <a:p>
                      <a:r>
                        <a:rPr lang="nb-NO" dirty="0" err="1" smtClean="0"/>
                        <a:t>Attended</a:t>
                      </a:r>
                      <a:r>
                        <a:rPr lang="nb-NO" dirty="0" smtClean="0"/>
                        <a:t> by</a:t>
                      </a:r>
                      <a:endParaRPr lang="nb-NO" dirty="0"/>
                    </a:p>
                  </a:txBody>
                  <a:tcPr/>
                </a:tc>
              </a:tr>
              <a:tr h="370840">
                <a:tc>
                  <a:txBody>
                    <a:bodyPr/>
                    <a:lstStyle/>
                    <a:p>
                      <a:r>
                        <a:rPr lang="nb-NO" dirty="0" smtClean="0"/>
                        <a:t>11-12</a:t>
                      </a:r>
                      <a:r>
                        <a:rPr lang="nb-NO" baseline="0" dirty="0" smtClean="0"/>
                        <a:t> Jan</a:t>
                      </a:r>
                      <a:endParaRPr lang="nb-NO"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dirty="0" smtClean="0"/>
                        <a:t>KO-</a:t>
                      </a:r>
                      <a:r>
                        <a:rPr lang="nb-NO" dirty="0" err="1" smtClean="0"/>
                        <a:t>meeting</a:t>
                      </a:r>
                      <a:r>
                        <a:rPr lang="nb-NO" dirty="0" smtClean="0"/>
                        <a:t> in Bergen </a:t>
                      </a:r>
                      <a:r>
                        <a:rPr lang="nb-NO" dirty="0" err="1" smtClean="0"/>
                        <a:t>with</a:t>
                      </a:r>
                      <a:r>
                        <a:rPr lang="nb-NO" dirty="0" smtClean="0"/>
                        <a:t> </a:t>
                      </a:r>
                      <a:r>
                        <a:rPr lang="nb-NO" dirty="0" err="1" smtClean="0"/>
                        <a:t>invited</a:t>
                      </a:r>
                      <a:r>
                        <a:rPr lang="nb-NO" baseline="0" dirty="0" smtClean="0"/>
                        <a:t> </a:t>
                      </a:r>
                      <a:r>
                        <a:rPr lang="nb-NO" baseline="0" dirty="0" err="1" smtClean="0"/>
                        <a:t>guests</a:t>
                      </a:r>
                      <a:endParaRPr lang="nb-NO" dirty="0"/>
                    </a:p>
                  </a:txBody>
                  <a:tcPr/>
                </a:tc>
                <a:tc>
                  <a:txBody>
                    <a:bodyPr/>
                    <a:lstStyle/>
                    <a:p>
                      <a:r>
                        <a:rPr lang="nb-NO" dirty="0" smtClean="0"/>
                        <a:t>≈</a:t>
                      </a:r>
                      <a:r>
                        <a:rPr lang="nb-NO" baseline="0" dirty="0" smtClean="0"/>
                        <a:t> all partners</a:t>
                      </a:r>
                      <a:endParaRPr lang="nb-NO" dirty="0"/>
                    </a:p>
                  </a:txBody>
                  <a:tcPr/>
                </a:tc>
              </a:tr>
              <a:tr h="370840">
                <a:tc>
                  <a:txBody>
                    <a:bodyPr/>
                    <a:lstStyle/>
                    <a:p>
                      <a:r>
                        <a:rPr lang="nb-NO" dirty="0" smtClean="0"/>
                        <a:t>18-19 Jan</a:t>
                      </a:r>
                      <a:endParaRPr lang="nb-NO" dirty="0"/>
                    </a:p>
                  </a:txBody>
                  <a:tcPr/>
                </a:tc>
                <a:tc>
                  <a:txBody>
                    <a:bodyPr/>
                    <a:lstStyle/>
                    <a:p>
                      <a:r>
                        <a:rPr lang="nb-NO" dirty="0" err="1" smtClean="0"/>
                        <a:t>Presented</a:t>
                      </a:r>
                      <a:r>
                        <a:rPr lang="nb-NO" baseline="0" dirty="0" smtClean="0"/>
                        <a:t> INTAROS at </a:t>
                      </a:r>
                      <a:r>
                        <a:rPr lang="nb-NO" dirty="0" smtClean="0"/>
                        <a:t>Blue Action</a:t>
                      </a:r>
                      <a:r>
                        <a:rPr lang="nb-NO" baseline="0" dirty="0" smtClean="0"/>
                        <a:t> KO-</a:t>
                      </a:r>
                      <a:r>
                        <a:rPr lang="nb-NO" baseline="0" dirty="0" err="1" smtClean="0"/>
                        <a:t>meeting</a:t>
                      </a:r>
                      <a:r>
                        <a:rPr lang="nb-NO" baseline="0" dirty="0" smtClean="0"/>
                        <a:t>, Berlin</a:t>
                      </a:r>
                      <a:endParaRPr lang="nb-NO" dirty="0"/>
                    </a:p>
                  </a:txBody>
                  <a:tcPr/>
                </a:tc>
                <a:tc>
                  <a:txBody>
                    <a:bodyPr/>
                    <a:lstStyle/>
                    <a:p>
                      <a:r>
                        <a:rPr lang="nb-NO" dirty="0" smtClean="0"/>
                        <a:t>S.</a:t>
                      </a:r>
                      <a:r>
                        <a:rPr lang="nb-NO" baseline="0" dirty="0" smtClean="0"/>
                        <a:t> Sandven, Y. Gao</a:t>
                      </a:r>
                      <a:endParaRPr lang="nb-NO" dirty="0"/>
                    </a:p>
                  </a:txBody>
                  <a:tcPr/>
                </a:tc>
              </a:tr>
              <a:tr h="370840">
                <a:tc>
                  <a:txBody>
                    <a:bodyPr/>
                    <a:lstStyle/>
                    <a:p>
                      <a:r>
                        <a:rPr lang="nb-NO" dirty="0" smtClean="0"/>
                        <a:t>25 Jan </a:t>
                      </a:r>
                      <a:endParaRPr lang="nb-NO" dirty="0"/>
                    </a:p>
                  </a:txBody>
                  <a:tcPr/>
                </a:tc>
                <a:tc>
                  <a:txBody>
                    <a:bodyPr/>
                    <a:lstStyle/>
                    <a:p>
                      <a:r>
                        <a:rPr lang="nb-NO" dirty="0" smtClean="0"/>
                        <a:t>Meeting </a:t>
                      </a:r>
                      <a:r>
                        <a:rPr lang="nb-NO" dirty="0" err="1" smtClean="0"/>
                        <a:t>with</a:t>
                      </a:r>
                      <a:r>
                        <a:rPr lang="nb-NO" dirty="0" smtClean="0"/>
                        <a:t> </a:t>
                      </a:r>
                      <a:r>
                        <a:rPr lang="nb-NO" dirty="0" err="1" smtClean="0"/>
                        <a:t>ArCS</a:t>
                      </a:r>
                      <a:r>
                        <a:rPr lang="nb-NO" baseline="0" dirty="0" smtClean="0"/>
                        <a:t> </a:t>
                      </a:r>
                      <a:r>
                        <a:rPr lang="nb-NO" baseline="0" dirty="0" err="1" smtClean="0"/>
                        <a:t>director</a:t>
                      </a:r>
                      <a:r>
                        <a:rPr lang="nb-NO" baseline="0" dirty="0" smtClean="0"/>
                        <a:t> M </a:t>
                      </a:r>
                      <a:r>
                        <a:rPr lang="nb-NO" baseline="0" dirty="0" err="1" smtClean="0"/>
                        <a:t>Fukusaw</a:t>
                      </a:r>
                      <a:r>
                        <a:rPr lang="nb-NO" baseline="0" dirty="0" smtClean="0"/>
                        <a:t> at Arctic </a:t>
                      </a:r>
                      <a:r>
                        <a:rPr lang="nb-NO" baseline="0" dirty="0" err="1" smtClean="0"/>
                        <a:t>Frontier</a:t>
                      </a:r>
                      <a:endParaRPr lang="nb-NO" dirty="0"/>
                    </a:p>
                  </a:txBody>
                  <a:tcPr/>
                </a:tc>
                <a:tc>
                  <a:txBody>
                    <a:bodyPr/>
                    <a:lstStyle/>
                    <a:p>
                      <a:r>
                        <a:rPr lang="nb-NO" dirty="0" smtClean="0"/>
                        <a:t>S.</a:t>
                      </a:r>
                      <a:r>
                        <a:rPr lang="nb-NO" baseline="0" dirty="0" smtClean="0"/>
                        <a:t> Sandven</a:t>
                      </a:r>
                      <a:endParaRPr lang="nb-NO" dirty="0"/>
                    </a:p>
                  </a:txBody>
                  <a:tcPr/>
                </a:tc>
              </a:tr>
              <a:tr h="370840">
                <a:tc>
                  <a:txBody>
                    <a:bodyPr/>
                    <a:lstStyle/>
                    <a:p>
                      <a:r>
                        <a:rPr lang="nb-NO" dirty="0" smtClean="0"/>
                        <a:t>8-9 </a:t>
                      </a:r>
                      <a:r>
                        <a:rPr lang="nb-NO" dirty="0" err="1" smtClean="0"/>
                        <a:t>Feb</a:t>
                      </a:r>
                      <a:endParaRPr lang="nb-NO" dirty="0"/>
                    </a:p>
                  </a:txBody>
                  <a:tcPr/>
                </a:tc>
                <a:tc>
                  <a:txBody>
                    <a:bodyPr/>
                    <a:lstStyle/>
                    <a:p>
                      <a:r>
                        <a:rPr lang="nb-NO" dirty="0" smtClean="0"/>
                        <a:t>APPLICSATE</a:t>
                      </a:r>
                      <a:r>
                        <a:rPr lang="nb-NO" baseline="0" dirty="0" smtClean="0"/>
                        <a:t> KO-</a:t>
                      </a:r>
                      <a:r>
                        <a:rPr lang="nb-NO" baseline="0" dirty="0" err="1" smtClean="0"/>
                        <a:t>meeting</a:t>
                      </a:r>
                      <a:r>
                        <a:rPr lang="nb-NO" baseline="0" dirty="0" smtClean="0"/>
                        <a:t>, Berlin</a:t>
                      </a:r>
                      <a:endParaRPr lang="nb-NO" dirty="0"/>
                    </a:p>
                  </a:txBody>
                  <a:tcPr/>
                </a:tc>
                <a:tc>
                  <a:txBody>
                    <a:bodyPr/>
                    <a:lstStyle/>
                    <a:p>
                      <a:r>
                        <a:rPr lang="nb-NO" dirty="0" smtClean="0"/>
                        <a:t>S. Sandven</a:t>
                      </a:r>
                      <a:endParaRPr lang="nb-NO" dirty="0"/>
                    </a:p>
                  </a:txBody>
                  <a:tcPr/>
                </a:tc>
              </a:tr>
              <a:tr h="370840">
                <a:tc>
                  <a:txBody>
                    <a:bodyPr/>
                    <a:lstStyle/>
                    <a:p>
                      <a:r>
                        <a:rPr lang="nb-NO" dirty="0" smtClean="0"/>
                        <a:t>16 </a:t>
                      </a:r>
                      <a:r>
                        <a:rPr lang="nb-NO" dirty="0" err="1" smtClean="0"/>
                        <a:t>Feb</a:t>
                      </a:r>
                      <a:endParaRPr lang="nb-NO" dirty="0"/>
                    </a:p>
                  </a:txBody>
                  <a:tcPr/>
                </a:tc>
                <a:tc>
                  <a:txBody>
                    <a:bodyPr/>
                    <a:lstStyle/>
                    <a:p>
                      <a:r>
                        <a:rPr lang="nb-NO" baseline="0" dirty="0" err="1" smtClean="0"/>
                        <a:t>Presented</a:t>
                      </a:r>
                      <a:r>
                        <a:rPr lang="nb-NO" baseline="0" dirty="0" smtClean="0"/>
                        <a:t> INTAROS at </a:t>
                      </a:r>
                      <a:r>
                        <a:rPr lang="nb-NO" baseline="0" dirty="0" err="1" smtClean="0"/>
                        <a:t>Ministry</a:t>
                      </a:r>
                      <a:r>
                        <a:rPr lang="nb-NO" baseline="0" dirty="0" smtClean="0"/>
                        <a:t> </a:t>
                      </a:r>
                      <a:r>
                        <a:rPr lang="nb-NO" baseline="0" dirty="0" err="1" smtClean="0"/>
                        <a:t>of</a:t>
                      </a:r>
                      <a:r>
                        <a:rPr lang="nb-NO" baseline="0" dirty="0" smtClean="0"/>
                        <a:t> </a:t>
                      </a:r>
                      <a:r>
                        <a:rPr lang="nb-NO" baseline="0" dirty="0" err="1" smtClean="0"/>
                        <a:t>Env</a:t>
                      </a:r>
                      <a:r>
                        <a:rPr lang="nb-NO" baseline="0" dirty="0" smtClean="0"/>
                        <a:t> and </a:t>
                      </a:r>
                      <a:r>
                        <a:rPr lang="nb-NO" baseline="0" dirty="0" err="1" smtClean="0"/>
                        <a:t>Climate</a:t>
                      </a:r>
                      <a:endParaRPr lang="nb-NO" dirty="0"/>
                    </a:p>
                  </a:txBody>
                  <a:tcPr/>
                </a:tc>
                <a:tc>
                  <a:txBody>
                    <a:bodyPr/>
                    <a:lstStyle/>
                    <a:p>
                      <a:r>
                        <a:rPr lang="nb-NO" dirty="0" smtClean="0"/>
                        <a:t>S. Sandven</a:t>
                      </a:r>
                      <a:endParaRPr lang="nb-NO" dirty="0"/>
                    </a:p>
                  </a:txBody>
                  <a:tcPr/>
                </a:tc>
              </a:tr>
              <a:tr h="370840">
                <a:tc>
                  <a:txBody>
                    <a:bodyPr/>
                    <a:lstStyle/>
                    <a:p>
                      <a:r>
                        <a:rPr lang="nb-NO" dirty="0" smtClean="0"/>
                        <a:t>27 </a:t>
                      </a:r>
                      <a:r>
                        <a:rPr lang="nb-NO" dirty="0" err="1" smtClean="0"/>
                        <a:t>Feb</a:t>
                      </a:r>
                      <a:r>
                        <a:rPr lang="nb-NO" dirty="0" smtClean="0"/>
                        <a:t> – 01 </a:t>
                      </a:r>
                      <a:r>
                        <a:rPr lang="nb-NO" dirty="0" err="1" smtClean="0"/>
                        <a:t>March</a:t>
                      </a:r>
                      <a:endParaRPr lang="nb-NO" dirty="0"/>
                    </a:p>
                  </a:txBody>
                  <a:tcPr/>
                </a:tc>
                <a:tc>
                  <a:txBody>
                    <a:bodyPr/>
                    <a:lstStyle/>
                    <a:p>
                      <a:r>
                        <a:rPr lang="nb-NO" baseline="0" dirty="0" err="1" smtClean="0"/>
                        <a:t>Invitation</a:t>
                      </a:r>
                      <a:r>
                        <a:rPr lang="nb-NO" baseline="0" dirty="0" smtClean="0"/>
                        <a:t> to </a:t>
                      </a:r>
                      <a:r>
                        <a:rPr lang="en-US" sz="1800" kern="1200" dirty="0" smtClean="0">
                          <a:solidFill>
                            <a:schemeClr val="dk1"/>
                          </a:solidFill>
                          <a:effectLst/>
                          <a:latin typeface="+mn-lt"/>
                          <a:ea typeface="+mn-ea"/>
                          <a:cs typeface="+mn-cs"/>
                        </a:rPr>
                        <a:t>PPP SG Meeting and the YOPP Buoys and Floats Task Team, Maryland</a:t>
                      </a:r>
                      <a:r>
                        <a:rPr lang="en-US" dirty="0" smtClean="0">
                          <a:effectLst/>
                        </a:rPr>
                        <a:t> </a:t>
                      </a:r>
                      <a:endParaRPr lang="nb-NO" dirty="0"/>
                    </a:p>
                  </a:txBody>
                  <a:tcPr/>
                </a:tc>
                <a:tc>
                  <a:txBody>
                    <a:bodyPr/>
                    <a:lstStyle/>
                    <a:p>
                      <a:r>
                        <a:rPr lang="nb-NO" dirty="0" smtClean="0"/>
                        <a:t>A. B. </a:t>
                      </a:r>
                      <a:r>
                        <a:rPr lang="nb-NO" dirty="0" err="1" smtClean="0"/>
                        <a:t>Möller</a:t>
                      </a:r>
                      <a:endParaRPr lang="nb-NO" dirty="0"/>
                    </a:p>
                  </a:txBody>
                  <a:tcPr/>
                </a:tc>
              </a:tr>
              <a:tr h="370840">
                <a:tc>
                  <a:txBody>
                    <a:bodyPr/>
                    <a:lstStyle/>
                    <a:p>
                      <a:r>
                        <a:rPr lang="nb-NO" dirty="0" smtClean="0"/>
                        <a:t>01-06 </a:t>
                      </a:r>
                      <a:r>
                        <a:rPr lang="nb-NO" dirty="0" err="1" smtClean="0"/>
                        <a:t>March</a:t>
                      </a:r>
                      <a:endParaRPr lang="nb-NO" dirty="0"/>
                    </a:p>
                  </a:txBody>
                  <a:tcPr/>
                </a:tc>
                <a:tc>
                  <a:txBody>
                    <a:bodyPr/>
                    <a:lstStyle/>
                    <a:p>
                      <a:r>
                        <a:rPr lang="nb-NO" dirty="0" err="1" smtClean="0"/>
                        <a:t>Visited</a:t>
                      </a:r>
                      <a:r>
                        <a:rPr lang="nb-NO" dirty="0" smtClean="0"/>
                        <a:t> and </a:t>
                      </a:r>
                      <a:r>
                        <a:rPr lang="nb-NO" dirty="0" err="1" smtClean="0"/>
                        <a:t>presented</a:t>
                      </a:r>
                      <a:r>
                        <a:rPr lang="nb-NO" dirty="0" smtClean="0"/>
                        <a:t> INTAROS to </a:t>
                      </a:r>
                      <a:r>
                        <a:rPr lang="nb-NO" dirty="0" err="1" smtClean="0"/>
                        <a:t>Chinese</a:t>
                      </a:r>
                      <a:r>
                        <a:rPr lang="nb-NO" dirty="0" smtClean="0"/>
                        <a:t> partners (PRIC in Shanghai, RADI and NMEFC</a:t>
                      </a:r>
                      <a:r>
                        <a:rPr lang="nb-NO" baseline="0" dirty="0" smtClean="0"/>
                        <a:t> in Beijing)</a:t>
                      </a:r>
                      <a:r>
                        <a:rPr lang="nb-NO" dirty="0" smtClean="0"/>
                        <a:t> </a:t>
                      </a:r>
                      <a:endParaRPr lang="nb-NO" dirty="0"/>
                    </a:p>
                  </a:txBody>
                  <a:tcPr/>
                </a:tc>
                <a:tc>
                  <a:txBody>
                    <a:bodyPr/>
                    <a:lstStyle/>
                    <a:p>
                      <a:r>
                        <a:rPr lang="nb-NO" dirty="0" smtClean="0"/>
                        <a:t>S.</a:t>
                      </a:r>
                      <a:r>
                        <a:rPr lang="nb-NO" baseline="0" dirty="0" smtClean="0"/>
                        <a:t> Sandven, Y. Gao</a:t>
                      </a:r>
                      <a:endParaRPr lang="nb-NO" dirty="0"/>
                    </a:p>
                  </a:txBody>
                  <a:tcPr/>
                </a:tc>
              </a:tr>
              <a:tr h="370840">
                <a:tc>
                  <a:txBody>
                    <a:bodyPr/>
                    <a:lstStyle/>
                    <a:p>
                      <a:r>
                        <a:rPr lang="nb-NO" dirty="0" smtClean="0"/>
                        <a:t>29-30 </a:t>
                      </a:r>
                      <a:r>
                        <a:rPr lang="nb-NO" dirty="0" err="1" smtClean="0"/>
                        <a:t>March</a:t>
                      </a:r>
                      <a:endParaRPr lang="nb-NO" dirty="0"/>
                    </a:p>
                  </a:txBody>
                  <a:tcPr/>
                </a:tc>
                <a:tc>
                  <a:txBody>
                    <a:bodyPr/>
                    <a:lstStyle/>
                    <a:p>
                      <a:r>
                        <a:rPr lang="nb-NO" sz="1800" kern="1200" dirty="0" smtClean="0">
                          <a:solidFill>
                            <a:schemeClr val="dk1"/>
                          </a:solidFill>
                          <a:effectLst/>
                          <a:latin typeface="+mn-lt"/>
                          <a:ea typeface="+mn-ea"/>
                          <a:cs typeface="+mn-cs"/>
                        </a:rPr>
                        <a:t>Arctic Workshop </a:t>
                      </a:r>
                      <a:r>
                        <a:rPr lang="nb-NO" sz="1800" kern="1200" dirty="0" err="1" smtClean="0">
                          <a:solidFill>
                            <a:schemeClr val="dk1"/>
                          </a:solidFill>
                          <a:effectLst/>
                          <a:latin typeface="+mn-lt"/>
                          <a:ea typeface="+mn-ea"/>
                          <a:cs typeface="+mn-cs"/>
                        </a:rPr>
                        <a:t>of</a:t>
                      </a:r>
                      <a:r>
                        <a:rPr lang="nb-NO" sz="1800" kern="1200" dirty="0" smtClean="0">
                          <a:solidFill>
                            <a:schemeClr val="dk1"/>
                          </a:solidFill>
                          <a:effectLst/>
                          <a:latin typeface="+mn-lt"/>
                          <a:ea typeface="+mn-ea"/>
                          <a:cs typeface="+mn-cs"/>
                        </a:rPr>
                        <a:t> </a:t>
                      </a:r>
                      <a:r>
                        <a:rPr lang="nb-NO" sz="1800" kern="1200" dirty="0" err="1" smtClean="0">
                          <a:solidFill>
                            <a:schemeClr val="dk1"/>
                          </a:solidFill>
                          <a:effectLst/>
                          <a:latin typeface="+mn-lt"/>
                          <a:ea typeface="+mn-ea"/>
                          <a:cs typeface="+mn-cs"/>
                        </a:rPr>
                        <a:t>the</a:t>
                      </a:r>
                      <a:r>
                        <a:rPr lang="nb-NO" sz="1800" kern="1200" dirty="0" smtClean="0">
                          <a:solidFill>
                            <a:schemeClr val="dk1"/>
                          </a:solidFill>
                          <a:effectLst/>
                          <a:latin typeface="+mn-lt"/>
                          <a:ea typeface="+mn-ea"/>
                          <a:cs typeface="+mn-cs"/>
                        </a:rPr>
                        <a:t> </a:t>
                      </a:r>
                      <a:r>
                        <a:rPr lang="nb-NO" sz="1800" kern="1200" dirty="0" err="1" smtClean="0">
                          <a:solidFill>
                            <a:schemeClr val="dk1"/>
                          </a:solidFill>
                          <a:effectLst/>
                          <a:latin typeface="+mn-lt"/>
                          <a:ea typeface="+mn-ea"/>
                          <a:cs typeface="+mn-cs"/>
                        </a:rPr>
                        <a:t>Transatlantic</a:t>
                      </a:r>
                      <a:r>
                        <a:rPr lang="nb-NO" sz="1800" kern="1200" dirty="0" smtClean="0">
                          <a:solidFill>
                            <a:schemeClr val="dk1"/>
                          </a:solidFill>
                          <a:effectLst/>
                          <a:latin typeface="+mn-lt"/>
                          <a:ea typeface="+mn-ea"/>
                          <a:cs typeface="+mn-cs"/>
                        </a:rPr>
                        <a:t> Ocean Research Alliance, Brussels</a:t>
                      </a:r>
                      <a:r>
                        <a:rPr lang="en-US" sz="1800" kern="1200" dirty="0" smtClean="0">
                          <a:solidFill>
                            <a:schemeClr val="dk1"/>
                          </a:solidFill>
                          <a:effectLst/>
                          <a:latin typeface="+mn-lt"/>
                          <a:ea typeface="+mn-ea"/>
                          <a:cs typeface="+mn-cs"/>
                        </a:rPr>
                        <a:t>,</a:t>
                      </a:r>
                      <a:r>
                        <a:rPr lang="en-US" sz="1800" kern="1200" baseline="0" dirty="0" smtClean="0">
                          <a:solidFill>
                            <a:schemeClr val="dk1"/>
                          </a:solidFill>
                          <a:effectLst/>
                          <a:latin typeface="+mn-lt"/>
                          <a:ea typeface="+mn-ea"/>
                          <a:cs typeface="+mn-cs"/>
                        </a:rPr>
                        <a:t> collaboration USA and Canada</a:t>
                      </a:r>
                      <a:endParaRPr lang="nb-NO" dirty="0"/>
                    </a:p>
                  </a:txBody>
                  <a:tcPr/>
                </a:tc>
                <a:tc>
                  <a:txBody>
                    <a:bodyPr/>
                    <a:lstStyle/>
                    <a:p>
                      <a:r>
                        <a:rPr lang="nb-NO" dirty="0" smtClean="0"/>
                        <a:t>S. Sandven, H. Sagen</a:t>
                      </a:r>
                      <a:endParaRPr lang="nb-NO" dirty="0"/>
                    </a:p>
                  </a:txBody>
                  <a:tcPr/>
                </a:tc>
              </a:tr>
              <a:tr h="370840">
                <a:tc>
                  <a:txBody>
                    <a:bodyPr/>
                    <a:lstStyle/>
                    <a:p>
                      <a:r>
                        <a:rPr lang="nb-NO" dirty="0" smtClean="0"/>
                        <a:t>3 April</a:t>
                      </a:r>
                      <a:endParaRPr lang="nb-NO" dirty="0"/>
                    </a:p>
                  </a:txBody>
                  <a:tcPr/>
                </a:tc>
                <a:tc>
                  <a:txBody>
                    <a:bodyPr/>
                    <a:lstStyle/>
                    <a:p>
                      <a:r>
                        <a:rPr lang="en-US" sz="1800" kern="1200" dirty="0" smtClean="0">
                          <a:solidFill>
                            <a:schemeClr val="dk1"/>
                          </a:solidFill>
                          <a:effectLst/>
                          <a:latin typeface="+mn-lt"/>
                          <a:ea typeface="+mn-ea"/>
                          <a:cs typeface="+mn-cs"/>
                        </a:rPr>
                        <a:t>EU-</a:t>
                      </a:r>
                      <a:r>
                        <a:rPr lang="en-US" sz="1800" kern="1200" dirty="0" err="1" smtClean="0">
                          <a:solidFill>
                            <a:schemeClr val="dk1"/>
                          </a:solidFill>
                          <a:effectLst/>
                          <a:latin typeface="+mn-lt"/>
                          <a:ea typeface="+mn-ea"/>
                          <a:cs typeface="+mn-cs"/>
                        </a:rPr>
                        <a:t>Polarnet</a:t>
                      </a:r>
                      <a:r>
                        <a:rPr lang="en-US" sz="1800" kern="1200" dirty="0" smtClean="0">
                          <a:solidFill>
                            <a:schemeClr val="dk1"/>
                          </a:solidFill>
                          <a:effectLst/>
                          <a:latin typeface="+mn-lt"/>
                          <a:ea typeface="+mn-ea"/>
                          <a:cs typeface="+mn-cs"/>
                        </a:rPr>
                        <a:t> GA meeting in Prague</a:t>
                      </a:r>
                      <a:endParaRPr lang="nb-NO"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dirty="0" smtClean="0"/>
                        <a:t>S. Sandven, H. Sagen</a:t>
                      </a:r>
                    </a:p>
                  </a:txBody>
                  <a:tcPr/>
                </a:tc>
              </a:tr>
              <a:tr h="370840">
                <a:tc>
                  <a:txBody>
                    <a:bodyPr/>
                    <a:lstStyle/>
                    <a:p>
                      <a:r>
                        <a:rPr lang="nb-NO" dirty="0" smtClean="0"/>
                        <a:t>4-7 April </a:t>
                      </a:r>
                      <a:endParaRPr lang="nb-NO" dirty="0"/>
                    </a:p>
                  </a:txBody>
                  <a:tcPr/>
                </a:tc>
                <a:tc>
                  <a:txBody>
                    <a:bodyPr/>
                    <a:lstStyle/>
                    <a:p>
                      <a:r>
                        <a:rPr lang="en-US" sz="1800" kern="1200" dirty="0" smtClean="0">
                          <a:solidFill>
                            <a:schemeClr val="dk1"/>
                          </a:solidFill>
                          <a:effectLst/>
                          <a:latin typeface="+mn-lt"/>
                          <a:ea typeface="+mn-ea"/>
                          <a:cs typeface="+mn-cs"/>
                        </a:rPr>
                        <a:t>Arctic Science Summit Week (ASSW),</a:t>
                      </a:r>
                      <a:r>
                        <a:rPr lang="en-US" sz="1800" kern="1200" baseline="0" dirty="0" smtClean="0">
                          <a:solidFill>
                            <a:schemeClr val="dk1"/>
                          </a:solidFill>
                          <a:effectLst/>
                          <a:latin typeface="+mn-lt"/>
                          <a:ea typeface="+mn-ea"/>
                          <a:cs typeface="+mn-cs"/>
                        </a:rPr>
                        <a:t> poster presentation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dirty="0" smtClean="0"/>
                        <a:t>S. Sandven, H. Sagen,</a:t>
                      </a:r>
                      <a:r>
                        <a:rPr lang="nb-NO" baseline="0" dirty="0" smtClean="0"/>
                        <a:t> T. Hamre</a:t>
                      </a:r>
                      <a:endParaRPr lang="nb-NO" dirty="0" smtClean="0"/>
                    </a:p>
                  </a:txBody>
                  <a:tcPr/>
                </a:tc>
              </a:tr>
              <a:tr h="370840">
                <a:tc>
                  <a:txBody>
                    <a:bodyPr/>
                    <a:lstStyle/>
                    <a:p>
                      <a:r>
                        <a:rPr lang="nb-NO" dirty="0" smtClean="0"/>
                        <a:t>7 April</a:t>
                      </a:r>
                      <a:endParaRPr lang="nb-NO" dirty="0"/>
                    </a:p>
                  </a:txBody>
                  <a:tcPr/>
                </a:tc>
                <a:tc>
                  <a:txBody>
                    <a:bodyPr/>
                    <a:lstStyle/>
                    <a:p>
                      <a:r>
                        <a:rPr lang="nb-NO" dirty="0" err="1" smtClean="0"/>
                        <a:t>Invited</a:t>
                      </a:r>
                      <a:r>
                        <a:rPr lang="nb-NO" dirty="0" smtClean="0"/>
                        <a:t> to SAON Board</a:t>
                      </a:r>
                      <a:r>
                        <a:rPr lang="nb-NO" baseline="0" dirty="0" smtClean="0"/>
                        <a:t> </a:t>
                      </a:r>
                      <a:r>
                        <a:rPr lang="nb-NO" baseline="0" dirty="0" err="1" smtClean="0"/>
                        <a:t>meeting</a:t>
                      </a:r>
                      <a:endParaRPr lang="nb-NO"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dirty="0" smtClean="0"/>
                        <a:t>S. Sandven, H. Sagen,</a:t>
                      </a:r>
                      <a:r>
                        <a:rPr lang="nb-NO" baseline="0" dirty="0" smtClean="0"/>
                        <a:t> T. Hamre</a:t>
                      </a:r>
                      <a:endParaRPr lang="nb-NO" dirty="0" smtClean="0"/>
                    </a:p>
                  </a:txBody>
                  <a:tcPr/>
                </a:tc>
              </a:tr>
            </a:tbl>
          </a:graphicData>
        </a:graphic>
      </p:graphicFrame>
    </p:spTree>
    <p:extLst>
      <p:ext uri="{BB962C8B-B14F-4D97-AF65-F5344CB8AC3E}">
        <p14:creationId xmlns:p14="http://schemas.microsoft.com/office/powerpoint/2010/main" val="2803432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0"/>
            <a:ext cx="7972425" cy="584200"/>
          </a:xfrm>
        </p:spPr>
        <p:txBody>
          <a:bodyPr>
            <a:noAutofit/>
          </a:bodyPr>
          <a:lstStyle/>
          <a:p>
            <a:r>
              <a:rPr lang="nb-NO" sz="3600" dirty="0" smtClean="0"/>
              <a:t>Presentations </a:t>
            </a:r>
            <a:r>
              <a:rPr lang="nb-NO" sz="3600" dirty="0" err="1" smtClean="0"/>
              <a:t>of</a:t>
            </a:r>
            <a:r>
              <a:rPr lang="nb-NO" sz="3600" dirty="0" smtClean="0"/>
              <a:t> INTAROS in 2017 (2)</a:t>
            </a:r>
            <a:endParaRPr lang="nb-NO" sz="3600" dirty="0"/>
          </a:p>
        </p:txBody>
      </p:sp>
      <p:graphicFrame>
        <p:nvGraphicFramePr>
          <p:cNvPr id="7" name="Table 6"/>
          <p:cNvGraphicFramePr>
            <a:graphicFrameLocks noGrp="1"/>
          </p:cNvGraphicFramePr>
          <p:nvPr>
            <p:extLst>
              <p:ext uri="{D42A27DB-BD31-4B8C-83A1-F6EECF244321}">
                <p14:modId xmlns:p14="http://schemas.microsoft.com/office/powerpoint/2010/main" val="4132766536"/>
              </p:ext>
            </p:extLst>
          </p:nvPr>
        </p:nvGraphicFramePr>
        <p:xfrm>
          <a:off x="161924" y="1092200"/>
          <a:ext cx="8524875" cy="4612640"/>
        </p:xfrm>
        <a:graphic>
          <a:graphicData uri="http://schemas.openxmlformats.org/drawingml/2006/table">
            <a:tbl>
              <a:tblPr firstRow="1" bandRow="1">
                <a:tableStyleId>{5C22544A-7EE6-4342-B048-85BDC9FD1C3A}</a:tableStyleId>
              </a:tblPr>
              <a:tblGrid>
                <a:gridCol w="1232512"/>
                <a:gridCol w="5495314"/>
                <a:gridCol w="1797049"/>
              </a:tblGrid>
              <a:tr h="0">
                <a:tc>
                  <a:txBody>
                    <a:bodyPr/>
                    <a:lstStyle/>
                    <a:p>
                      <a:r>
                        <a:rPr lang="nb-NO" dirty="0" smtClean="0"/>
                        <a:t>Date</a:t>
                      </a:r>
                      <a:endParaRPr lang="nb-NO" dirty="0"/>
                    </a:p>
                  </a:txBody>
                  <a:tcPr/>
                </a:tc>
                <a:tc>
                  <a:txBody>
                    <a:bodyPr/>
                    <a:lstStyle/>
                    <a:p>
                      <a:r>
                        <a:rPr lang="nb-NO" dirty="0" err="1" smtClean="0"/>
                        <a:t>Event</a:t>
                      </a:r>
                      <a:endParaRPr lang="nb-NO" dirty="0"/>
                    </a:p>
                  </a:txBody>
                  <a:tcPr/>
                </a:tc>
                <a:tc>
                  <a:txBody>
                    <a:bodyPr/>
                    <a:lstStyle/>
                    <a:p>
                      <a:endParaRPr lang="nb-NO" dirty="0"/>
                    </a:p>
                  </a:txBody>
                  <a:tcPr/>
                </a:tc>
              </a:tr>
              <a:tr h="370840">
                <a:tc>
                  <a:txBody>
                    <a:bodyPr/>
                    <a:lstStyle/>
                    <a:p>
                      <a:r>
                        <a:rPr lang="nb-NO" dirty="0" smtClean="0"/>
                        <a:t>23-28</a:t>
                      </a:r>
                      <a:r>
                        <a:rPr lang="nb-NO" baseline="0" dirty="0" smtClean="0"/>
                        <a:t> April</a:t>
                      </a:r>
                      <a:endParaRPr lang="nb-NO" dirty="0"/>
                    </a:p>
                  </a:txBody>
                  <a:tcPr/>
                </a:tc>
                <a:tc>
                  <a:txBody>
                    <a:bodyPr/>
                    <a:lstStyle/>
                    <a:p>
                      <a:r>
                        <a:rPr lang="en-US" sz="1800" kern="1200" dirty="0" smtClean="0">
                          <a:solidFill>
                            <a:schemeClr val="dk1"/>
                          </a:solidFill>
                          <a:effectLst/>
                          <a:latin typeface="+mn-lt"/>
                          <a:ea typeface="+mn-ea"/>
                          <a:cs typeface="+mn-cs"/>
                        </a:rPr>
                        <a:t>EGU session </a:t>
                      </a:r>
                      <a:r>
                        <a:rPr lang="nb-NO" sz="1800" kern="1200" dirty="0" smtClean="0">
                          <a:solidFill>
                            <a:schemeClr val="dk1"/>
                          </a:solidFill>
                          <a:effectLst/>
                          <a:latin typeface="+mn-lt"/>
                          <a:ea typeface="+mn-ea"/>
                          <a:cs typeface="+mn-cs"/>
                        </a:rPr>
                        <a:t>"Cross </a:t>
                      </a:r>
                      <a:r>
                        <a:rPr lang="nb-NO" sz="1800" kern="1200" dirty="0" err="1" smtClean="0">
                          <a:solidFill>
                            <a:schemeClr val="dk1"/>
                          </a:solidFill>
                          <a:effectLst/>
                          <a:latin typeface="+mn-lt"/>
                          <a:ea typeface="+mn-ea"/>
                          <a:cs typeface="+mn-cs"/>
                        </a:rPr>
                        <a:t>Disciplinary</a:t>
                      </a:r>
                      <a:r>
                        <a:rPr lang="nb-NO" sz="1800" kern="1200" dirty="0" smtClean="0">
                          <a:solidFill>
                            <a:schemeClr val="dk1"/>
                          </a:solidFill>
                          <a:effectLst/>
                          <a:latin typeface="+mn-lt"/>
                          <a:ea typeface="+mn-ea"/>
                          <a:cs typeface="+mn-cs"/>
                        </a:rPr>
                        <a:t> </a:t>
                      </a:r>
                      <a:r>
                        <a:rPr lang="nb-NO" sz="1800" kern="1200" dirty="0" err="1" smtClean="0">
                          <a:solidFill>
                            <a:schemeClr val="dk1"/>
                          </a:solidFill>
                          <a:effectLst/>
                          <a:latin typeface="+mn-lt"/>
                          <a:ea typeface="+mn-ea"/>
                          <a:cs typeface="+mn-cs"/>
                        </a:rPr>
                        <a:t>Observations</a:t>
                      </a:r>
                      <a:r>
                        <a:rPr lang="nb-NO" sz="1800" kern="1200" dirty="0" smtClean="0">
                          <a:solidFill>
                            <a:schemeClr val="dk1"/>
                          </a:solidFill>
                          <a:effectLst/>
                          <a:latin typeface="+mn-lt"/>
                          <a:ea typeface="+mn-ea"/>
                          <a:cs typeface="+mn-cs"/>
                        </a:rPr>
                        <a:t> for an Integrated </a:t>
                      </a:r>
                      <a:r>
                        <a:rPr lang="nb-NO" sz="1800" kern="1200" dirty="0" err="1" smtClean="0">
                          <a:solidFill>
                            <a:schemeClr val="dk1"/>
                          </a:solidFill>
                          <a:effectLst/>
                          <a:latin typeface="+mn-lt"/>
                          <a:ea typeface="+mn-ea"/>
                          <a:cs typeface="+mn-cs"/>
                        </a:rPr>
                        <a:t>Understanding</a:t>
                      </a:r>
                      <a:r>
                        <a:rPr lang="nb-NO" sz="1800" kern="1200" dirty="0" smtClean="0">
                          <a:solidFill>
                            <a:schemeClr val="dk1"/>
                          </a:solidFill>
                          <a:effectLst/>
                          <a:latin typeface="+mn-lt"/>
                          <a:ea typeface="+mn-ea"/>
                          <a:cs typeface="+mn-cs"/>
                        </a:rPr>
                        <a:t> </a:t>
                      </a:r>
                      <a:r>
                        <a:rPr lang="nb-NO" sz="1800" kern="1200" dirty="0" err="1" smtClean="0">
                          <a:solidFill>
                            <a:schemeClr val="dk1"/>
                          </a:solidFill>
                          <a:effectLst/>
                          <a:latin typeface="+mn-lt"/>
                          <a:ea typeface="+mn-ea"/>
                          <a:cs typeface="+mn-cs"/>
                        </a:rPr>
                        <a:t>of</a:t>
                      </a:r>
                      <a:r>
                        <a:rPr lang="nb-NO" sz="1800" kern="1200" dirty="0" smtClean="0">
                          <a:solidFill>
                            <a:schemeClr val="dk1"/>
                          </a:solidFill>
                          <a:effectLst/>
                          <a:latin typeface="+mn-lt"/>
                          <a:ea typeface="+mn-ea"/>
                          <a:cs typeface="+mn-cs"/>
                        </a:rPr>
                        <a:t> </a:t>
                      </a:r>
                      <a:r>
                        <a:rPr lang="nb-NO" sz="1800" kern="1200" dirty="0" err="1" smtClean="0">
                          <a:solidFill>
                            <a:schemeClr val="dk1"/>
                          </a:solidFill>
                          <a:effectLst/>
                          <a:latin typeface="+mn-lt"/>
                          <a:ea typeface="+mn-ea"/>
                          <a:cs typeface="+mn-cs"/>
                        </a:rPr>
                        <a:t>the</a:t>
                      </a:r>
                      <a:r>
                        <a:rPr lang="nb-NO" sz="1800" kern="1200" dirty="0" smtClean="0">
                          <a:solidFill>
                            <a:schemeClr val="dk1"/>
                          </a:solidFill>
                          <a:effectLst/>
                          <a:latin typeface="+mn-lt"/>
                          <a:ea typeface="+mn-ea"/>
                          <a:cs typeface="+mn-cs"/>
                        </a:rPr>
                        <a:t> Arctic System”</a:t>
                      </a:r>
                      <a:r>
                        <a:rPr lang="en-US" dirty="0" smtClean="0">
                          <a:effectLst/>
                        </a:rPr>
                        <a:t> </a:t>
                      </a:r>
                      <a:endParaRPr lang="nb-NO" dirty="0"/>
                    </a:p>
                  </a:txBody>
                  <a:tcPr/>
                </a:tc>
                <a:tc>
                  <a:txBody>
                    <a:bodyPr/>
                    <a:lstStyle/>
                    <a:p>
                      <a:r>
                        <a:rPr lang="nb-NO" dirty="0" smtClean="0"/>
                        <a:t>A. B. </a:t>
                      </a:r>
                      <a:r>
                        <a:rPr lang="nb-NO" dirty="0" err="1" smtClean="0"/>
                        <a:t>Möller</a:t>
                      </a:r>
                      <a:r>
                        <a:rPr lang="nb-NO" dirty="0" smtClean="0"/>
                        <a:t> </a:t>
                      </a:r>
                      <a:r>
                        <a:rPr lang="nb-NO" dirty="0" err="1" smtClean="0"/>
                        <a:t>presented</a:t>
                      </a:r>
                      <a:r>
                        <a:rPr lang="nb-NO" dirty="0" smtClean="0"/>
                        <a:t> poster</a:t>
                      </a:r>
                      <a:endParaRPr lang="nb-NO" dirty="0"/>
                    </a:p>
                  </a:txBody>
                  <a:tcPr/>
                </a:tc>
              </a:tr>
              <a:tr h="370840">
                <a:tc>
                  <a:txBody>
                    <a:bodyPr/>
                    <a:lstStyle/>
                    <a:p>
                      <a:r>
                        <a:rPr lang="nb-NO" dirty="0" smtClean="0"/>
                        <a:t>24 – 28 April</a:t>
                      </a:r>
                      <a:endParaRPr lang="nb-NO" dirty="0"/>
                    </a:p>
                  </a:txBody>
                  <a:tcPr/>
                </a:tc>
                <a:tc>
                  <a:txBody>
                    <a:bodyPr/>
                    <a:lstStyle/>
                    <a:p>
                      <a:r>
                        <a:rPr lang="nb-NO" sz="1800" kern="1200" dirty="0" smtClean="0">
                          <a:solidFill>
                            <a:schemeClr val="dk1"/>
                          </a:solidFill>
                          <a:effectLst/>
                          <a:latin typeface="+mn-lt"/>
                          <a:ea typeface="+mn-ea"/>
                          <a:cs typeface="+mn-cs"/>
                        </a:rPr>
                        <a:t>International Conference </a:t>
                      </a:r>
                      <a:r>
                        <a:rPr lang="nb-NO" sz="1800" kern="1200" dirty="0" err="1" smtClean="0">
                          <a:solidFill>
                            <a:schemeClr val="dk1"/>
                          </a:solidFill>
                          <a:effectLst/>
                          <a:latin typeface="+mn-lt"/>
                          <a:ea typeface="+mn-ea"/>
                          <a:cs typeface="+mn-cs"/>
                        </a:rPr>
                        <a:t>on</a:t>
                      </a:r>
                      <a:r>
                        <a:rPr lang="nb-NO" sz="1800" kern="1200" dirty="0" smtClean="0">
                          <a:solidFill>
                            <a:schemeClr val="dk1"/>
                          </a:solidFill>
                          <a:effectLst/>
                          <a:latin typeface="+mn-lt"/>
                          <a:ea typeface="+mn-ea"/>
                          <a:cs typeface="+mn-cs"/>
                        </a:rPr>
                        <a:t> Arctic </a:t>
                      </a:r>
                      <a:r>
                        <a:rPr lang="nb-NO" sz="1800" kern="1200" dirty="0" err="1" smtClean="0">
                          <a:solidFill>
                            <a:schemeClr val="dk1"/>
                          </a:solidFill>
                          <a:effectLst/>
                          <a:latin typeface="+mn-lt"/>
                          <a:ea typeface="+mn-ea"/>
                          <a:cs typeface="+mn-cs"/>
                        </a:rPr>
                        <a:t>Science</a:t>
                      </a:r>
                      <a:r>
                        <a:rPr lang="nb-NO" sz="1800" kern="1200" dirty="0" smtClean="0">
                          <a:solidFill>
                            <a:schemeClr val="dk1"/>
                          </a:solidFill>
                          <a:effectLst/>
                          <a:latin typeface="+mn-lt"/>
                          <a:ea typeface="+mn-ea"/>
                          <a:cs typeface="+mn-cs"/>
                        </a:rPr>
                        <a:t>: </a:t>
                      </a:r>
                      <a:r>
                        <a:rPr lang="nb-NO" sz="1800" kern="1200" dirty="0" err="1" smtClean="0">
                          <a:solidFill>
                            <a:schemeClr val="dk1"/>
                          </a:solidFill>
                          <a:effectLst/>
                          <a:latin typeface="+mn-lt"/>
                          <a:ea typeface="+mn-ea"/>
                          <a:cs typeface="+mn-cs"/>
                        </a:rPr>
                        <a:t>Bringing</a:t>
                      </a:r>
                      <a:r>
                        <a:rPr lang="nb-NO" sz="1800" kern="1200" dirty="0" smtClean="0">
                          <a:solidFill>
                            <a:schemeClr val="dk1"/>
                          </a:solidFill>
                          <a:effectLst/>
                          <a:latin typeface="+mn-lt"/>
                          <a:ea typeface="+mn-ea"/>
                          <a:cs typeface="+mn-cs"/>
                        </a:rPr>
                        <a:t> Knowledge to Action </a:t>
                      </a:r>
                      <a:r>
                        <a:rPr lang="nb-NO" sz="1800" kern="1200" dirty="0" err="1" smtClean="0">
                          <a:solidFill>
                            <a:schemeClr val="dk1"/>
                          </a:solidFill>
                          <a:effectLst/>
                          <a:latin typeface="+mn-lt"/>
                          <a:ea typeface="+mn-ea"/>
                          <a:cs typeface="+mn-cs"/>
                        </a:rPr>
                        <a:t>Reston</a:t>
                      </a:r>
                      <a:r>
                        <a:rPr lang="nb-NO" sz="1800" kern="1200" dirty="0" smtClean="0">
                          <a:solidFill>
                            <a:schemeClr val="dk1"/>
                          </a:solidFill>
                          <a:effectLst/>
                          <a:latin typeface="+mn-lt"/>
                          <a:ea typeface="+mn-ea"/>
                          <a:cs typeface="+mn-cs"/>
                        </a:rPr>
                        <a:t>, Virginia,</a:t>
                      </a:r>
                      <a:r>
                        <a:rPr lang="en-US" dirty="0" smtClean="0">
                          <a:effectLst/>
                        </a:rPr>
                        <a:t> oral</a:t>
                      </a:r>
                      <a:r>
                        <a:rPr lang="en-US" baseline="0" dirty="0" smtClean="0">
                          <a:effectLst/>
                        </a:rPr>
                        <a:t> and poster </a:t>
                      </a:r>
                      <a:endParaRPr lang="nb-NO" dirty="0"/>
                    </a:p>
                  </a:txBody>
                  <a:tcPr/>
                </a:tc>
                <a:tc>
                  <a:txBody>
                    <a:bodyPr/>
                    <a:lstStyle/>
                    <a:p>
                      <a:r>
                        <a:rPr lang="nb-NO" dirty="0" smtClean="0"/>
                        <a:t>A. </a:t>
                      </a:r>
                      <a:r>
                        <a:rPr lang="nb-NO" dirty="0" err="1" smtClean="0"/>
                        <a:t>Ahlström</a:t>
                      </a:r>
                      <a:r>
                        <a:rPr lang="nb-NO" baseline="0" dirty="0" smtClean="0"/>
                        <a:t> </a:t>
                      </a:r>
                      <a:r>
                        <a:rPr lang="nb-NO" baseline="0" dirty="0" err="1" smtClean="0"/>
                        <a:t>presented</a:t>
                      </a:r>
                      <a:endParaRPr lang="nb-NO" dirty="0"/>
                    </a:p>
                  </a:txBody>
                  <a:tcPr/>
                </a:tc>
              </a:tr>
              <a:tr h="370840">
                <a:tc>
                  <a:txBody>
                    <a:bodyPr/>
                    <a:lstStyle/>
                    <a:p>
                      <a:endParaRPr lang="nb-NO" dirty="0"/>
                    </a:p>
                  </a:txBody>
                  <a:tcPr/>
                </a:tc>
                <a:tc>
                  <a:txBody>
                    <a:bodyPr/>
                    <a:lstStyle/>
                    <a:p>
                      <a:endParaRPr lang="nb-NO" dirty="0"/>
                    </a:p>
                  </a:txBody>
                  <a:tcPr/>
                </a:tc>
                <a:tc>
                  <a:txBody>
                    <a:bodyPr/>
                    <a:lstStyle/>
                    <a:p>
                      <a:endParaRPr lang="nb-NO" dirty="0"/>
                    </a:p>
                  </a:txBody>
                  <a:tcPr/>
                </a:tc>
              </a:tr>
              <a:tr h="370840">
                <a:tc>
                  <a:txBody>
                    <a:bodyPr/>
                    <a:lstStyle/>
                    <a:p>
                      <a:endParaRPr lang="nb-NO" dirty="0"/>
                    </a:p>
                  </a:txBody>
                  <a:tcPr/>
                </a:tc>
                <a:tc>
                  <a:txBody>
                    <a:bodyPr/>
                    <a:lstStyle/>
                    <a:p>
                      <a:endParaRPr lang="nb-NO" dirty="0"/>
                    </a:p>
                  </a:txBody>
                  <a:tcPr/>
                </a:tc>
                <a:tc>
                  <a:txBody>
                    <a:bodyPr/>
                    <a:lstStyle/>
                    <a:p>
                      <a:endParaRPr lang="nb-NO" dirty="0"/>
                    </a:p>
                  </a:txBody>
                  <a:tcPr/>
                </a:tc>
              </a:tr>
              <a:tr h="370840">
                <a:tc>
                  <a:txBody>
                    <a:bodyPr/>
                    <a:lstStyle/>
                    <a:p>
                      <a:endParaRPr lang="nb-NO" dirty="0"/>
                    </a:p>
                  </a:txBody>
                  <a:tcPr/>
                </a:tc>
                <a:tc>
                  <a:txBody>
                    <a:bodyPr/>
                    <a:lstStyle/>
                    <a:p>
                      <a:endParaRPr lang="nb-NO" dirty="0"/>
                    </a:p>
                  </a:txBody>
                  <a:tcPr/>
                </a:tc>
                <a:tc>
                  <a:txBody>
                    <a:bodyPr/>
                    <a:lstStyle/>
                    <a:p>
                      <a:endParaRPr lang="nb-NO" dirty="0"/>
                    </a:p>
                  </a:txBody>
                  <a:tcPr/>
                </a:tc>
              </a:tr>
              <a:tr h="370840">
                <a:tc>
                  <a:txBody>
                    <a:bodyPr/>
                    <a:lstStyle/>
                    <a:p>
                      <a:endParaRPr lang="nb-NO" dirty="0"/>
                    </a:p>
                  </a:txBody>
                  <a:tcPr/>
                </a:tc>
                <a:tc>
                  <a:txBody>
                    <a:bodyPr/>
                    <a:lstStyle/>
                    <a:p>
                      <a:endParaRPr lang="nb-NO" dirty="0"/>
                    </a:p>
                  </a:txBody>
                  <a:tcPr/>
                </a:tc>
                <a:tc>
                  <a:txBody>
                    <a:bodyPr/>
                    <a:lstStyle/>
                    <a:p>
                      <a:endParaRPr lang="nb-NO" dirty="0"/>
                    </a:p>
                  </a:txBody>
                  <a:tcPr/>
                </a:tc>
              </a:tr>
              <a:tr h="370840">
                <a:tc>
                  <a:txBody>
                    <a:bodyPr/>
                    <a:lstStyle/>
                    <a:p>
                      <a:endParaRPr lang="nb-NO" dirty="0"/>
                    </a:p>
                  </a:txBody>
                  <a:tcPr/>
                </a:tc>
                <a:tc>
                  <a:txBody>
                    <a:bodyPr/>
                    <a:lstStyle/>
                    <a:p>
                      <a:endParaRPr lang="nb-NO" dirty="0"/>
                    </a:p>
                  </a:txBody>
                  <a:tcPr/>
                </a:tc>
                <a:tc>
                  <a:txBody>
                    <a:bodyPr/>
                    <a:lstStyle/>
                    <a:p>
                      <a:endParaRPr lang="nb-NO" dirty="0"/>
                    </a:p>
                  </a:txBody>
                  <a:tcPr/>
                </a:tc>
              </a:tr>
              <a:tr h="370840">
                <a:tc>
                  <a:txBody>
                    <a:bodyPr/>
                    <a:lstStyle/>
                    <a:p>
                      <a:endParaRPr lang="nb-NO" dirty="0"/>
                    </a:p>
                  </a:txBody>
                  <a:tcPr/>
                </a:tc>
                <a:tc>
                  <a:txBody>
                    <a:bodyPr/>
                    <a:lstStyle/>
                    <a:p>
                      <a:endParaRPr lang="nb-NO" dirty="0"/>
                    </a:p>
                  </a:txBody>
                  <a:tcPr/>
                </a:tc>
                <a:tc>
                  <a:txBody>
                    <a:bodyPr/>
                    <a:lstStyle/>
                    <a:p>
                      <a:endParaRPr lang="nb-NO" dirty="0"/>
                    </a:p>
                  </a:txBody>
                  <a:tcPr/>
                </a:tc>
              </a:tr>
              <a:tr h="370840">
                <a:tc>
                  <a:txBody>
                    <a:bodyPr/>
                    <a:lstStyle/>
                    <a:p>
                      <a:endParaRPr lang="nb-NO" dirty="0"/>
                    </a:p>
                  </a:txBody>
                  <a:tcPr/>
                </a:tc>
                <a:tc>
                  <a:txBody>
                    <a:bodyPr/>
                    <a:lstStyle/>
                    <a:p>
                      <a:endParaRPr lang="nb-NO" dirty="0"/>
                    </a:p>
                  </a:txBody>
                  <a:tcPr/>
                </a:tc>
                <a:tc>
                  <a:txBody>
                    <a:bodyPr/>
                    <a:lstStyle/>
                    <a:p>
                      <a:endParaRPr lang="nb-NO" dirty="0"/>
                    </a:p>
                  </a:txBody>
                  <a:tcPr/>
                </a:tc>
              </a:tr>
              <a:tr h="370840">
                <a:tc>
                  <a:txBody>
                    <a:bodyPr/>
                    <a:lstStyle/>
                    <a:p>
                      <a:endParaRPr lang="nb-NO" dirty="0"/>
                    </a:p>
                  </a:txBody>
                  <a:tcPr/>
                </a:tc>
                <a:tc>
                  <a:txBody>
                    <a:bodyPr/>
                    <a:lstStyle/>
                    <a:p>
                      <a:endParaRPr lang="nb-NO" dirty="0"/>
                    </a:p>
                  </a:txBody>
                  <a:tcPr/>
                </a:tc>
                <a:tc>
                  <a:txBody>
                    <a:bodyPr/>
                    <a:lstStyle/>
                    <a:p>
                      <a:endParaRPr lang="nb-NO"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272737101"/>
              </p:ext>
            </p:extLst>
          </p:nvPr>
        </p:nvGraphicFramePr>
        <p:xfrm>
          <a:off x="349250" y="936625"/>
          <a:ext cx="8524875" cy="5902960"/>
        </p:xfrm>
        <a:graphic>
          <a:graphicData uri="http://schemas.openxmlformats.org/drawingml/2006/table">
            <a:tbl>
              <a:tblPr firstRow="1" bandRow="1">
                <a:tableStyleId>{5C22544A-7EE6-4342-B048-85BDC9FD1C3A}</a:tableStyleId>
              </a:tblPr>
              <a:tblGrid>
                <a:gridCol w="1232512"/>
                <a:gridCol w="5495314"/>
                <a:gridCol w="1797049"/>
              </a:tblGrid>
              <a:tr h="149860">
                <a:tc>
                  <a:txBody>
                    <a:bodyPr/>
                    <a:lstStyle/>
                    <a:p>
                      <a:r>
                        <a:rPr lang="nb-NO" dirty="0" smtClean="0"/>
                        <a:t>Date</a:t>
                      </a:r>
                      <a:endParaRPr lang="nb-NO" dirty="0"/>
                    </a:p>
                  </a:txBody>
                  <a:tcPr/>
                </a:tc>
                <a:tc>
                  <a:txBody>
                    <a:bodyPr/>
                    <a:lstStyle/>
                    <a:p>
                      <a:r>
                        <a:rPr lang="nb-NO" dirty="0" err="1" smtClean="0"/>
                        <a:t>Event</a:t>
                      </a:r>
                      <a:endParaRPr lang="nb-NO" dirty="0"/>
                    </a:p>
                  </a:txBody>
                  <a:tcPr/>
                </a:tc>
                <a:tc>
                  <a:txBody>
                    <a:bodyPr/>
                    <a:lstStyle/>
                    <a:p>
                      <a:endParaRPr lang="nb-NO" dirty="0"/>
                    </a:p>
                  </a:txBody>
                  <a:tcPr/>
                </a:tc>
              </a:tr>
              <a:tr h="370840">
                <a:tc>
                  <a:txBody>
                    <a:bodyPr/>
                    <a:lstStyle/>
                    <a:p>
                      <a:r>
                        <a:rPr lang="nb-NO" sz="1600" dirty="0" smtClean="0"/>
                        <a:t>23-28</a:t>
                      </a:r>
                      <a:r>
                        <a:rPr lang="nb-NO" sz="1600" baseline="0" dirty="0" smtClean="0"/>
                        <a:t> April</a:t>
                      </a:r>
                      <a:endParaRPr lang="nb-NO" sz="1600" dirty="0"/>
                    </a:p>
                  </a:txBody>
                  <a:tcPr/>
                </a:tc>
                <a:tc>
                  <a:txBody>
                    <a:bodyPr/>
                    <a:lstStyle/>
                    <a:p>
                      <a:r>
                        <a:rPr lang="en-US" sz="1600" kern="1200" dirty="0" smtClean="0">
                          <a:solidFill>
                            <a:schemeClr val="dk1"/>
                          </a:solidFill>
                          <a:effectLst/>
                          <a:latin typeface="+mn-lt"/>
                          <a:ea typeface="+mn-ea"/>
                          <a:cs typeface="+mn-cs"/>
                        </a:rPr>
                        <a:t>EGU session </a:t>
                      </a:r>
                      <a:r>
                        <a:rPr lang="nb-NO" sz="1600" kern="1200" dirty="0" smtClean="0">
                          <a:solidFill>
                            <a:schemeClr val="dk1"/>
                          </a:solidFill>
                          <a:effectLst/>
                          <a:latin typeface="+mn-lt"/>
                          <a:ea typeface="+mn-ea"/>
                          <a:cs typeface="+mn-cs"/>
                        </a:rPr>
                        <a:t>"Cross </a:t>
                      </a:r>
                      <a:r>
                        <a:rPr lang="nb-NO" sz="1600" kern="1200" dirty="0" err="1" smtClean="0">
                          <a:solidFill>
                            <a:schemeClr val="dk1"/>
                          </a:solidFill>
                          <a:effectLst/>
                          <a:latin typeface="+mn-lt"/>
                          <a:ea typeface="+mn-ea"/>
                          <a:cs typeface="+mn-cs"/>
                        </a:rPr>
                        <a:t>Disciplinary</a:t>
                      </a:r>
                      <a:r>
                        <a:rPr lang="nb-NO" sz="1600" kern="1200" dirty="0" smtClean="0">
                          <a:solidFill>
                            <a:schemeClr val="dk1"/>
                          </a:solidFill>
                          <a:effectLst/>
                          <a:latin typeface="+mn-lt"/>
                          <a:ea typeface="+mn-ea"/>
                          <a:cs typeface="+mn-cs"/>
                        </a:rPr>
                        <a:t> </a:t>
                      </a:r>
                      <a:r>
                        <a:rPr lang="nb-NO" sz="1600" kern="1200" dirty="0" err="1" smtClean="0">
                          <a:solidFill>
                            <a:schemeClr val="dk1"/>
                          </a:solidFill>
                          <a:effectLst/>
                          <a:latin typeface="+mn-lt"/>
                          <a:ea typeface="+mn-ea"/>
                          <a:cs typeface="+mn-cs"/>
                        </a:rPr>
                        <a:t>Observations</a:t>
                      </a:r>
                      <a:r>
                        <a:rPr lang="nb-NO" sz="1600" kern="1200" dirty="0" smtClean="0">
                          <a:solidFill>
                            <a:schemeClr val="dk1"/>
                          </a:solidFill>
                          <a:effectLst/>
                          <a:latin typeface="+mn-lt"/>
                          <a:ea typeface="+mn-ea"/>
                          <a:cs typeface="+mn-cs"/>
                        </a:rPr>
                        <a:t> for an Integrated </a:t>
                      </a:r>
                      <a:r>
                        <a:rPr lang="nb-NO" sz="1600" kern="1200" dirty="0" err="1" smtClean="0">
                          <a:solidFill>
                            <a:schemeClr val="dk1"/>
                          </a:solidFill>
                          <a:effectLst/>
                          <a:latin typeface="+mn-lt"/>
                          <a:ea typeface="+mn-ea"/>
                          <a:cs typeface="+mn-cs"/>
                        </a:rPr>
                        <a:t>Understanding</a:t>
                      </a:r>
                      <a:r>
                        <a:rPr lang="nb-NO" sz="1600" kern="1200" dirty="0" smtClean="0">
                          <a:solidFill>
                            <a:schemeClr val="dk1"/>
                          </a:solidFill>
                          <a:effectLst/>
                          <a:latin typeface="+mn-lt"/>
                          <a:ea typeface="+mn-ea"/>
                          <a:cs typeface="+mn-cs"/>
                        </a:rPr>
                        <a:t> </a:t>
                      </a:r>
                      <a:r>
                        <a:rPr lang="nb-NO" sz="1600" kern="1200" dirty="0" err="1" smtClean="0">
                          <a:solidFill>
                            <a:schemeClr val="dk1"/>
                          </a:solidFill>
                          <a:effectLst/>
                          <a:latin typeface="+mn-lt"/>
                          <a:ea typeface="+mn-ea"/>
                          <a:cs typeface="+mn-cs"/>
                        </a:rPr>
                        <a:t>of</a:t>
                      </a:r>
                      <a:r>
                        <a:rPr lang="nb-NO" sz="1600" kern="1200" dirty="0" smtClean="0">
                          <a:solidFill>
                            <a:schemeClr val="dk1"/>
                          </a:solidFill>
                          <a:effectLst/>
                          <a:latin typeface="+mn-lt"/>
                          <a:ea typeface="+mn-ea"/>
                          <a:cs typeface="+mn-cs"/>
                        </a:rPr>
                        <a:t> </a:t>
                      </a:r>
                      <a:r>
                        <a:rPr lang="nb-NO" sz="1600" kern="1200" dirty="0" err="1" smtClean="0">
                          <a:solidFill>
                            <a:schemeClr val="dk1"/>
                          </a:solidFill>
                          <a:effectLst/>
                          <a:latin typeface="+mn-lt"/>
                          <a:ea typeface="+mn-ea"/>
                          <a:cs typeface="+mn-cs"/>
                        </a:rPr>
                        <a:t>the</a:t>
                      </a:r>
                      <a:r>
                        <a:rPr lang="nb-NO" sz="1600" kern="1200" dirty="0" smtClean="0">
                          <a:solidFill>
                            <a:schemeClr val="dk1"/>
                          </a:solidFill>
                          <a:effectLst/>
                          <a:latin typeface="+mn-lt"/>
                          <a:ea typeface="+mn-ea"/>
                          <a:cs typeface="+mn-cs"/>
                        </a:rPr>
                        <a:t> Arctic System”</a:t>
                      </a:r>
                      <a:r>
                        <a:rPr lang="en-US" sz="1600" dirty="0" smtClean="0">
                          <a:effectLst/>
                        </a:rPr>
                        <a:t> </a:t>
                      </a:r>
                      <a:endParaRPr lang="nb-NO" sz="1600" dirty="0"/>
                    </a:p>
                  </a:txBody>
                  <a:tcPr/>
                </a:tc>
                <a:tc>
                  <a:txBody>
                    <a:bodyPr/>
                    <a:lstStyle/>
                    <a:p>
                      <a:r>
                        <a:rPr lang="nb-NO" sz="1600" dirty="0" smtClean="0"/>
                        <a:t>A. B. </a:t>
                      </a:r>
                      <a:r>
                        <a:rPr lang="nb-NO" sz="1600" dirty="0" err="1" smtClean="0"/>
                        <a:t>Möller</a:t>
                      </a:r>
                      <a:r>
                        <a:rPr lang="nb-NO" sz="1600" dirty="0" smtClean="0"/>
                        <a:t> </a:t>
                      </a:r>
                      <a:r>
                        <a:rPr lang="nb-NO" sz="1600" dirty="0" err="1" smtClean="0"/>
                        <a:t>presented</a:t>
                      </a:r>
                      <a:r>
                        <a:rPr lang="nb-NO" sz="1600" dirty="0" smtClean="0"/>
                        <a:t> poster</a:t>
                      </a:r>
                      <a:endParaRPr lang="nb-NO" sz="1600" dirty="0"/>
                    </a:p>
                  </a:txBody>
                  <a:tcPr/>
                </a:tc>
              </a:tr>
              <a:tr h="370840">
                <a:tc>
                  <a:txBody>
                    <a:bodyPr/>
                    <a:lstStyle/>
                    <a:p>
                      <a:r>
                        <a:rPr lang="nb-NO" sz="1600" dirty="0" smtClean="0"/>
                        <a:t>24 – 28 April</a:t>
                      </a:r>
                      <a:endParaRPr lang="nb-NO" sz="1600" dirty="0"/>
                    </a:p>
                  </a:txBody>
                  <a:tcPr/>
                </a:tc>
                <a:tc>
                  <a:txBody>
                    <a:bodyPr/>
                    <a:lstStyle/>
                    <a:p>
                      <a:r>
                        <a:rPr lang="nb-NO" sz="1600" kern="1200" dirty="0" smtClean="0">
                          <a:solidFill>
                            <a:schemeClr val="dk1"/>
                          </a:solidFill>
                          <a:effectLst/>
                          <a:latin typeface="+mn-lt"/>
                          <a:ea typeface="+mn-ea"/>
                          <a:cs typeface="+mn-cs"/>
                        </a:rPr>
                        <a:t>International Conference </a:t>
                      </a:r>
                      <a:r>
                        <a:rPr lang="nb-NO" sz="1600" kern="1200" dirty="0" err="1" smtClean="0">
                          <a:solidFill>
                            <a:schemeClr val="dk1"/>
                          </a:solidFill>
                          <a:effectLst/>
                          <a:latin typeface="+mn-lt"/>
                          <a:ea typeface="+mn-ea"/>
                          <a:cs typeface="+mn-cs"/>
                        </a:rPr>
                        <a:t>on</a:t>
                      </a:r>
                      <a:r>
                        <a:rPr lang="nb-NO" sz="1600" kern="1200" dirty="0" smtClean="0">
                          <a:solidFill>
                            <a:schemeClr val="dk1"/>
                          </a:solidFill>
                          <a:effectLst/>
                          <a:latin typeface="+mn-lt"/>
                          <a:ea typeface="+mn-ea"/>
                          <a:cs typeface="+mn-cs"/>
                        </a:rPr>
                        <a:t> Arctic </a:t>
                      </a:r>
                      <a:r>
                        <a:rPr lang="nb-NO" sz="1600" kern="1200" dirty="0" err="1" smtClean="0">
                          <a:solidFill>
                            <a:schemeClr val="dk1"/>
                          </a:solidFill>
                          <a:effectLst/>
                          <a:latin typeface="+mn-lt"/>
                          <a:ea typeface="+mn-ea"/>
                          <a:cs typeface="+mn-cs"/>
                        </a:rPr>
                        <a:t>Science</a:t>
                      </a:r>
                      <a:r>
                        <a:rPr lang="nb-NO" sz="1600" kern="1200" dirty="0" smtClean="0">
                          <a:solidFill>
                            <a:schemeClr val="dk1"/>
                          </a:solidFill>
                          <a:effectLst/>
                          <a:latin typeface="+mn-lt"/>
                          <a:ea typeface="+mn-ea"/>
                          <a:cs typeface="+mn-cs"/>
                        </a:rPr>
                        <a:t>: </a:t>
                      </a:r>
                      <a:r>
                        <a:rPr lang="nb-NO" sz="1600" kern="1200" dirty="0" err="1" smtClean="0">
                          <a:solidFill>
                            <a:schemeClr val="dk1"/>
                          </a:solidFill>
                          <a:effectLst/>
                          <a:latin typeface="+mn-lt"/>
                          <a:ea typeface="+mn-ea"/>
                          <a:cs typeface="+mn-cs"/>
                        </a:rPr>
                        <a:t>Bringing</a:t>
                      </a:r>
                      <a:r>
                        <a:rPr lang="nb-NO" sz="1600" kern="1200" dirty="0" smtClean="0">
                          <a:solidFill>
                            <a:schemeClr val="dk1"/>
                          </a:solidFill>
                          <a:effectLst/>
                          <a:latin typeface="+mn-lt"/>
                          <a:ea typeface="+mn-ea"/>
                          <a:cs typeface="+mn-cs"/>
                        </a:rPr>
                        <a:t> Knowledge to Action </a:t>
                      </a:r>
                      <a:r>
                        <a:rPr lang="nb-NO" sz="1600" kern="1200" dirty="0" err="1" smtClean="0">
                          <a:solidFill>
                            <a:schemeClr val="dk1"/>
                          </a:solidFill>
                          <a:effectLst/>
                          <a:latin typeface="+mn-lt"/>
                          <a:ea typeface="+mn-ea"/>
                          <a:cs typeface="+mn-cs"/>
                        </a:rPr>
                        <a:t>Reston</a:t>
                      </a:r>
                      <a:r>
                        <a:rPr lang="nb-NO" sz="1600" kern="1200" dirty="0" smtClean="0">
                          <a:solidFill>
                            <a:schemeClr val="dk1"/>
                          </a:solidFill>
                          <a:effectLst/>
                          <a:latin typeface="+mn-lt"/>
                          <a:ea typeface="+mn-ea"/>
                          <a:cs typeface="+mn-cs"/>
                        </a:rPr>
                        <a:t>, Virginia,</a:t>
                      </a:r>
                      <a:r>
                        <a:rPr lang="en-US" sz="1600" dirty="0" smtClean="0">
                          <a:effectLst/>
                        </a:rPr>
                        <a:t> oral</a:t>
                      </a:r>
                      <a:r>
                        <a:rPr lang="en-US" sz="1600" baseline="0" dirty="0" smtClean="0">
                          <a:effectLst/>
                        </a:rPr>
                        <a:t> and poster </a:t>
                      </a:r>
                      <a:endParaRPr lang="nb-NO" sz="1600" dirty="0"/>
                    </a:p>
                  </a:txBody>
                  <a:tcPr/>
                </a:tc>
                <a:tc>
                  <a:txBody>
                    <a:bodyPr/>
                    <a:lstStyle/>
                    <a:p>
                      <a:r>
                        <a:rPr lang="nb-NO" sz="1600" dirty="0" smtClean="0"/>
                        <a:t>A. </a:t>
                      </a:r>
                      <a:r>
                        <a:rPr lang="nb-NO" sz="1600" dirty="0" err="1" smtClean="0"/>
                        <a:t>Ahlström</a:t>
                      </a:r>
                      <a:r>
                        <a:rPr lang="nb-NO" sz="1600" baseline="0" dirty="0" smtClean="0"/>
                        <a:t> </a:t>
                      </a:r>
                      <a:r>
                        <a:rPr lang="nb-NO" sz="1600" baseline="0" smtClean="0"/>
                        <a:t>presented</a:t>
                      </a:r>
                      <a:endParaRPr lang="nb-NO" sz="1600" dirty="0"/>
                    </a:p>
                  </a:txBody>
                  <a:tcPr/>
                </a:tc>
              </a:tr>
              <a:tr h="370840">
                <a:tc>
                  <a:txBody>
                    <a:bodyPr/>
                    <a:lstStyle/>
                    <a:p>
                      <a:r>
                        <a:rPr lang="nb-NO" sz="1600" dirty="0" smtClean="0"/>
                        <a:t>05 May </a:t>
                      </a:r>
                      <a:endParaRPr lang="nb-NO" sz="1600" dirty="0"/>
                    </a:p>
                  </a:txBody>
                  <a:tcPr/>
                </a:tc>
                <a:tc>
                  <a:txBody>
                    <a:bodyPr/>
                    <a:lstStyle/>
                    <a:p>
                      <a:r>
                        <a:rPr lang="nb-NO" sz="1600" dirty="0" smtClean="0"/>
                        <a:t>INTAROS Stakeholder</a:t>
                      </a:r>
                      <a:r>
                        <a:rPr lang="nb-NO" sz="1600" baseline="0" dirty="0" smtClean="0"/>
                        <a:t> Workshop in Brussel, 25 </a:t>
                      </a:r>
                      <a:r>
                        <a:rPr lang="nb-NO" sz="1600" baseline="0" dirty="0" err="1" smtClean="0"/>
                        <a:t>invited</a:t>
                      </a:r>
                      <a:r>
                        <a:rPr lang="nb-NO" sz="1600" baseline="0" dirty="0" smtClean="0"/>
                        <a:t> </a:t>
                      </a:r>
                      <a:r>
                        <a:rPr lang="nb-NO" sz="1600" baseline="0" dirty="0" err="1" smtClean="0"/>
                        <a:t>participants</a:t>
                      </a:r>
                      <a:r>
                        <a:rPr lang="nb-NO" sz="1600" baseline="0" dirty="0" smtClean="0"/>
                        <a:t>, </a:t>
                      </a:r>
                      <a:r>
                        <a:rPr lang="nb-NO" sz="1600" baseline="0" dirty="0" err="1" smtClean="0"/>
                        <a:t>several</a:t>
                      </a:r>
                      <a:r>
                        <a:rPr lang="nb-NO" sz="1600" baseline="0" dirty="0" smtClean="0"/>
                        <a:t> partners from INTAROS</a:t>
                      </a:r>
                      <a:endParaRPr lang="nb-NO" sz="1600" dirty="0"/>
                    </a:p>
                  </a:txBody>
                  <a:tcPr/>
                </a:tc>
                <a:tc>
                  <a:txBody>
                    <a:bodyPr/>
                    <a:lstStyle/>
                    <a:p>
                      <a:r>
                        <a:rPr lang="nb-NO" sz="1600" dirty="0" err="1" smtClean="0"/>
                        <a:t>Hoste</a:t>
                      </a:r>
                      <a:r>
                        <a:rPr lang="nb-NO" sz="1600" baseline="0" dirty="0" err="1" smtClean="0"/>
                        <a:t>d</a:t>
                      </a:r>
                      <a:r>
                        <a:rPr lang="nb-NO" sz="1600" baseline="0" dirty="0" smtClean="0"/>
                        <a:t> by </a:t>
                      </a:r>
                      <a:r>
                        <a:rPr lang="nb-NO" sz="1600" baseline="0" dirty="0" err="1" smtClean="0"/>
                        <a:t>EuroGOOS</a:t>
                      </a:r>
                      <a:endParaRPr lang="nb-NO" sz="1600" dirty="0"/>
                    </a:p>
                  </a:txBody>
                  <a:tcPr/>
                </a:tc>
              </a:tr>
              <a:tr h="370840">
                <a:tc>
                  <a:txBody>
                    <a:bodyPr/>
                    <a:lstStyle/>
                    <a:p>
                      <a:r>
                        <a:rPr lang="nb-NO" sz="1600" dirty="0" smtClean="0"/>
                        <a:t>8-10 May</a:t>
                      </a:r>
                      <a:endParaRPr lang="nb-NO" sz="1600" dirty="0"/>
                    </a:p>
                  </a:txBody>
                  <a:tcPr/>
                </a:tc>
                <a:tc>
                  <a:txBody>
                    <a:bodyPr/>
                    <a:lstStyle/>
                    <a:p>
                      <a:r>
                        <a:rPr lang="nb-NO" sz="1600" dirty="0" err="1" smtClean="0"/>
                        <a:t>OceaNoise</a:t>
                      </a:r>
                      <a:r>
                        <a:rPr lang="nb-NO" sz="1600" baseline="0" dirty="0" smtClean="0"/>
                        <a:t> 2017. </a:t>
                      </a:r>
                      <a:r>
                        <a:rPr lang="nb-NO" sz="1600" baseline="0" dirty="0" err="1" smtClean="0"/>
                        <a:t>Invited</a:t>
                      </a:r>
                      <a:r>
                        <a:rPr lang="nb-NO" sz="1600" baseline="0" dirty="0" smtClean="0"/>
                        <a:t> </a:t>
                      </a:r>
                      <a:r>
                        <a:rPr lang="nb-NO" sz="1600" baseline="0" dirty="0" err="1" smtClean="0"/>
                        <a:t>presentation</a:t>
                      </a:r>
                      <a:r>
                        <a:rPr lang="nb-NO" sz="1600" baseline="0" dirty="0" smtClean="0"/>
                        <a:t> </a:t>
                      </a:r>
                      <a:r>
                        <a:rPr lang="nb-NO" sz="1600" baseline="0" dirty="0" err="1" smtClean="0"/>
                        <a:t>on</a:t>
                      </a:r>
                      <a:r>
                        <a:rPr lang="nb-NO" sz="1600" baseline="0" dirty="0" smtClean="0"/>
                        <a:t> data management </a:t>
                      </a:r>
                      <a:r>
                        <a:rPr lang="nb-NO" sz="1600" baseline="0" dirty="0" err="1" smtClean="0"/>
                        <a:t>of</a:t>
                      </a:r>
                      <a:r>
                        <a:rPr lang="nb-NO" sz="1600" baseline="0" dirty="0" smtClean="0"/>
                        <a:t> </a:t>
                      </a:r>
                      <a:r>
                        <a:rPr lang="nb-NO" sz="1600" baseline="0" dirty="0" err="1" smtClean="0"/>
                        <a:t>acoustic</a:t>
                      </a:r>
                      <a:r>
                        <a:rPr lang="nb-NO" sz="1600" baseline="0" dirty="0" smtClean="0"/>
                        <a:t> data</a:t>
                      </a:r>
                      <a:endParaRPr lang="nb-NO" sz="1600" dirty="0"/>
                    </a:p>
                  </a:txBody>
                  <a:tcPr/>
                </a:tc>
                <a:tc>
                  <a:txBody>
                    <a:bodyPr/>
                    <a:lstStyle/>
                    <a:p>
                      <a:r>
                        <a:rPr lang="nb-NO" sz="1600" dirty="0" smtClean="0"/>
                        <a:t>T. Hamre and H. Sagen</a:t>
                      </a:r>
                      <a:r>
                        <a:rPr lang="nb-NO" sz="1600" baseline="0" dirty="0" smtClean="0"/>
                        <a:t> (co-</a:t>
                      </a:r>
                      <a:r>
                        <a:rPr lang="nb-NO" sz="1600" baseline="0" dirty="0" err="1" smtClean="0"/>
                        <a:t>chair</a:t>
                      </a:r>
                      <a:r>
                        <a:rPr lang="nb-NO" sz="1600" baseline="0" dirty="0" smtClean="0"/>
                        <a:t> )</a:t>
                      </a:r>
                      <a:endParaRPr lang="nb-NO" sz="1600" dirty="0"/>
                    </a:p>
                  </a:txBody>
                  <a:tcPr/>
                </a:tc>
              </a:tr>
              <a:tr h="370840">
                <a:tc>
                  <a:txBody>
                    <a:bodyPr/>
                    <a:lstStyle/>
                    <a:p>
                      <a:r>
                        <a:rPr lang="nb-NO" sz="1600" kern="1200" dirty="0" smtClean="0">
                          <a:solidFill>
                            <a:schemeClr val="dk1"/>
                          </a:solidFill>
                          <a:effectLst/>
                          <a:latin typeface="+mn-lt"/>
                          <a:ea typeface="+mn-ea"/>
                          <a:cs typeface="+mn-cs"/>
                        </a:rPr>
                        <a:t>8 - 12 May</a:t>
                      </a:r>
                      <a:r>
                        <a:rPr lang="en-US" sz="1600" dirty="0" smtClean="0">
                          <a:effectLst/>
                        </a:rPr>
                        <a:t> </a:t>
                      </a:r>
                      <a:endParaRPr lang="nb-NO" sz="1600" dirty="0"/>
                    </a:p>
                  </a:txBody>
                  <a:tcPr/>
                </a:tc>
                <a:tc>
                  <a:txBody>
                    <a:bodyPr/>
                    <a:lstStyle/>
                    <a:p>
                      <a:r>
                        <a:rPr lang="en-US" sz="1600" kern="1200" dirty="0" smtClean="0">
                          <a:solidFill>
                            <a:schemeClr val="dk1"/>
                          </a:solidFill>
                          <a:effectLst/>
                          <a:latin typeface="+mn-lt"/>
                          <a:ea typeface="+mn-ea"/>
                          <a:cs typeface="+mn-cs"/>
                        </a:rPr>
                        <a:t>Arctic Interchange, Week of the Arctic, Fairbanks, including workshop on community based observing</a:t>
                      </a:r>
                      <a:endParaRPr lang="nb-NO" sz="1600" dirty="0"/>
                    </a:p>
                  </a:txBody>
                  <a:tcPr/>
                </a:tc>
                <a:tc>
                  <a:txBody>
                    <a:bodyPr/>
                    <a:lstStyle/>
                    <a:p>
                      <a:r>
                        <a:rPr lang="nb-NO" sz="1600" dirty="0" smtClean="0"/>
                        <a:t>Finn Danielsen</a:t>
                      </a:r>
                      <a:r>
                        <a:rPr lang="nb-NO" sz="1600" baseline="0" dirty="0" smtClean="0"/>
                        <a:t>, </a:t>
                      </a:r>
                      <a:r>
                        <a:rPr lang="nb-NO" sz="1600" baseline="0" dirty="0" err="1" smtClean="0"/>
                        <a:t>Hajo</a:t>
                      </a:r>
                      <a:r>
                        <a:rPr lang="nb-NO" sz="1600" baseline="0" dirty="0" smtClean="0"/>
                        <a:t> </a:t>
                      </a:r>
                      <a:r>
                        <a:rPr lang="nb-NO" sz="1600" baseline="0" dirty="0" err="1" smtClean="0"/>
                        <a:t>Eicken</a:t>
                      </a:r>
                      <a:endParaRPr lang="nb-NO" sz="1600" dirty="0"/>
                    </a:p>
                  </a:txBody>
                  <a:tcPr/>
                </a:tc>
              </a:tr>
              <a:tr h="370840">
                <a:tc>
                  <a:txBody>
                    <a:bodyPr/>
                    <a:lstStyle/>
                    <a:p>
                      <a:r>
                        <a:rPr lang="nb-NO" sz="1600" kern="1200" dirty="0" smtClean="0">
                          <a:solidFill>
                            <a:schemeClr val="dk1"/>
                          </a:solidFill>
                          <a:effectLst/>
                          <a:latin typeface="+mn-lt"/>
                          <a:ea typeface="+mn-ea"/>
                          <a:cs typeface="+mn-cs"/>
                        </a:rPr>
                        <a:t>23-24 May</a:t>
                      </a:r>
                      <a:r>
                        <a:rPr lang="en-US" sz="1600" dirty="0" smtClean="0">
                          <a:effectLst/>
                        </a:rPr>
                        <a:t> </a:t>
                      </a:r>
                      <a:endParaRPr lang="nb-NO" sz="1600" dirty="0"/>
                    </a:p>
                  </a:txBody>
                  <a:tcPr/>
                </a:tc>
                <a:tc>
                  <a:txBody>
                    <a:bodyPr/>
                    <a:lstStyle/>
                    <a:p>
                      <a:r>
                        <a:rPr lang="en-US" sz="1600" kern="1200" dirty="0" err="1" smtClean="0">
                          <a:solidFill>
                            <a:schemeClr val="dk1"/>
                          </a:solidFill>
                          <a:effectLst/>
                          <a:latin typeface="+mn-lt"/>
                          <a:ea typeface="+mn-ea"/>
                          <a:cs typeface="+mn-cs"/>
                        </a:rPr>
                        <a:t>Modelling</a:t>
                      </a:r>
                      <a:r>
                        <a:rPr lang="en-US" sz="1600" kern="1200" dirty="0" smtClean="0">
                          <a:solidFill>
                            <a:schemeClr val="dk1"/>
                          </a:solidFill>
                          <a:effectLst/>
                          <a:latin typeface="+mn-lt"/>
                          <a:ea typeface="+mn-ea"/>
                          <a:cs typeface="+mn-cs"/>
                        </a:rPr>
                        <a:t> workshop, Brussels, coordination between Blue Action, APPLICATE,</a:t>
                      </a:r>
                      <a:r>
                        <a:rPr lang="en-US" sz="1600" kern="1200" baseline="0" dirty="0" smtClean="0">
                          <a:solidFill>
                            <a:schemeClr val="dk1"/>
                          </a:solidFill>
                          <a:effectLst/>
                          <a:latin typeface="+mn-lt"/>
                          <a:ea typeface="+mn-ea"/>
                          <a:cs typeface="+mn-cs"/>
                        </a:rPr>
                        <a:t> INTAROS and others</a:t>
                      </a:r>
                      <a:endParaRPr lang="nb-NO" sz="1600" dirty="0"/>
                    </a:p>
                  </a:txBody>
                  <a:tcPr/>
                </a:tc>
                <a:tc>
                  <a:txBody>
                    <a:bodyPr/>
                    <a:lstStyle/>
                    <a:p>
                      <a:r>
                        <a:rPr lang="nb-NO" sz="1600" dirty="0" err="1" smtClean="0"/>
                        <a:t>Virgnie</a:t>
                      </a:r>
                      <a:r>
                        <a:rPr lang="nb-NO" sz="1600" dirty="0" smtClean="0"/>
                        <a:t> </a:t>
                      </a:r>
                      <a:r>
                        <a:rPr lang="nb-NO" sz="1600" dirty="0" err="1" smtClean="0"/>
                        <a:t>Guemas</a:t>
                      </a:r>
                      <a:endParaRPr lang="nb-NO" sz="1600" dirty="0"/>
                    </a:p>
                  </a:txBody>
                  <a:tcPr/>
                </a:tc>
              </a:tr>
              <a:tr h="370840">
                <a:tc>
                  <a:txBody>
                    <a:bodyPr/>
                    <a:lstStyle/>
                    <a:p>
                      <a:r>
                        <a:rPr lang="nb-NO" sz="1600" kern="1200" dirty="0" smtClean="0">
                          <a:solidFill>
                            <a:schemeClr val="dk1"/>
                          </a:solidFill>
                          <a:effectLst/>
                          <a:latin typeface="+mn-lt"/>
                          <a:ea typeface="+mn-ea"/>
                          <a:cs typeface="+mn-cs"/>
                        </a:rPr>
                        <a:t>30 May</a:t>
                      </a:r>
                      <a:r>
                        <a:rPr lang="en-US" sz="1600" dirty="0" smtClean="0">
                          <a:effectLst/>
                        </a:rPr>
                        <a:t> </a:t>
                      </a:r>
                      <a:endParaRPr lang="nb-NO" sz="1600" dirty="0"/>
                    </a:p>
                  </a:txBody>
                  <a:tcPr/>
                </a:tc>
                <a:tc>
                  <a:txBody>
                    <a:bodyPr/>
                    <a:lstStyle/>
                    <a:p>
                      <a:r>
                        <a:rPr lang="nb-NO" sz="1600" dirty="0" smtClean="0"/>
                        <a:t>Meeting </a:t>
                      </a:r>
                      <a:r>
                        <a:rPr lang="nb-NO" sz="1600" baseline="0" dirty="0" smtClean="0"/>
                        <a:t>in Norwegian Research Council </a:t>
                      </a:r>
                      <a:r>
                        <a:rPr lang="nb-NO" sz="1600" baseline="0" dirty="0" err="1" smtClean="0"/>
                        <a:t>on</a:t>
                      </a:r>
                      <a:r>
                        <a:rPr lang="nb-NO" sz="1600" baseline="0" dirty="0" smtClean="0"/>
                        <a:t> H2020, Oslo</a:t>
                      </a:r>
                      <a:endParaRPr lang="nb-NO" sz="1600" dirty="0"/>
                    </a:p>
                  </a:txBody>
                  <a:tcPr/>
                </a:tc>
                <a:tc>
                  <a:txBody>
                    <a:bodyPr/>
                    <a:lstStyle/>
                    <a:p>
                      <a:r>
                        <a:rPr lang="nb-NO" sz="1600" dirty="0" smtClean="0"/>
                        <a:t>S. Sandven</a:t>
                      </a:r>
                      <a:endParaRPr lang="nb-NO" sz="1600" dirty="0"/>
                    </a:p>
                  </a:txBody>
                  <a:tcPr/>
                </a:tc>
              </a:tr>
              <a:tr h="370840">
                <a:tc>
                  <a:txBody>
                    <a:bodyPr/>
                    <a:lstStyle/>
                    <a:p>
                      <a:r>
                        <a:rPr lang="nb-NO" sz="1600" dirty="0" smtClean="0"/>
                        <a:t>31 May</a:t>
                      </a:r>
                      <a:endParaRPr lang="nb-NO" sz="1600" dirty="0"/>
                    </a:p>
                  </a:txBody>
                  <a:tcPr/>
                </a:tc>
                <a:tc>
                  <a:txBody>
                    <a:bodyPr/>
                    <a:lstStyle/>
                    <a:p>
                      <a:r>
                        <a:rPr lang="en-US" sz="1600" kern="1200" dirty="0" err="1" smtClean="0">
                          <a:solidFill>
                            <a:schemeClr val="dk1"/>
                          </a:solidFill>
                          <a:effectLst/>
                          <a:latin typeface="+mn-lt"/>
                          <a:ea typeface="+mn-ea"/>
                          <a:cs typeface="+mn-cs"/>
                        </a:rPr>
                        <a:t>EuroGOOS</a:t>
                      </a:r>
                      <a:r>
                        <a:rPr lang="en-US" sz="1600" kern="1200" dirty="0" smtClean="0">
                          <a:solidFill>
                            <a:schemeClr val="dk1"/>
                          </a:solidFill>
                          <a:effectLst/>
                          <a:latin typeface="+mn-lt"/>
                          <a:ea typeface="+mn-ea"/>
                          <a:cs typeface="+mn-cs"/>
                        </a:rPr>
                        <a:t> General Assembly, </a:t>
                      </a:r>
                      <a:r>
                        <a:rPr lang="en-US" sz="1600" kern="1200" dirty="0" err="1" smtClean="0">
                          <a:solidFill>
                            <a:schemeClr val="dk1"/>
                          </a:solidFill>
                          <a:effectLst/>
                          <a:latin typeface="+mn-lt"/>
                          <a:ea typeface="+mn-ea"/>
                          <a:cs typeface="+mn-cs"/>
                        </a:rPr>
                        <a:t>Brussel</a:t>
                      </a:r>
                      <a:r>
                        <a:rPr lang="en-US" sz="1600" dirty="0" smtClean="0">
                          <a:effectLst/>
                        </a:rPr>
                        <a:t> </a:t>
                      </a:r>
                      <a:endParaRPr lang="nb-NO"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600" dirty="0" smtClean="0"/>
                        <a:t>S. Sandven</a:t>
                      </a:r>
                    </a:p>
                  </a:txBody>
                  <a:tcPr/>
                </a:tc>
              </a:tr>
              <a:tr h="370840">
                <a:tc>
                  <a:txBody>
                    <a:bodyPr/>
                    <a:lstStyle/>
                    <a:p>
                      <a:r>
                        <a:rPr lang="nb-NO" sz="1600" kern="1200" dirty="0" smtClean="0">
                          <a:solidFill>
                            <a:schemeClr val="dk1"/>
                          </a:solidFill>
                          <a:effectLst/>
                          <a:latin typeface="+mn-lt"/>
                          <a:ea typeface="+mn-ea"/>
                          <a:cs typeface="+mn-cs"/>
                        </a:rPr>
                        <a:t>11-15 June</a:t>
                      </a:r>
                      <a:r>
                        <a:rPr lang="en-US" sz="1600" dirty="0" smtClean="0">
                          <a:effectLst/>
                        </a:rPr>
                        <a:t> </a:t>
                      </a:r>
                      <a:endParaRPr lang="nb-NO" sz="1600" dirty="0"/>
                    </a:p>
                  </a:txBody>
                  <a:tcPr/>
                </a:tc>
                <a:tc>
                  <a:txBody>
                    <a:bodyPr/>
                    <a:lstStyle/>
                    <a:p>
                      <a:r>
                        <a:rPr lang="en-US" sz="1600" kern="1200" dirty="0" smtClean="0">
                          <a:solidFill>
                            <a:schemeClr val="dk1"/>
                          </a:solidFill>
                          <a:effectLst/>
                          <a:latin typeface="+mn-lt"/>
                          <a:ea typeface="+mn-ea"/>
                          <a:cs typeface="+mn-cs"/>
                        </a:rPr>
                        <a:t>ESSAS Open Science Meeting on Subarctic and Arctic Science (http://</a:t>
                      </a:r>
                      <a:r>
                        <a:rPr lang="en-US" sz="1600" kern="1200" dirty="0" err="1" smtClean="0">
                          <a:solidFill>
                            <a:schemeClr val="dk1"/>
                          </a:solidFill>
                          <a:effectLst/>
                          <a:latin typeface="+mn-lt"/>
                          <a:ea typeface="+mn-ea"/>
                          <a:cs typeface="+mn-cs"/>
                        </a:rPr>
                        <a:t>www.imr.no</a:t>
                      </a:r>
                      <a:r>
                        <a:rPr lang="en-US" sz="1600" kern="1200" dirty="0" smtClean="0">
                          <a:solidFill>
                            <a:schemeClr val="dk1"/>
                          </a:solidFill>
                          <a:effectLst/>
                          <a:latin typeface="+mn-lt"/>
                          <a:ea typeface="+mn-ea"/>
                          <a:cs typeface="+mn-cs"/>
                        </a:rPr>
                        <a:t>/</a:t>
                      </a:r>
                      <a:r>
                        <a:rPr lang="en-US" sz="1600" kern="1200" dirty="0" err="1" smtClean="0">
                          <a:solidFill>
                            <a:schemeClr val="dk1"/>
                          </a:solidFill>
                          <a:effectLst/>
                          <a:latin typeface="+mn-lt"/>
                          <a:ea typeface="+mn-ea"/>
                          <a:cs typeface="+mn-cs"/>
                        </a:rPr>
                        <a:t>essas</a:t>
                      </a:r>
                      <a:r>
                        <a:rPr lang="en-US" sz="1600" kern="1200" dirty="0" smtClean="0">
                          <a:solidFill>
                            <a:schemeClr val="dk1"/>
                          </a:solidFill>
                          <a:effectLst/>
                          <a:latin typeface="+mn-lt"/>
                          <a:ea typeface="+mn-ea"/>
                          <a:cs typeface="+mn-cs"/>
                        </a:rPr>
                        <a:t>/en)</a:t>
                      </a:r>
                      <a:r>
                        <a:rPr lang="en-US" sz="1600" dirty="0" smtClean="0">
                          <a:effectLst/>
                        </a:rPr>
                        <a:t> </a:t>
                      </a:r>
                      <a:endParaRPr lang="nb-NO" sz="1600" dirty="0"/>
                    </a:p>
                  </a:txBody>
                  <a:tcPr/>
                </a:tc>
                <a:tc>
                  <a:txBody>
                    <a:bodyPr/>
                    <a:lstStyle/>
                    <a:p>
                      <a:r>
                        <a:rPr lang="nb-NO" sz="1600" dirty="0" smtClean="0"/>
                        <a:t>G. Ottersen</a:t>
                      </a:r>
                      <a:endParaRPr lang="nb-NO" sz="1600" dirty="0"/>
                    </a:p>
                  </a:txBody>
                  <a:tcPr/>
                </a:tc>
              </a:tr>
              <a:tr h="370840">
                <a:tc>
                  <a:txBody>
                    <a:bodyPr/>
                    <a:lstStyle/>
                    <a:p>
                      <a:r>
                        <a:rPr lang="nb-NO" sz="1600" kern="1200" dirty="0" smtClean="0">
                          <a:solidFill>
                            <a:schemeClr val="dk1"/>
                          </a:solidFill>
                          <a:effectLst/>
                          <a:latin typeface="+mn-lt"/>
                          <a:ea typeface="+mn-ea"/>
                          <a:cs typeface="+mn-cs"/>
                        </a:rPr>
                        <a:t>11–16 June</a:t>
                      </a:r>
                      <a:r>
                        <a:rPr lang="en-US" sz="1600" dirty="0" smtClean="0">
                          <a:effectLst/>
                        </a:rPr>
                        <a:t> </a:t>
                      </a:r>
                      <a:endParaRPr lang="nb-NO" sz="1600" dirty="0"/>
                    </a:p>
                  </a:txBody>
                  <a:tcPr/>
                </a:tc>
                <a:tc>
                  <a:txBody>
                    <a:bodyPr/>
                    <a:lstStyle/>
                    <a:p>
                      <a:r>
                        <a:rPr lang="en-US" sz="1600" kern="1200" dirty="0" smtClean="0">
                          <a:solidFill>
                            <a:schemeClr val="dk1"/>
                          </a:solidFill>
                          <a:effectLst/>
                          <a:latin typeface="+mn-lt"/>
                          <a:ea typeface="+mn-ea"/>
                          <a:cs typeface="+mn-cs"/>
                        </a:rPr>
                        <a:t>POAC 2017  in </a:t>
                      </a:r>
                      <a:r>
                        <a:rPr lang="en-US" sz="1600" kern="1200" dirty="0" err="1" smtClean="0">
                          <a:solidFill>
                            <a:schemeClr val="dk1"/>
                          </a:solidFill>
                          <a:effectLst/>
                          <a:latin typeface="+mn-lt"/>
                          <a:ea typeface="+mn-ea"/>
                          <a:cs typeface="+mn-cs"/>
                        </a:rPr>
                        <a:t>Busan</a:t>
                      </a:r>
                      <a:r>
                        <a:rPr lang="en-US" sz="1600" kern="1200" dirty="0" smtClean="0">
                          <a:solidFill>
                            <a:schemeClr val="dk1"/>
                          </a:solidFill>
                          <a:effectLst/>
                          <a:latin typeface="+mn-lt"/>
                          <a:ea typeface="+mn-ea"/>
                          <a:cs typeface="+mn-cs"/>
                        </a:rPr>
                        <a:t>, South Korea</a:t>
                      </a:r>
                      <a:r>
                        <a:rPr lang="en-US" sz="1600" dirty="0" smtClean="0">
                          <a:effectLst/>
                        </a:rPr>
                        <a:t> </a:t>
                      </a:r>
                      <a:endParaRPr lang="nb-NO" sz="1600" dirty="0"/>
                    </a:p>
                  </a:txBody>
                  <a:tcPr/>
                </a:tc>
                <a:tc>
                  <a:txBody>
                    <a:bodyPr/>
                    <a:lstStyle/>
                    <a:p>
                      <a:r>
                        <a:rPr lang="nb-NO" sz="1600" dirty="0" smtClean="0"/>
                        <a:t>S. Sandven</a:t>
                      </a:r>
                      <a:endParaRPr lang="nb-NO" sz="1600" dirty="0"/>
                    </a:p>
                  </a:txBody>
                  <a:tcPr/>
                </a:tc>
              </a:tr>
              <a:tr h="370840">
                <a:tc>
                  <a:txBody>
                    <a:bodyPr/>
                    <a:lstStyle/>
                    <a:p>
                      <a:r>
                        <a:rPr lang="nb-NO" sz="1600" kern="1200" dirty="0" smtClean="0">
                          <a:solidFill>
                            <a:schemeClr val="dk1"/>
                          </a:solidFill>
                          <a:effectLst/>
                          <a:latin typeface="+mn-lt"/>
                          <a:ea typeface="+mn-ea"/>
                          <a:cs typeface="+mn-cs"/>
                        </a:rPr>
                        <a:t>19-21 June</a:t>
                      </a:r>
                      <a:r>
                        <a:rPr lang="en-US" sz="1600" dirty="0" smtClean="0">
                          <a:effectLst/>
                        </a:rPr>
                        <a:t> </a:t>
                      </a:r>
                      <a:endParaRPr lang="nb-NO" sz="1600" dirty="0"/>
                    </a:p>
                  </a:txBody>
                  <a:tcPr/>
                </a:tc>
                <a:tc>
                  <a:txBody>
                    <a:bodyPr/>
                    <a:lstStyle/>
                    <a:p>
                      <a:r>
                        <a:rPr lang="nb-NO" sz="1600" kern="1200" dirty="0" smtClean="0">
                          <a:solidFill>
                            <a:schemeClr val="dk1"/>
                          </a:solidFill>
                          <a:effectLst/>
                          <a:latin typeface="+mn-lt"/>
                          <a:ea typeface="+mn-ea"/>
                          <a:cs typeface="+mn-cs"/>
                        </a:rPr>
                        <a:t>11</a:t>
                      </a:r>
                      <a:r>
                        <a:rPr lang="nb-NO" sz="1600" kern="1200" baseline="30000" dirty="0" smtClean="0">
                          <a:solidFill>
                            <a:schemeClr val="dk1"/>
                          </a:solidFill>
                          <a:effectLst/>
                          <a:latin typeface="+mn-lt"/>
                          <a:ea typeface="+mn-ea"/>
                          <a:cs typeface="+mn-cs"/>
                        </a:rPr>
                        <a:t>th</a:t>
                      </a:r>
                      <a:r>
                        <a:rPr lang="nb-NO" sz="1600" kern="1200" dirty="0" smtClean="0">
                          <a:solidFill>
                            <a:schemeClr val="dk1"/>
                          </a:solidFill>
                          <a:effectLst/>
                          <a:latin typeface="+mn-lt"/>
                          <a:ea typeface="+mn-ea"/>
                          <a:cs typeface="+mn-cs"/>
                        </a:rPr>
                        <a:t> GEO European Projects Workshop, Helsinki</a:t>
                      </a:r>
                      <a:r>
                        <a:rPr lang="en-US" sz="1600" dirty="0" smtClean="0">
                          <a:effectLst/>
                        </a:rPr>
                        <a:t> </a:t>
                      </a:r>
                      <a:endParaRPr lang="nb-NO" sz="1600" dirty="0"/>
                    </a:p>
                  </a:txBody>
                  <a:tcPr/>
                </a:tc>
                <a:tc>
                  <a:txBody>
                    <a:bodyPr/>
                    <a:lstStyle/>
                    <a:p>
                      <a:r>
                        <a:rPr lang="nb-NO" sz="1600" dirty="0" smtClean="0"/>
                        <a:t>S. Sandven, E. Buch</a:t>
                      </a:r>
                      <a:endParaRPr lang="nb-NO" sz="1600" dirty="0"/>
                    </a:p>
                  </a:txBody>
                  <a:tcPr/>
                </a:tc>
              </a:tr>
            </a:tbl>
          </a:graphicData>
        </a:graphic>
      </p:graphicFrame>
    </p:spTree>
    <p:extLst>
      <p:ext uri="{BB962C8B-B14F-4D97-AF65-F5344CB8AC3E}">
        <p14:creationId xmlns:p14="http://schemas.microsoft.com/office/powerpoint/2010/main" val="3171380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00" y="122238"/>
            <a:ext cx="8940800" cy="766762"/>
          </a:xfrm>
        </p:spPr>
        <p:txBody>
          <a:bodyPr>
            <a:normAutofit/>
          </a:bodyPr>
          <a:lstStyle/>
          <a:p>
            <a:r>
              <a:rPr lang="nb-NO" sz="3200" dirty="0" smtClean="0"/>
              <a:t>Agenda </a:t>
            </a:r>
            <a:r>
              <a:rPr lang="nb-NO" sz="3200" dirty="0" err="1" smtClean="0"/>
              <a:t>items</a:t>
            </a:r>
            <a:endParaRPr lang="nb-NO" sz="3200" dirty="0"/>
          </a:p>
        </p:txBody>
      </p:sp>
      <p:sp>
        <p:nvSpPr>
          <p:cNvPr id="3" name="Content Placeholder 2"/>
          <p:cNvSpPr>
            <a:spLocks noGrp="1"/>
          </p:cNvSpPr>
          <p:nvPr>
            <p:ph idx="1"/>
          </p:nvPr>
        </p:nvSpPr>
        <p:spPr>
          <a:xfrm>
            <a:off x="321734" y="1009650"/>
            <a:ext cx="8572500" cy="5740400"/>
          </a:xfrm>
        </p:spPr>
        <p:txBody>
          <a:bodyPr>
            <a:normAutofit/>
          </a:bodyPr>
          <a:lstStyle/>
          <a:p>
            <a:pPr lvl="0"/>
            <a:r>
              <a:rPr lang="en-US" sz="2800" dirty="0" smtClean="0"/>
              <a:t>Minutes and actions from previous SC-meeting</a:t>
            </a:r>
          </a:p>
          <a:p>
            <a:pPr lvl="0"/>
            <a:r>
              <a:rPr lang="en-US" sz="2800" dirty="0" smtClean="0"/>
              <a:t>Deliverables in the first 6 months</a:t>
            </a:r>
          </a:p>
          <a:p>
            <a:pPr lvl="0"/>
            <a:r>
              <a:rPr lang="en-US" sz="2800" dirty="0" smtClean="0"/>
              <a:t>Experience with </a:t>
            </a:r>
            <a:r>
              <a:rPr lang="en-US" sz="2800" dirty="0" err="1" smtClean="0"/>
              <a:t>EMdesk</a:t>
            </a:r>
            <a:r>
              <a:rPr lang="en-US" sz="2800" dirty="0" smtClean="0"/>
              <a:t> for periodic reporting</a:t>
            </a:r>
          </a:p>
          <a:p>
            <a:pPr lvl="0"/>
            <a:r>
              <a:rPr lang="en-US" sz="2800" dirty="0" smtClean="0"/>
              <a:t>Status of work performed in the WPs, </a:t>
            </a:r>
            <a:r>
              <a:rPr lang="en-US" sz="2800" dirty="0" err="1" smtClean="0"/>
              <a:t>incl</a:t>
            </a:r>
            <a:r>
              <a:rPr lang="en-US" sz="2800" dirty="0" smtClean="0"/>
              <a:t> survey in WP2</a:t>
            </a:r>
          </a:p>
          <a:p>
            <a:pPr lvl="0"/>
            <a:r>
              <a:rPr lang="en-US" sz="2800" dirty="0" smtClean="0"/>
              <a:t>First stakeholder workshop in Brussels on 5 May</a:t>
            </a:r>
          </a:p>
          <a:p>
            <a:pPr lvl="0"/>
            <a:r>
              <a:rPr lang="en-US" sz="2800" dirty="0" smtClean="0"/>
              <a:t>Website status</a:t>
            </a:r>
          </a:p>
          <a:p>
            <a:pPr lvl="0"/>
            <a:r>
              <a:rPr lang="en-US" sz="2800" dirty="0" smtClean="0"/>
              <a:t>Members of the advisory boards</a:t>
            </a:r>
          </a:p>
          <a:p>
            <a:pPr lvl="0"/>
            <a:r>
              <a:rPr lang="en-US" sz="2800" dirty="0" smtClean="0"/>
              <a:t>Risk management</a:t>
            </a:r>
          </a:p>
          <a:p>
            <a:pPr lvl="0"/>
            <a:r>
              <a:rPr lang="en-US" sz="2800" dirty="0" smtClean="0"/>
              <a:t>Collaboration with other projects</a:t>
            </a:r>
          </a:p>
          <a:p>
            <a:pPr lvl="0"/>
            <a:r>
              <a:rPr lang="en-US" sz="2800" dirty="0" smtClean="0"/>
              <a:t>Draft </a:t>
            </a:r>
            <a:r>
              <a:rPr lang="en-US" sz="2800" dirty="0" err="1" smtClean="0"/>
              <a:t>MoU</a:t>
            </a:r>
            <a:r>
              <a:rPr lang="en-US" sz="2800" dirty="0" smtClean="0"/>
              <a:t> with CAA</a:t>
            </a:r>
            <a:endParaRPr lang="en-US" sz="2800" dirty="0"/>
          </a:p>
        </p:txBody>
      </p:sp>
    </p:spTree>
    <p:extLst>
      <p:ext uri="{BB962C8B-B14F-4D97-AF65-F5344CB8AC3E}">
        <p14:creationId xmlns:p14="http://schemas.microsoft.com/office/powerpoint/2010/main" val="1637951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532" y="201613"/>
            <a:ext cx="7552267" cy="879860"/>
          </a:xfrm>
        </p:spPr>
        <p:txBody>
          <a:bodyPr>
            <a:normAutofit/>
          </a:bodyPr>
          <a:lstStyle/>
          <a:p>
            <a:r>
              <a:rPr lang="nb-NO" sz="3600" dirty="0" smtClean="0"/>
              <a:t>Item 2: </a:t>
            </a:r>
            <a:r>
              <a:rPr lang="nb-NO" sz="3600" dirty="0" err="1" smtClean="0"/>
              <a:t>Actions</a:t>
            </a:r>
            <a:r>
              <a:rPr lang="nb-NO" sz="3600" dirty="0" smtClean="0"/>
              <a:t> from SC </a:t>
            </a:r>
            <a:r>
              <a:rPr lang="nb-NO" sz="3600" dirty="0" err="1" smtClean="0"/>
              <a:t>meeting</a:t>
            </a:r>
            <a:r>
              <a:rPr lang="nb-NO" sz="3600" dirty="0" smtClean="0"/>
              <a:t> 10 Jan</a:t>
            </a:r>
            <a:endParaRPr lang="nb-NO"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6306462"/>
              </p:ext>
            </p:extLst>
          </p:nvPr>
        </p:nvGraphicFramePr>
        <p:xfrm>
          <a:off x="457199" y="1094173"/>
          <a:ext cx="8229600" cy="5674359"/>
        </p:xfrm>
        <a:graphic>
          <a:graphicData uri="http://schemas.openxmlformats.org/drawingml/2006/table">
            <a:tbl>
              <a:tblPr firstRow="1" bandRow="1">
                <a:tableStyleId>{74C1A8A3-306A-4EB7-A6B1-4F7E0EB9C5D6}</a:tableStyleId>
              </a:tblPr>
              <a:tblGrid>
                <a:gridCol w="1114426"/>
                <a:gridCol w="4810124"/>
                <a:gridCol w="2305050"/>
              </a:tblGrid>
              <a:tr h="370840">
                <a:tc>
                  <a:txBody>
                    <a:bodyPr/>
                    <a:lstStyle/>
                    <a:p>
                      <a:r>
                        <a:rPr lang="nb-NO" dirty="0" smtClean="0"/>
                        <a:t>Action </a:t>
                      </a:r>
                      <a:r>
                        <a:rPr lang="nb-NO" dirty="0" err="1" smtClean="0"/>
                        <a:t>no</a:t>
                      </a:r>
                      <a:endParaRPr lang="nb-NO" dirty="0"/>
                    </a:p>
                  </a:txBody>
                  <a:tcPr/>
                </a:tc>
                <a:tc>
                  <a:txBody>
                    <a:bodyPr/>
                    <a:lstStyle/>
                    <a:p>
                      <a:r>
                        <a:rPr lang="nb-NO" dirty="0" err="1" smtClean="0"/>
                        <a:t>Description</a:t>
                      </a:r>
                      <a:endParaRPr lang="nb-NO" dirty="0"/>
                    </a:p>
                  </a:txBody>
                  <a:tcPr/>
                </a:tc>
                <a:tc>
                  <a:txBody>
                    <a:bodyPr/>
                    <a:lstStyle/>
                    <a:p>
                      <a:r>
                        <a:rPr lang="nb-NO" dirty="0" smtClean="0"/>
                        <a:t>Status</a:t>
                      </a:r>
                      <a:endParaRPr lang="nb-NO" dirty="0"/>
                    </a:p>
                  </a:txBody>
                  <a:tcPr/>
                </a:tc>
              </a:tr>
              <a:tr h="370840">
                <a:tc>
                  <a:txBody>
                    <a:bodyPr/>
                    <a:lstStyle/>
                    <a:p>
                      <a:r>
                        <a:rPr lang="nb-NO" dirty="0" smtClean="0"/>
                        <a:t>17-01</a:t>
                      </a:r>
                      <a:endParaRPr lang="nb-NO" dirty="0"/>
                    </a:p>
                  </a:txBody>
                  <a:tcPr/>
                </a:tc>
                <a:tc>
                  <a:txBody>
                    <a:bodyPr/>
                    <a:lstStyle/>
                    <a:p>
                      <a:r>
                        <a:rPr lang="en-US" sz="1800" kern="1200" dirty="0" smtClean="0">
                          <a:solidFill>
                            <a:schemeClr val="dk1"/>
                          </a:solidFill>
                          <a:effectLst/>
                          <a:latin typeface="+mn-lt"/>
                          <a:ea typeface="+mn-ea"/>
                          <a:cs typeface="+mn-cs"/>
                        </a:rPr>
                        <a:t>Propose relevant stakeholders with justification to E. </a:t>
                      </a:r>
                      <a:r>
                        <a:rPr lang="en-US" sz="1800" kern="1200" dirty="0" err="1" smtClean="0">
                          <a:solidFill>
                            <a:schemeClr val="dk1"/>
                          </a:solidFill>
                          <a:effectLst/>
                          <a:latin typeface="+mn-lt"/>
                          <a:ea typeface="+mn-ea"/>
                          <a:cs typeface="+mn-cs"/>
                        </a:rPr>
                        <a:t>Buch</a:t>
                      </a:r>
                      <a:r>
                        <a:rPr lang="en-US" sz="1800" kern="1200" dirty="0" smtClean="0">
                          <a:solidFill>
                            <a:schemeClr val="dk1"/>
                          </a:solidFill>
                          <a:effectLst/>
                          <a:latin typeface="+mn-lt"/>
                          <a:ea typeface="+mn-ea"/>
                          <a:cs typeface="+mn-cs"/>
                        </a:rPr>
                        <a:t> for participation in the workshop on 5 May, hosted by the </a:t>
                      </a:r>
                      <a:r>
                        <a:rPr lang="en-US" sz="1800" kern="1200" dirty="0" err="1" smtClean="0">
                          <a:solidFill>
                            <a:schemeClr val="dk1"/>
                          </a:solidFill>
                          <a:effectLst/>
                          <a:latin typeface="+mn-lt"/>
                          <a:ea typeface="+mn-ea"/>
                          <a:cs typeface="+mn-cs"/>
                        </a:rPr>
                        <a:t>EuroGOOS</a:t>
                      </a:r>
                      <a:r>
                        <a:rPr lang="en-US" sz="1800" kern="1200" dirty="0" smtClean="0">
                          <a:solidFill>
                            <a:schemeClr val="dk1"/>
                          </a:solidFill>
                          <a:effectLst/>
                          <a:latin typeface="+mn-lt"/>
                          <a:ea typeface="+mn-ea"/>
                          <a:cs typeface="+mn-cs"/>
                        </a:rPr>
                        <a:t> office in Brussels </a:t>
                      </a:r>
                      <a:endParaRPr lang="nb-NO" dirty="0"/>
                    </a:p>
                  </a:txBody>
                  <a:tcPr/>
                </a:tc>
                <a:tc>
                  <a:txBody>
                    <a:bodyPr/>
                    <a:lstStyle/>
                    <a:p>
                      <a:r>
                        <a:rPr lang="nb-NO" dirty="0" smtClean="0"/>
                        <a:t>OK, </a:t>
                      </a:r>
                      <a:r>
                        <a:rPr lang="nb-NO" dirty="0" err="1" smtClean="0"/>
                        <a:t>see</a:t>
                      </a:r>
                      <a:r>
                        <a:rPr lang="nb-NO" dirty="0" smtClean="0"/>
                        <a:t> list </a:t>
                      </a:r>
                      <a:r>
                        <a:rPr lang="nb-NO" dirty="0" err="1" smtClean="0"/>
                        <a:t>of</a:t>
                      </a:r>
                      <a:r>
                        <a:rPr lang="nb-NO" dirty="0" smtClean="0"/>
                        <a:t> </a:t>
                      </a:r>
                      <a:r>
                        <a:rPr lang="nb-NO" dirty="0" err="1" smtClean="0"/>
                        <a:t>invited</a:t>
                      </a:r>
                      <a:r>
                        <a:rPr lang="nb-NO" baseline="0" dirty="0" smtClean="0"/>
                        <a:t> persons to </a:t>
                      </a:r>
                      <a:r>
                        <a:rPr lang="nb-NO" baseline="0" dirty="0" err="1" smtClean="0"/>
                        <a:t>the</a:t>
                      </a:r>
                      <a:r>
                        <a:rPr lang="nb-NO" baseline="0" dirty="0" smtClean="0"/>
                        <a:t> Stakeholder workshop</a:t>
                      </a:r>
                      <a:endParaRPr lang="nb-NO" dirty="0"/>
                    </a:p>
                  </a:txBody>
                  <a:tcPr/>
                </a:tc>
              </a:tr>
              <a:tr h="370840">
                <a:tc>
                  <a:txBody>
                    <a:bodyPr/>
                    <a:lstStyle/>
                    <a:p>
                      <a:r>
                        <a:rPr lang="nb-NO" dirty="0" smtClean="0"/>
                        <a:t>17-02</a:t>
                      </a:r>
                      <a:endParaRPr lang="nb-NO" dirty="0"/>
                    </a:p>
                  </a:txBody>
                  <a:tcPr/>
                </a:tc>
                <a:tc>
                  <a:txBody>
                    <a:bodyPr/>
                    <a:lstStyle/>
                    <a:p>
                      <a:r>
                        <a:rPr lang="en-US" sz="1800" kern="1200" dirty="0" smtClean="0">
                          <a:solidFill>
                            <a:schemeClr val="dk1"/>
                          </a:solidFill>
                          <a:effectLst/>
                          <a:latin typeface="+mn-lt"/>
                          <a:ea typeface="+mn-ea"/>
                          <a:cs typeface="+mn-cs"/>
                        </a:rPr>
                        <a:t>Set up the first stakeholder group for INTAROS, which will be expanded during the project </a:t>
                      </a:r>
                      <a:endParaRPr lang="nb-NO" dirty="0"/>
                    </a:p>
                  </a:txBody>
                  <a:tcPr/>
                </a:tc>
                <a:tc>
                  <a:txBody>
                    <a:bodyPr/>
                    <a:lstStyle/>
                    <a:p>
                      <a:r>
                        <a:rPr lang="nb-NO" dirty="0" smtClean="0"/>
                        <a:t>OK, as </a:t>
                      </a:r>
                      <a:r>
                        <a:rPr lang="nb-NO" dirty="0" err="1" smtClean="0"/>
                        <a:t>above</a:t>
                      </a:r>
                      <a:endParaRPr lang="nb-NO" dirty="0"/>
                    </a:p>
                  </a:txBody>
                  <a:tcPr/>
                </a:tc>
              </a:tr>
              <a:tr h="414655">
                <a:tc>
                  <a:txBody>
                    <a:bodyPr/>
                    <a:lstStyle/>
                    <a:p>
                      <a:r>
                        <a:rPr lang="nb-NO" dirty="0" smtClean="0"/>
                        <a:t>17-03</a:t>
                      </a:r>
                      <a:endParaRPr lang="nb-NO" dirty="0"/>
                    </a:p>
                  </a:txBody>
                  <a:tcPr/>
                </a:tc>
                <a:tc>
                  <a:txBody>
                    <a:bodyPr/>
                    <a:lstStyle/>
                    <a:p>
                      <a:r>
                        <a:rPr lang="en-US" sz="1800" kern="1200" dirty="0" smtClean="0">
                          <a:solidFill>
                            <a:schemeClr val="dk1"/>
                          </a:solidFill>
                          <a:effectLst/>
                          <a:latin typeface="+mn-lt"/>
                          <a:ea typeface="+mn-ea"/>
                          <a:cs typeface="+mn-cs"/>
                        </a:rPr>
                        <a:t>Prepare Terms of Reference for the two advisory panels </a:t>
                      </a:r>
                      <a:endParaRPr lang="nb-NO" dirty="0"/>
                    </a:p>
                  </a:txBody>
                  <a:tcPr/>
                </a:tc>
                <a:tc>
                  <a:txBody>
                    <a:bodyPr/>
                    <a:lstStyle/>
                    <a:p>
                      <a:r>
                        <a:rPr lang="nb-NO" dirty="0" smtClean="0"/>
                        <a:t>OK, </a:t>
                      </a:r>
                      <a:r>
                        <a:rPr lang="nb-NO" dirty="0" err="1" smtClean="0"/>
                        <a:t>see</a:t>
                      </a:r>
                      <a:r>
                        <a:rPr lang="nb-NO" dirty="0" smtClean="0"/>
                        <a:t> D8.3</a:t>
                      </a:r>
                      <a:endParaRPr lang="nb-NO" dirty="0"/>
                    </a:p>
                  </a:txBody>
                  <a:tcPr/>
                </a:tc>
              </a:tr>
              <a:tr h="370840">
                <a:tc>
                  <a:txBody>
                    <a:bodyPr/>
                    <a:lstStyle/>
                    <a:p>
                      <a:r>
                        <a:rPr lang="nb-NO" dirty="0" smtClean="0"/>
                        <a:t>17-04</a:t>
                      </a:r>
                      <a:endParaRPr lang="nb-NO" dirty="0"/>
                    </a:p>
                  </a:txBody>
                  <a:tcPr/>
                </a:tc>
                <a:tc>
                  <a:txBody>
                    <a:bodyPr/>
                    <a:lstStyle/>
                    <a:p>
                      <a:r>
                        <a:rPr lang="en-US" sz="1800" kern="1200" dirty="0" smtClean="0">
                          <a:solidFill>
                            <a:schemeClr val="dk1"/>
                          </a:solidFill>
                          <a:effectLst/>
                          <a:latin typeface="+mn-lt"/>
                          <a:ea typeface="+mn-ea"/>
                          <a:cs typeface="+mn-cs"/>
                        </a:rPr>
                        <a:t>EB will define procedures for establishing formal collaboration with other projects</a:t>
                      </a:r>
                      <a:endParaRPr lang="nb-NO" dirty="0"/>
                    </a:p>
                  </a:txBody>
                  <a:tcPr/>
                </a:tc>
                <a:tc>
                  <a:txBody>
                    <a:bodyPr/>
                    <a:lstStyle/>
                    <a:p>
                      <a:r>
                        <a:rPr lang="nb-NO" dirty="0" smtClean="0"/>
                        <a:t>in progress,</a:t>
                      </a:r>
                      <a:r>
                        <a:rPr lang="nb-NO" baseline="0" dirty="0" smtClean="0"/>
                        <a:t> </a:t>
                      </a:r>
                      <a:r>
                        <a:rPr lang="nb-NO" baseline="0" dirty="0" err="1" smtClean="0"/>
                        <a:t>see</a:t>
                      </a:r>
                      <a:r>
                        <a:rPr lang="nb-NO" baseline="0" dirty="0" smtClean="0"/>
                        <a:t> agenda item 14</a:t>
                      </a:r>
                      <a:endParaRPr lang="nb-NO" dirty="0"/>
                    </a:p>
                  </a:txBody>
                  <a:tcPr/>
                </a:tc>
              </a:tr>
              <a:tr h="370840">
                <a:tc>
                  <a:txBody>
                    <a:bodyPr/>
                    <a:lstStyle/>
                    <a:p>
                      <a:r>
                        <a:rPr lang="nb-NO" dirty="0" smtClean="0"/>
                        <a:t>17-05</a:t>
                      </a:r>
                      <a:endParaRPr lang="nb-NO" dirty="0"/>
                    </a:p>
                  </a:txBody>
                  <a:tcPr/>
                </a:tc>
                <a:tc>
                  <a:txBody>
                    <a:bodyPr/>
                    <a:lstStyle/>
                    <a:p>
                      <a:r>
                        <a:rPr lang="en-US" sz="1800" kern="1200" dirty="0" smtClean="0">
                          <a:solidFill>
                            <a:schemeClr val="dk1"/>
                          </a:solidFill>
                          <a:effectLst/>
                          <a:latin typeface="+mn-lt"/>
                          <a:ea typeface="+mn-ea"/>
                          <a:cs typeface="+mn-cs"/>
                        </a:rPr>
                        <a:t>Provide comments to Sandra and Ned in order to finalize the brochure</a:t>
                      </a:r>
                      <a:r>
                        <a:rPr lang="en-US" dirty="0" smtClean="0">
                          <a:effectLst/>
                        </a:rPr>
                        <a:t> </a:t>
                      </a:r>
                      <a:endParaRPr lang="nb-NO" dirty="0"/>
                    </a:p>
                  </a:txBody>
                  <a:tcPr/>
                </a:tc>
                <a:tc>
                  <a:txBody>
                    <a:bodyPr/>
                    <a:lstStyle/>
                    <a:p>
                      <a:r>
                        <a:rPr lang="nb-NO" dirty="0" smtClean="0"/>
                        <a:t>OK</a:t>
                      </a:r>
                      <a:endParaRPr lang="nb-NO" dirty="0"/>
                    </a:p>
                  </a:txBody>
                  <a:tcPr/>
                </a:tc>
              </a:tr>
              <a:tr h="370840">
                <a:tc>
                  <a:txBody>
                    <a:bodyPr/>
                    <a:lstStyle/>
                    <a:p>
                      <a:r>
                        <a:rPr lang="nb-NO" dirty="0" smtClean="0"/>
                        <a:t>17-06</a:t>
                      </a:r>
                      <a:endParaRPr lang="nb-NO" dirty="0"/>
                    </a:p>
                  </a:txBody>
                  <a:tcPr/>
                </a:tc>
                <a:tc>
                  <a:txBody>
                    <a:bodyPr/>
                    <a:lstStyle/>
                    <a:p>
                      <a:r>
                        <a:rPr lang="en-US" sz="1800" b="0" kern="1200" dirty="0" smtClean="0">
                          <a:solidFill>
                            <a:schemeClr val="dk1"/>
                          </a:solidFill>
                          <a:effectLst/>
                          <a:latin typeface="+mn-lt"/>
                          <a:ea typeface="+mn-ea"/>
                          <a:cs typeface="+mn-cs"/>
                        </a:rPr>
                        <a:t>Members of the SC should propose students or other  persons in their </a:t>
                      </a:r>
                      <a:r>
                        <a:rPr lang="en-US" sz="1800" b="0" kern="1200" dirty="0" err="1" smtClean="0">
                          <a:solidFill>
                            <a:schemeClr val="dk1"/>
                          </a:solidFill>
                          <a:effectLst/>
                          <a:latin typeface="+mn-lt"/>
                          <a:ea typeface="+mn-ea"/>
                          <a:cs typeface="+mn-cs"/>
                        </a:rPr>
                        <a:t>organisation</a:t>
                      </a:r>
                      <a:r>
                        <a:rPr lang="en-US" sz="1800" b="0" kern="1200" dirty="0" smtClean="0">
                          <a:solidFill>
                            <a:schemeClr val="dk1"/>
                          </a:solidFill>
                          <a:effectLst/>
                          <a:latin typeface="+mn-lt"/>
                          <a:ea typeface="+mn-ea"/>
                          <a:cs typeface="+mn-cs"/>
                        </a:rPr>
                        <a:t> who could help to use social media. Send names to Ned</a:t>
                      </a:r>
                      <a:r>
                        <a:rPr lang="en-US" b="0" dirty="0" smtClean="0">
                          <a:effectLst/>
                        </a:rPr>
                        <a:t> </a:t>
                      </a:r>
                      <a:endParaRPr lang="nb-NO" b="0" dirty="0"/>
                    </a:p>
                  </a:txBody>
                  <a:tcPr/>
                </a:tc>
                <a:tc>
                  <a:txBody>
                    <a:bodyPr/>
                    <a:lstStyle/>
                    <a:p>
                      <a:r>
                        <a:rPr lang="nb-NO" dirty="0" smtClean="0"/>
                        <a:t>Status</a:t>
                      </a:r>
                      <a:r>
                        <a:rPr lang="nb-NO" baseline="0" dirty="0" smtClean="0"/>
                        <a:t> ?</a:t>
                      </a:r>
                      <a:endParaRPr lang="nb-NO" dirty="0"/>
                    </a:p>
                  </a:txBody>
                  <a:tcPr/>
                </a:tc>
              </a:tr>
              <a:tr h="370840">
                <a:tc>
                  <a:txBody>
                    <a:bodyPr/>
                    <a:lstStyle/>
                    <a:p>
                      <a:r>
                        <a:rPr lang="nb-NO" dirty="0" smtClean="0"/>
                        <a:t>17-07</a:t>
                      </a:r>
                      <a:endParaRPr lang="nb-NO" dirty="0"/>
                    </a:p>
                  </a:txBody>
                  <a:tcPr/>
                </a:tc>
                <a:tc>
                  <a:txBody>
                    <a:bodyPr/>
                    <a:lstStyle/>
                    <a:p>
                      <a:r>
                        <a:rPr lang="en-US" sz="1800" b="0" kern="1200" dirty="0" smtClean="0">
                          <a:solidFill>
                            <a:schemeClr val="dk1"/>
                          </a:solidFill>
                          <a:effectLst/>
                          <a:latin typeface="+mn-lt"/>
                          <a:ea typeface="+mn-ea"/>
                          <a:cs typeface="+mn-cs"/>
                        </a:rPr>
                        <a:t>The coordination team shall propose a risk management procedure as part of the project management system. </a:t>
                      </a:r>
                      <a:endParaRPr lang="nb-NO"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dirty="0" smtClean="0"/>
                        <a:t>in progress,</a:t>
                      </a:r>
                      <a:r>
                        <a:rPr lang="nb-NO" baseline="0" dirty="0" smtClean="0"/>
                        <a:t> </a:t>
                      </a:r>
                      <a:r>
                        <a:rPr lang="nb-NO" baseline="0" dirty="0" err="1" smtClean="0"/>
                        <a:t>see</a:t>
                      </a:r>
                      <a:r>
                        <a:rPr lang="nb-NO" baseline="0" dirty="0" smtClean="0"/>
                        <a:t> agenda item 13</a:t>
                      </a:r>
                      <a:endParaRPr lang="nb-NO" dirty="0" smtClean="0"/>
                    </a:p>
                  </a:txBody>
                  <a:tcPr/>
                </a:tc>
              </a:tr>
            </a:tbl>
          </a:graphicData>
        </a:graphic>
      </p:graphicFrame>
    </p:spTree>
    <p:extLst>
      <p:ext uri="{BB962C8B-B14F-4D97-AF65-F5344CB8AC3E}">
        <p14:creationId xmlns:p14="http://schemas.microsoft.com/office/powerpoint/2010/main" val="261685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875" y="-4762"/>
            <a:ext cx="8254999" cy="879860"/>
          </a:xfrm>
        </p:spPr>
        <p:txBody>
          <a:bodyPr>
            <a:normAutofit fontScale="90000"/>
          </a:bodyPr>
          <a:lstStyle/>
          <a:p>
            <a:r>
              <a:rPr lang="nb-NO" sz="4000" dirty="0" smtClean="0"/>
              <a:t>Item 6: Stakeholder workshop </a:t>
            </a:r>
            <a:r>
              <a:rPr lang="nb-NO" sz="4000" dirty="0" err="1" smtClean="0"/>
              <a:t>on</a:t>
            </a:r>
            <a:r>
              <a:rPr lang="nb-NO" sz="4000" dirty="0" smtClean="0"/>
              <a:t> 5 May</a:t>
            </a:r>
            <a:endParaRPr lang="nb-NO" dirty="0"/>
          </a:p>
        </p:txBody>
      </p:sp>
      <p:sp>
        <p:nvSpPr>
          <p:cNvPr id="3" name="Content Placeholder 2"/>
          <p:cNvSpPr>
            <a:spLocks noGrp="1"/>
          </p:cNvSpPr>
          <p:nvPr>
            <p:ph idx="1"/>
          </p:nvPr>
        </p:nvSpPr>
        <p:spPr>
          <a:xfrm>
            <a:off x="457200" y="1266825"/>
            <a:ext cx="8229600" cy="4525963"/>
          </a:xfrm>
        </p:spPr>
        <p:txBody>
          <a:bodyPr>
            <a:normAutofit fontScale="77500" lnSpcReduction="20000"/>
          </a:bodyPr>
          <a:lstStyle/>
          <a:p>
            <a:r>
              <a:rPr lang="nb-NO" sz="2800" dirty="0" err="1" smtClean="0"/>
              <a:t>Invited</a:t>
            </a:r>
            <a:r>
              <a:rPr lang="nb-NO" sz="2800" dirty="0" smtClean="0"/>
              <a:t> representatives from </a:t>
            </a:r>
            <a:r>
              <a:rPr lang="nb-NO" sz="2800" dirty="0" err="1" smtClean="0"/>
              <a:t>key</a:t>
            </a:r>
            <a:r>
              <a:rPr lang="nb-NO" sz="2800" dirty="0" smtClean="0"/>
              <a:t> </a:t>
            </a:r>
            <a:r>
              <a:rPr lang="nb-NO" sz="2800" dirty="0" err="1" smtClean="0"/>
              <a:t>organisations</a:t>
            </a:r>
            <a:r>
              <a:rPr lang="nb-NO" sz="2800" dirty="0" smtClean="0"/>
              <a:t> and stakeholder </a:t>
            </a:r>
            <a:r>
              <a:rPr lang="nb-NO" sz="2800" dirty="0" err="1" smtClean="0"/>
              <a:t>groups</a:t>
            </a:r>
            <a:r>
              <a:rPr lang="nb-NO" sz="2800" dirty="0" smtClean="0"/>
              <a:t>: SAON, AMAP, EEA, EU-</a:t>
            </a:r>
            <a:r>
              <a:rPr lang="nb-NO" sz="2800" dirty="0" err="1" smtClean="0"/>
              <a:t>PolarNET</a:t>
            </a:r>
            <a:r>
              <a:rPr lang="nb-NO" sz="2800" dirty="0" smtClean="0"/>
              <a:t>, SIOS, YOPP, ACTRIS, CMEMS, ICES, WGMS, INTERACT</a:t>
            </a:r>
          </a:p>
          <a:p>
            <a:r>
              <a:rPr lang="nb-NO" sz="2800" dirty="0" err="1"/>
              <a:t>A</a:t>
            </a:r>
            <a:r>
              <a:rPr lang="nb-NO" sz="2800" dirty="0" err="1" smtClean="0"/>
              <a:t>ddressing</a:t>
            </a:r>
            <a:r>
              <a:rPr lang="nb-NO" sz="2800" dirty="0" smtClean="0"/>
              <a:t> </a:t>
            </a:r>
            <a:r>
              <a:rPr lang="nb-NO" sz="2800" dirty="0" err="1" smtClean="0"/>
              <a:t>high-level</a:t>
            </a:r>
            <a:r>
              <a:rPr lang="nb-NO" sz="2800" dirty="0" smtClean="0"/>
              <a:t> questions </a:t>
            </a:r>
            <a:r>
              <a:rPr lang="nb-NO" sz="2800" dirty="0" err="1" smtClean="0"/>
              <a:t>on</a:t>
            </a:r>
            <a:r>
              <a:rPr lang="nb-NO" sz="2800" dirty="0" smtClean="0"/>
              <a:t> </a:t>
            </a:r>
            <a:r>
              <a:rPr lang="nb-NO" sz="2800" dirty="0" err="1" smtClean="0"/>
              <a:t>observing</a:t>
            </a:r>
            <a:r>
              <a:rPr lang="nb-NO" sz="2800" dirty="0" smtClean="0"/>
              <a:t> systems: </a:t>
            </a:r>
          </a:p>
          <a:p>
            <a:pPr marL="0" indent="0">
              <a:buNone/>
            </a:pPr>
            <a:endParaRPr lang="nb-NO" sz="2800" dirty="0" smtClean="0"/>
          </a:p>
          <a:p>
            <a:pPr marL="714375" indent="-349250">
              <a:buNone/>
            </a:pPr>
            <a:r>
              <a:rPr lang="en-GB" sz="2800" dirty="0"/>
              <a:t>(1) </a:t>
            </a:r>
            <a:r>
              <a:rPr lang="en-GB" sz="2800" dirty="0" smtClean="0"/>
              <a:t>Coordination </a:t>
            </a:r>
            <a:r>
              <a:rPr lang="en-GB" sz="2800" dirty="0"/>
              <a:t>and collaboration between data providers and stakeholders in the pan-Arctic region in order to better use existing systems and resources  </a:t>
            </a:r>
            <a:endParaRPr lang="en-US" sz="2800" dirty="0"/>
          </a:p>
          <a:p>
            <a:pPr marL="714375" indent="-349250">
              <a:buNone/>
            </a:pPr>
            <a:r>
              <a:rPr lang="en-GB" sz="2800" dirty="0"/>
              <a:t>(2) </a:t>
            </a:r>
            <a:r>
              <a:rPr lang="en-GB" sz="2800" dirty="0" smtClean="0"/>
              <a:t>Improvement </a:t>
            </a:r>
            <a:r>
              <a:rPr lang="en-GB" sz="2800" dirty="0"/>
              <a:t>of the observing platforms and sensors, filling of gaps in the observing network and facilitate for year-round operation</a:t>
            </a:r>
            <a:endParaRPr lang="en-US" sz="2800" dirty="0"/>
          </a:p>
          <a:p>
            <a:pPr marL="714375" indent="-349250">
              <a:buNone/>
            </a:pPr>
            <a:r>
              <a:rPr lang="en-GB" sz="2800" dirty="0"/>
              <a:t>(3) </a:t>
            </a:r>
            <a:r>
              <a:rPr lang="en-GB" sz="2800" dirty="0" smtClean="0"/>
              <a:t>Data </a:t>
            </a:r>
            <a:r>
              <a:rPr lang="en-GB" sz="2800" dirty="0"/>
              <a:t>sampling,  transmission, calibration, processing, archiving and retrieval of required variables and building distributed and connected databases</a:t>
            </a:r>
            <a:endParaRPr lang="en-US" sz="2800" dirty="0"/>
          </a:p>
          <a:p>
            <a:pPr marL="714375" indent="-349250">
              <a:buNone/>
            </a:pPr>
            <a:r>
              <a:rPr lang="en-GB" sz="2800" dirty="0"/>
              <a:t>(4)  How to develop sustainability of the observing systems</a:t>
            </a:r>
            <a:endParaRPr lang="en-US" sz="2800" dirty="0"/>
          </a:p>
          <a:p>
            <a:endParaRPr lang="nb-NO" sz="2800" dirty="0"/>
          </a:p>
        </p:txBody>
      </p:sp>
    </p:spTree>
    <p:extLst>
      <p:ext uri="{BB962C8B-B14F-4D97-AF65-F5344CB8AC3E}">
        <p14:creationId xmlns:p14="http://schemas.microsoft.com/office/powerpoint/2010/main" val="2091944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125" y="81348"/>
            <a:ext cx="7940675" cy="879860"/>
          </a:xfrm>
        </p:spPr>
        <p:txBody>
          <a:bodyPr>
            <a:normAutofit fontScale="90000"/>
          </a:bodyPr>
          <a:lstStyle/>
          <a:p>
            <a:r>
              <a:rPr lang="nb-NO" sz="3600" dirty="0" smtClean="0"/>
              <a:t>Item 13: Risk management: </a:t>
            </a:r>
            <a:r>
              <a:rPr lang="nb-NO" sz="3600" dirty="0" err="1" smtClean="0"/>
              <a:t>identify</a:t>
            </a:r>
            <a:r>
              <a:rPr lang="nb-NO" sz="3600" dirty="0" smtClean="0"/>
              <a:t> risk </a:t>
            </a:r>
            <a:r>
              <a:rPr lang="nb-NO" sz="3600" dirty="0" err="1" smtClean="0"/>
              <a:t>factors</a:t>
            </a:r>
            <a:r>
              <a:rPr lang="nb-NO" sz="3600" dirty="0" smtClean="0"/>
              <a:t> and </a:t>
            </a:r>
            <a:r>
              <a:rPr lang="nb-NO" sz="3600" dirty="0" err="1" smtClean="0"/>
              <a:t>mitigation</a:t>
            </a:r>
            <a:r>
              <a:rPr lang="nb-NO" sz="3600" dirty="0" smtClean="0"/>
              <a:t> </a:t>
            </a:r>
            <a:r>
              <a:rPr lang="nb-NO" sz="3600" dirty="0" err="1" smtClean="0"/>
              <a:t>actions</a:t>
            </a:r>
            <a:r>
              <a:rPr lang="nb-NO" sz="3600" dirty="0" smtClean="0"/>
              <a:t> (1)</a:t>
            </a:r>
            <a:endParaRPr lang="nb-NO"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0977152"/>
              </p:ext>
            </p:extLst>
          </p:nvPr>
        </p:nvGraphicFramePr>
        <p:xfrm>
          <a:off x="457200" y="1219200"/>
          <a:ext cx="8229600" cy="5486399"/>
        </p:xfrm>
        <a:graphic>
          <a:graphicData uri="http://schemas.openxmlformats.org/drawingml/2006/table">
            <a:tbl>
              <a:tblPr firstRow="1" bandRow="1">
                <a:tableStyleId>{5C22544A-7EE6-4342-B048-85BDC9FD1C3A}</a:tableStyleId>
              </a:tblPr>
              <a:tblGrid>
                <a:gridCol w="2717800"/>
                <a:gridCol w="1111250"/>
                <a:gridCol w="4400550"/>
              </a:tblGrid>
              <a:tr h="370840">
                <a:tc>
                  <a:txBody>
                    <a:bodyPr/>
                    <a:lstStyle/>
                    <a:p>
                      <a:r>
                        <a:rPr lang="en-US" sz="1800" kern="1200" dirty="0" smtClean="0">
                          <a:effectLst/>
                        </a:rPr>
                        <a:t>Description of risk </a:t>
                      </a:r>
                      <a:endParaRPr lang="nb-NO" dirty="0"/>
                    </a:p>
                  </a:txBody>
                  <a:tcPr/>
                </a:tc>
                <a:tc>
                  <a:txBody>
                    <a:bodyPr/>
                    <a:lstStyle/>
                    <a:p>
                      <a:r>
                        <a:rPr lang="nb-NO" dirty="0" smtClean="0"/>
                        <a:t>WP </a:t>
                      </a:r>
                      <a:r>
                        <a:rPr lang="nb-NO" dirty="0" err="1" smtClean="0"/>
                        <a:t>involved</a:t>
                      </a:r>
                      <a:endParaRPr lang="nb-NO" dirty="0"/>
                    </a:p>
                  </a:txBody>
                  <a:tcPr/>
                </a:tc>
                <a:tc>
                  <a:txBody>
                    <a:bodyPr/>
                    <a:lstStyle/>
                    <a:p>
                      <a:r>
                        <a:rPr lang="nb-NO" dirty="0" err="1" smtClean="0"/>
                        <a:t>Proposed</a:t>
                      </a:r>
                      <a:r>
                        <a:rPr lang="nb-NO" dirty="0" smtClean="0"/>
                        <a:t> </a:t>
                      </a:r>
                      <a:r>
                        <a:rPr lang="nb-NO" dirty="0" err="1" smtClean="0"/>
                        <a:t>mitigation</a:t>
                      </a:r>
                      <a:r>
                        <a:rPr lang="nb-NO" dirty="0" smtClean="0"/>
                        <a:t> </a:t>
                      </a:r>
                      <a:r>
                        <a:rPr lang="nb-NO" dirty="0" err="1" smtClean="0"/>
                        <a:t>actions</a:t>
                      </a:r>
                      <a:endParaRPr lang="nb-NO" dirty="0"/>
                    </a:p>
                  </a:txBody>
                  <a:tcPr/>
                </a:tc>
              </a:tr>
              <a:tr h="370840">
                <a:tc>
                  <a:txBody>
                    <a:bodyPr/>
                    <a:lstStyle/>
                    <a:p>
                      <a:r>
                        <a:rPr lang="en-US" sz="1800" kern="1200" dirty="0" smtClean="0">
                          <a:solidFill>
                            <a:schemeClr val="dk1"/>
                          </a:solidFill>
                          <a:effectLst/>
                          <a:latin typeface="+mn-lt"/>
                          <a:ea typeface="+mn-ea"/>
                          <a:cs typeface="+mn-cs"/>
                        </a:rPr>
                        <a:t>Lack of interest among relevant stakeholders (low) </a:t>
                      </a:r>
                      <a:endParaRPr lang="nb-NO" dirty="0"/>
                    </a:p>
                  </a:txBody>
                  <a:tcPr/>
                </a:tc>
                <a:tc>
                  <a:txBody>
                    <a:bodyPr/>
                    <a:lstStyle/>
                    <a:p>
                      <a:r>
                        <a:rPr lang="nb-NO" dirty="0" smtClean="0"/>
                        <a:t>WP1, WP6, WP7</a:t>
                      </a:r>
                      <a:endParaRPr lang="nb-NO" dirty="0"/>
                    </a:p>
                  </a:txBody>
                  <a:tcPr/>
                </a:tc>
                <a:tc>
                  <a:txBody>
                    <a:bodyPr/>
                    <a:lstStyle/>
                    <a:p>
                      <a:r>
                        <a:rPr lang="en-US" sz="1800" kern="1200" baseline="0" dirty="0" smtClean="0">
                          <a:solidFill>
                            <a:schemeClr val="dk1"/>
                          </a:solidFill>
                          <a:effectLst/>
                          <a:latin typeface="+mn-lt"/>
                          <a:ea typeface="+mn-ea"/>
                          <a:cs typeface="+mn-cs"/>
                        </a:rPr>
                        <a:t>Enhance communication with more stakeholders, </a:t>
                      </a:r>
                      <a:r>
                        <a:rPr lang="en-US" sz="1800" kern="1200" baseline="0" dirty="0" err="1" smtClean="0">
                          <a:solidFill>
                            <a:schemeClr val="dk1"/>
                          </a:solidFill>
                          <a:effectLst/>
                          <a:latin typeface="+mn-lt"/>
                          <a:ea typeface="+mn-ea"/>
                          <a:cs typeface="+mn-cs"/>
                        </a:rPr>
                        <a:t>organise</a:t>
                      </a:r>
                      <a:r>
                        <a:rPr lang="en-US" sz="1800" kern="1200" baseline="0" dirty="0" smtClean="0">
                          <a:solidFill>
                            <a:schemeClr val="dk1"/>
                          </a:solidFill>
                          <a:effectLst/>
                          <a:latin typeface="+mn-lt"/>
                          <a:ea typeface="+mn-ea"/>
                          <a:cs typeface="+mn-cs"/>
                        </a:rPr>
                        <a:t> more stakeholder workshops, </a:t>
                      </a:r>
                      <a:endParaRPr lang="nb-NO" dirty="0"/>
                    </a:p>
                  </a:txBody>
                  <a:tcPr/>
                </a:tc>
              </a:tr>
              <a:tr h="370840">
                <a:tc>
                  <a:txBody>
                    <a:bodyPr/>
                    <a:lstStyle/>
                    <a:p>
                      <a:r>
                        <a:rPr lang="nb-NO" dirty="0" err="1" smtClean="0"/>
                        <a:t>Lack</a:t>
                      </a:r>
                      <a:r>
                        <a:rPr lang="nb-NO" dirty="0" smtClean="0"/>
                        <a:t> </a:t>
                      </a:r>
                      <a:r>
                        <a:rPr lang="nb-NO" dirty="0" err="1" smtClean="0"/>
                        <a:t>of</a:t>
                      </a:r>
                      <a:r>
                        <a:rPr lang="nb-NO" dirty="0" smtClean="0"/>
                        <a:t> </a:t>
                      </a:r>
                      <a:r>
                        <a:rPr lang="nb-NO" dirty="0" err="1" smtClean="0"/>
                        <a:t>connectivity</a:t>
                      </a:r>
                      <a:r>
                        <a:rPr lang="nb-NO" dirty="0" smtClean="0"/>
                        <a:t> </a:t>
                      </a:r>
                      <a:r>
                        <a:rPr lang="nb-NO" dirty="0" err="1" smtClean="0"/>
                        <a:t>between</a:t>
                      </a:r>
                      <a:r>
                        <a:rPr lang="nb-NO" dirty="0" smtClean="0"/>
                        <a:t> WPs and </a:t>
                      </a:r>
                      <a:r>
                        <a:rPr lang="nb-NO" dirty="0" err="1" smtClean="0"/>
                        <a:t>delays</a:t>
                      </a:r>
                      <a:r>
                        <a:rPr lang="nb-NO" dirty="0" smtClean="0"/>
                        <a:t> in </a:t>
                      </a:r>
                      <a:r>
                        <a:rPr lang="nb-NO" dirty="0" err="1" smtClean="0"/>
                        <a:t>deliverables</a:t>
                      </a:r>
                      <a:r>
                        <a:rPr lang="nb-NO" dirty="0" smtClean="0"/>
                        <a:t> (</a:t>
                      </a:r>
                      <a:r>
                        <a:rPr lang="nb-NO" dirty="0" err="1" smtClean="0"/>
                        <a:t>low</a:t>
                      </a:r>
                      <a:r>
                        <a:rPr lang="nb-NO" dirty="0" smtClean="0"/>
                        <a:t>)</a:t>
                      </a:r>
                      <a:endParaRPr lang="nb-NO" dirty="0"/>
                    </a:p>
                  </a:txBody>
                  <a:tcPr/>
                </a:tc>
                <a:tc>
                  <a:txBody>
                    <a:bodyPr/>
                    <a:lstStyle/>
                    <a:p>
                      <a:r>
                        <a:rPr lang="nb-NO" dirty="0" smtClean="0"/>
                        <a:t>All WPs</a:t>
                      </a:r>
                      <a:endParaRPr lang="nb-NO" dirty="0"/>
                    </a:p>
                  </a:txBody>
                  <a:tcPr/>
                </a:tc>
                <a:tc>
                  <a:txBody>
                    <a:bodyPr/>
                    <a:lstStyle/>
                    <a:p>
                      <a:r>
                        <a:rPr lang="nb-NO" dirty="0" err="1" smtClean="0"/>
                        <a:t>Proactive</a:t>
                      </a:r>
                      <a:r>
                        <a:rPr lang="nb-NO" dirty="0" smtClean="0"/>
                        <a:t> management by </a:t>
                      </a:r>
                      <a:r>
                        <a:rPr lang="nb-NO" dirty="0" err="1" smtClean="0"/>
                        <a:t>coordinator</a:t>
                      </a:r>
                      <a:r>
                        <a:rPr lang="nb-NO" dirty="0" smtClean="0"/>
                        <a:t> and WP-leaders. </a:t>
                      </a:r>
                      <a:r>
                        <a:rPr lang="nb-NO" dirty="0" err="1" smtClean="0"/>
                        <a:t>Raise</a:t>
                      </a:r>
                      <a:r>
                        <a:rPr lang="nb-NO" dirty="0" smtClean="0"/>
                        <a:t> </a:t>
                      </a:r>
                      <a:r>
                        <a:rPr lang="nb-NO" dirty="0" err="1" smtClean="0"/>
                        <a:t>issues</a:t>
                      </a:r>
                      <a:r>
                        <a:rPr lang="nb-NO" dirty="0" smtClean="0"/>
                        <a:t> at SC- and EB-</a:t>
                      </a:r>
                      <a:r>
                        <a:rPr lang="nb-NO" dirty="0" err="1" smtClean="0"/>
                        <a:t>meetings</a:t>
                      </a:r>
                      <a:r>
                        <a:rPr lang="nb-NO" dirty="0" smtClean="0"/>
                        <a:t> and</a:t>
                      </a:r>
                      <a:r>
                        <a:rPr lang="nb-NO" baseline="0" dirty="0" smtClean="0"/>
                        <a:t> </a:t>
                      </a:r>
                      <a:r>
                        <a:rPr lang="nb-NO" baseline="0" dirty="0" err="1" smtClean="0"/>
                        <a:t>decide</a:t>
                      </a:r>
                      <a:r>
                        <a:rPr lang="nb-NO" baseline="0" dirty="0" smtClean="0"/>
                        <a:t> </a:t>
                      </a:r>
                      <a:r>
                        <a:rPr lang="nb-NO" baseline="0" dirty="0" err="1" smtClean="0"/>
                        <a:t>on</a:t>
                      </a:r>
                      <a:r>
                        <a:rPr lang="nb-NO" baseline="0" dirty="0" smtClean="0"/>
                        <a:t> </a:t>
                      </a:r>
                      <a:r>
                        <a:rPr lang="nb-NO" baseline="0" dirty="0" err="1" smtClean="0"/>
                        <a:t>mitigation</a:t>
                      </a:r>
                      <a:endParaRPr lang="nb-NO" dirty="0"/>
                    </a:p>
                  </a:txBody>
                  <a:tcPr/>
                </a:tc>
              </a:tr>
              <a:tr h="370840">
                <a:tc>
                  <a:txBody>
                    <a:bodyPr/>
                    <a:lstStyle/>
                    <a:p>
                      <a:r>
                        <a:rPr lang="en-US" sz="1800" kern="1200" dirty="0" smtClean="0">
                          <a:solidFill>
                            <a:schemeClr val="dk1"/>
                          </a:solidFill>
                          <a:effectLst/>
                          <a:latin typeface="+mn-lt"/>
                          <a:ea typeface="+mn-ea"/>
                          <a:cs typeface="+mn-cs"/>
                        </a:rPr>
                        <a:t>Lack of interest among key partners to establish Pan-Arctic Observing Forum (low) </a:t>
                      </a:r>
                      <a:endParaRPr lang="nb-NO" dirty="0"/>
                    </a:p>
                  </a:txBody>
                  <a:tcPr/>
                </a:tc>
                <a:tc>
                  <a:txBody>
                    <a:bodyPr/>
                    <a:lstStyle/>
                    <a:p>
                      <a:r>
                        <a:rPr lang="nb-NO" dirty="0" smtClean="0"/>
                        <a:t>WP1</a:t>
                      </a:r>
                      <a:endParaRPr lang="nb-NO" dirty="0"/>
                    </a:p>
                  </a:txBody>
                  <a:tcPr/>
                </a:tc>
                <a:tc>
                  <a:txBody>
                    <a:bodyPr/>
                    <a:lstStyle/>
                    <a:p>
                      <a:r>
                        <a:rPr lang="en-US" sz="1800" kern="1200" dirty="0" smtClean="0">
                          <a:solidFill>
                            <a:schemeClr val="dk1"/>
                          </a:solidFill>
                          <a:effectLst/>
                          <a:latin typeface="+mn-lt"/>
                          <a:ea typeface="+mn-ea"/>
                          <a:cs typeface="+mn-cs"/>
                        </a:rPr>
                        <a:t>Ensure that Pan-Arctic Observing Forum is closely connected to existing network and can offer benefits to members.</a:t>
                      </a:r>
                      <a:r>
                        <a:rPr lang="en-US" sz="1800" kern="1200" baseline="0" dirty="0" smtClean="0">
                          <a:solidFill>
                            <a:schemeClr val="dk1"/>
                          </a:solidFill>
                          <a:effectLst/>
                          <a:latin typeface="+mn-lt"/>
                          <a:ea typeface="+mn-ea"/>
                          <a:cs typeface="+mn-cs"/>
                        </a:rPr>
                        <a:t>  Mitigation: Start to work with SAON </a:t>
                      </a:r>
                      <a:r>
                        <a:rPr lang="en-US" sz="1800" kern="1200" baseline="0" dirty="0" err="1" smtClean="0">
                          <a:solidFill>
                            <a:schemeClr val="dk1"/>
                          </a:solidFill>
                          <a:effectLst/>
                          <a:latin typeface="+mn-lt"/>
                          <a:ea typeface="+mn-ea"/>
                          <a:cs typeface="+mn-cs"/>
                        </a:rPr>
                        <a:t>committes</a:t>
                      </a:r>
                      <a:r>
                        <a:rPr lang="en-US" sz="1800" kern="1200" baseline="0" dirty="0" smtClean="0">
                          <a:solidFill>
                            <a:schemeClr val="dk1"/>
                          </a:solidFill>
                          <a:effectLst/>
                          <a:latin typeface="+mn-lt"/>
                          <a:ea typeface="+mn-ea"/>
                          <a:cs typeface="+mn-cs"/>
                        </a:rPr>
                        <a:t> </a:t>
                      </a:r>
                      <a:endParaRPr lang="nb-NO" dirty="0"/>
                    </a:p>
                  </a:txBody>
                  <a:tcPr/>
                </a:tc>
              </a:tr>
              <a:tr h="370840">
                <a:tc>
                  <a:txBody>
                    <a:bodyPr/>
                    <a:lstStyle/>
                    <a:p>
                      <a:r>
                        <a:rPr lang="en-US" sz="1800" kern="1200" dirty="0" smtClean="0">
                          <a:solidFill>
                            <a:schemeClr val="dk1"/>
                          </a:solidFill>
                          <a:effectLst/>
                          <a:latin typeface="+mn-lt"/>
                          <a:ea typeface="+mn-ea"/>
                          <a:cs typeface="+mn-cs"/>
                        </a:rPr>
                        <a:t>Lack of long-term funding of observing systems (Medium-high)</a:t>
                      </a:r>
                      <a:endParaRPr lang="nb-NO" dirty="0"/>
                    </a:p>
                  </a:txBody>
                  <a:tcPr/>
                </a:tc>
                <a:tc>
                  <a:txBody>
                    <a:bodyPr/>
                    <a:lstStyle/>
                    <a:p>
                      <a:r>
                        <a:rPr lang="nb-NO" dirty="0" smtClean="0"/>
                        <a:t>WP1</a:t>
                      </a:r>
                      <a:endParaRPr lang="nb-NO" dirty="0"/>
                    </a:p>
                  </a:txBody>
                  <a:tcPr/>
                </a:tc>
                <a:tc>
                  <a:txBody>
                    <a:bodyPr/>
                    <a:lstStyle/>
                    <a:p>
                      <a:r>
                        <a:rPr lang="en-US" sz="1800" kern="1200" dirty="0" smtClean="0">
                          <a:solidFill>
                            <a:schemeClr val="dk1"/>
                          </a:solidFill>
                          <a:effectLst/>
                          <a:latin typeface="+mn-lt"/>
                          <a:ea typeface="+mn-ea"/>
                          <a:cs typeface="+mn-cs"/>
                        </a:rPr>
                        <a:t>Involve funding agencies and stakeholders from the start. Build on existing international frameworks (SAON,</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GEO, Copernicus, etc.)</a:t>
                      </a:r>
                      <a:r>
                        <a:rPr lang="en-US" sz="1800" kern="1200" baseline="0" dirty="0" smtClean="0">
                          <a:solidFill>
                            <a:schemeClr val="dk1"/>
                          </a:solidFill>
                          <a:effectLst/>
                          <a:latin typeface="+mn-lt"/>
                          <a:ea typeface="+mn-ea"/>
                          <a:cs typeface="+mn-cs"/>
                        </a:rPr>
                        <a:t> </a:t>
                      </a:r>
                      <a:endParaRPr lang="nb-NO" dirty="0"/>
                    </a:p>
                  </a:txBody>
                  <a:tcPr/>
                </a:tc>
              </a:tr>
              <a:tr h="370840">
                <a:tc>
                  <a:txBody>
                    <a:bodyPr/>
                    <a:lstStyle/>
                    <a:p>
                      <a:r>
                        <a:rPr lang="en-US" sz="1800" kern="1200" dirty="0" smtClean="0">
                          <a:solidFill>
                            <a:schemeClr val="dk1"/>
                          </a:solidFill>
                          <a:effectLst/>
                          <a:latin typeface="+mn-lt"/>
                          <a:ea typeface="+mn-ea"/>
                          <a:cs typeface="+mn-cs"/>
                        </a:rPr>
                        <a:t>Lack of agreement on data sharing principles and data standards (</a:t>
                      </a:r>
                      <a:r>
                        <a:rPr lang="en-US" sz="1800" i="1" kern="1200" dirty="0" smtClean="0">
                          <a:solidFill>
                            <a:schemeClr val="dk1"/>
                          </a:solidFill>
                          <a:effectLst/>
                          <a:latin typeface="+mn-lt"/>
                          <a:ea typeface="+mn-ea"/>
                          <a:cs typeface="+mn-cs"/>
                        </a:rPr>
                        <a:t>Low</a:t>
                      </a:r>
                      <a:r>
                        <a:rPr lang="en-US" sz="1800" kern="1200" dirty="0" smtClean="0">
                          <a:solidFill>
                            <a:schemeClr val="dk1"/>
                          </a:solidFill>
                          <a:effectLst/>
                          <a:latin typeface="+mn-lt"/>
                          <a:ea typeface="+mn-ea"/>
                          <a:cs typeface="+mn-cs"/>
                        </a:rPr>
                        <a:t>)</a:t>
                      </a:r>
                      <a:r>
                        <a:rPr lang="en-US" dirty="0" smtClean="0">
                          <a:effectLst/>
                        </a:rPr>
                        <a:t> </a:t>
                      </a:r>
                      <a:endParaRPr lang="nb-NO" dirty="0"/>
                    </a:p>
                  </a:txBody>
                  <a:tcPr/>
                </a:tc>
                <a:tc>
                  <a:txBody>
                    <a:bodyPr/>
                    <a:lstStyle/>
                    <a:p>
                      <a:r>
                        <a:rPr lang="nb-NO" dirty="0" smtClean="0"/>
                        <a:t>WP1, WP2</a:t>
                      </a:r>
                      <a:endParaRPr lang="nb-NO" dirty="0"/>
                    </a:p>
                  </a:txBody>
                  <a:tcPr/>
                </a:tc>
                <a:tc>
                  <a:txBody>
                    <a:bodyPr/>
                    <a:lstStyle/>
                    <a:p>
                      <a:r>
                        <a:rPr lang="en-US" sz="1800" kern="1200" dirty="0" smtClean="0">
                          <a:solidFill>
                            <a:schemeClr val="dk1"/>
                          </a:solidFill>
                          <a:effectLst/>
                          <a:latin typeface="+mn-lt"/>
                          <a:ea typeface="+mn-ea"/>
                          <a:cs typeface="+mn-cs"/>
                        </a:rPr>
                        <a:t>Work closely with other Arctic data management experts and committees</a:t>
                      </a:r>
                      <a:r>
                        <a:rPr lang="en-US" sz="1800" kern="1200" baseline="0" dirty="0" smtClean="0">
                          <a:solidFill>
                            <a:schemeClr val="dk1"/>
                          </a:solidFill>
                          <a:effectLst/>
                          <a:latin typeface="+mn-lt"/>
                          <a:ea typeface="+mn-ea"/>
                          <a:cs typeface="+mn-cs"/>
                        </a:rPr>
                        <a:t>  (i.e. through ADC) </a:t>
                      </a:r>
                      <a:r>
                        <a:rPr lang="en-US" sz="1800" kern="1200" dirty="0" smtClean="0">
                          <a:solidFill>
                            <a:schemeClr val="dk1"/>
                          </a:solidFill>
                          <a:effectLst/>
                          <a:latin typeface="+mn-lt"/>
                          <a:ea typeface="+mn-ea"/>
                          <a:cs typeface="+mn-cs"/>
                        </a:rPr>
                        <a:t> to resolve issues</a:t>
                      </a:r>
                      <a:endParaRPr lang="nb-NO" dirty="0"/>
                    </a:p>
                  </a:txBody>
                  <a:tcPr/>
                </a:tc>
              </a:tr>
            </a:tbl>
          </a:graphicData>
        </a:graphic>
      </p:graphicFrame>
    </p:spTree>
    <p:extLst>
      <p:ext uri="{BB962C8B-B14F-4D97-AF65-F5344CB8AC3E}">
        <p14:creationId xmlns:p14="http://schemas.microsoft.com/office/powerpoint/2010/main" val="494269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125" y="81348"/>
            <a:ext cx="7940675" cy="879860"/>
          </a:xfrm>
        </p:spPr>
        <p:txBody>
          <a:bodyPr>
            <a:normAutofit fontScale="90000"/>
          </a:bodyPr>
          <a:lstStyle/>
          <a:p>
            <a:r>
              <a:rPr lang="nb-NO" sz="3600" dirty="0" smtClean="0"/>
              <a:t>Item 13: Risk management: </a:t>
            </a:r>
            <a:r>
              <a:rPr lang="nb-NO" sz="3600" dirty="0" err="1" smtClean="0"/>
              <a:t>identify</a:t>
            </a:r>
            <a:r>
              <a:rPr lang="nb-NO" sz="3600" dirty="0" smtClean="0"/>
              <a:t> risk </a:t>
            </a:r>
            <a:r>
              <a:rPr lang="nb-NO" sz="3600" dirty="0" err="1" smtClean="0"/>
              <a:t>factors</a:t>
            </a:r>
            <a:r>
              <a:rPr lang="nb-NO" sz="3600" dirty="0" smtClean="0"/>
              <a:t> and </a:t>
            </a:r>
            <a:r>
              <a:rPr lang="nb-NO" sz="3600" dirty="0" err="1" smtClean="0"/>
              <a:t>mitigation</a:t>
            </a:r>
            <a:r>
              <a:rPr lang="nb-NO" sz="3600" dirty="0" smtClean="0"/>
              <a:t> </a:t>
            </a:r>
            <a:r>
              <a:rPr lang="nb-NO" sz="3600" dirty="0" err="1" smtClean="0"/>
              <a:t>actions</a:t>
            </a:r>
            <a:r>
              <a:rPr lang="nb-NO" sz="3600" dirty="0" smtClean="0"/>
              <a:t> (2)</a:t>
            </a:r>
            <a:endParaRPr lang="nb-NO"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66622158"/>
              </p:ext>
            </p:extLst>
          </p:nvPr>
        </p:nvGraphicFramePr>
        <p:xfrm>
          <a:off x="457200" y="1219200"/>
          <a:ext cx="8229600" cy="5491479"/>
        </p:xfrm>
        <a:graphic>
          <a:graphicData uri="http://schemas.openxmlformats.org/drawingml/2006/table">
            <a:tbl>
              <a:tblPr firstRow="1" bandRow="1">
                <a:tableStyleId>{5C22544A-7EE6-4342-B048-85BDC9FD1C3A}</a:tableStyleId>
              </a:tblPr>
              <a:tblGrid>
                <a:gridCol w="2717800"/>
                <a:gridCol w="1111250"/>
                <a:gridCol w="4400550"/>
              </a:tblGrid>
              <a:tr h="370840">
                <a:tc>
                  <a:txBody>
                    <a:bodyPr/>
                    <a:lstStyle/>
                    <a:p>
                      <a:r>
                        <a:rPr lang="en-US" sz="1800" kern="1200" dirty="0" smtClean="0">
                          <a:effectLst/>
                        </a:rPr>
                        <a:t>Description of risk </a:t>
                      </a:r>
                      <a:endParaRPr lang="nb-NO" dirty="0"/>
                    </a:p>
                  </a:txBody>
                  <a:tcPr/>
                </a:tc>
                <a:tc>
                  <a:txBody>
                    <a:bodyPr/>
                    <a:lstStyle/>
                    <a:p>
                      <a:r>
                        <a:rPr lang="nb-NO" dirty="0" smtClean="0"/>
                        <a:t>WP </a:t>
                      </a:r>
                      <a:r>
                        <a:rPr lang="nb-NO" dirty="0" err="1" smtClean="0"/>
                        <a:t>involved</a:t>
                      </a:r>
                      <a:endParaRPr lang="nb-NO" dirty="0"/>
                    </a:p>
                  </a:txBody>
                  <a:tcPr/>
                </a:tc>
                <a:tc>
                  <a:txBody>
                    <a:bodyPr/>
                    <a:lstStyle/>
                    <a:p>
                      <a:r>
                        <a:rPr lang="nb-NO" dirty="0" err="1" smtClean="0"/>
                        <a:t>Proposed</a:t>
                      </a:r>
                      <a:r>
                        <a:rPr lang="nb-NO" dirty="0" smtClean="0"/>
                        <a:t> </a:t>
                      </a:r>
                      <a:r>
                        <a:rPr lang="nb-NO" dirty="0" err="1" smtClean="0"/>
                        <a:t>mitigation</a:t>
                      </a:r>
                      <a:r>
                        <a:rPr lang="nb-NO" dirty="0" smtClean="0"/>
                        <a:t> </a:t>
                      </a:r>
                      <a:r>
                        <a:rPr lang="nb-NO" dirty="0" err="1" smtClean="0"/>
                        <a:t>actions</a:t>
                      </a:r>
                      <a:endParaRPr lang="nb-NO" dirty="0"/>
                    </a:p>
                  </a:txBody>
                  <a:tcPr/>
                </a:tc>
              </a:tr>
              <a:tr h="370840">
                <a:tc>
                  <a:txBody>
                    <a:bodyPr/>
                    <a:lstStyle/>
                    <a:p>
                      <a:pPr algn="just">
                        <a:spcBef>
                          <a:spcPts val="300"/>
                        </a:spcBef>
                        <a:spcAft>
                          <a:spcPts val="0"/>
                        </a:spcAft>
                      </a:pPr>
                      <a:r>
                        <a:rPr lang="en-US" sz="1800" dirty="0">
                          <a:effectLst/>
                          <a:latin typeface="+mn-lt"/>
                          <a:ea typeface="Times New Roman"/>
                          <a:cs typeface="Arial"/>
                        </a:rPr>
                        <a:t>Access to data from Russia (</a:t>
                      </a:r>
                      <a:r>
                        <a:rPr lang="en-US" sz="1800" i="1" dirty="0">
                          <a:effectLst/>
                          <a:latin typeface="+mn-lt"/>
                          <a:ea typeface="Times New Roman"/>
                          <a:cs typeface="Arial"/>
                        </a:rPr>
                        <a:t>Low-Medium</a:t>
                      </a:r>
                      <a:r>
                        <a:rPr lang="en-US" sz="1800" dirty="0">
                          <a:effectLst/>
                          <a:latin typeface="+mn-lt"/>
                          <a:ea typeface="Times New Roman"/>
                          <a:cs typeface="Arial"/>
                        </a:rPr>
                        <a:t>)</a:t>
                      </a:r>
                    </a:p>
                  </a:txBody>
                  <a:tcPr marL="68580" marR="68580" marT="0" marB="0"/>
                </a:tc>
                <a:tc>
                  <a:txBody>
                    <a:bodyPr/>
                    <a:lstStyle/>
                    <a:p>
                      <a:r>
                        <a:rPr lang="nb-NO" dirty="0" smtClean="0"/>
                        <a:t>WP2</a:t>
                      </a:r>
                      <a:endParaRPr lang="nb-NO" dirty="0"/>
                    </a:p>
                  </a:txBody>
                  <a:tcPr/>
                </a:tc>
                <a:tc>
                  <a:txBody>
                    <a:bodyPr/>
                    <a:lstStyle/>
                    <a:p>
                      <a:r>
                        <a:rPr lang="en-US" sz="1800" kern="1200" dirty="0" smtClean="0">
                          <a:solidFill>
                            <a:schemeClr val="dk1"/>
                          </a:solidFill>
                          <a:effectLst/>
                          <a:latin typeface="+mn-lt"/>
                          <a:ea typeface="+mn-ea"/>
                          <a:cs typeface="+mn-cs"/>
                        </a:rPr>
                        <a:t>Involve Russian partners (NIERSC and RIHMI) who have relevant data.</a:t>
                      </a:r>
                      <a:r>
                        <a:rPr lang="en-US" sz="1800" kern="1200" baseline="0" dirty="0" smtClean="0">
                          <a:solidFill>
                            <a:schemeClr val="dk1"/>
                          </a:solidFill>
                          <a:effectLst/>
                          <a:latin typeface="+mn-lt"/>
                          <a:ea typeface="+mn-ea"/>
                          <a:cs typeface="+mn-cs"/>
                        </a:rPr>
                        <a:t> Funding for the Russian partners is open, so this risk is real</a:t>
                      </a:r>
                      <a:endParaRPr lang="nb-NO" dirty="0"/>
                    </a:p>
                  </a:txBody>
                  <a:tcPr/>
                </a:tc>
              </a:tr>
              <a:tr h="370840">
                <a:tc>
                  <a:txBody>
                    <a:bodyPr/>
                    <a:lstStyle/>
                    <a:p>
                      <a:r>
                        <a:rPr lang="en-US" sz="1800" kern="1200" dirty="0" smtClean="0">
                          <a:solidFill>
                            <a:schemeClr val="dk1"/>
                          </a:solidFill>
                          <a:effectLst/>
                          <a:latin typeface="+mn-lt"/>
                          <a:ea typeface="+mn-ea"/>
                          <a:cs typeface="+mn-cs"/>
                        </a:rPr>
                        <a:t>Access to ice-going vessel for deployment and recovery of instruments (</a:t>
                      </a:r>
                      <a:r>
                        <a:rPr lang="en-US" sz="1800" i="1" kern="1200" dirty="0" smtClean="0">
                          <a:solidFill>
                            <a:schemeClr val="dk1"/>
                          </a:solidFill>
                          <a:effectLst/>
                          <a:latin typeface="+mn-lt"/>
                          <a:ea typeface="+mn-ea"/>
                          <a:cs typeface="+mn-cs"/>
                        </a:rPr>
                        <a:t>Low</a:t>
                      </a:r>
                      <a:r>
                        <a:rPr lang="en-US" sz="1800" kern="1200" dirty="0" smtClean="0">
                          <a:solidFill>
                            <a:schemeClr val="dk1"/>
                          </a:solidFill>
                          <a:effectLst/>
                          <a:latin typeface="+mn-lt"/>
                          <a:ea typeface="+mn-ea"/>
                          <a:cs typeface="+mn-cs"/>
                        </a:rPr>
                        <a:t>)</a:t>
                      </a:r>
                      <a:r>
                        <a:rPr lang="en-US" dirty="0" smtClean="0">
                          <a:effectLst/>
                        </a:rPr>
                        <a:t> </a:t>
                      </a:r>
                      <a:endParaRPr lang="nb-NO" dirty="0"/>
                    </a:p>
                  </a:txBody>
                  <a:tcPr/>
                </a:tc>
                <a:tc>
                  <a:txBody>
                    <a:bodyPr/>
                    <a:lstStyle/>
                    <a:p>
                      <a:r>
                        <a:rPr lang="nb-NO" dirty="0" smtClean="0"/>
                        <a:t>WP3</a:t>
                      </a:r>
                      <a:endParaRPr lang="nb-NO" dirty="0"/>
                    </a:p>
                  </a:txBody>
                  <a:tcPr/>
                </a:tc>
                <a:tc>
                  <a:txBody>
                    <a:bodyPr/>
                    <a:lstStyle/>
                    <a:p>
                      <a:r>
                        <a:rPr lang="en-US" sz="1800" kern="1200" dirty="0" smtClean="0">
                          <a:solidFill>
                            <a:schemeClr val="dk1"/>
                          </a:solidFill>
                          <a:effectLst/>
                          <a:latin typeface="+mn-lt"/>
                          <a:ea typeface="+mn-ea"/>
                          <a:cs typeface="+mn-cs"/>
                        </a:rPr>
                        <a:t>Several partners in the consortium have access to ice-going vessels, which will be present in the Arctic (AWI, IMR, MISU), incl. icebreakers from China</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and South Korea.</a:t>
                      </a:r>
                      <a:r>
                        <a:rPr lang="en-US" dirty="0" smtClean="0">
                          <a:effectLst/>
                        </a:rPr>
                        <a:t> </a:t>
                      </a:r>
                      <a:endParaRPr lang="nb-NO" dirty="0"/>
                    </a:p>
                  </a:txBody>
                  <a:tcPr/>
                </a:tc>
              </a:tr>
              <a:tr h="370840">
                <a:tc>
                  <a:txBody>
                    <a:bodyPr/>
                    <a:lstStyle/>
                    <a:p>
                      <a:r>
                        <a:rPr lang="en-US" sz="1800" kern="1200" dirty="0" smtClean="0">
                          <a:solidFill>
                            <a:schemeClr val="dk1"/>
                          </a:solidFill>
                          <a:effectLst/>
                          <a:latin typeface="+mn-lt"/>
                          <a:ea typeface="+mn-ea"/>
                          <a:cs typeface="+mn-cs"/>
                        </a:rPr>
                        <a:t>Loss of equipment or failure to function resulting in loss of data (</a:t>
                      </a:r>
                      <a:r>
                        <a:rPr lang="en-US" sz="1800" i="1" kern="1200" dirty="0" smtClean="0">
                          <a:solidFill>
                            <a:schemeClr val="dk1"/>
                          </a:solidFill>
                          <a:effectLst/>
                          <a:latin typeface="+mn-lt"/>
                          <a:ea typeface="+mn-ea"/>
                          <a:cs typeface="+mn-cs"/>
                        </a:rPr>
                        <a:t>Low-Medium</a:t>
                      </a:r>
                      <a:r>
                        <a:rPr lang="en-US" sz="1800" kern="1200" dirty="0" smtClean="0">
                          <a:solidFill>
                            <a:schemeClr val="dk1"/>
                          </a:solidFill>
                          <a:effectLst/>
                          <a:latin typeface="+mn-lt"/>
                          <a:ea typeface="+mn-ea"/>
                          <a:cs typeface="+mn-cs"/>
                        </a:rPr>
                        <a:t>)</a:t>
                      </a:r>
                      <a:r>
                        <a:rPr lang="en-US" dirty="0" smtClean="0">
                          <a:effectLst/>
                        </a:rPr>
                        <a:t> </a:t>
                      </a:r>
                      <a:endParaRPr lang="nb-NO" dirty="0"/>
                    </a:p>
                  </a:txBody>
                  <a:tcPr/>
                </a:tc>
                <a:tc>
                  <a:txBody>
                    <a:bodyPr/>
                    <a:lstStyle/>
                    <a:p>
                      <a:r>
                        <a:rPr lang="nb-NO" dirty="0" smtClean="0"/>
                        <a:t>WP3</a:t>
                      </a:r>
                      <a:endParaRPr lang="nb-NO" dirty="0"/>
                    </a:p>
                  </a:txBody>
                  <a:tcPr/>
                </a:tc>
                <a:tc>
                  <a:txBody>
                    <a:bodyPr/>
                    <a:lstStyle/>
                    <a:p>
                      <a:r>
                        <a:rPr lang="en-US" sz="1800" kern="1200" dirty="0" smtClean="0">
                          <a:solidFill>
                            <a:schemeClr val="dk1"/>
                          </a:solidFill>
                          <a:effectLst/>
                          <a:latin typeface="+mn-lt"/>
                          <a:ea typeface="+mn-ea"/>
                          <a:cs typeface="+mn-cs"/>
                        </a:rPr>
                        <a:t>Robust and well-proven platforms and technologies are used to minimize the risk for failure. Design of experiments according to the highest standards. </a:t>
                      </a:r>
                      <a:endParaRPr lang="nb-NO" dirty="0"/>
                    </a:p>
                  </a:txBody>
                  <a:tcPr/>
                </a:tc>
              </a:tr>
              <a:tr h="370840">
                <a:tc>
                  <a:txBody>
                    <a:bodyPr/>
                    <a:lstStyle/>
                    <a:p>
                      <a:r>
                        <a:rPr lang="en-US" sz="1800" kern="1200" dirty="0" smtClean="0">
                          <a:solidFill>
                            <a:schemeClr val="dk1"/>
                          </a:solidFill>
                          <a:effectLst/>
                          <a:latin typeface="+mn-lt"/>
                          <a:ea typeface="+mn-ea"/>
                          <a:cs typeface="+mn-cs"/>
                        </a:rPr>
                        <a:t>Hindrances in translating community data into decision-making (</a:t>
                      </a:r>
                      <a:r>
                        <a:rPr lang="en-US" sz="1800" i="1" kern="1200" dirty="0" smtClean="0">
                          <a:solidFill>
                            <a:schemeClr val="dk1"/>
                          </a:solidFill>
                          <a:effectLst/>
                          <a:latin typeface="+mn-lt"/>
                          <a:ea typeface="+mn-ea"/>
                          <a:cs typeface="+mn-cs"/>
                        </a:rPr>
                        <a:t>Medium</a:t>
                      </a:r>
                      <a:r>
                        <a:rPr lang="en-US" sz="1800" kern="1200" dirty="0" smtClean="0">
                          <a:solidFill>
                            <a:schemeClr val="dk1"/>
                          </a:solidFill>
                          <a:effectLst/>
                          <a:latin typeface="+mn-lt"/>
                          <a:ea typeface="+mn-ea"/>
                          <a:cs typeface="+mn-cs"/>
                        </a:rPr>
                        <a:t>)</a:t>
                      </a:r>
                      <a:r>
                        <a:rPr lang="en-US" dirty="0" smtClean="0">
                          <a:effectLst/>
                        </a:rPr>
                        <a:t> </a:t>
                      </a:r>
                      <a:endParaRPr lang="nb-NO" dirty="0"/>
                    </a:p>
                  </a:txBody>
                  <a:tcPr/>
                </a:tc>
                <a:tc>
                  <a:txBody>
                    <a:bodyPr/>
                    <a:lstStyle/>
                    <a:p>
                      <a:r>
                        <a:rPr lang="nb-NO" dirty="0" smtClean="0"/>
                        <a:t>WP4, WP6</a:t>
                      </a:r>
                      <a:endParaRPr lang="nb-NO" dirty="0"/>
                    </a:p>
                  </a:txBody>
                  <a:tcPr/>
                </a:tc>
                <a:tc>
                  <a:txBody>
                    <a:bodyPr/>
                    <a:lstStyle/>
                    <a:p>
                      <a:r>
                        <a:rPr lang="en-US" sz="1800" kern="1200" dirty="0" smtClean="0">
                          <a:solidFill>
                            <a:schemeClr val="dk1"/>
                          </a:solidFill>
                          <a:effectLst/>
                          <a:latin typeface="+mn-lt"/>
                          <a:ea typeface="+mn-ea"/>
                          <a:cs typeface="+mn-cs"/>
                        </a:rPr>
                        <a:t>Will</a:t>
                      </a:r>
                      <a:r>
                        <a:rPr lang="en-US" sz="1800" kern="1200" baseline="0" dirty="0" smtClean="0">
                          <a:solidFill>
                            <a:schemeClr val="dk1"/>
                          </a:solidFill>
                          <a:effectLst/>
                          <a:latin typeface="+mn-lt"/>
                          <a:ea typeface="+mn-ea"/>
                          <a:cs typeface="+mn-cs"/>
                        </a:rPr>
                        <a:t> i</a:t>
                      </a:r>
                      <a:r>
                        <a:rPr lang="en-US" sz="1800" kern="1200" dirty="0" smtClean="0">
                          <a:solidFill>
                            <a:schemeClr val="dk1"/>
                          </a:solidFill>
                          <a:effectLst/>
                          <a:latin typeface="+mn-lt"/>
                          <a:ea typeface="+mn-ea"/>
                          <a:cs typeface="+mn-cs"/>
                        </a:rPr>
                        <a:t>ntegrate community-based data into international databases and actively promote the use of the results for decision-making. Need to establish best-practices</a:t>
                      </a:r>
                      <a:r>
                        <a:rPr lang="en-US" dirty="0" smtClean="0">
                          <a:effectLst/>
                        </a:rPr>
                        <a:t> </a:t>
                      </a:r>
                      <a:endParaRPr lang="nb-NO" dirty="0"/>
                    </a:p>
                  </a:txBody>
                  <a:tcPr/>
                </a:tc>
              </a:tr>
              <a:tr h="370840">
                <a:tc>
                  <a:txBody>
                    <a:bodyPr/>
                    <a:lstStyle/>
                    <a:p>
                      <a:endParaRPr lang="nb-NO" dirty="0"/>
                    </a:p>
                  </a:txBody>
                  <a:tcPr/>
                </a:tc>
                <a:tc>
                  <a:txBody>
                    <a:bodyPr/>
                    <a:lstStyle/>
                    <a:p>
                      <a:endParaRPr lang="nb-NO" dirty="0"/>
                    </a:p>
                  </a:txBody>
                  <a:tcPr/>
                </a:tc>
                <a:tc>
                  <a:txBody>
                    <a:bodyPr/>
                    <a:lstStyle/>
                    <a:p>
                      <a:endParaRPr lang="nb-NO" dirty="0"/>
                    </a:p>
                  </a:txBody>
                  <a:tcPr/>
                </a:tc>
              </a:tr>
            </a:tbl>
          </a:graphicData>
        </a:graphic>
      </p:graphicFrame>
    </p:spTree>
    <p:extLst>
      <p:ext uri="{BB962C8B-B14F-4D97-AF65-F5344CB8AC3E}">
        <p14:creationId xmlns:p14="http://schemas.microsoft.com/office/powerpoint/2010/main" val="525422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125" y="81348"/>
            <a:ext cx="7940675" cy="879860"/>
          </a:xfrm>
        </p:spPr>
        <p:txBody>
          <a:bodyPr>
            <a:normAutofit fontScale="90000"/>
          </a:bodyPr>
          <a:lstStyle/>
          <a:p>
            <a:r>
              <a:rPr lang="nb-NO" sz="3600" dirty="0" smtClean="0"/>
              <a:t>Item 13: Risk management: </a:t>
            </a:r>
            <a:r>
              <a:rPr lang="nb-NO" sz="3600" dirty="0" err="1" smtClean="0"/>
              <a:t>identify</a:t>
            </a:r>
            <a:r>
              <a:rPr lang="nb-NO" sz="3600" dirty="0" smtClean="0"/>
              <a:t> risk </a:t>
            </a:r>
            <a:r>
              <a:rPr lang="nb-NO" sz="3600" dirty="0" err="1" smtClean="0"/>
              <a:t>factors</a:t>
            </a:r>
            <a:r>
              <a:rPr lang="nb-NO" sz="3600" dirty="0" smtClean="0"/>
              <a:t> and </a:t>
            </a:r>
            <a:r>
              <a:rPr lang="nb-NO" sz="3600" dirty="0" err="1" smtClean="0"/>
              <a:t>mitigation</a:t>
            </a:r>
            <a:r>
              <a:rPr lang="nb-NO" sz="3600" dirty="0" smtClean="0"/>
              <a:t> </a:t>
            </a:r>
            <a:r>
              <a:rPr lang="nb-NO" sz="3600" dirty="0" err="1" smtClean="0"/>
              <a:t>actions</a:t>
            </a:r>
            <a:r>
              <a:rPr lang="nb-NO" sz="3600" dirty="0" smtClean="0"/>
              <a:t> (3)</a:t>
            </a:r>
            <a:endParaRPr lang="nb-NO"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28904340"/>
              </p:ext>
            </p:extLst>
          </p:nvPr>
        </p:nvGraphicFramePr>
        <p:xfrm>
          <a:off x="457200" y="1219200"/>
          <a:ext cx="8229600" cy="5303519"/>
        </p:xfrm>
        <a:graphic>
          <a:graphicData uri="http://schemas.openxmlformats.org/drawingml/2006/table">
            <a:tbl>
              <a:tblPr firstRow="1" bandRow="1">
                <a:tableStyleId>{5C22544A-7EE6-4342-B048-85BDC9FD1C3A}</a:tableStyleId>
              </a:tblPr>
              <a:tblGrid>
                <a:gridCol w="2717800"/>
                <a:gridCol w="1111250"/>
                <a:gridCol w="4400550"/>
              </a:tblGrid>
              <a:tr h="370840">
                <a:tc>
                  <a:txBody>
                    <a:bodyPr/>
                    <a:lstStyle/>
                    <a:p>
                      <a:r>
                        <a:rPr lang="en-US" sz="1800" kern="1200" dirty="0" smtClean="0">
                          <a:effectLst/>
                        </a:rPr>
                        <a:t>Description of risk </a:t>
                      </a:r>
                      <a:endParaRPr lang="nb-NO" dirty="0"/>
                    </a:p>
                  </a:txBody>
                  <a:tcPr/>
                </a:tc>
                <a:tc>
                  <a:txBody>
                    <a:bodyPr/>
                    <a:lstStyle/>
                    <a:p>
                      <a:r>
                        <a:rPr lang="nb-NO" dirty="0" smtClean="0"/>
                        <a:t>WP </a:t>
                      </a:r>
                      <a:r>
                        <a:rPr lang="nb-NO" dirty="0" err="1" smtClean="0"/>
                        <a:t>involved</a:t>
                      </a:r>
                      <a:endParaRPr lang="nb-NO" dirty="0"/>
                    </a:p>
                  </a:txBody>
                  <a:tcPr/>
                </a:tc>
                <a:tc>
                  <a:txBody>
                    <a:bodyPr/>
                    <a:lstStyle/>
                    <a:p>
                      <a:r>
                        <a:rPr lang="nb-NO" dirty="0" err="1" smtClean="0"/>
                        <a:t>Proposed</a:t>
                      </a:r>
                      <a:r>
                        <a:rPr lang="nb-NO" dirty="0" smtClean="0"/>
                        <a:t> </a:t>
                      </a:r>
                      <a:r>
                        <a:rPr lang="nb-NO" dirty="0" err="1" smtClean="0"/>
                        <a:t>mitigation</a:t>
                      </a:r>
                      <a:r>
                        <a:rPr lang="nb-NO" dirty="0" smtClean="0"/>
                        <a:t> </a:t>
                      </a:r>
                      <a:r>
                        <a:rPr lang="nb-NO" dirty="0" err="1" smtClean="0"/>
                        <a:t>actions</a:t>
                      </a:r>
                      <a:endParaRPr lang="nb-NO" dirty="0"/>
                    </a:p>
                  </a:txBody>
                  <a:tcPr/>
                </a:tc>
              </a:tr>
              <a:tr h="370840">
                <a:tc>
                  <a:txBody>
                    <a:bodyPr/>
                    <a:lstStyle/>
                    <a:p>
                      <a:pPr algn="l">
                        <a:spcBef>
                          <a:spcPts val="300"/>
                        </a:spcBef>
                        <a:spcAft>
                          <a:spcPts val="0"/>
                        </a:spcAft>
                      </a:pPr>
                      <a:r>
                        <a:rPr lang="en-US" sz="1800" kern="1200" dirty="0" smtClean="0">
                          <a:solidFill>
                            <a:schemeClr val="dk1"/>
                          </a:solidFill>
                          <a:effectLst/>
                          <a:latin typeface="+mn-lt"/>
                          <a:ea typeface="+mn-ea"/>
                          <a:cs typeface="+mn-cs"/>
                        </a:rPr>
                        <a:t>Integration challenges when accessing existing Arctic data repositories (</a:t>
                      </a:r>
                      <a:r>
                        <a:rPr lang="en-US" sz="1800" i="1" kern="1200" dirty="0" smtClean="0">
                          <a:solidFill>
                            <a:schemeClr val="dk1"/>
                          </a:solidFill>
                          <a:effectLst/>
                          <a:latin typeface="+mn-lt"/>
                          <a:ea typeface="+mn-ea"/>
                          <a:cs typeface="+mn-cs"/>
                        </a:rPr>
                        <a:t>Low-Medium</a:t>
                      </a:r>
                      <a:r>
                        <a:rPr lang="en-US" sz="1800" kern="1200" dirty="0" smtClean="0">
                          <a:solidFill>
                            <a:schemeClr val="dk1"/>
                          </a:solidFill>
                          <a:effectLst/>
                          <a:latin typeface="+mn-lt"/>
                          <a:ea typeface="+mn-ea"/>
                          <a:cs typeface="+mn-cs"/>
                        </a:rPr>
                        <a:t>)</a:t>
                      </a:r>
                      <a:r>
                        <a:rPr lang="en-US" dirty="0" smtClean="0">
                          <a:effectLst/>
                        </a:rPr>
                        <a:t> </a:t>
                      </a:r>
                      <a:endParaRPr lang="en-US" sz="1800" dirty="0">
                        <a:effectLst/>
                        <a:latin typeface="+mn-lt"/>
                        <a:ea typeface="Times New Roman"/>
                        <a:cs typeface="Arial"/>
                      </a:endParaRPr>
                    </a:p>
                  </a:txBody>
                  <a:tcPr marL="68580" marR="68580" marT="0" marB="0"/>
                </a:tc>
                <a:tc>
                  <a:txBody>
                    <a:bodyPr/>
                    <a:lstStyle/>
                    <a:p>
                      <a:r>
                        <a:rPr lang="en-US" sz="1800" kern="1200" dirty="0" smtClean="0">
                          <a:solidFill>
                            <a:schemeClr val="dk1"/>
                          </a:solidFill>
                          <a:effectLst/>
                          <a:latin typeface="+mn-lt"/>
                          <a:ea typeface="+mn-ea"/>
                          <a:cs typeface="+mn-cs"/>
                        </a:rPr>
                        <a:t>WP5</a:t>
                      </a:r>
                    </a:p>
                    <a:p>
                      <a:r>
                        <a:rPr lang="en-US" sz="1800" kern="1200" dirty="0" smtClean="0">
                          <a:solidFill>
                            <a:schemeClr val="dk1"/>
                          </a:solidFill>
                          <a:effectLst/>
                          <a:latin typeface="+mn-lt"/>
                          <a:ea typeface="+mn-ea"/>
                          <a:cs typeface="+mn-cs"/>
                        </a:rPr>
                        <a:t>WP6</a:t>
                      </a:r>
                      <a:r>
                        <a:rPr lang="en-US" dirty="0" smtClean="0">
                          <a:effectLst/>
                        </a:rPr>
                        <a:t> </a:t>
                      </a:r>
                      <a:endParaRPr lang="nb-NO" dirty="0"/>
                    </a:p>
                  </a:txBody>
                  <a:tcPr/>
                </a:tc>
                <a:tc>
                  <a:txBody>
                    <a:bodyPr/>
                    <a:lstStyle/>
                    <a:p>
                      <a:r>
                        <a:rPr lang="en-US" sz="1800" kern="1200" dirty="0" smtClean="0">
                          <a:solidFill>
                            <a:schemeClr val="dk1"/>
                          </a:solidFill>
                          <a:effectLst/>
                          <a:latin typeface="+mn-lt"/>
                          <a:ea typeface="+mn-ea"/>
                          <a:cs typeface="+mn-cs"/>
                        </a:rPr>
                        <a:t>Leading experts will jointly work to define standard protocols and metadata to enable technical integration. Each repository to be integrated has a partner with the needed technical expertise to integrate it into </a:t>
                      </a:r>
                      <a:r>
                        <a:rPr lang="en-US" sz="1800" kern="1200" dirty="0" err="1" smtClean="0">
                          <a:solidFill>
                            <a:schemeClr val="dk1"/>
                          </a:solidFill>
                          <a:effectLst/>
                          <a:latin typeface="+mn-lt"/>
                          <a:ea typeface="+mn-ea"/>
                          <a:cs typeface="+mn-cs"/>
                        </a:rPr>
                        <a:t>iAOS</a:t>
                      </a:r>
                      <a:r>
                        <a:rPr lang="en-US" sz="1800" kern="1200" dirty="0" smtClean="0">
                          <a:solidFill>
                            <a:schemeClr val="dk1"/>
                          </a:solidFill>
                          <a:effectLst/>
                          <a:latin typeface="+mn-lt"/>
                          <a:ea typeface="+mn-ea"/>
                          <a:cs typeface="+mn-cs"/>
                        </a:rPr>
                        <a:t>. </a:t>
                      </a:r>
                      <a:endParaRPr lang="nb-NO" dirty="0"/>
                    </a:p>
                  </a:txBody>
                  <a:tcPr/>
                </a:tc>
              </a:tr>
              <a:tr h="370840">
                <a:tc>
                  <a:txBody>
                    <a:bodyPr/>
                    <a:lstStyle/>
                    <a:p>
                      <a:r>
                        <a:rPr lang="en-US" sz="1800" kern="1200" dirty="0" smtClean="0">
                          <a:solidFill>
                            <a:schemeClr val="dk1"/>
                          </a:solidFill>
                          <a:effectLst/>
                          <a:latin typeface="+mn-lt"/>
                          <a:ea typeface="+mn-ea"/>
                          <a:cs typeface="+mn-cs"/>
                        </a:rPr>
                        <a:t>Scalability or usability issues with the </a:t>
                      </a:r>
                      <a:r>
                        <a:rPr lang="en-US" sz="1800" kern="1200" dirty="0" err="1" smtClean="0">
                          <a:solidFill>
                            <a:schemeClr val="dk1"/>
                          </a:solidFill>
                          <a:effectLst/>
                          <a:latin typeface="+mn-lt"/>
                          <a:ea typeface="+mn-ea"/>
                          <a:cs typeface="+mn-cs"/>
                        </a:rPr>
                        <a:t>iAOS</a:t>
                      </a:r>
                      <a:r>
                        <a:rPr lang="en-US" sz="1800" kern="1200" dirty="0" smtClean="0">
                          <a:solidFill>
                            <a:schemeClr val="dk1"/>
                          </a:solidFill>
                          <a:effectLst/>
                          <a:latin typeface="+mn-lt"/>
                          <a:ea typeface="+mn-ea"/>
                          <a:cs typeface="+mn-cs"/>
                        </a:rPr>
                        <a:t> Cloud Platform reduces the benefits for stakeholders (</a:t>
                      </a:r>
                      <a:r>
                        <a:rPr lang="en-US" sz="1800" i="1" kern="1200" dirty="0" smtClean="0">
                          <a:solidFill>
                            <a:schemeClr val="dk1"/>
                          </a:solidFill>
                          <a:effectLst/>
                          <a:latin typeface="+mn-lt"/>
                          <a:ea typeface="+mn-ea"/>
                          <a:cs typeface="+mn-cs"/>
                        </a:rPr>
                        <a:t>Low)</a:t>
                      </a:r>
                      <a:r>
                        <a:rPr lang="en-US" dirty="0" smtClean="0">
                          <a:effectLst/>
                        </a:rPr>
                        <a:t> </a:t>
                      </a:r>
                      <a:endParaRPr lang="nb-NO" dirty="0"/>
                    </a:p>
                  </a:txBody>
                  <a:tcPr/>
                </a:tc>
                <a:tc>
                  <a:txBody>
                    <a:bodyPr/>
                    <a:lstStyle/>
                    <a:p>
                      <a:r>
                        <a:rPr lang="en-US" sz="1800" kern="1200" dirty="0" smtClean="0">
                          <a:solidFill>
                            <a:schemeClr val="dk1"/>
                          </a:solidFill>
                          <a:effectLst/>
                          <a:latin typeface="+mn-lt"/>
                          <a:ea typeface="+mn-ea"/>
                          <a:cs typeface="+mn-cs"/>
                        </a:rPr>
                        <a:t>WP5</a:t>
                      </a:r>
                    </a:p>
                    <a:p>
                      <a:r>
                        <a:rPr lang="en-US" sz="1800" kern="1200" dirty="0" smtClean="0">
                          <a:solidFill>
                            <a:schemeClr val="dk1"/>
                          </a:solidFill>
                          <a:effectLst/>
                          <a:latin typeface="+mn-lt"/>
                          <a:ea typeface="+mn-ea"/>
                          <a:cs typeface="+mn-cs"/>
                        </a:rPr>
                        <a:t>WP6</a:t>
                      </a:r>
                      <a:r>
                        <a:rPr lang="en-US" dirty="0" smtClean="0">
                          <a:effectLst/>
                        </a:rPr>
                        <a:t> </a:t>
                      </a:r>
                      <a:endParaRPr lang="nb-NO" dirty="0"/>
                    </a:p>
                  </a:txBody>
                  <a:tcPr/>
                </a:tc>
                <a:tc>
                  <a:txBody>
                    <a:bodyPr/>
                    <a:lstStyle/>
                    <a:p>
                      <a:r>
                        <a:rPr lang="en-US" sz="1800" kern="1200" dirty="0" smtClean="0">
                          <a:solidFill>
                            <a:schemeClr val="dk1"/>
                          </a:solidFill>
                          <a:effectLst/>
                          <a:latin typeface="+mn-lt"/>
                          <a:ea typeface="+mn-ea"/>
                          <a:cs typeface="+mn-cs"/>
                        </a:rPr>
                        <a:t>The </a:t>
                      </a:r>
                      <a:r>
                        <a:rPr lang="en-US" sz="1800" kern="1200" dirty="0" err="1" smtClean="0">
                          <a:solidFill>
                            <a:schemeClr val="dk1"/>
                          </a:solidFill>
                          <a:effectLst/>
                          <a:latin typeface="+mn-lt"/>
                          <a:ea typeface="+mn-ea"/>
                          <a:cs typeface="+mn-cs"/>
                        </a:rPr>
                        <a:t>Terradue</a:t>
                      </a:r>
                      <a:r>
                        <a:rPr lang="en-US" sz="1800" kern="1200" dirty="0" smtClean="0">
                          <a:solidFill>
                            <a:schemeClr val="dk1"/>
                          </a:solidFill>
                          <a:effectLst/>
                          <a:latin typeface="+mn-lt"/>
                          <a:ea typeface="+mn-ea"/>
                          <a:cs typeface="+mn-cs"/>
                        </a:rPr>
                        <a:t> Cloud Platform has solid expertise in processing large amounts of satellite data and extract geophysical parameters. Experience will be used to help the scientists in the project to develop useful services for WP6.</a:t>
                      </a:r>
                      <a:r>
                        <a:rPr lang="en-US" dirty="0" smtClean="0">
                          <a:effectLst/>
                        </a:rPr>
                        <a:t> </a:t>
                      </a:r>
                      <a:endParaRPr lang="nb-NO" dirty="0"/>
                    </a:p>
                  </a:txBody>
                  <a:tcPr/>
                </a:tc>
              </a:tr>
              <a:tr h="370840">
                <a:tc>
                  <a:txBody>
                    <a:bodyPr/>
                    <a:lstStyle/>
                    <a:p>
                      <a:r>
                        <a:rPr lang="en-US" sz="1800" kern="1200" dirty="0" smtClean="0">
                          <a:solidFill>
                            <a:schemeClr val="dk1"/>
                          </a:solidFill>
                          <a:effectLst/>
                          <a:latin typeface="+mn-lt"/>
                          <a:ea typeface="+mn-ea"/>
                          <a:cs typeface="+mn-cs"/>
                        </a:rPr>
                        <a:t>Loss or late/low availability of key personnel (</a:t>
                      </a:r>
                      <a:r>
                        <a:rPr lang="en-US" sz="1800" i="1" kern="1200" dirty="0" smtClean="0">
                          <a:solidFill>
                            <a:schemeClr val="dk1"/>
                          </a:solidFill>
                          <a:effectLst/>
                          <a:latin typeface="+mn-lt"/>
                          <a:ea typeface="+mn-ea"/>
                          <a:cs typeface="+mn-cs"/>
                        </a:rPr>
                        <a:t>Low</a:t>
                      </a:r>
                      <a:r>
                        <a:rPr lang="en-US" sz="1800" kern="1200" dirty="0" smtClean="0">
                          <a:solidFill>
                            <a:schemeClr val="dk1"/>
                          </a:solidFill>
                          <a:effectLst/>
                          <a:latin typeface="+mn-lt"/>
                          <a:ea typeface="+mn-ea"/>
                          <a:cs typeface="+mn-cs"/>
                        </a:rPr>
                        <a:t>)</a:t>
                      </a:r>
                      <a:r>
                        <a:rPr lang="en-US" dirty="0" smtClean="0">
                          <a:effectLst/>
                        </a:rPr>
                        <a:t> </a:t>
                      </a:r>
                      <a:endParaRPr lang="nb-NO" dirty="0"/>
                    </a:p>
                  </a:txBody>
                  <a:tcPr/>
                </a:tc>
                <a:tc>
                  <a:txBody>
                    <a:bodyPr/>
                    <a:lstStyle/>
                    <a:p>
                      <a:r>
                        <a:rPr lang="nb-NO" dirty="0" smtClean="0"/>
                        <a:t>All</a:t>
                      </a:r>
                      <a:endParaRPr lang="nb-NO" dirty="0"/>
                    </a:p>
                  </a:txBody>
                  <a:tcPr/>
                </a:tc>
                <a:tc>
                  <a:txBody>
                    <a:bodyPr/>
                    <a:lstStyle/>
                    <a:p>
                      <a:r>
                        <a:rPr lang="en-US" sz="1800" kern="1200" dirty="0" smtClean="0">
                          <a:solidFill>
                            <a:schemeClr val="dk1"/>
                          </a:solidFill>
                          <a:effectLst/>
                          <a:latin typeface="+mn-lt"/>
                          <a:ea typeface="+mn-ea"/>
                          <a:cs typeface="+mn-cs"/>
                        </a:rPr>
                        <a:t>Transfer responsibilities (and if necessary funds) between partners if a partner with shortage of personnel cannot hire qualified candidates within a reasonable time frame to meet the project schedule. </a:t>
                      </a:r>
                      <a:endParaRPr lang="nb-NO" dirty="0"/>
                    </a:p>
                  </a:txBody>
                  <a:tcPr/>
                </a:tc>
              </a:tr>
            </a:tbl>
          </a:graphicData>
        </a:graphic>
      </p:graphicFrame>
    </p:spTree>
    <p:extLst>
      <p:ext uri="{BB962C8B-B14F-4D97-AF65-F5344CB8AC3E}">
        <p14:creationId xmlns:p14="http://schemas.microsoft.com/office/powerpoint/2010/main" val="3948769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125" y="81348"/>
            <a:ext cx="7940675" cy="879860"/>
          </a:xfrm>
        </p:spPr>
        <p:txBody>
          <a:bodyPr>
            <a:normAutofit fontScale="90000"/>
          </a:bodyPr>
          <a:lstStyle/>
          <a:p>
            <a:r>
              <a:rPr lang="nb-NO" sz="3600" dirty="0" smtClean="0"/>
              <a:t>Item 14: </a:t>
            </a:r>
            <a:r>
              <a:rPr lang="nb-NO" sz="3600" dirty="0"/>
              <a:t>C</a:t>
            </a:r>
            <a:r>
              <a:rPr lang="nb-NO" sz="3600" dirty="0" smtClean="0"/>
              <a:t>ollaboration </a:t>
            </a:r>
            <a:r>
              <a:rPr lang="nb-NO" sz="3600" dirty="0" err="1" smtClean="0"/>
              <a:t>with</a:t>
            </a:r>
            <a:r>
              <a:rPr lang="nb-NO" sz="3600" dirty="0" smtClean="0"/>
              <a:t/>
            </a:r>
            <a:br>
              <a:rPr lang="nb-NO" sz="3600" dirty="0" smtClean="0"/>
            </a:br>
            <a:r>
              <a:rPr lang="nb-NO" sz="3600" dirty="0" smtClean="0"/>
              <a:t> </a:t>
            </a:r>
            <a:r>
              <a:rPr lang="nb-NO" sz="3600" dirty="0" err="1" smtClean="0"/>
              <a:t>other</a:t>
            </a:r>
            <a:r>
              <a:rPr lang="nb-NO" sz="3600" dirty="0" smtClean="0"/>
              <a:t> </a:t>
            </a:r>
            <a:r>
              <a:rPr lang="nb-NO" sz="3600" dirty="0" err="1" smtClean="0"/>
              <a:t>projects</a:t>
            </a:r>
            <a:r>
              <a:rPr lang="nb-NO" sz="3600" dirty="0" smtClean="0"/>
              <a:t> and SAON</a:t>
            </a:r>
            <a:endParaRPr lang="nb-NO"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98631639"/>
              </p:ext>
            </p:extLst>
          </p:nvPr>
        </p:nvGraphicFramePr>
        <p:xfrm>
          <a:off x="457200" y="1600198"/>
          <a:ext cx="8229600" cy="4716991"/>
        </p:xfrm>
        <a:graphic>
          <a:graphicData uri="http://schemas.openxmlformats.org/drawingml/2006/table">
            <a:tbl>
              <a:tblPr firstRow="1" bandRow="1">
                <a:tableStyleId>{6E25E649-3F16-4E02-A733-19D2CDBF48F0}</a:tableStyleId>
              </a:tblPr>
              <a:tblGrid>
                <a:gridCol w="2003425"/>
                <a:gridCol w="6226175"/>
              </a:tblGrid>
              <a:tr h="529696">
                <a:tc>
                  <a:txBody>
                    <a:bodyPr/>
                    <a:lstStyle/>
                    <a:p>
                      <a:r>
                        <a:rPr lang="nb-NO" dirty="0" smtClean="0"/>
                        <a:t>Projects</a:t>
                      </a:r>
                      <a:endParaRPr lang="nb-NO" dirty="0"/>
                    </a:p>
                  </a:txBody>
                  <a:tcPr/>
                </a:tc>
                <a:tc>
                  <a:txBody>
                    <a:bodyPr/>
                    <a:lstStyle/>
                    <a:p>
                      <a:r>
                        <a:rPr lang="nb-NO" dirty="0" smtClean="0"/>
                        <a:t>How to </a:t>
                      </a:r>
                      <a:r>
                        <a:rPr lang="nb-NO" dirty="0" err="1" smtClean="0"/>
                        <a:t>collaborate</a:t>
                      </a:r>
                      <a:r>
                        <a:rPr lang="nb-NO" dirty="0" smtClean="0"/>
                        <a:t>,</a:t>
                      </a:r>
                      <a:r>
                        <a:rPr lang="nb-NO" baseline="0" dirty="0" smtClean="0"/>
                        <a:t> </a:t>
                      </a:r>
                      <a:r>
                        <a:rPr lang="nb-NO" baseline="0" dirty="0" err="1" smtClean="0"/>
                        <a:t>what</a:t>
                      </a:r>
                      <a:r>
                        <a:rPr lang="nb-NO" baseline="0" dirty="0" smtClean="0"/>
                        <a:t> </a:t>
                      </a:r>
                      <a:r>
                        <a:rPr lang="nb-NO" baseline="0" dirty="0" err="1" smtClean="0"/>
                        <a:t>kind</a:t>
                      </a:r>
                      <a:r>
                        <a:rPr lang="nb-NO" baseline="0" dirty="0" smtClean="0"/>
                        <a:t> </a:t>
                      </a:r>
                      <a:r>
                        <a:rPr lang="nb-NO" baseline="0" dirty="0" err="1" smtClean="0"/>
                        <a:t>of</a:t>
                      </a:r>
                      <a:r>
                        <a:rPr lang="nb-NO" baseline="0" dirty="0" smtClean="0"/>
                        <a:t> </a:t>
                      </a:r>
                      <a:r>
                        <a:rPr lang="nb-NO" baseline="0" dirty="0" err="1" smtClean="0"/>
                        <a:t>agreement</a:t>
                      </a:r>
                      <a:endParaRPr lang="nb-NO" dirty="0"/>
                    </a:p>
                  </a:txBody>
                  <a:tcPr/>
                </a:tc>
              </a:tr>
              <a:tr h="529696">
                <a:tc>
                  <a:txBody>
                    <a:bodyPr/>
                    <a:lstStyle/>
                    <a:p>
                      <a:r>
                        <a:rPr lang="nb-NO" dirty="0" smtClean="0"/>
                        <a:t>EU Polar</a:t>
                      </a:r>
                      <a:r>
                        <a:rPr lang="nb-NO" baseline="0" dirty="0" smtClean="0"/>
                        <a:t> </a:t>
                      </a:r>
                      <a:r>
                        <a:rPr lang="nb-NO" baseline="0" dirty="0" err="1" smtClean="0"/>
                        <a:t>projects</a:t>
                      </a:r>
                      <a:r>
                        <a:rPr lang="nb-NO" baseline="0" dirty="0" smtClean="0"/>
                        <a:t>: </a:t>
                      </a:r>
                      <a:endParaRPr lang="nb-NO" dirty="0"/>
                    </a:p>
                  </a:txBody>
                  <a:tcPr/>
                </a:tc>
                <a:tc>
                  <a:txBody>
                    <a:bodyPr/>
                    <a:lstStyle/>
                    <a:p>
                      <a:r>
                        <a:rPr lang="nb-NO" dirty="0" err="1" smtClean="0"/>
                        <a:t>Establish</a:t>
                      </a:r>
                      <a:r>
                        <a:rPr lang="nb-NO" baseline="0" dirty="0" smtClean="0"/>
                        <a:t> </a:t>
                      </a:r>
                      <a:r>
                        <a:rPr lang="nb-NO" baseline="0" dirty="0" err="1" smtClean="0"/>
                        <a:t>Task</a:t>
                      </a:r>
                      <a:r>
                        <a:rPr lang="nb-NO" baseline="0" dirty="0" smtClean="0"/>
                        <a:t> Groups </a:t>
                      </a:r>
                      <a:r>
                        <a:rPr lang="nb-NO" baseline="0" dirty="0" err="1" smtClean="0"/>
                        <a:t>on</a:t>
                      </a:r>
                      <a:r>
                        <a:rPr lang="nb-NO" baseline="0" dirty="0" smtClean="0"/>
                        <a:t>  (1) Stakeholder </a:t>
                      </a:r>
                      <a:r>
                        <a:rPr lang="nb-NO" baseline="0" dirty="0" err="1" smtClean="0"/>
                        <a:t>engagament</a:t>
                      </a:r>
                      <a:r>
                        <a:rPr lang="nb-NO" baseline="0" dirty="0" smtClean="0"/>
                        <a:t>, (2) </a:t>
                      </a:r>
                      <a:r>
                        <a:rPr lang="nb-NO" baseline="0" dirty="0" err="1" smtClean="0"/>
                        <a:t>Communication</a:t>
                      </a:r>
                      <a:r>
                        <a:rPr lang="nb-NO" baseline="0" dirty="0" smtClean="0"/>
                        <a:t>, (3) Data Management </a:t>
                      </a:r>
                      <a:r>
                        <a:rPr lang="nb-NO" baseline="0" dirty="0" err="1" smtClean="0"/>
                        <a:t>between</a:t>
                      </a:r>
                      <a:r>
                        <a:rPr lang="nb-NO" baseline="0" dirty="0" smtClean="0"/>
                        <a:t> EU-</a:t>
                      </a:r>
                      <a:r>
                        <a:rPr lang="nb-NO" baseline="0" dirty="0" err="1" smtClean="0"/>
                        <a:t>PolarNet</a:t>
                      </a:r>
                      <a:r>
                        <a:rPr lang="nb-NO" baseline="0" dirty="0" smtClean="0"/>
                        <a:t>, Blue Action, APPLICATE, ARC-ICE, and  INTERACT</a:t>
                      </a:r>
                      <a:endParaRPr lang="nb-NO" dirty="0"/>
                    </a:p>
                  </a:txBody>
                  <a:tcPr/>
                </a:tc>
              </a:tr>
              <a:tr h="529696">
                <a:tc>
                  <a:txBody>
                    <a:bodyPr/>
                    <a:lstStyle/>
                    <a:p>
                      <a:r>
                        <a:rPr lang="nb-NO" dirty="0" err="1" smtClean="0"/>
                        <a:t>Other</a:t>
                      </a:r>
                      <a:r>
                        <a:rPr lang="nb-NO" dirty="0" smtClean="0"/>
                        <a:t> EU </a:t>
                      </a:r>
                      <a:r>
                        <a:rPr lang="nb-NO" dirty="0" err="1" smtClean="0"/>
                        <a:t>projects</a:t>
                      </a:r>
                      <a:r>
                        <a:rPr lang="nb-NO" dirty="0" smtClean="0"/>
                        <a:t> and </a:t>
                      </a:r>
                      <a:r>
                        <a:rPr lang="nb-NO" dirty="0" err="1" smtClean="0"/>
                        <a:t>infrastructures</a:t>
                      </a:r>
                      <a:endParaRPr lang="nb-NO" dirty="0"/>
                    </a:p>
                  </a:txBody>
                  <a:tcPr/>
                </a:tc>
                <a:tc>
                  <a:txBody>
                    <a:bodyPr/>
                    <a:lstStyle/>
                    <a:p>
                      <a:r>
                        <a:rPr lang="nb-NO" dirty="0" err="1" smtClean="0"/>
                        <a:t>AtlantOS</a:t>
                      </a:r>
                      <a:r>
                        <a:rPr lang="nb-NO" dirty="0" smtClean="0"/>
                        <a:t>,</a:t>
                      </a:r>
                      <a:r>
                        <a:rPr lang="nb-NO" baseline="0" dirty="0" smtClean="0"/>
                        <a:t> ENVRI PLUS: </a:t>
                      </a:r>
                      <a:r>
                        <a:rPr lang="nb-NO" baseline="0" dirty="0" err="1" smtClean="0"/>
                        <a:t>collaboration</a:t>
                      </a:r>
                      <a:r>
                        <a:rPr lang="nb-NO" baseline="0" dirty="0" smtClean="0"/>
                        <a:t> </a:t>
                      </a:r>
                      <a:r>
                        <a:rPr lang="nb-NO" baseline="0" dirty="0" err="1" smtClean="0"/>
                        <a:t>stated</a:t>
                      </a:r>
                      <a:r>
                        <a:rPr lang="nb-NO" baseline="0" dirty="0" smtClean="0"/>
                        <a:t> in GA, </a:t>
                      </a:r>
                      <a:r>
                        <a:rPr lang="nb-NO" baseline="0" dirty="0" err="1" smtClean="0"/>
                        <a:t>attended</a:t>
                      </a:r>
                      <a:r>
                        <a:rPr lang="nb-NO" baseline="0" dirty="0" smtClean="0"/>
                        <a:t> </a:t>
                      </a:r>
                      <a:r>
                        <a:rPr lang="nb-NO" baseline="0" dirty="0" err="1" smtClean="0"/>
                        <a:t>meetings</a:t>
                      </a:r>
                      <a:r>
                        <a:rPr lang="nb-NO" baseline="0" dirty="0" smtClean="0"/>
                        <a:t>, </a:t>
                      </a:r>
                      <a:r>
                        <a:rPr lang="nb-NO" baseline="0" dirty="0" err="1" smtClean="0"/>
                        <a:t>but</a:t>
                      </a:r>
                      <a:r>
                        <a:rPr lang="nb-NO" baseline="0" dirty="0" smtClean="0"/>
                        <a:t> </a:t>
                      </a:r>
                      <a:r>
                        <a:rPr lang="nb-NO" baseline="0" dirty="0" err="1" smtClean="0"/>
                        <a:t>no</a:t>
                      </a:r>
                      <a:r>
                        <a:rPr lang="nb-NO" baseline="0" dirty="0" smtClean="0"/>
                        <a:t> </a:t>
                      </a:r>
                      <a:r>
                        <a:rPr lang="nb-NO" baseline="0" dirty="0" err="1" smtClean="0"/>
                        <a:t>concrete</a:t>
                      </a:r>
                      <a:r>
                        <a:rPr lang="nb-NO" baseline="0" dirty="0" smtClean="0"/>
                        <a:t> plan </a:t>
                      </a:r>
                      <a:r>
                        <a:rPr lang="nb-NO" baseline="0" dirty="0" err="1" smtClean="0"/>
                        <a:t>yet</a:t>
                      </a:r>
                      <a:endParaRPr lang="nb-NO" dirty="0"/>
                    </a:p>
                  </a:txBody>
                  <a:tcPr/>
                </a:tc>
              </a:tr>
              <a:tr h="529696">
                <a:tc>
                  <a:txBody>
                    <a:bodyPr/>
                    <a:lstStyle/>
                    <a:p>
                      <a:r>
                        <a:rPr lang="nb-NO" dirty="0" smtClean="0"/>
                        <a:t>ESA Polar TEP</a:t>
                      </a:r>
                      <a:endParaRPr lang="nb-NO" dirty="0"/>
                    </a:p>
                  </a:txBody>
                  <a:tcPr/>
                </a:tc>
                <a:tc>
                  <a:txBody>
                    <a:bodyPr/>
                    <a:lstStyle/>
                    <a:p>
                      <a:r>
                        <a:rPr lang="nb-NO" dirty="0" err="1" smtClean="0"/>
                        <a:t>Prepared</a:t>
                      </a:r>
                      <a:r>
                        <a:rPr lang="nb-NO" dirty="0" smtClean="0"/>
                        <a:t> a note</a:t>
                      </a:r>
                      <a:r>
                        <a:rPr lang="nb-NO" baseline="0" dirty="0" smtClean="0"/>
                        <a:t> </a:t>
                      </a:r>
                      <a:r>
                        <a:rPr lang="nb-NO" baseline="0" dirty="0" err="1" smtClean="0"/>
                        <a:t>on</a:t>
                      </a:r>
                      <a:r>
                        <a:rPr lang="nb-NO" baseline="0" dirty="0" smtClean="0"/>
                        <a:t> </a:t>
                      </a:r>
                      <a:r>
                        <a:rPr lang="nb-NO" baseline="0" dirty="0" err="1" smtClean="0"/>
                        <a:t>collaboration</a:t>
                      </a:r>
                      <a:r>
                        <a:rPr lang="nb-NO" baseline="0" dirty="0" smtClean="0"/>
                        <a:t> </a:t>
                      </a:r>
                      <a:r>
                        <a:rPr lang="nb-NO" baseline="0" dirty="0" err="1" smtClean="0"/>
                        <a:t>between</a:t>
                      </a:r>
                      <a:r>
                        <a:rPr lang="nb-NO" baseline="0" dirty="0" smtClean="0"/>
                        <a:t> INTAROS and Polar TEP (</a:t>
                      </a:r>
                      <a:r>
                        <a:rPr lang="nb-NO" baseline="0" dirty="0" err="1" smtClean="0"/>
                        <a:t>attached</a:t>
                      </a:r>
                      <a:r>
                        <a:rPr lang="nb-NO" baseline="0" dirty="0" smtClean="0"/>
                        <a:t>). Will </a:t>
                      </a:r>
                      <a:r>
                        <a:rPr lang="nb-NO" baseline="0" dirty="0" err="1" smtClean="0"/>
                        <a:t>include</a:t>
                      </a:r>
                      <a:r>
                        <a:rPr lang="nb-NO" baseline="0" dirty="0" smtClean="0"/>
                        <a:t> BAS and  </a:t>
                      </a:r>
                      <a:r>
                        <a:rPr lang="nb-NO" baseline="0" dirty="0" err="1" smtClean="0"/>
                        <a:t>PolarView</a:t>
                      </a:r>
                      <a:r>
                        <a:rPr lang="nb-NO" baseline="0" dirty="0" smtClean="0"/>
                        <a:t> as </a:t>
                      </a:r>
                      <a:r>
                        <a:rPr lang="nb-NO" baseline="0" dirty="0" err="1" smtClean="0"/>
                        <a:t>cooperating</a:t>
                      </a:r>
                      <a:r>
                        <a:rPr lang="nb-NO" baseline="0" dirty="0" smtClean="0"/>
                        <a:t> partners in </a:t>
                      </a:r>
                      <a:r>
                        <a:rPr lang="nb-NO" baseline="0" dirty="0" err="1" smtClean="0"/>
                        <a:t>the</a:t>
                      </a:r>
                      <a:r>
                        <a:rPr lang="nb-NO" baseline="0" dirty="0" smtClean="0"/>
                        <a:t> </a:t>
                      </a:r>
                      <a:r>
                        <a:rPr lang="nb-NO" baseline="0" dirty="0" err="1" smtClean="0"/>
                        <a:t>next</a:t>
                      </a:r>
                      <a:r>
                        <a:rPr lang="nb-NO" baseline="0" dirty="0" smtClean="0"/>
                        <a:t> </a:t>
                      </a:r>
                      <a:r>
                        <a:rPr lang="nb-NO" baseline="0" dirty="0" err="1" smtClean="0"/>
                        <a:t>contract</a:t>
                      </a:r>
                      <a:r>
                        <a:rPr lang="nb-NO" baseline="0" dirty="0" smtClean="0"/>
                        <a:t> </a:t>
                      </a:r>
                      <a:r>
                        <a:rPr lang="nb-NO" baseline="0" dirty="0" err="1" smtClean="0"/>
                        <a:t>amendment</a:t>
                      </a:r>
                      <a:endParaRPr lang="nb-NO" dirty="0"/>
                    </a:p>
                  </a:txBody>
                  <a:tcPr/>
                </a:tc>
              </a:tr>
              <a:tr h="529696">
                <a:tc>
                  <a:txBody>
                    <a:bodyPr/>
                    <a:lstStyle/>
                    <a:p>
                      <a:r>
                        <a:rPr lang="nb-NO" dirty="0" smtClean="0"/>
                        <a:t>INTAROS partners</a:t>
                      </a:r>
                      <a:r>
                        <a:rPr lang="nb-NO" baseline="0" dirty="0" smtClean="0"/>
                        <a:t> </a:t>
                      </a:r>
                      <a:r>
                        <a:rPr lang="nb-NO" baseline="0" dirty="0" err="1" smtClean="0"/>
                        <a:t>outside</a:t>
                      </a:r>
                      <a:r>
                        <a:rPr lang="nb-NO" baseline="0" dirty="0" smtClean="0"/>
                        <a:t> Europe</a:t>
                      </a:r>
                      <a:endParaRPr lang="nb-NO" dirty="0"/>
                    </a:p>
                  </a:txBody>
                  <a:tcPr/>
                </a:tc>
                <a:tc>
                  <a:txBody>
                    <a:bodyPr/>
                    <a:lstStyle/>
                    <a:p>
                      <a:r>
                        <a:rPr lang="nb-NO" dirty="0" err="1" smtClean="0"/>
                        <a:t>Dialogue</a:t>
                      </a:r>
                      <a:r>
                        <a:rPr lang="nb-NO" dirty="0" smtClean="0"/>
                        <a:t> and </a:t>
                      </a:r>
                      <a:r>
                        <a:rPr lang="nb-NO" dirty="0" err="1" smtClean="0"/>
                        <a:t>several</a:t>
                      </a:r>
                      <a:r>
                        <a:rPr lang="nb-NO" dirty="0" smtClean="0"/>
                        <a:t> </a:t>
                      </a:r>
                      <a:r>
                        <a:rPr lang="nb-NO" dirty="0" err="1" smtClean="0"/>
                        <a:t>meetings</a:t>
                      </a:r>
                      <a:r>
                        <a:rPr lang="nb-NO" dirty="0" smtClean="0"/>
                        <a:t> </a:t>
                      </a:r>
                      <a:r>
                        <a:rPr lang="nb-NO" dirty="0" err="1" smtClean="0"/>
                        <a:t>with</a:t>
                      </a:r>
                      <a:r>
                        <a:rPr lang="nb-NO" baseline="0" dirty="0" smtClean="0"/>
                        <a:t> </a:t>
                      </a:r>
                      <a:r>
                        <a:rPr lang="nb-NO" baseline="0" dirty="0" err="1" smtClean="0"/>
                        <a:t>institutions</a:t>
                      </a:r>
                      <a:r>
                        <a:rPr lang="nb-NO" baseline="0" dirty="0" smtClean="0"/>
                        <a:t> in USA, Canada, </a:t>
                      </a:r>
                      <a:r>
                        <a:rPr lang="nb-NO" baseline="0" dirty="0" err="1" smtClean="0"/>
                        <a:t>Russia</a:t>
                      </a:r>
                      <a:r>
                        <a:rPr lang="nb-NO" baseline="0" dirty="0" smtClean="0"/>
                        <a:t>, China, Japan, South Korea. Partners </a:t>
                      </a:r>
                      <a:r>
                        <a:rPr lang="nb-NO" baseline="0" dirty="0" err="1" smtClean="0"/>
                        <a:t>of</a:t>
                      </a:r>
                      <a:r>
                        <a:rPr lang="nb-NO" baseline="0" dirty="0" smtClean="0"/>
                        <a:t> INTAROS have </a:t>
                      </a:r>
                      <a:r>
                        <a:rPr lang="nb-NO" baseline="0" dirty="0" err="1" smtClean="0"/>
                        <a:t>signed</a:t>
                      </a:r>
                      <a:r>
                        <a:rPr lang="nb-NO" baseline="0" dirty="0" smtClean="0"/>
                        <a:t> </a:t>
                      </a:r>
                      <a:r>
                        <a:rPr lang="nb-NO" baseline="0" dirty="0" err="1" smtClean="0"/>
                        <a:t>Consortium</a:t>
                      </a:r>
                      <a:r>
                        <a:rPr lang="nb-NO" baseline="0" dirty="0" smtClean="0"/>
                        <a:t> Agreement (</a:t>
                      </a:r>
                      <a:r>
                        <a:rPr lang="nb-NO" baseline="0" dirty="0" err="1" smtClean="0"/>
                        <a:t>except</a:t>
                      </a:r>
                      <a:r>
                        <a:rPr lang="nb-NO" baseline="0" dirty="0" smtClean="0"/>
                        <a:t> PRIC), </a:t>
                      </a:r>
                      <a:r>
                        <a:rPr lang="nb-NO" baseline="0" dirty="0" err="1" smtClean="0"/>
                        <a:t>other</a:t>
                      </a:r>
                      <a:r>
                        <a:rPr lang="nb-NO" baseline="0" dirty="0" smtClean="0"/>
                        <a:t> </a:t>
                      </a:r>
                      <a:r>
                        <a:rPr lang="nb-NO" baseline="0" dirty="0" err="1" smtClean="0"/>
                        <a:t>insitutions</a:t>
                      </a:r>
                      <a:r>
                        <a:rPr lang="nb-NO" baseline="0" dirty="0" smtClean="0"/>
                        <a:t> </a:t>
                      </a:r>
                      <a:r>
                        <a:rPr lang="nb-NO" baseline="0" dirty="0" err="1" smtClean="0"/>
                        <a:t>can</a:t>
                      </a:r>
                      <a:r>
                        <a:rPr lang="nb-NO" baseline="0" dirty="0" smtClean="0"/>
                        <a:t> </a:t>
                      </a:r>
                      <a:r>
                        <a:rPr lang="nb-NO" baseline="0" dirty="0" err="1" smtClean="0"/>
                        <a:t>join</a:t>
                      </a:r>
                      <a:r>
                        <a:rPr lang="nb-NO" baseline="0" dirty="0" smtClean="0"/>
                        <a:t> later as </a:t>
                      </a:r>
                      <a:r>
                        <a:rPr lang="nb-NO" baseline="0" dirty="0" err="1" smtClean="0"/>
                        <a:t>cooperarting</a:t>
                      </a:r>
                      <a:r>
                        <a:rPr lang="nb-NO" baseline="0" dirty="0" smtClean="0"/>
                        <a:t> partners. </a:t>
                      </a:r>
                      <a:endParaRPr lang="nb-NO" dirty="0"/>
                    </a:p>
                  </a:txBody>
                  <a:tcPr/>
                </a:tc>
              </a:tr>
              <a:tr h="529696">
                <a:tc>
                  <a:txBody>
                    <a:bodyPr/>
                    <a:lstStyle/>
                    <a:p>
                      <a:endParaRPr lang="nb-NO" dirty="0"/>
                    </a:p>
                  </a:txBody>
                  <a:tcPr/>
                </a:tc>
                <a:tc>
                  <a:txBody>
                    <a:bodyPr/>
                    <a:lstStyle/>
                    <a:p>
                      <a:endParaRPr lang="nb-NO" dirty="0"/>
                    </a:p>
                  </a:txBody>
                  <a:tcPr/>
                </a:tc>
              </a:tr>
            </a:tbl>
          </a:graphicData>
        </a:graphic>
      </p:graphicFrame>
    </p:spTree>
    <p:extLst>
      <p:ext uri="{BB962C8B-B14F-4D97-AF65-F5344CB8AC3E}">
        <p14:creationId xmlns:p14="http://schemas.microsoft.com/office/powerpoint/2010/main" val="2522063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125" y="81348"/>
            <a:ext cx="7940675" cy="879860"/>
          </a:xfrm>
        </p:spPr>
        <p:txBody>
          <a:bodyPr>
            <a:normAutofit fontScale="90000"/>
          </a:bodyPr>
          <a:lstStyle/>
          <a:p>
            <a:r>
              <a:rPr lang="nb-NO" sz="3600" dirty="0" smtClean="0"/>
              <a:t>Item 15: </a:t>
            </a:r>
            <a:r>
              <a:rPr lang="nb-NO" sz="3600" dirty="0" err="1" smtClean="0"/>
              <a:t>Task</a:t>
            </a:r>
            <a:r>
              <a:rPr lang="nb-NO" sz="3600" dirty="0" smtClean="0"/>
              <a:t> </a:t>
            </a:r>
            <a:r>
              <a:rPr lang="nb-NO" sz="3600" dirty="0" err="1" smtClean="0"/>
              <a:t>groups</a:t>
            </a:r>
            <a:r>
              <a:rPr lang="nb-NO" sz="3600" dirty="0" smtClean="0"/>
              <a:t> </a:t>
            </a:r>
            <a:r>
              <a:rPr lang="nb-NO" sz="3600" dirty="0" err="1" smtClean="0"/>
              <a:t>members</a:t>
            </a:r>
            <a:r>
              <a:rPr lang="nb-NO" sz="3600" dirty="0" smtClean="0"/>
              <a:t> from INTAROS</a:t>
            </a:r>
            <a:endParaRPr lang="nb-NO"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2914738"/>
              </p:ext>
            </p:extLst>
          </p:nvPr>
        </p:nvGraphicFramePr>
        <p:xfrm>
          <a:off x="457200" y="2505073"/>
          <a:ext cx="8229600" cy="1654176"/>
        </p:xfrm>
        <a:graphic>
          <a:graphicData uri="http://schemas.openxmlformats.org/drawingml/2006/table">
            <a:tbl>
              <a:tblPr firstRow="1" bandRow="1">
                <a:tableStyleId>{5C22544A-7EE6-4342-B048-85BDC9FD1C3A}</a:tableStyleId>
              </a:tblPr>
              <a:tblGrid>
                <a:gridCol w="3035300"/>
                <a:gridCol w="5194300"/>
              </a:tblGrid>
              <a:tr h="413544">
                <a:tc>
                  <a:txBody>
                    <a:bodyPr/>
                    <a:lstStyle/>
                    <a:p>
                      <a:r>
                        <a:rPr lang="nb-NO" sz="2000" dirty="0" err="1" smtClean="0"/>
                        <a:t>Task</a:t>
                      </a:r>
                      <a:r>
                        <a:rPr lang="nb-NO" sz="2000" dirty="0" smtClean="0"/>
                        <a:t> Group</a:t>
                      </a:r>
                      <a:endParaRPr lang="nb-NO" sz="2000" dirty="0"/>
                    </a:p>
                  </a:txBody>
                  <a:tcPr/>
                </a:tc>
                <a:tc>
                  <a:txBody>
                    <a:bodyPr/>
                    <a:lstStyle/>
                    <a:p>
                      <a:r>
                        <a:rPr lang="nb-NO" sz="2000" dirty="0" err="1" smtClean="0"/>
                        <a:t>Members</a:t>
                      </a:r>
                      <a:r>
                        <a:rPr lang="nb-NO" sz="2000" dirty="0" smtClean="0"/>
                        <a:t> from INTAROS (</a:t>
                      </a:r>
                      <a:r>
                        <a:rPr lang="nb-NO" sz="2000" dirty="0" err="1" smtClean="0"/>
                        <a:t>proposed</a:t>
                      </a:r>
                      <a:r>
                        <a:rPr lang="nb-NO" sz="2000" dirty="0" smtClean="0"/>
                        <a:t>)</a:t>
                      </a:r>
                      <a:endParaRPr lang="nb-NO" sz="2000" dirty="0"/>
                    </a:p>
                  </a:txBody>
                  <a:tcPr/>
                </a:tc>
              </a:tr>
              <a:tr h="413544">
                <a:tc>
                  <a:txBody>
                    <a:bodyPr/>
                    <a:lstStyle/>
                    <a:p>
                      <a:r>
                        <a:rPr lang="nb-NO" sz="2000" dirty="0" smtClean="0"/>
                        <a:t>Stakeholder </a:t>
                      </a:r>
                      <a:r>
                        <a:rPr lang="nb-NO" sz="2000" dirty="0" err="1" smtClean="0"/>
                        <a:t>engagement</a:t>
                      </a:r>
                      <a:endParaRPr lang="nb-NO" sz="2000" dirty="0"/>
                    </a:p>
                  </a:txBody>
                  <a:tcPr/>
                </a:tc>
                <a:tc>
                  <a:txBody>
                    <a:bodyPr/>
                    <a:lstStyle/>
                    <a:p>
                      <a:r>
                        <a:rPr lang="nb-NO" sz="2000" dirty="0" smtClean="0"/>
                        <a:t>Stein Sandven/Erik Buch</a:t>
                      </a:r>
                      <a:endParaRPr lang="nb-NO" sz="2000" dirty="0"/>
                    </a:p>
                  </a:txBody>
                  <a:tcPr/>
                </a:tc>
              </a:tr>
              <a:tr h="413544">
                <a:tc>
                  <a:txBody>
                    <a:bodyPr/>
                    <a:lstStyle/>
                    <a:p>
                      <a:r>
                        <a:rPr lang="nb-NO" sz="2000" dirty="0" err="1" smtClean="0"/>
                        <a:t>Communication</a:t>
                      </a:r>
                      <a:endParaRPr lang="nb-NO" sz="2000" dirty="0"/>
                    </a:p>
                  </a:txBody>
                  <a:tcPr/>
                </a:tc>
                <a:tc>
                  <a:txBody>
                    <a:bodyPr/>
                    <a:lstStyle/>
                    <a:p>
                      <a:r>
                        <a:rPr lang="nb-NO" sz="2000" dirty="0" smtClean="0"/>
                        <a:t>Ned </a:t>
                      </a:r>
                      <a:r>
                        <a:rPr lang="nb-NO" sz="2000" dirty="0" err="1" smtClean="0"/>
                        <a:t>Dwyer</a:t>
                      </a:r>
                      <a:r>
                        <a:rPr lang="nb-NO" sz="2000" dirty="0" smtClean="0"/>
                        <a:t>/?</a:t>
                      </a:r>
                      <a:endParaRPr lang="nb-NO" sz="2000" dirty="0"/>
                    </a:p>
                  </a:txBody>
                  <a:tcPr/>
                </a:tc>
              </a:tr>
              <a:tr h="413544">
                <a:tc>
                  <a:txBody>
                    <a:bodyPr/>
                    <a:lstStyle/>
                    <a:p>
                      <a:r>
                        <a:rPr lang="nb-NO" sz="2000" dirty="0" smtClean="0"/>
                        <a:t>Data management</a:t>
                      </a:r>
                      <a:endParaRPr lang="nb-NO" sz="2000" dirty="0"/>
                    </a:p>
                  </a:txBody>
                  <a:tcPr/>
                </a:tc>
                <a:tc>
                  <a:txBody>
                    <a:bodyPr/>
                    <a:lstStyle/>
                    <a:p>
                      <a:r>
                        <a:rPr lang="nb-NO" sz="2000" dirty="0" smtClean="0"/>
                        <a:t>Pedro </a:t>
                      </a:r>
                      <a:r>
                        <a:rPr lang="nb-NO" sz="2000" dirty="0" err="1" smtClean="0"/>
                        <a:t>Goncalves</a:t>
                      </a:r>
                      <a:r>
                        <a:rPr lang="nb-NO" sz="2000" dirty="0" smtClean="0"/>
                        <a:t>/Torill Hamre</a:t>
                      </a:r>
                      <a:endParaRPr lang="nb-NO" sz="2000" dirty="0"/>
                    </a:p>
                  </a:txBody>
                  <a:tcPr/>
                </a:tc>
              </a:tr>
            </a:tbl>
          </a:graphicData>
        </a:graphic>
      </p:graphicFrame>
      <p:sp>
        <p:nvSpPr>
          <p:cNvPr id="5" name="TextBox 4"/>
          <p:cNvSpPr txBox="1"/>
          <p:nvPr/>
        </p:nvSpPr>
        <p:spPr>
          <a:xfrm>
            <a:off x="457200" y="1492250"/>
            <a:ext cx="8229600" cy="707886"/>
          </a:xfrm>
          <a:prstGeom prst="rect">
            <a:avLst/>
          </a:prstGeom>
          <a:noFill/>
        </p:spPr>
        <p:txBody>
          <a:bodyPr wrap="square" rtlCol="0">
            <a:spAutoFit/>
          </a:bodyPr>
          <a:lstStyle/>
          <a:p>
            <a:r>
              <a:rPr lang="nb-NO" sz="2000" dirty="0" smtClean="0"/>
              <a:t>INTAROS </a:t>
            </a:r>
            <a:r>
              <a:rPr lang="nb-NO" sz="2000" dirty="0" err="1" smtClean="0"/>
              <a:t>members</a:t>
            </a:r>
            <a:r>
              <a:rPr lang="nb-NO" sz="2000" dirty="0" smtClean="0"/>
              <a:t> </a:t>
            </a:r>
            <a:r>
              <a:rPr lang="nb-NO" sz="2000" dirty="0" err="1" smtClean="0"/>
              <a:t>of</a:t>
            </a:r>
            <a:r>
              <a:rPr lang="nb-NO" sz="2000" dirty="0" smtClean="0"/>
              <a:t> </a:t>
            </a:r>
            <a:r>
              <a:rPr lang="nb-NO" sz="2000" dirty="0" err="1" smtClean="0"/>
              <a:t>the</a:t>
            </a:r>
            <a:r>
              <a:rPr lang="nb-NO" sz="2000" dirty="0" smtClean="0"/>
              <a:t> </a:t>
            </a:r>
            <a:r>
              <a:rPr lang="nb-NO" sz="2000" dirty="0" err="1" smtClean="0"/>
              <a:t>Task</a:t>
            </a:r>
            <a:r>
              <a:rPr lang="nb-NO" sz="2000" dirty="0" smtClean="0"/>
              <a:t> </a:t>
            </a:r>
            <a:r>
              <a:rPr lang="nb-NO" sz="2000" dirty="0" err="1" smtClean="0"/>
              <a:t>groups</a:t>
            </a:r>
            <a:r>
              <a:rPr lang="nb-NO" sz="2000" dirty="0" smtClean="0"/>
              <a:t> </a:t>
            </a:r>
            <a:r>
              <a:rPr lang="nb-NO" sz="2000" dirty="0" err="1" smtClean="0"/>
              <a:t>should</a:t>
            </a:r>
            <a:r>
              <a:rPr lang="nb-NO" sz="2000" dirty="0" smtClean="0"/>
              <a:t> be </a:t>
            </a:r>
            <a:r>
              <a:rPr lang="nb-NO" sz="2000" dirty="0" err="1" smtClean="0"/>
              <a:t>appointed</a:t>
            </a:r>
            <a:r>
              <a:rPr lang="nb-NO" sz="2000" dirty="0" smtClean="0"/>
              <a:t> by </a:t>
            </a:r>
            <a:r>
              <a:rPr lang="nb-NO" sz="2000" dirty="0" err="1" smtClean="0"/>
              <a:t>the</a:t>
            </a:r>
            <a:r>
              <a:rPr lang="nb-NO" sz="2000" dirty="0" smtClean="0"/>
              <a:t> </a:t>
            </a:r>
            <a:r>
              <a:rPr lang="nb-NO" sz="2000" dirty="0" err="1" smtClean="0"/>
              <a:t>Steering</a:t>
            </a:r>
            <a:r>
              <a:rPr lang="nb-NO" sz="2000" dirty="0" smtClean="0"/>
              <a:t> Committee.</a:t>
            </a:r>
            <a:endParaRPr lang="nb-NO" sz="2000" dirty="0"/>
          </a:p>
        </p:txBody>
      </p:sp>
    </p:spTree>
    <p:extLst>
      <p:ext uri="{BB962C8B-B14F-4D97-AF65-F5344CB8AC3E}">
        <p14:creationId xmlns:p14="http://schemas.microsoft.com/office/powerpoint/2010/main" val="3890473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5457</TotalTime>
  <Words>1999</Words>
  <Application>Microsoft Macintosh PowerPoint</Application>
  <PresentationFormat>On-screen Show (4:3)</PresentationFormat>
  <Paragraphs>258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INTAROS Steering Committee  07 June 2017 0900 - 1600</vt:lpstr>
      <vt:lpstr>Agenda items</vt:lpstr>
      <vt:lpstr>Item 2: Actions from SC meeting 10 Jan</vt:lpstr>
      <vt:lpstr>Item 6: Stakeholder workshop on 5 May</vt:lpstr>
      <vt:lpstr>Item 13: Risk management: identify risk factors and mitigation actions (1)</vt:lpstr>
      <vt:lpstr>Item 13: Risk management: identify risk factors and mitigation actions (2)</vt:lpstr>
      <vt:lpstr>Item 13: Risk management: identify risk factors and mitigation actions (3)</vt:lpstr>
      <vt:lpstr>Item 14: Collaboration with  other projects and SAON</vt:lpstr>
      <vt:lpstr>Item 15: Task groups members from INTAROS</vt:lpstr>
      <vt:lpstr>Item 16: MoU with PRIC and CAA</vt:lpstr>
      <vt:lpstr>Milestones (year 1 and 2)</vt:lpstr>
      <vt:lpstr>INTAROS presentations autumn 2016</vt:lpstr>
      <vt:lpstr>Presentation of INTAROS in 2017 (1)</vt:lpstr>
      <vt:lpstr>Presentations of INTAROS in 2017 (2)</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Hanne Sagen</dc:creator>
  <cp:lastModifiedBy>Hanne Sagen</cp:lastModifiedBy>
  <cp:revision>211</cp:revision>
  <cp:lastPrinted>2017-06-06T09:03:07Z</cp:lastPrinted>
  <dcterms:created xsi:type="dcterms:W3CDTF">2016-11-24T09:34:15Z</dcterms:created>
  <dcterms:modified xsi:type="dcterms:W3CDTF">2017-07-03T07:24:09Z</dcterms:modified>
</cp:coreProperties>
</file>