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273" r:id="rId3"/>
    <p:sldId id="407" r:id="rId5"/>
    <p:sldId id="389" r:id="rId6"/>
    <p:sldId id="390" r:id="rId7"/>
    <p:sldId id="382" r:id="rId8"/>
    <p:sldId id="349" r:id="rId9"/>
    <p:sldId id="383" r:id="rId10"/>
    <p:sldId id="374" r:id="rId11"/>
    <p:sldId id="408" r:id="rId12"/>
    <p:sldId id="399" r:id="rId13"/>
    <p:sldId id="400" r:id="rId14"/>
    <p:sldId id="406" r:id="rId1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Default -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4.png" descr="Logo_AWI_RGB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158586" y="468819"/>
            <a:ext cx="2621834" cy="37991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" name="Shape 14"/>
          <p:cNvSpPr/>
          <p:nvPr/>
        </p:nvSpPr>
        <p:spPr>
          <a:xfrm>
            <a:off x="418689" y="996905"/>
            <a:ext cx="8361731" cy="2"/>
          </a:xfrm>
          <a:prstGeom prst="line">
            <a:avLst/>
          </a:prstGeom>
          <a:ln w="3175">
            <a:solidFill>
              <a:srgbClr val="404040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uFillTx/>
                <a:latin typeface="+mj-lt"/>
                <a:ea typeface="+mj-ea"/>
                <a:cs typeface="+mj-cs"/>
                <a:sym typeface="Helvetica" panose="020B0604020202020204"/>
              </a:defRPr>
            </a:pPr>
            <a:endParaRPr>
              <a:latin typeface="Calibri" panose="020F0502020204030204" charset="0"/>
            </a:endParaRPr>
          </a:p>
        </p:txBody>
      </p:sp>
      <p:pic>
        <p:nvPicPr>
          <p:cNvPr id="15" name="image1.jpeg" descr="HG_LOGO_S_ENG_RGB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7225569" y="6082874"/>
            <a:ext cx="936401" cy="4138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9" name="Group 19"/>
          <p:cNvGrpSpPr/>
          <p:nvPr/>
        </p:nvGrpSpPr>
        <p:grpSpPr>
          <a:xfrm>
            <a:off x="9088086" y="2084651"/>
            <a:ext cx="63904" cy="671250"/>
            <a:chOff x="0" y="-1"/>
            <a:chExt cx="63903" cy="671249"/>
          </a:xfrm>
        </p:grpSpPr>
        <p:sp>
          <p:nvSpPr>
            <p:cNvPr id="16" name="Shape 16"/>
            <p:cNvSpPr/>
            <p:nvPr/>
          </p:nvSpPr>
          <p:spPr>
            <a:xfrm>
              <a:off x="-1" y="-2"/>
              <a:ext cx="63905" cy="223751"/>
            </a:xfrm>
            <a:prstGeom prst="rect">
              <a:avLst/>
            </a:prstGeom>
            <a:solidFill>
              <a:srgbClr val="141313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</a:p>
          </p:txBody>
        </p:sp>
        <p:sp>
          <p:nvSpPr>
            <p:cNvPr id="17" name="Shape 17"/>
            <p:cNvSpPr/>
            <p:nvPr/>
          </p:nvSpPr>
          <p:spPr>
            <a:xfrm>
              <a:off x="-1" y="223748"/>
              <a:ext cx="63905" cy="223752"/>
            </a:xfrm>
            <a:prstGeom prst="rect">
              <a:avLst/>
            </a:prstGeom>
            <a:solidFill>
              <a:srgbClr val="86121C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</a:p>
          </p:txBody>
        </p:sp>
        <p:sp>
          <p:nvSpPr>
            <p:cNvPr id="18" name="Shape 18"/>
            <p:cNvSpPr/>
            <p:nvPr/>
          </p:nvSpPr>
          <p:spPr>
            <a:xfrm>
              <a:off x="-1" y="447498"/>
              <a:ext cx="63905" cy="223751"/>
            </a:xfrm>
            <a:prstGeom prst="rect">
              <a:avLst/>
            </a:prstGeom>
            <a:solidFill>
              <a:srgbClr val="E99423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</a:p>
          </p:txBody>
        </p:sp>
      </p:grp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hyperlink" Target="http://wrf-model.org/index.php" TargetMode="Externa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3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21.jpeg"/><Relationship Id="rId4" Type="http://schemas.openxmlformats.org/officeDocument/2006/relationships/image" Target="../media/image10.png"/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3.jpeg" descr="nmefc"/>
          <p:cNvPicPr/>
          <p:nvPr/>
        </p:nvPicPr>
        <p:blipFill>
          <a:blip r:embed="rId1"/>
          <a:stretch>
            <a:fillRect/>
          </a:stretch>
        </p:blipFill>
        <p:spPr>
          <a:xfrm>
            <a:off x="290830" y="180340"/>
            <a:ext cx="967740" cy="959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Shape 46"/>
          <p:cNvSpPr/>
          <p:nvPr/>
        </p:nvSpPr>
        <p:spPr>
          <a:xfrm>
            <a:off x="1011187" y="2230438"/>
            <a:ext cx="7121525" cy="5822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p>
            <a:pPr lvl="1" algn="ctr">
              <a:defRPr>
                <a:uFillTx/>
              </a:defRPr>
            </a:pPr>
            <a:r>
              <a:rPr lang="en-US" altLang="zh-CN" sz="3200" b="1" dirty="0" smtClean="0">
                <a:uFill>
                  <a:solidFill>
                    <a:srgbClr val="FFFFFF"/>
                  </a:solidFill>
                </a:uFill>
              </a:rPr>
              <a:t>NMEFC work that related to the MARIS</a:t>
            </a:r>
            <a:endParaRPr lang="en-US" altLang="zh-CN" sz="3200" b="1" dirty="0" smtClean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副标题 2"/>
          <p:cNvSpPr>
            <a:spLocks noGrp="1"/>
          </p:cNvSpPr>
          <p:nvPr/>
        </p:nvSpPr>
        <p:spPr>
          <a:xfrm>
            <a:off x="1106170" y="4643755"/>
            <a:ext cx="6931660" cy="1372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sz="24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293495" y="960120"/>
            <a:ext cx="7002780" cy="0"/>
          </a:xfrm>
          <a:prstGeom prst="line">
            <a:avLst/>
          </a:prstGeom>
          <a:ln w="28575" cmpd="dbl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hape 46"/>
          <p:cNvSpPr/>
          <p:nvPr/>
        </p:nvSpPr>
        <p:spPr>
          <a:xfrm>
            <a:off x="2091957" y="4519613"/>
            <a:ext cx="4959985" cy="73596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p>
            <a:pPr lvl="0" algn="ctr">
              <a:defRPr>
                <a:uFillTx/>
              </a:defRPr>
            </a:pPr>
            <a:r>
              <a:rPr lang="en-US" altLang="zh-CN" dirty="0" smtClean="0">
                <a:uFill>
                  <a:solidFill>
                    <a:srgbClr val="FFFFFF"/>
                  </a:solidFill>
                </a:uFill>
              </a:rPr>
              <a:t>Polar Environmental Research &amp; Forecasting Division</a:t>
            </a:r>
            <a:endParaRPr lang="en-US" altLang="zh-CN" dirty="0" smtClean="0">
              <a:uFill>
                <a:solidFill>
                  <a:srgbClr val="FFFFFF"/>
                </a:solidFill>
              </a:uFill>
            </a:endParaRPr>
          </a:p>
          <a:p>
            <a:pPr lvl="0" algn="ctr">
              <a:defRPr>
                <a:uFillTx/>
              </a:defRPr>
            </a:pPr>
            <a:r>
              <a:rPr lang="en-US" altLang="zh-CN" dirty="0" smtClean="0">
                <a:uFill>
                  <a:solidFill>
                    <a:srgbClr val="FFFFFF"/>
                  </a:solidFill>
                </a:uFill>
              </a:rPr>
              <a:t>Xi Liang, Lu Zhang, Lin Zhang</a:t>
            </a:r>
            <a:r>
              <a:rPr lang="en-US" altLang="zh-CN" sz="2400" dirty="0" smtClean="0">
                <a:uFill>
                  <a:solidFill>
                    <a:srgbClr val="FFFFFF"/>
                  </a:solidFill>
                </a:uFill>
              </a:rPr>
              <a:t> </a:t>
            </a:r>
            <a:endParaRPr lang="en-US" altLang="zh-CN" dirty="0" smtClean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3.jpeg" descr="nmefc"/>
          <p:cNvPicPr/>
          <p:nvPr/>
        </p:nvPicPr>
        <p:blipFill>
          <a:blip r:embed="rId1"/>
          <a:stretch>
            <a:fillRect/>
          </a:stretch>
        </p:blipFill>
        <p:spPr>
          <a:xfrm>
            <a:off x="290830" y="180340"/>
            <a:ext cx="967740" cy="959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cxnSp>
        <p:nvCxnSpPr>
          <p:cNvPr id="2" name="直接连接符 1"/>
          <p:cNvCxnSpPr/>
          <p:nvPr/>
        </p:nvCxnSpPr>
        <p:spPr>
          <a:xfrm>
            <a:off x="1293495" y="960120"/>
            <a:ext cx="7002780" cy="0"/>
          </a:xfrm>
          <a:prstGeom prst="line">
            <a:avLst/>
          </a:prstGeom>
          <a:ln w="28575" cmpd="dbl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2100262" y="475563"/>
            <a:ext cx="59302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 dirty="0" smtClean="0"/>
              <a:t>Other work: Arctic sea ice-ocean-atmosphere coupled model</a:t>
            </a:r>
            <a:endParaRPr lang="zh-CN" altLang="en-US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0" name="Rectangle 1"/>
          <p:cNvSpPr>
            <a:spLocks noChangeArrowheads="1"/>
          </p:cNvSpPr>
          <p:nvPr/>
        </p:nvSpPr>
        <p:spPr bwMode="auto">
          <a:xfrm>
            <a:off x="3133725" y="2090420"/>
            <a:ext cx="2651760" cy="2117725"/>
          </a:xfrm>
          <a:prstGeom prst="rect">
            <a:avLst/>
          </a:prstGeom>
          <a:solidFill>
            <a:srgbClr val="618FFD">
              <a:lumMod val="60000"/>
              <a:lumOff val="40000"/>
              <a:alpha val="49000"/>
            </a:srgbClr>
          </a:solidFill>
          <a:ln>
            <a:noFill/>
          </a:ln>
        </p:spPr>
        <p:txBody>
          <a:bodyPr tIns="91440" bIns="91440"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91" name="Rectangle 3"/>
          <p:cNvSpPr>
            <a:spLocks noChangeArrowheads="1"/>
          </p:cNvSpPr>
          <p:nvPr/>
        </p:nvSpPr>
        <p:spPr bwMode="auto">
          <a:xfrm>
            <a:off x="5836920" y="4138295"/>
            <a:ext cx="2244725" cy="2140585"/>
          </a:xfrm>
          <a:prstGeom prst="rect">
            <a:avLst/>
          </a:prstGeom>
          <a:solidFill>
            <a:srgbClr val="CC99FF"/>
          </a:solidFill>
          <a:ln w="12700">
            <a:solidFill>
              <a:srgbClr val="000000"/>
            </a:solidFill>
            <a:miter lim="800000"/>
          </a:ln>
        </p:spPr>
        <p:txBody>
          <a:bodyPr wrap="none" anchor="ctr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2" name="Rectangle 4"/>
          <p:cNvSpPr>
            <a:spLocks noChangeArrowheads="1"/>
          </p:cNvSpPr>
          <p:nvPr/>
        </p:nvSpPr>
        <p:spPr bwMode="auto">
          <a:xfrm>
            <a:off x="933450" y="4208145"/>
            <a:ext cx="2118995" cy="2070735"/>
          </a:xfrm>
          <a:prstGeom prst="rect">
            <a:avLst/>
          </a:prstGeom>
          <a:solidFill>
            <a:srgbClr val="FFCC99"/>
          </a:solidFill>
          <a:ln w="12700">
            <a:solidFill>
              <a:srgbClr val="000000"/>
            </a:solidFill>
            <a:miter lim="800000"/>
          </a:ln>
        </p:spPr>
        <p:txBody>
          <a:bodyPr wrap="none" anchor="ctr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3" name="Rectangle 5"/>
          <p:cNvSpPr>
            <a:spLocks noChangeArrowheads="1"/>
          </p:cNvSpPr>
          <p:nvPr/>
        </p:nvSpPr>
        <p:spPr bwMode="auto">
          <a:xfrm>
            <a:off x="3251200" y="2150110"/>
            <a:ext cx="2416175" cy="1988820"/>
          </a:xfrm>
          <a:prstGeom prst="rect">
            <a:avLst/>
          </a:prstGeom>
          <a:solidFill>
            <a:srgbClr val="618FFD"/>
          </a:solidFill>
          <a:ln w="12700">
            <a:solidFill>
              <a:srgbClr val="000000"/>
            </a:solidFill>
            <a:miter lim="800000"/>
          </a:ln>
        </p:spPr>
        <p:txBody>
          <a:bodyPr wrap="none" anchor="ctr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6" name="Text Box 9"/>
          <p:cNvSpPr txBox="1">
            <a:spLocks noChangeArrowheads="1"/>
          </p:cNvSpPr>
          <p:nvPr/>
        </p:nvSpPr>
        <p:spPr bwMode="auto">
          <a:xfrm>
            <a:off x="1320165" y="6252210"/>
            <a:ext cx="1357630" cy="46037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OCEAN</a:t>
            </a:r>
            <a:endParaRPr kumimoji="0" lang="en-US" altLang="zh-CN" sz="24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7" name="Text Box 10"/>
          <p:cNvSpPr txBox="1">
            <a:spLocks noChangeArrowheads="1"/>
          </p:cNvSpPr>
          <p:nvPr/>
        </p:nvSpPr>
        <p:spPr bwMode="auto">
          <a:xfrm>
            <a:off x="3251200" y="1689735"/>
            <a:ext cx="2416810" cy="46037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ATMOSPHERE</a:t>
            </a:r>
            <a:endParaRPr kumimoji="0" lang="en-US" altLang="zh-CN" sz="24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9" name="Line 12"/>
          <p:cNvSpPr>
            <a:spLocks noChangeShapeType="1"/>
          </p:cNvSpPr>
          <p:nvPr/>
        </p:nvSpPr>
        <p:spPr bwMode="auto">
          <a:xfrm>
            <a:off x="4652645" y="5373370"/>
            <a:ext cx="824865" cy="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tailEnd type="triangle" w="med" len="med"/>
          </a:ln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1" name="Line 14"/>
          <p:cNvSpPr>
            <a:spLocks noChangeShapeType="1"/>
          </p:cNvSpPr>
          <p:nvPr/>
        </p:nvSpPr>
        <p:spPr bwMode="auto">
          <a:xfrm>
            <a:off x="3460750" y="5372735"/>
            <a:ext cx="848995" cy="635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 type="triangle" w="med" len="med"/>
          </a:ln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3" name="Text Box 16"/>
          <p:cNvSpPr txBox="1">
            <a:spLocks noChangeArrowheads="1"/>
          </p:cNvSpPr>
          <p:nvPr/>
        </p:nvSpPr>
        <p:spPr bwMode="auto">
          <a:xfrm>
            <a:off x="4025265" y="5217795"/>
            <a:ext cx="906145" cy="306705"/>
          </a:xfrm>
          <a:prstGeom prst="rect">
            <a:avLst/>
          </a:prstGeom>
          <a:solidFill>
            <a:srgbClr val="919191"/>
          </a:solidFill>
          <a:ln w="12700">
            <a:noFill/>
            <a:miter lim="800000"/>
          </a:ln>
        </p:spPr>
        <p:txBody>
          <a:bodyPr wrap="square">
            <a:spAutoFit/>
          </a:bodyPr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MITgcm</a:t>
            </a:r>
            <a:endParaRPr kumimoji="0" lang="en-US" altLang="zh-CN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5" name="Text Box 18"/>
          <p:cNvSpPr txBox="1">
            <a:spLocks noChangeArrowheads="1"/>
          </p:cNvSpPr>
          <p:nvPr/>
        </p:nvSpPr>
        <p:spPr bwMode="auto">
          <a:xfrm rot="18927502">
            <a:off x="2405380" y="3461385"/>
            <a:ext cx="551815" cy="27559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SST</a:t>
            </a:r>
            <a:endParaRPr kumimoji="0" lang="en-US" altLang="zh-CN" sz="1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14" name="Group 19"/>
          <p:cNvGrpSpPr/>
          <p:nvPr/>
        </p:nvGrpSpPr>
        <p:grpSpPr bwMode="auto">
          <a:xfrm rot="18900000">
            <a:off x="1506977" y="3336126"/>
            <a:ext cx="1605593" cy="275977"/>
            <a:chOff x="996" y="1271"/>
            <a:chExt cx="1308" cy="223"/>
          </a:xfrm>
        </p:grpSpPr>
        <p:sp>
          <p:nvSpPr>
            <p:cNvPr id="225" name="Line 20"/>
            <p:cNvSpPr>
              <a:spLocks noChangeShapeType="1"/>
            </p:cNvSpPr>
            <p:nvPr/>
          </p:nvSpPr>
          <p:spPr bwMode="auto">
            <a:xfrm>
              <a:off x="1632" y="1392"/>
              <a:ext cx="672" cy="0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round/>
              <a:tailEnd type="triangle" w="med" len="med"/>
            </a:ln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Line 21"/>
            <p:cNvSpPr>
              <a:spLocks noChangeShapeType="1"/>
            </p:cNvSpPr>
            <p:nvPr/>
          </p:nvSpPr>
          <p:spPr bwMode="auto">
            <a:xfrm>
              <a:off x="996" y="1404"/>
              <a:ext cx="768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 type="triangle" w="med" len="med"/>
            </a:ln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Text Box 22"/>
            <p:cNvSpPr txBox="1">
              <a:spLocks noChangeArrowheads="1"/>
            </p:cNvSpPr>
            <p:nvPr/>
          </p:nvSpPr>
          <p:spPr bwMode="auto">
            <a:xfrm>
              <a:off x="1223" y="1271"/>
              <a:ext cx="830" cy="223"/>
            </a:xfrm>
            <a:prstGeom prst="rect">
              <a:avLst/>
            </a:prstGeom>
            <a:solidFill>
              <a:srgbClr val="919191"/>
            </a:solidFill>
            <a:ln w="12700">
              <a:noFill/>
              <a:miter lim="800000"/>
            </a:ln>
          </p:spPr>
          <p:txBody>
            <a:bodyPr wrap="square">
              <a:spAutoFit/>
            </a:bodyPr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Ccoupler-2</a:t>
              </a:r>
              <a:endPara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25"/>
          <p:cNvGrpSpPr/>
          <p:nvPr/>
        </p:nvGrpSpPr>
        <p:grpSpPr bwMode="auto">
          <a:xfrm rot="2700000">
            <a:off x="5916475" y="3008727"/>
            <a:ext cx="1659656" cy="274997"/>
            <a:chOff x="2496" y="1952"/>
            <a:chExt cx="1340" cy="224"/>
          </a:xfrm>
        </p:grpSpPr>
        <p:sp>
          <p:nvSpPr>
            <p:cNvPr id="222" name="Line 26"/>
            <p:cNvSpPr>
              <a:spLocks noChangeShapeType="1"/>
            </p:cNvSpPr>
            <p:nvPr/>
          </p:nvSpPr>
          <p:spPr bwMode="auto">
            <a:xfrm>
              <a:off x="3164" y="2068"/>
              <a:ext cx="672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tailEnd type="triangle" w="med" len="med"/>
            </a:ln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Line 27"/>
            <p:cNvSpPr>
              <a:spLocks noChangeShapeType="1"/>
            </p:cNvSpPr>
            <p:nvPr/>
          </p:nvSpPr>
          <p:spPr bwMode="auto">
            <a:xfrm>
              <a:off x="2496" y="2064"/>
              <a:ext cx="768" cy="0"/>
            </a:xfrm>
            <a:prstGeom prst="line">
              <a:avLst/>
            </a:prstGeom>
            <a:noFill/>
            <a:ln w="44450">
              <a:solidFill>
                <a:srgbClr val="000000"/>
              </a:solidFill>
              <a:round/>
              <a:headEnd type="triangle" w="med" len="med"/>
            </a:ln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Text Box 28"/>
            <p:cNvSpPr txBox="1">
              <a:spLocks noChangeArrowheads="1"/>
            </p:cNvSpPr>
            <p:nvPr/>
          </p:nvSpPr>
          <p:spPr bwMode="auto">
            <a:xfrm>
              <a:off x="2752" y="1952"/>
              <a:ext cx="797" cy="224"/>
            </a:xfrm>
            <a:prstGeom prst="rect">
              <a:avLst/>
            </a:prstGeom>
            <a:solidFill>
              <a:srgbClr val="919191"/>
            </a:solidFill>
            <a:ln w="12700">
              <a:noFill/>
              <a:miter lim="800000"/>
            </a:ln>
          </p:spPr>
          <p:txBody>
            <a:bodyPr wrap="square">
              <a:spAutoFit/>
            </a:bodyPr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Ccoupler2</a:t>
              </a:r>
              <a:endParaRPr kumimoji="0" lang="en-US" altLang="zh-CN" sz="1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214" name="Picture 34" descr="headerlef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79167"/>
          <a:stretch>
            <a:fillRect/>
          </a:stretch>
        </p:blipFill>
        <p:spPr bwMode="auto">
          <a:xfrm>
            <a:off x="5582920" y="2012950"/>
            <a:ext cx="294640" cy="19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 Box 17"/>
          <p:cNvSpPr txBox="1">
            <a:spLocks noChangeArrowheads="1"/>
          </p:cNvSpPr>
          <p:nvPr/>
        </p:nvSpPr>
        <p:spPr bwMode="auto">
          <a:xfrm rot="18945751">
            <a:off x="895985" y="2905125"/>
            <a:ext cx="2397760" cy="46037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</a:rPr>
              <a:t>Uwind, Vwind, Tair</a:t>
            </a: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</a:rPr>
              <a:t>,</a:t>
            </a:r>
            <a:r>
              <a:rPr lang="zh-CN" altLang="en-US" sz="1200" b="1">
                <a:solidFill>
                  <a:schemeClr val="accent5"/>
                </a:solidFill>
                <a:sym typeface="+mn-ea"/>
              </a:rPr>
              <a:t>swdown</a:t>
            </a:r>
            <a:r>
              <a:rPr lang="en-US" altLang="zh-CN" sz="1200" b="1">
                <a:solidFill>
                  <a:schemeClr val="accent5"/>
                </a:solidFill>
                <a:sym typeface="+mn-ea"/>
              </a:rPr>
              <a:t>, lwdown,</a:t>
            </a: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</a:rPr>
              <a:t> rain, huminity </a:t>
            </a:r>
            <a:endParaRPr kumimoji="0" lang="en-US" altLang="zh-CN" sz="1200" b="1" i="0" u="none" strike="noStrike" kern="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8" name="Text Box 11"/>
          <p:cNvSpPr txBox="1">
            <a:spLocks noChangeArrowheads="1"/>
          </p:cNvSpPr>
          <p:nvPr/>
        </p:nvSpPr>
        <p:spPr bwMode="auto">
          <a:xfrm>
            <a:off x="6414135" y="6237605"/>
            <a:ext cx="1321435" cy="46037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Sea Ice</a:t>
            </a:r>
            <a:endParaRPr kumimoji="0" lang="en-US" altLang="zh-CN" sz="24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460" y="6012180"/>
            <a:ext cx="461645" cy="1657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825" y="6043295"/>
            <a:ext cx="461645" cy="165735"/>
          </a:xfrm>
          <a:prstGeom prst="rect">
            <a:avLst/>
          </a:prstGeom>
        </p:spPr>
      </p:pic>
      <p:sp>
        <p:nvSpPr>
          <p:cNvPr id="20" name="Text Box 23"/>
          <p:cNvSpPr txBox="1">
            <a:spLocks noChangeArrowheads="1"/>
          </p:cNvSpPr>
          <p:nvPr/>
        </p:nvSpPr>
        <p:spPr bwMode="auto">
          <a:xfrm rot="2767334">
            <a:off x="5455920" y="3177540"/>
            <a:ext cx="1910715" cy="46037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t>SIC, SIH, snow depth, ice flag, snow precip</a:t>
            </a:r>
            <a:endParaRPr kumimoji="0" lang="en-US" sz="1200" b="1" i="0" u="none" strike="noStrike" kern="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3514725" y="4646295"/>
            <a:ext cx="1962785" cy="46037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SIC, SIH, ice stress,salt flux, heat flux</a:t>
            </a:r>
            <a:endParaRPr kumimoji="0" lang="en-US" sz="1200" b="1" i="0" u="none" strike="noStrike" kern="0" cap="none" spc="0" normalizeH="0" baseline="0" noProof="0" dirty="0" err="1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3251200" y="5575300"/>
            <a:ext cx="2773680" cy="27559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</a:rPr>
              <a:t>SST, SSS, surface current,swflux</a:t>
            </a:r>
            <a:endParaRPr kumimoji="0" lang="en-US" sz="1200" b="1" i="0" u="none" strike="noStrike" kern="0" cap="none" spc="0" normalizeH="0" baseline="0" noProof="0" dirty="0" err="1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01060" y="2237740"/>
            <a:ext cx="222631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Polar WRF 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1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horizontal resolution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：27km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time step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120s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grid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：306*306*60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0285" y="4060825"/>
            <a:ext cx="196469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MITgcm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endParaRPr lang="zh-CN" altLang="en-US" sz="1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ocean model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horizontal resolution</a:t>
            </a:r>
            <a:r>
              <a:rPr lang="zh-CN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18km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time step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1200s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grid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420*384*50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 rot="2625750">
            <a:off x="5875655" y="2665730"/>
            <a:ext cx="2397760" cy="460375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</a:rPr>
              <a:t>Uwind, Vwind, Tair</a:t>
            </a: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</a:rPr>
              <a:t>,</a:t>
            </a:r>
            <a:r>
              <a:rPr lang="zh-CN" altLang="en-US" sz="1200" b="1">
                <a:solidFill>
                  <a:schemeClr val="accent5"/>
                </a:solidFill>
                <a:sym typeface="+mn-ea"/>
              </a:rPr>
              <a:t>swdown</a:t>
            </a:r>
            <a:r>
              <a:rPr lang="en-US" altLang="zh-CN" sz="1200" b="1">
                <a:solidFill>
                  <a:schemeClr val="accent5"/>
                </a:solidFill>
                <a:sym typeface="+mn-ea"/>
              </a:rPr>
              <a:t>, lwdown,</a:t>
            </a:r>
            <a:r>
              <a:rPr kumimoji="0" lang="en-US" altLang="zh-CN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</a:rPr>
              <a:t> rain, huminity </a:t>
            </a:r>
            <a:endParaRPr kumimoji="0" lang="en-US" altLang="zh-CN" sz="1200" b="1" i="0" u="none" strike="noStrike" kern="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976620" y="4276090"/>
            <a:ext cx="1964690" cy="1522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MITgcm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endParaRPr lang="zh-CN" altLang="en-US" sz="1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sea ice model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VP dynamics+zero-layer thermodynamics</a:t>
            </a:r>
            <a:endParaRPr lang="en-US" altLang="zh-CN"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grid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420*384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rcRect l="10787" r="22048"/>
          <a:stretch>
            <a:fillRect/>
          </a:stretch>
        </p:blipFill>
        <p:spPr>
          <a:xfrm>
            <a:off x="338455" y="1383030"/>
            <a:ext cx="1422400" cy="1588770"/>
          </a:xfrm>
          <a:prstGeom prst="rect">
            <a:avLst/>
          </a:prstGeom>
        </p:spPr>
      </p:pic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40360" y="1112520"/>
            <a:ext cx="2712085" cy="521970"/>
          </a:xfrm>
          <a:prstGeom prst="rect">
            <a:avLst/>
          </a:prstGeom>
          <a:noFill/>
          <a:ln w="12700">
            <a:noFill/>
            <a:miter lim="800000"/>
          </a:ln>
        </p:spPr>
        <p:txBody>
          <a:bodyPr wrap="square">
            <a:spAutoFit/>
          </a:bodyPr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Model domain: blue-PWRF</a:t>
            </a:r>
            <a:endParaRPr kumimoji="0" lang="en-US" altLang="zh-CN" sz="14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rPr>
              <a:t>                          green-MITgcm</a:t>
            </a:r>
            <a:endParaRPr kumimoji="0" lang="en-US" altLang="zh-CN" sz="14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652645" y="1112520"/>
            <a:ext cx="3929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Coupler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sz="20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C-coupler2</a:t>
            </a:r>
            <a:endParaRPr lang="en-US" altLang="zh-CN" sz="2000" b="1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0" name="图片 29" descr="0d338744ebf81a4c4f09f9b9d92a6059252da6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5385" y="934085"/>
            <a:ext cx="878840" cy="8788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3.jpeg" descr="nmefc"/>
          <p:cNvPicPr/>
          <p:nvPr/>
        </p:nvPicPr>
        <p:blipFill>
          <a:blip r:embed="rId1"/>
          <a:stretch>
            <a:fillRect/>
          </a:stretch>
        </p:blipFill>
        <p:spPr>
          <a:xfrm>
            <a:off x="290830" y="180340"/>
            <a:ext cx="967740" cy="959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cxnSp>
        <p:nvCxnSpPr>
          <p:cNvPr id="2" name="直接连接符 1"/>
          <p:cNvCxnSpPr/>
          <p:nvPr/>
        </p:nvCxnSpPr>
        <p:spPr>
          <a:xfrm>
            <a:off x="1293495" y="960120"/>
            <a:ext cx="7002780" cy="0"/>
          </a:xfrm>
          <a:prstGeom prst="line">
            <a:avLst/>
          </a:prstGeom>
          <a:ln w="28575" cmpd="dbl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90830" y="1290955"/>
            <a:ext cx="6600825" cy="232410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296545" marR="0" lvl="0" indent="-296545" algn="l" defTabSz="914400" rtl="0" eaLnBrk="1" fontAlgn="ctr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lt"/>
              <a:buAutoNum type="arabicPeriod"/>
              <a:defRPr/>
            </a:pPr>
            <a:r>
              <a:rPr kumimoji="0" lang="en-US" altLang="zh-CN" sz="1200" b="1" i="0" u="none" strike="noStrike" kern="1200" cap="none" spc="13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Configuration Phase</a:t>
            </a:r>
            <a:r>
              <a:rPr kumimoji="0" lang="zh-CN" altLang="en-US" sz="1200" b="1" i="0" u="none" strike="noStrike" kern="1200" cap="none" spc="13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endParaRPr kumimoji="0" lang="en-US" altLang="zh-CN" sz="1200" b="1" i="0" u="none" strike="noStrike" kern="1200" cap="none" spc="133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533400" marR="0" lvl="1" indent="-169545" algn="l" defTabSz="914400" rtl="0" eaLnBrk="1" fontAlgn="ctr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+mj-ea"/>
              <a:buAutoNum type="circleNumDbPlain"/>
              <a:defRPr/>
            </a:pPr>
            <a:r>
              <a:rPr kumimoji="0" lang="en-US" altLang="zh-CN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model grids matching</a:t>
            </a:r>
            <a:r>
              <a:rPr kumimoji="0" lang="zh-CN" altLang="en-US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Done</a:t>
            </a:r>
            <a:r>
              <a:rPr kumimoji="0" lang="zh-CN" altLang="en-US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</a:t>
            </a:r>
            <a:endParaRPr kumimoji="0" lang="zh-CN" altLang="en-US" sz="1400" b="0" i="0" u="none" strike="noStrike" kern="1200" cap="none" spc="113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533400" marR="0" lvl="1" indent="-169545" algn="l" defTabSz="914400" rtl="0" eaLnBrk="1" fontAlgn="ctr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+mj-ea"/>
              <a:buAutoNum type="circleNumDbPlain"/>
              <a:defRPr/>
            </a:pPr>
            <a:r>
              <a:rPr kumimoji="0" lang="en-US" altLang="zh-CN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land-sea matching</a:t>
            </a:r>
            <a:r>
              <a:rPr kumimoji="0" lang="zh-CN" altLang="en-US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Done</a:t>
            </a:r>
            <a:r>
              <a:rPr kumimoji="0" lang="zh-CN" altLang="en-US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</a:t>
            </a:r>
            <a:endParaRPr kumimoji="0" lang="zh-CN" altLang="en-US" sz="1400" b="0" i="0" u="none" strike="noStrike" kern="1200" cap="none" spc="113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533400" marR="0" lvl="1" indent="-169545" algn="l" defTabSz="914400" rtl="0" eaLnBrk="1" fontAlgn="ctr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+mj-ea"/>
              <a:buAutoNum type="circleNumDbPlain"/>
              <a:defRPr/>
            </a:pPr>
            <a:r>
              <a:rPr kumimoji="0" lang="en-US" altLang="zh-CN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coupling flux testing</a:t>
            </a:r>
            <a:r>
              <a:rPr kumimoji="0" lang="zh-CN" altLang="en-US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Done</a:t>
            </a:r>
            <a:r>
              <a:rPr kumimoji="0" lang="zh-CN" altLang="en-US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</a:t>
            </a:r>
            <a:endParaRPr kumimoji="0" lang="zh-CN" altLang="en-US" sz="1400" b="0" i="0" u="none" strike="noStrike" kern="1200" cap="none" spc="113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533400" marR="0" lvl="1" indent="-169545" algn="l" defTabSz="914400" rtl="0" eaLnBrk="1" fontAlgn="ctr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+mj-ea"/>
              <a:buAutoNum type="circleNumDbPlain"/>
              <a:defRPr/>
            </a:pPr>
            <a:r>
              <a:rPr kumimoji="0" lang="en-US" altLang="zh-CN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model tunning</a:t>
            </a:r>
            <a:r>
              <a:rPr kumimoji="0" lang="zh-CN" altLang="en-US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Doing</a:t>
            </a:r>
            <a:r>
              <a:rPr kumimoji="0" lang="zh-CN" altLang="en-US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</a:t>
            </a:r>
            <a:endParaRPr kumimoji="0" lang="zh-CN" altLang="en-US" sz="1400" b="0" i="0" u="none" strike="noStrike" kern="1200" cap="none" spc="113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533400" marR="0" lvl="1" indent="-169545" algn="l" defTabSz="914400" rtl="0" eaLnBrk="1" fontAlgn="ctr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+mj-ea"/>
              <a:buAutoNum type="circleNumDbPlain"/>
              <a:defRPr/>
            </a:pPr>
            <a:r>
              <a:rPr kumimoji="0" lang="en-US" altLang="zh-CN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prediction system configuration</a:t>
            </a:r>
            <a:r>
              <a:rPr kumimoji="0" lang="zh-CN" altLang="en-US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...</a:t>
            </a:r>
            <a:r>
              <a:rPr kumimoji="0" lang="zh-CN" altLang="en-US" sz="1400" b="0" i="0" u="none" strike="noStrike" kern="1200" cap="none" spc="11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</a:t>
            </a:r>
            <a:endParaRPr kumimoji="0" lang="zh-CN" altLang="en-US" sz="1400" b="0" i="0" u="none" strike="noStrike" kern="1200" cap="none" spc="113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363855" marR="0" lvl="1" indent="0" algn="l" defTabSz="914400" rtl="0" eaLnBrk="1" fontAlgn="ctr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+mj-ea"/>
              <a:buNone/>
              <a:defRPr/>
            </a:pPr>
            <a:endParaRPr kumimoji="0" lang="zh-CN" altLang="en-US" sz="1400" b="0" i="0" u="none" strike="noStrike" kern="1200" cap="none" spc="113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图片 5" descr="17878279e474937d38a8ec5018affd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" y="4262120"/>
            <a:ext cx="3998595" cy="1999615"/>
          </a:xfrm>
          <a:prstGeom prst="rect">
            <a:avLst/>
          </a:prstGeom>
        </p:spPr>
      </p:pic>
      <p:pic>
        <p:nvPicPr>
          <p:cNvPr id="7" name="图片 6" descr="c61ed5e76446cb369492331d023a2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5" y="4262120"/>
            <a:ext cx="4037330" cy="199961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74650" y="3615055"/>
            <a:ext cx="6600825" cy="31178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R="0" lvl="0" indent="0" algn="l" defTabSz="914400" rtl="0" eaLnBrk="1" fontAlgn="ctr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j-lt"/>
              <a:buNone/>
              <a:defRPr/>
            </a:pPr>
            <a:r>
              <a:rPr kumimoji="0" lang="en-US" altLang="zh-CN" sz="1200" b="1" i="0" u="none" strike="noStrike" kern="1200" cap="none" spc="13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 Preliminary results</a:t>
            </a:r>
            <a:r>
              <a:rPr kumimoji="0" lang="zh-CN" altLang="en-US" sz="1200" b="1" i="0" u="none" strike="noStrike" kern="1200" cap="none" spc="13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200" b="1" i="0" u="none" strike="noStrike" kern="1200" cap="none" spc="13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2012</a:t>
            </a:r>
            <a:r>
              <a:rPr kumimoji="0" lang="zh-CN" altLang="en-US" sz="1200" b="1" i="0" u="none" strike="noStrike" kern="1200" cap="none" spc="13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</a:t>
            </a:r>
            <a:r>
              <a:rPr kumimoji="0" lang="en-US" altLang="zh-CN" sz="1200" b="1" i="0" u="none" strike="noStrike" kern="1200" cap="none" spc="133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:</a:t>
            </a:r>
            <a:endParaRPr kumimoji="0" lang="en-US" altLang="zh-CN" sz="1200" b="1" i="0" u="none" strike="noStrike" kern="1200" cap="none" spc="133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33195" y="4010025"/>
            <a:ext cx="2526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 ice thickness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61610" y="4010025"/>
            <a:ext cx="2205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 ice concentration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7425" y="5078095"/>
            <a:ext cx="1713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CS2SMOS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91275" y="4785360"/>
            <a:ext cx="1294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OSISAF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56092" y="475563"/>
            <a:ext cx="59302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b="1" dirty="0" smtClean="0">
                <a:sym typeface="+mn-ea"/>
              </a:rPr>
              <a:t>Other work: </a:t>
            </a:r>
            <a:r>
              <a:rPr lang="en-US" altLang="zh-CN" b="1" dirty="0" smtClean="0"/>
              <a:t>Arctic sea ice-ocean-atmosphere coupled model</a:t>
            </a:r>
            <a:endParaRPr lang="zh-CN" altLang="en-US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3.jpeg" descr="nmefc"/>
          <p:cNvPicPr/>
          <p:nvPr/>
        </p:nvPicPr>
        <p:blipFill>
          <a:blip r:embed="rId1"/>
          <a:stretch>
            <a:fillRect/>
          </a:stretch>
        </p:blipFill>
        <p:spPr>
          <a:xfrm>
            <a:off x="290830" y="180340"/>
            <a:ext cx="967740" cy="959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cxnSp>
        <p:nvCxnSpPr>
          <p:cNvPr id="6" name="直接连接符 5"/>
          <p:cNvCxnSpPr/>
          <p:nvPr/>
        </p:nvCxnSpPr>
        <p:spPr>
          <a:xfrm>
            <a:off x="1293495" y="960120"/>
            <a:ext cx="7002780" cy="0"/>
          </a:xfrm>
          <a:prstGeom prst="line">
            <a:avLst/>
          </a:prstGeom>
          <a:ln w="28575" cmpd="dbl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"/>
          <p:cNvSpPr txBox="1"/>
          <p:nvPr/>
        </p:nvSpPr>
        <p:spPr>
          <a:xfrm>
            <a:off x="1900555" y="475615"/>
            <a:ext cx="3388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/>
              <a:t>Future plans</a:t>
            </a:r>
            <a:r>
              <a:rPr lang="zh-CN" altLang="en-US" b="1" dirty="0"/>
              <a:t>：</a:t>
            </a:r>
            <a:endParaRPr lang="zh-CN" altLang="en-US" b="1" dirty="0"/>
          </a:p>
        </p:txBody>
      </p:sp>
      <p:sp>
        <p:nvSpPr>
          <p:cNvPr id="8" name="内容占位符 7"/>
          <p:cNvSpPr>
            <a:spLocks noGrp="1"/>
          </p:cNvSpPr>
          <p:nvPr/>
        </p:nvSpPr>
        <p:spPr>
          <a:xfrm>
            <a:off x="172085" y="1002030"/>
            <a:ext cx="8569960" cy="153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SzPct val="80000"/>
              <a:buNone/>
            </a:pPr>
            <a:endParaRPr lang="zh-CN" sz="1600" b="1" dirty="0" smtClean="0">
              <a:sym typeface="+mn-ea"/>
            </a:endParaRPr>
          </a:p>
          <a:p>
            <a:pPr marL="514350" indent="-431800">
              <a:buSzPct val="80000"/>
              <a:buFont typeface="Wingdings" panose="05000000000000000000" pitchFamily="2" charset="2"/>
              <a:buChar char="l"/>
            </a:pPr>
            <a:r>
              <a:rPr lang="en-US" sz="1200" b="1" dirty="0" smtClean="0">
                <a:sym typeface="+mn-ea"/>
              </a:rPr>
              <a:t>Arctic sea ice-ocean-atmosphere coupled prediction system</a:t>
            </a:r>
            <a:r>
              <a:rPr lang="zh-CN" altLang="en-US" sz="1200" b="1" dirty="0" smtClean="0">
                <a:sym typeface="+mn-ea"/>
              </a:rPr>
              <a:t>，</a:t>
            </a:r>
            <a:r>
              <a:rPr lang="en-US" altLang="zh-CN" sz="1200" b="1" dirty="0" smtClean="0">
                <a:sym typeface="+mn-ea"/>
              </a:rPr>
              <a:t>horizontal resolution: 18 km</a:t>
            </a:r>
            <a:r>
              <a:rPr lang="zh-CN" altLang="en-US" sz="1200" b="1" dirty="0" smtClean="0">
                <a:sym typeface="+mn-ea"/>
              </a:rPr>
              <a:t>：</a:t>
            </a:r>
            <a:r>
              <a:rPr lang="en-US" altLang="zh-CN" sz="1200" b="1" dirty="0" smtClean="0">
                <a:sym typeface="+mn-ea"/>
              </a:rPr>
              <a:t>seasonal sea ice prediction </a:t>
            </a:r>
            <a:r>
              <a:rPr lang="en-US" altLang="zh-CN" sz="1200" b="1" dirty="0" smtClean="0">
                <a:solidFill>
                  <a:srgbClr val="FF0000"/>
                </a:solidFill>
                <a:sym typeface="+mn-ea"/>
              </a:rPr>
              <a:t>(</a:t>
            </a:r>
            <a:r>
              <a:rPr lang="en-US" altLang="zh-CN" sz="1200" b="1" dirty="0" smtClean="0">
                <a:solidFill>
                  <a:srgbClr val="FF0000"/>
                </a:solidFill>
                <a:sym typeface="+mn-ea"/>
              </a:rPr>
              <a:t>supported by a Project of MOST</a:t>
            </a:r>
            <a:r>
              <a:rPr lang="en-US" altLang="zh-CN" sz="1200" b="1" dirty="0" smtClean="0">
                <a:solidFill>
                  <a:srgbClr val="FF0000"/>
                </a:solidFill>
                <a:sym typeface="+mn-ea"/>
              </a:rPr>
              <a:t>)</a:t>
            </a:r>
            <a:endParaRPr lang="en-US" altLang="zh-CN" sz="1200" b="1" dirty="0" smtClean="0">
              <a:solidFill>
                <a:srgbClr val="FF0000"/>
              </a:solidFill>
              <a:sym typeface="+mn-ea"/>
            </a:endParaRPr>
          </a:p>
          <a:p>
            <a:pPr marL="514350" indent="-431800">
              <a:buSzPct val="80000"/>
              <a:buFont typeface="Wingdings" panose="05000000000000000000" pitchFamily="2" charset="2"/>
              <a:buChar char="l"/>
            </a:pPr>
            <a:r>
              <a:rPr lang="en-US" altLang="zh-CN" sz="1200" b="1" dirty="0" smtClean="0">
                <a:sym typeface="+mn-ea"/>
              </a:rPr>
              <a:t>ArcIOPS v2.0, horizontal rsolution: </a:t>
            </a:r>
            <a:r>
              <a:rPr lang="en-US" sz="1200" b="1" dirty="0" smtClean="0">
                <a:sym typeface="+mn-ea"/>
              </a:rPr>
              <a:t>4</a:t>
            </a:r>
            <a:r>
              <a:rPr lang="en-US" altLang="zh-CN" sz="1200" b="1" dirty="0" smtClean="0">
                <a:sym typeface="+mn-ea"/>
              </a:rPr>
              <a:t>.5km: pan-Arctic synoptic sea ice forecasting</a:t>
            </a:r>
            <a:r>
              <a:rPr lang="en-US" altLang="zh-CN" sz="1200" b="1" dirty="0" smtClean="0">
                <a:solidFill>
                  <a:srgbClr val="FF0000"/>
                </a:solidFill>
                <a:sym typeface="+mn-ea"/>
              </a:rPr>
              <a:t> (MARIS)</a:t>
            </a:r>
            <a:endParaRPr lang="zh-CN" sz="1200" b="1" dirty="0" smtClean="0">
              <a:sym typeface="+mn-ea"/>
            </a:endParaRPr>
          </a:p>
          <a:p>
            <a:pPr marL="514350" indent="-431800">
              <a:buSzPct val="80000"/>
              <a:buFont typeface="Wingdings" panose="05000000000000000000" pitchFamily="2" charset="2"/>
              <a:buChar char="l"/>
            </a:pPr>
            <a:r>
              <a:rPr lang="en-US" altLang="zh-CN" sz="1200" b="1" dirty="0" smtClean="0">
                <a:sym typeface="+mn-ea"/>
              </a:rPr>
              <a:t>Laptev Sea</a:t>
            </a:r>
            <a:r>
              <a:rPr lang="zh-CN" sz="1200" b="1" dirty="0" smtClean="0">
                <a:sym typeface="+mn-ea"/>
              </a:rPr>
              <a:t> </a:t>
            </a:r>
            <a:r>
              <a:rPr lang="en-US" altLang="zh-CN" sz="1200" b="1" dirty="0" smtClean="0">
                <a:sym typeface="+mn-ea"/>
              </a:rPr>
              <a:t>sea ice forecasting system, horizontal resolution: 1 km</a:t>
            </a:r>
            <a:r>
              <a:rPr lang="zh-CN" sz="1200" b="1" dirty="0" smtClean="0">
                <a:sym typeface="+mn-ea"/>
              </a:rPr>
              <a:t>：</a:t>
            </a:r>
            <a:r>
              <a:rPr lang="en-US" altLang="zh-CN" sz="1200" b="1" dirty="0" smtClean="0">
                <a:sym typeface="+mn-ea"/>
              </a:rPr>
              <a:t>seaway synoptic sea ice forecasting </a:t>
            </a:r>
            <a:r>
              <a:rPr lang="en-US" altLang="zh-CN" sz="1200" b="1" dirty="0" smtClean="0">
                <a:solidFill>
                  <a:srgbClr val="FF0000"/>
                </a:solidFill>
                <a:sym typeface="+mn-ea"/>
              </a:rPr>
              <a:t>(maybe supported by a Chinese-Norwegian Collaboration Project of MOST)</a:t>
            </a:r>
            <a:endParaRPr lang="zh-CN" sz="1200" b="1" dirty="0" smtClean="0">
              <a:sym typeface="+mn-ea"/>
            </a:endParaRPr>
          </a:p>
          <a:p>
            <a:pPr marL="514350" indent="-431800">
              <a:buSzPct val="80000"/>
              <a:buFont typeface="Wingdings" panose="05000000000000000000" pitchFamily="2" charset="2"/>
              <a:buChar char="l"/>
            </a:pPr>
            <a:endParaRPr lang="zh-CN" sz="1600" b="1" dirty="0" smtClean="0">
              <a:sym typeface="+mn-ea"/>
            </a:endParaRPr>
          </a:p>
          <a:p>
            <a:pPr marL="514350" indent="-431800">
              <a:buSzPct val="80000"/>
              <a:buFont typeface="Wingdings" panose="05000000000000000000" pitchFamily="2" charset="2"/>
              <a:buChar char="l"/>
            </a:pPr>
            <a:endParaRPr lang="zh-CN" sz="1600" b="1" dirty="0" smtClean="0">
              <a:sym typeface="+mn-ea"/>
            </a:endParaRPr>
          </a:p>
          <a:p>
            <a:pPr marL="514350" indent="-431800">
              <a:buSzPct val="80000"/>
              <a:buFont typeface="Wingdings" panose="05000000000000000000" pitchFamily="2" charset="2"/>
              <a:buChar char="l"/>
            </a:pPr>
            <a:endParaRPr lang="zh-CN" sz="1600" b="1" dirty="0" smtClean="0">
              <a:sym typeface="+mn-ea"/>
            </a:endParaRPr>
          </a:p>
          <a:p>
            <a:pPr marL="514350" indent="-431800">
              <a:buSzPct val="80000"/>
              <a:buFont typeface="Wingdings" panose="05000000000000000000" pitchFamily="2" charset="2"/>
              <a:buChar char="l"/>
            </a:pPr>
            <a:endParaRPr lang="en-US" altLang="zh-CN" sz="1600" b="1" dirty="0" smtClean="0">
              <a:sym typeface="+mn-ea"/>
            </a:endParaRPr>
          </a:p>
          <a:p>
            <a:pPr marL="514350" indent="-431800">
              <a:buSzPct val="80000"/>
              <a:buFont typeface="Wingdings" panose="05000000000000000000" pitchFamily="2" charset="2"/>
              <a:buChar char="l"/>
            </a:pPr>
            <a:endParaRPr lang="en-US" altLang="zh-CN" sz="1600" b="1" dirty="0" smtClean="0">
              <a:sym typeface="+mn-ea"/>
            </a:endParaRPr>
          </a:p>
          <a:p>
            <a:pPr marL="514350" indent="-514350"/>
            <a:endParaRPr lang="en-US" altLang="zh-CN" sz="2800" dirty="0" smtClean="0"/>
          </a:p>
          <a:p>
            <a:pPr marL="514350" indent="-514350"/>
            <a:endParaRPr lang="en-US" altLang="zh-CN" sz="3600" dirty="0" smtClean="0"/>
          </a:p>
          <a:p>
            <a:pPr marL="514350" indent="-514350"/>
            <a:endParaRPr lang="en-US" altLang="zh-CN" sz="3600" dirty="0" smtClean="0"/>
          </a:p>
          <a:p>
            <a:endParaRPr lang="zh-CN" altLang="en-US" dirty="0"/>
          </a:p>
        </p:txBody>
      </p:sp>
      <p:pic>
        <p:nvPicPr>
          <p:cNvPr id="4" name="图片 3" descr="SIC_201309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70" y="2468245"/>
            <a:ext cx="4017010" cy="40170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783455" y="3271520"/>
            <a:ext cx="38874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b="1">
                <a:solidFill>
                  <a:srgbClr val="FF0000"/>
                </a:solidFill>
                <a:ea typeface="宋体" panose="02010600030101010101" pitchFamily="2" charset="-122"/>
              </a:rPr>
              <a:t>Integrated sea ice service from seasonal sea ice prediction, to pan-Arctic synoptic sea ice forecasting, to seaway synoptic sea ice forecasting.</a:t>
            </a:r>
            <a:endParaRPr lang="en-US" altLang="zh-CN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3.jpeg" descr="nmefc"/>
          <p:cNvPicPr/>
          <p:nvPr/>
        </p:nvPicPr>
        <p:blipFill>
          <a:blip r:embed="rId1"/>
          <a:stretch>
            <a:fillRect/>
          </a:stretch>
        </p:blipFill>
        <p:spPr>
          <a:xfrm>
            <a:off x="290830" y="180340"/>
            <a:ext cx="967740" cy="959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Shape 46"/>
          <p:cNvSpPr/>
          <p:nvPr/>
        </p:nvSpPr>
        <p:spPr>
          <a:xfrm>
            <a:off x="891172" y="2173288"/>
            <a:ext cx="6934835" cy="205994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p>
            <a:pPr lvl="1" algn="l">
              <a:defRPr>
                <a:uFillTx/>
              </a:defRPr>
            </a:pPr>
            <a:r>
              <a:rPr lang="en-US" altLang="zh-CN" sz="3200" b="1" dirty="0" smtClean="0">
                <a:uFill>
                  <a:solidFill>
                    <a:srgbClr val="FFFFFF"/>
                  </a:solidFill>
                </a:uFill>
              </a:rPr>
              <a:t>Task:</a:t>
            </a:r>
            <a:endParaRPr lang="en-US" altLang="zh-CN" sz="3200" b="1" dirty="0" smtClean="0">
              <a:uFill>
                <a:solidFill>
                  <a:srgbClr val="FFFFFF"/>
                </a:solidFill>
              </a:uFill>
            </a:endParaRPr>
          </a:p>
          <a:p>
            <a:pPr lvl="1" algn="l">
              <a:defRPr>
                <a:uFillTx/>
              </a:defRPr>
            </a:pPr>
            <a:r>
              <a:rPr lang="en-US" altLang="zh-CN" sz="3200" b="1" dirty="0" smtClean="0">
                <a:uFill>
                  <a:solidFill>
                    <a:srgbClr val="FFFFFF"/>
                  </a:solidFill>
                </a:uFill>
              </a:rPr>
              <a:t>1. Ensemble data assimilation scheme</a:t>
            </a:r>
            <a:endParaRPr lang="en-US" altLang="zh-CN" sz="3200" b="1" dirty="0" smtClean="0">
              <a:uFill>
                <a:solidFill>
                  <a:srgbClr val="FFFFFF"/>
                </a:solidFill>
              </a:uFill>
            </a:endParaRPr>
          </a:p>
          <a:p>
            <a:pPr lvl="1" algn="l">
              <a:defRPr>
                <a:uFillTx/>
              </a:defRPr>
            </a:pPr>
            <a:r>
              <a:rPr lang="en-US" altLang="zh-CN" sz="3200" b="1" dirty="0" smtClean="0">
                <a:uFill>
                  <a:solidFill>
                    <a:srgbClr val="FFFFFF"/>
                  </a:solidFill>
                </a:uFill>
              </a:rPr>
              <a:t>2. Arctic sea ice forecasting system</a:t>
            </a:r>
            <a:endParaRPr lang="en-US" altLang="zh-CN" sz="3200" b="1" dirty="0" smtClean="0">
              <a:uFill>
                <a:solidFill>
                  <a:srgbClr val="FFFFFF"/>
                </a:solidFill>
              </a:uFill>
            </a:endParaRPr>
          </a:p>
          <a:p>
            <a:pPr lvl="1" algn="l">
              <a:defRPr>
                <a:uFillTx/>
              </a:defRPr>
            </a:pPr>
            <a:r>
              <a:rPr lang="en-US" altLang="zh-CN" sz="3200" b="1" dirty="0" smtClean="0">
                <a:uFill>
                  <a:solidFill>
                    <a:srgbClr val="FFFFFF"/>
                  </a:solidFill>
                </a:uFill>
                <a:sym typeface="+mn-ea"/>
              </a:rPr>
              <a:t>3. Snow/Ice thermodynamic</a:t>
            </a:r>
            <a:r>
              <a:rPr lang="en-US" altLang="zh-CN" sz="3200" b="1" dirty="0" smtClean="0">
                <a:uFill>
                  <a:solidFill>
                    <a:srgbClr val="FFFFFF"/>
                  </a:solidFill>
                </a:uFill>
              </a:rPr>
              <a:t> </a:t>
            </a:r>
            <a:endParaRPr lang="en-US" altLang="zh-CN" sz="3200" b="1" dirty="0" smtClean="0">
              <a:uFill>
                <a:solidFill>
                  <a:srgbClr val="FFFFFF"/>
                </a:solidFill>
              </a:u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293495" y="960120"/>
            <a:ext cx="7002780" cy="0"/>
          </a:xfrm>
          <a:prstGeom prst="line">
            <a:avLst/>
          </a:prstGeom>
          <a:ln w="28575" cmpd="dbl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标题 1"/>
          <p:cNvSpPr txBox="1"/>
          <p:nvPr/>
        </p:nvSpPr>
        <p:spPr bwMode="auto">
          <a:xfrm>
            <a:off x="603334" y="924084"/>
            <a:ext cx="787398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kumimoji="1" lang="en-US" altLang="zh-CN" sz="3600" b="1" dirty="0">
                <a:latin typeface="+mj-lt"/>
                <a:ea typeface="+mj-ea"/>
                <a:cs typeface="楷体_GB2312" charset="0"/>
              </a:rPr>
              <a:t>Sea ice forecasting system</a:t>
            </a:r>
            <a:r>
              <a:rPr kumimoji="1" lang="zh-CN" altLang="en-US" sz="3600" b="1" dirty="0">
                <a:latin typeface="+mj-lt"/>
                <a:ea typeface="+mj-ea"/>
                <a:cs typeface="楷体_GB2312" charset="0"/>
              </a:rPr>
              <a:t>（</a:t>
            </a:r>
            <a:r>
              <a:rPr kumimoji="1" lang="en-US" altLang="zh-CN" sz="3600" b="1" dirty="0">
                <a:latin typeface="+mj-lt"/>
                <a:ea typeface="+mj-ea"/>
                <a:cs typeface="楷体_GB2312" charset="0"/>
              </a:rPr>
              <a:t>MITgcm+nudging</a:t>
            </a:r>
            <a:r>
              <a:rPr kumimoji="1" lang="zh-CN" altLang="en-US" sz="3600" b="1" dirty="0">
                <a:latin typeface="+mj-lt"/>
                <a:ea typeface="+mj-ea"/>
                <a:cs typeface="楷体_GB2312" charset="0"/>
              </a:rPr>
              <a:t>）</a:t>
            </a:r>
            <a:endParaRPr kumimoji="1" lang="zh-CN" altLang="en-US" b="1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60095" y="3185795"/>
            <a:ext cx="2013585" cy="10928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</a:rPr>
              <a:t>DA module:</a:t>
            </a:r>
            <a:endParaRPr lang="zh-CN" altLang="en-US" kern="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</a:rPr>
              <a:t>nudging to AMSR2</a:t>
            </a:r>
            <a:endParaRPr lang="en-US" altLang="zh-CN" sz="1600" kern="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</a:rPr>
              <a:t>sea ice concentration</a:t>
            </a:r>
            <a:endParaRPr lang="en-US" altLang="zh-CN" sz="1600" kern="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495040" y="3324225"/>
            <a:ext cx="2707005" cy="837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</a:rPr>
              <a:t>MITgcm</a:t>
            </a:r>
            <a:endParaRPr lang="en-US" altLang="zh-CN" kern="0" dirty="0" err="1">
              <a:solidFill>
                <a:sysClr val="windowText" lastClr="000000"/>
              </a:solidFill>
              <a:latin typeface="Arial" panose="020B0604020202020204" pitchFamily="34" charset="0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</a:rPr>
              <a:t>ice-ocean model</a:t>
            </a:r>
            <a:endParaRPr lang="en-US" altLang="zh-CN" kern="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508375" y="2180590"/>
            <a:ext cx="2693670" cy="6921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</a:rPr>
              <a:t>Atmospheric forcing</a:t>
            </a:r>
            <a:r>
              <a:rPr lang="zh-CN" altLang="en-US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</a:rPr>
              <a:t>：</a:t>
            </a:r>
            <a:endParaRPr lang="en-US" altLang="zh-CN" kern="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</a:rPr>
              <a:t>NCEP </a:t>
            </a:r>
            <a:r>
              <a:rPr lang="en-US" altLang="zh-CN" kern="0" dirty="0">
                <a:latin typeface="Arial" panose="020B0604020202020204" pitchFamily="34" charset="0"/>
                <a:ea typeface="+mn-ea"/>
              </a:rPr>
              <a:t>GFS 120h</a:t>
            </a:r>
            <a:r>
              <a:rPr lang="zh-CN" altLang="en-US" kern="0" dirty="0">
                <a:latin typeface="Arial" panose="020B0604020202020204" pitchFamily="34" charset="0"/>
                <a:ea typeface="+mn-ea"/>
              </a:rPr>
              <a:t> </a:t>
            </a:r>
            <a:r>
              <a:rPr lang="en-US" altLang="zh-CN" kern="0" dirty="0">
                <a:latin typeface="Arial" panose="020B0604020202020204" pitchFamily="34" charset="0"/>
                <a:ea typeface="+mn-ea"/>
              </a:rPr>
              <a:t>Data </a:t>
            </a:r>
            <a:endParaRPr lang="en-US" altLang="zh-CN" kern="0" dirty="0">
              <a:latin typeface="Arial" panose="020B0604020202020204" pitchFamily="34" charset="0"/>
              <a:ea typeface="+mn-ea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374390" y="4661535"/>
            <a:ext cx="2948305" cy="9067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FFFFFF"/>
            </a:solidFill>
            <a:miter lim="800000"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</a:rPr>
              <a:t>Output</a:t>
            </a:r>
            <a:r>
              <a:rPr lang="zh-CN" altLang="en-US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</a:rPr>
              <a:t>：</a:t>
            </a: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</a:rPr>
              <a:t>120h sea ice concentration </a:t>
            </a:r>
            <a:endParaRPr 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</a:rPr>
              <a:t>and thickness forecasts</a:t>
            </a:r>
            <a:endParaRPr lang="zh-CN" altLang="en-US" kern="0" dirty="0">
              <a:solidFill>
                <a:sysClr val="windowText" lastClr="00000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4848225" y="2874645"/>
            <a:ext cx="0" cy="44958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53975" cmpd="sng">
            <a:solidFill>
              <a:schemeClr val="accent1"/>
            </a:solidFill>
            <a:prstDash val="solid"/>
            <a:round/>
            <a:tailEnd type="triangle" w="med" len="med"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rot="16200000">
            <a:off x="3143885" y="3367405"/>
            <a:ext cx="8890" cy="758825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53975" cmpd="sng">
            <a:solidFill>
              <a:schemeClr val="accent1"/>
            </a:solidFill>
            <a:prstDash val="solid"/>
            <a:round/>
            <a:tailEnd type="triangle" w="med" len="med"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44" name="image3.jpeg" descr="nmefc"/>
          <p:cNvPicPr/>
          <p:nvPr/>
        </p:nvPicPr>
        <p:blipFill>
          <a:blip r:embed="rId1"/>
          <a:stretch>
            <a:fillRect/>
          </a:stretch>
        </p:blipFill>
        <p:spPr>
          <a:xfrm>
            <a:off x="290830" y="180340"/>
            <a:ext cx="967740" cy="959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cxnSp>
        <p:nvCxnSpPr>
          <p:cNvPr id="4" name="直接连接符 3"/>
          <p:cNvCxnSpPr/>
          <p:nvPr/>
        </p:nvCxnSpPr>
        <p:spPr>
          <a:xfrm>
            <a:off x="1293495" y="960120"/>
            <a:ext cx="7002780" cy="0"/>
          </a:xfrm>
          <a:prstGeom prst="line">
            <a:avLst/>
          </a:prstGeom>
          <a:ln w="28575" cmpd="dbl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3"/>
          <p:cNvSpPr txBox="1"/>
          <p:nvPr/>
        </p:nvSpPr>
        <p:spPr>
          <a:xfrm>
            <a:off x="1819275" y="398780"/>
            <a:ext cx="6710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Background: Early Stage(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2010 - 2017)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02045" y="3244850"/>
            <a:ext cx="2729230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Horizontal resolution:18km</a:t>
            </a:r>
            <a:endPara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Viscous-Plastic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rheology</a:t>
            </a:r>
            <a:endPara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Zero-layer thermodynamics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Line 11"/>
          <p:cNvSpPr>
            <a:spLocks noChangeShapeType="1"/>
          </p:cNvSpPr>
          <p:nvPr/>
        </p:nvSpPr>
        <p:spPr bwMode="auto">
          <a:xfrm>
            <a:off x="4848225" y="4161790"/>
            <a:ext cx="0" cy="449580"/>
          </a:xfrm>
          <a:prstGeom prst="line">
            <a:avLst/>
          </a:prstGeom>
          <a:solidFill>
            <a:schemeClr val="accent2">
              <a:lumMod val="40000"/>
              <a:lumOff val="60000"/>
            </a:schemeClr>
          </a:solidFill>
          <a:ln w="53975" cmpd="sng">
            <a:solidFill>
              <a:schemeClr val="accent1"/>
            </a:solidFill>
            <a:prstDash val="solid"/>
            <a:round/>
            <a:tailEnd type="triangle" w="med" len="med"/>
          </a:ln>
        </p:spPr>
        <p:txBody>
          <a:bodyPr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Comic Sans MS" panose="030F0702030302020204" pitchFamily="66" charset="0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3.jpeg" descr="nmefc"/>
          <p:cNvPicPr/>
          <p:nvPr/>
        </p:nvPicPr>
        <p:blipFill>
          <a:blip r:embed="rId1"/>
          <a:stretch>
            <a:fillRect/>
          </a:stretch>
        </p:blipFill>
        <p:spPr>
          <a:xfrm>
            <a:off x="290830" y="180340"/>
            <a:ext cx="967740" cy="959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副标题 2"/>
          <p:cNvSpPr>
            <a:spLocks noGrp="1"/>
          </p:cNvSpPr>
          <p:nvPr/>
        </p:nvSpPr>
        <p:spPr>
          <a:xfrm>
            <a:off x="1106170" y="4643755"/>
            <a:ext cx="6931660" cy="1372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sz="24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293495" y="960120"/>
            <a:ext cx="7002780" cy="0"/>
          </a:xfrm>
          <a:prstGeom prst="line">
            <a:avLst/>
          </a:prstGeom>
          <a:ln w="28575" cmpd="dbl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/>
          <p:nvPr/>
        </p:nvSpPr>
        <p:spPr>
          <a:xfrm>
            <a:off x="315595" y="1115695"/>
            <a:ext cx="3649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 dirty="0"/>
              <a:t>E</a:t>
            </a:r>
            <a:r>
              <a:rPr lang="en-US" altLang="zh-CN" b="1" dirty="0"/>
              <a:t>nsemble kalman filter </a:t>
            </a:r>
            <a:endParaRPr lang="en-US" altLang="zh-CN" b="1" dirty="0"/>
          </a:p>
        </p:txBody>
      </p:sp>
      <p:sp>
        <p:nvSpPr>
          <p:cNvPr id="8" name="TextBox 3"/>
          <p:cNvSpPr txBox="1"/>
          <p:nvPr/>
        </p:nvSpPr>
        <p:spPr>
          <a:xfrm>
            <a:off x="426720" y="2907665"/>
            <a:ext cx="3649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/>
              <a:t>Localization algorithm</a:t>
            </a:r>
            <a:endParaRPr lang="en-US" altLang="zh-CN" b="1" dirty="0"/>
          </a:p>
        </p:txBody>
      </p:sp>
      <p:pic>
        <p:nvPicPr>
          <p:cNvPr id="9" name="图片 8" descr="QQ截图201909261325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0" y="5025390"/>
            <a:ext cx="2632710" cy="1689735"/>
          </a:xfrm>
          <a:prstGeom prst="rect">
            <a:avLst/>
          </a:prstGeom>
        </p:spPr>
      </p:pic>
      <p:pic>
        <p:nvPicPr>
          <p:cNvPr id="11" name="图片 10" descr="QQ截图201909261326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265" y="4121785"/>
            <a:ext cx="3250565" cy="2415540"/>
          </a:xfrm>
          <a:prstGeom prst="rect">
            <a:avLst/>
          </a:prstGeom>
        </p:spPr>
      </p:pic>
      <p:sp>
        <p:nvSpPr>
          <p:cNvPr id="12" name="TextBox 3"/>
          <p:cNvSpPr txBox="1"/>
          <p:nvPr/>
        </p:nvSpPr>
        <p:spPr>
          <a:xfrm>
            <a:off x="506095" y="4715510"/>
            <a:ext cx="3649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/>
              <a:t>Sea ice concentration DA test</a:t>
            </a:r>
            <a:endParaRPr lang="en-US" altLang="zh-CN" b="1" dirty="0"/>
          </a:p>
        </p:txBody>
      </p:sp>
      <p:sp>
        <p:nvSpPr>
          <p:cNvPr id="14" name="TextBox 3"/>
          <p:cNvSpPr txBox="1"/>
          <p:nvPr/>
        </p:nvSpPr>
        <p:spPr>
          <a:xfrm>
            <a:off x="4587875" y="3771900"/>
            <a:ext cx="4061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/>
              <a:t>Sea ice concentration+thickness DA test</a:t>
            </a:r>
            <a:endParaRPr lang="zh-CN" altLang="en-US" b="1" dirty="0"/>
          </a:p>
        </p:txBody>
      </p:sp>
      <p:pic>
        <p:nvPicPr>
          <p:cNvPr id="15" name="图片 14" descr="QQ截图201909261329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955" y="317500"/>
            <a:ext cx="2433320" cy="603250"/>
          </a:xfrm>
          <a:prstGeom prst="rect">
            <a:avLst/>
          </a:prstGeom>
        </p:spPr>
      </p:pic>
      <p:pic>
        <p:nvPicPr>
          <p:cNvPr id="2" name="图片 1" descr="QQ截图201910081649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20" y="1508760"/>
            <a:ext cx="3521075" cy="1398905"/>
          </a:xfrm>
          <a:prstGeom prst="rect">
            <a:avLst/>
          </a:prstGeom>
        </p:spPr>
      </p:pic>
      <p:pic>
        <p:nvPicPr>
          <p:cNvPr id="10" name="图片 9" descr="QQ截图201910081649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60" y="3228340"/>
            <a:ext cx="2649855" cy="1558290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4587875" y="1115695"/>
            <a:ext cx="3630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b="1" dirty="0"/>
              <a:t>Model tunning</a:t>
            </a:r>
            <a:endParaRPr lang="en-US" b="1" dirty="0"/>
          </a:p>
        </p:txBody>
      </p:sp>
      <p:pic>
        <p:nvPicPr>
          <p:cNvPr id="16" name="图片 15" descr="QQ截图201910160952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4710" y="1483995"/>
            <a:ext cx="3554095" cy="230251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848360" y="438150"/>
            <a:ext cx="6680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Background: </a:t>
            </a:r>
            <a:r>
              <a:rPr lang="en-US" altLang="zh-CN" sz="2800" b="1" dirty="0"/>
              <a:t>Collaboration with AWI</a:t>
            </a:r>
            <a:endParaRPr lang="zh-CN" altLang="en-US" sz="2800" b="1" dirty="0"/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3.jpeg" descr="nmefc"/>
          <p:cNvPicPr/>
          <p:nvPr/>
        </p:nvPicPr>
        <p:blipFill>
          <a:blip r:embed="rId1"/>
          <a:stretch>
            <a:fillRect/>
          </a:stretch>
        </p:blipFill>
        <p:spPr>
          <a:xfrm>
            <a:off x="290830" y="180340"/>
            <a:ext cx="967740" cy="959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副标题 2"/>
          <p:cNvSpPr>
            <a:spLocks noGrp="1"/>
          </p:cNvSpPr>
          <p:nvPr/>
        </p:nvSpPr>
        <p:spPr>
          <a:xfrm>
            <a:off x="1106170" y="4643755"/>
            <a:ext cx="6931660" cy="1372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sz="24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293495" y="960120"/>
            <a:ext cx="7002780" cy="0"/>
          </a:xfrm>
          <a:prstGeom prst="line">
            <a:avLst/>
          </a:prstGeom>
          <a:ln w="28575" cmpd="dbl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366182" y="1416452"/>
            <a:ext cx="3672408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Operational Service</a:t>
            </a:r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From Aug 2017 To Jul 2019</a:t>
            </a:r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Model: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MITgcm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Resolution: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km</a:t>
            </a:r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Ensemble Size: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Atmospheric Forcing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NCEP GFS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Model: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PDAF</a:t>
            </a:r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part 1: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using Ensemble Kalman Filter to assimilate daily AMSR2 ice concentration and weekly CS2SMOS ice thickness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 part 2: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Nudging model SST to METOP_A SST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-2147482571" descr="Supplymentary figure"/>
          <p:cNvPicPr>
            <a:picLocks noChangeAspect="1"/>
          </p:cNvPicPr>
          <p:nvPr/>
        </p:nvPicPr>
        <p:blipFill>
          <a:blip r:embed="rId2"/>
          <a:srcRect l="46500" r="6855" b="48366"/>
          <a:stretch>
            <a:fillRect/>
          </a:stretch>
        </p:blipFill>
        <p:spPr>
          <a:xfrm>
            <a:off x="1972945" y="4879975"/>
            <a:ext cx="1669415" cy="1737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XX1"/>
          <p:cNvPicPr>
            <a:picLocks noChangeAspect="1"/>
          </p:cNvPicPr>
          <p:nvPr/>
        </p:nvPicPr>
        <p:blipFill>
          <a:blip r:embed="rId3"/>
          <a:srcRect t="5273"/>
          <a:stretch>
            <a:fillRect/>
          </a:stretch>
        </p:blipFill>
        <p:spPr>
          <a:xfrm>
            <a:off x="3746500" y="5052695"/>
            <a:ext cx="1651000" cy="1564640"/>
          </a:xfrm>
          <a:prstGeom prst="rect">
            <a:avLst/>
          </a:prstGeom>
        </p:spPr>
      </p:pic>
      <p:pic>
        <p:nvPicPr>
          <p:cNvPr id="13" name="图片 12" descr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95" y="4951730"/>
            <a:ext cx="1594485" cy="15944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01345" y="648462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AMSR2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33625" y="6484620"/>
            <a:ext cx="1174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CS2SMOS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28440" y="6484620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METOP_A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3"/>
          <p:cNvSpPr txBox="1"/>
          <p:nvPr/>
        </p:nvSpPr>
        <p:spPr>
          <a:xfrm>
            <a:off x="1841500" y="398780"/>
            <a:ext cx="5906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Background: </a:t>
            </a:r>
            <a:r>
              <a:rPr lang="en-US" altLang="zh-CN" sz="2800" b="1" dirty="0" err="1" smtClean="0"/>
              <a:t>ArcIOPS v1.0 (2017-2019)</a:t>
            </a:r>
            <a:endParaRPr lang="zh-CN" altLang="en-US" sz="2800" b="1" dirty="0" err="1" smtClean="0"/>
          </a:p>
        </p:txBody>
      </p:sp>
      <p:grpSp>
        <p:nvGrpSpPr>
          <p:cNvPr id="21" name="组合 20"/>
          <p:cNvGrpSpPr/>
          <p:nvPr/>
        </p:nvGrpSpPr>
        <p:grpSpPr>
          <a:xfrm>
            <a:off x="205740" y="1193800"/>
            <a:ext cx="5257800" cy="3685540"/>
            <a:chOff x="324" y="1880"/>
            <a:chExt cx="8280" cy="580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" y="1880"/>
              <a:ext cx="8280" cy="5805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724" y="6590"/>
              <a:ext cx="3253" cy="82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ArcIOPS v1.0</a:t>
              </a:r>
              <a:endPara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4121" y="2135"/>
              <a:ext cx="2162" cy="995"/>
            </a:xfrm>
            <a:prstGeom prst="roundRect">
              <a:avLst/>
            </a:prstGeom>
            <a:solidFill>
              <a:schemeClr val="bg1"/>
            </a:solidFill>
            <a:ln w="15875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AMSR2 sea ice concentration</a:t>
              </a:r>
              <a:endPara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4042" y="6590"/>
              <a:ext cx="2162" cy="916"/>
            </a:xfrm>
            <a:prstGeom prst="roundRect">
              <a:avLst/>
            </a:prstGeom>
            <a:solidFill>
              <a:schemeClr val="bg1"/>
            </a:solidFill>
            <a:ln w="15875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CS2SMOS sea ice thickness</a:t>
              </a:r>
              <a:endPara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2789" y="4392"/>
              <a:ext cx="1432" cy="1165"/>
            </a:xfrm>
            <a:prstGeom prst="roundRect">
              <a:avLst/>
            </a:prstGeom>
            <a:solidFill>
              <a:schemeClr val="bg1"/>
            </a:solidFill>
            <a:ln w="15875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MITgcm</a:t>
              </a:r>
              <a:endPara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ocean</a:t>
              </a:r>
              <a:endPara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module</a:t>
              </a:r>
              <a:endPara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4407" y="4392"/>
              <a:ext cx="1432" cy="1166"/>
            </a:xfrm>
            <a:prstGeom prst="roundRect">
              <a:avLst/>
            </a:prstGeom>
            <a:solidFill>
              <a:schemeClr val="bg1"/>
            </a:solidFill>
            <a:ln w="15875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MITgcm</a:t>
              </a:r>
              <a:endPara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seaice</a:t>
              </a:r>
              <a:endPara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module</a:t>
              </a:r>
              <a:endPara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6985" y="3213"/>
              <a:ext cx="1515" cy="3492"/>
            </a:xfrm>
            <a:prstGeom prst="roundRect">
              <a:avLst/>
            </a:prstGeom>
            <a:solidFill>
              <a:schemeClr val="bg1"/>
            </a:solidFill>
            <a:ln w="15875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Output:</a:t>
              </a:r>
              <a:endPara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168h </a:t>
              </a:r>
              <a:endParaRPr lang="en-US" altLang="zh-CN"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sea ice </a:t>
              </a:r>
              <a:r>
                <a:rPr lang="en-US" altLang="zh-CN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concentraton</a:t>
              </a:r>
              <a:endParaRPr lang="en-US" altLang="zh-CN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thickness</a:t>
              </a:r>
              <a:endParaRPr lang="en-US" altLang="zh-CN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drift</a:t>
              </a:r>
              <a:endParaRPr lang="en-US" altLang="zh-CN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Ocean</a:t>
              </a:r>
              <a:endParaRPr lang="en-US" altLang="zh-CN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temperature current</a:t>
              </a:r>
              <a:endParaRPr lang="en-US" altLang="zh-CN" sz="1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3.jpeg" descr="nmefc"/>
          <p:cNvPicPr/>
          <p:nvPr/>
        </p:nvPicPr>
        <p:blipFill>
          <a:blip r:embed="rId1"/>
          <a:stretch>
            <a:fillRect/>
          </a:stretch>
        </p:blipFill>
        <p:spPr>
          <a:xfrm>
            <a:off x="290830" y="180340"/>
            <a:ext cx="967740" cy="959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cxnSp>
        <p:nvCxnSpPr>
          <p:cNvPr id="6" name="直接连接符 5"/>
          <p:cNvCxnSpPr/>
          <p:nvPr/>
        </p:nvCxnSpPr>
        <p:spPr>
          <a:xfrm>
            <a:off x="1293495" y="960120"/>
            <a:ext cx="7002780" cy="0"/>
          </a:xfrm>
          <a:prstGeom prst="line">
            <a:avLst/>
          </a:prstGeom>
          <a:ln w="28575" cmpd="dbl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5" y="1456690"/>
            <a:ext cx="2599690" cy="25996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474345" y="1139825"/>
            <a:ext cx="365633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0">
                <a:solidFill>
                  <a:schemeClr val="tx1"/>
                </a:solidFill>
                <a:ea typeface="宋体" panose="02010600030101010101" pitchFamily="2" charset="-122"/>
              </a:rPr>
              <a:t>20170809</a:t>
            </a:r>
            <a:r>
              <a:rPr lang="zh-CN" altLang="en-US" b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  <a:r>
              <a:rPr lang="en-US" altLang="zh-CN" b="0">
                <a:solidFill>
                  <a:schemeClr val="tx1"/>
                </a:solidFill>
                <a:ea typeface="宋体" panose="02010600030101010101" pitchFamily="2" charset="-122"/>
              </a:rPr>
              <a:t>sea ice thickness forecasts</a:t>
            </a:r>
            <a:endParaRPr lang="en-US" altLang="zh-CN" b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87750" y="1508125"/>
            <a:ext cx="54800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ArcIOPS v1.0</a:t>
            </a:r>
            <a:r>
              <a:rPr lang="zh-CN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provides reliable sea ice thickness forecasts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1258570" y="522605"/>
            <a:ext cx="755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Background: </a:t>
            </a:r>
            <a:r>
              <a:rPr lang="en-US" altLang="zh-CN" b="1" dirty="0"/>
              <a:t>Validation of sea ice forecasting products during CHINARE8</a:t>
            </a:r>
            <a:endParaRPr lang="en-US" altLang="zh-CN" b="1" dirty="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" y="4615815"/>
            <a:ext cx="7733665" cy="16598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8830" y="4220210"/>
            <a:ext cx="80156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b="0">
                <a:solidFill>
                  <a:schemeClr val="tx1"/>
                </a:solidFill>
                <a:ea typeface="宋体" panose="02010600030101010101" pitchFamily="2" charset="-122"/>
              </a:rPr>
              <a:t>Sea ice thickness comparison between forecasts and shipboard EM31 observations</a:t>
            </a:r>
            <a:endParaRPr lang="en-US" altLang="zh-CN" b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19" name="图片 18" descr="合作作者文章6_jg2019_00"/>
          <p:cNvPicPr>
            <a:picLocks noChangeAspect="1"/>
          </p:cNvPicPr>
          <p:nvPr/>
        </p:nvPicPr>
        <p:blipFill>
          <a:blip r:embed="rId4"/>
          <a:srcRect l="5883" t="4489" r="4491" b="71521"/>
          <a:stretch>
            <a:fillRect/>
          </a:stretch>
        </p:blipFill>
        <p:spPr>
          <a:xfrm>
            <a:off x="3935730" y="1863725"/>
            <a:ext cx="4716145" cy="1785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3.jpeg" descr="nmefc"/>
          <p:cNvPicPr/>
          <p:nvPr/>
        </p:nvPicPr>
        <p:blipFill>
          <a:blip r:embed="rId1"/>
          <a:stretch>
            <a:fillRect/>
          </a:stretch>
        </p:blipFill>
        <p:spPr>
          <a:xfrm>
            <a:off x="290830" y="180340"/>
            <a:ext cx="967740" cy="959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副标题 2"/>
          <p:cNvSpPr>
            <a:spLocks noGrp="1"/>
          </p:cNvSpPr>
          <p:nvPr/>
        </p:nvSpPr>
        <p:spPr>
          <a:xfrm>
            <a:off x="1106170" y="4643755"/>
            <a:ext cx="6931660" cy="1372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sz="24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293495" y="960120"/>
            <a:ext cx="7002780" cy="0"/>
          </a:xfrm>
          <a:prstGeom prst="line">
            <a:avLst/>
          </a:prstGeom>
          <a:ln w="28575" cmpd="dbl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5" name="TextBox 2"/>
          <p:cNvSpPr/>
          <p:nvPr/>
        </p:nvSpPr>
        <p:spPr>
          <a:xfrm>
            <a:off x="439420" y="4810125"/>
            <a:ext cx="473202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285750" indent="-285750" algn="just" fontAlgn="auto">
              <a:lnSpc>
                <a:spcPct val="150000"/>
              </a:lnSpc>
            </a:pPr>
            <a:r>
              <a:rPr lang="en-US" sz="1200" b="1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宋体" panose="02010600030101010101" pitchFamily="2" charset="-122"/>
              </a:rPr>
              <a:t>1. SST assimilation improves upper ocean temperature, sea ice edge, and marginal sea ice thickness simulations.</a:t>
            </a:r>
            <a:endParaRPr lang="zh-CN" altLang="en-US" sz="1200" b="1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宋体" panose="02010600030101010101" pitchFamily="2" charset="-122"/>
            </a:endParaRPr>
          </a:p>
          <a:p>
            <a:pPr marL="285750" indent="-285750" algn="just" fontAlgn="auto">
              <a:lnSpc>
                <a:spcPct val="150000"/>
              </a:lnSpc>
            </a:pPr>
            <a:r>
              <a:rPr lang="en-US" altLang="zh-CN" sz="1200" b="1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宋体" panose="02010600030101010101" pitchFamily="2" charset="-122"/>
              </a:rPr>
              <a:t>2. Simulated upper ocean temperature improves more where vertical convection processes are more important.</a:t>
            </a:r>
            <a:endParaRPr lang="zh-CN" altLang="en-US" sz="1200" b="1" dirty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宋体" panose="02010600030101010101" pitchFamily="2" charset="-122"/>
            </a:endParaRPr>
          </a:p>
          <a:p>
            <a:pPr marL="285750" indent="-285750" algn="just" fontAlgn="auto">
              <a:lnSpc>
                <a:spcPct val="150000"/>
              </a:lnSpc>
            </a:pPr>
            <a:r>
              <a:rPr lang="en-US" altLang="zh-CN" sz="1200" b="1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宋体" panose="02010600030101010101" pitchFamily="2" charset="-122"/>
              </a:rPr>
              <a:t>3. </a:t>
            </a:r>
            <a:r>
              <a:rPr lang="en-US" sz="1200" b="1" dirty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宋体" panose="02010600030101010101" pitchFamily="2" charset="-122"/>
                <a:sym typeface="+mn-ea"/>
              </a:rPr>
              <a:t>Sea ice edge and thickness simulations are improved due to the correction of the SST bias.</a:t>
            </a:r>
            <a:endParaRPr lang="zh-CN" altLang="en-US" sz="1200" b="1" dirty="0">
              <a:latin typeface="华文新魏" panose="02010800040101010101" charset="-122"/>
              <a:ea typeface="华文新魏" panose="02010800040101010101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2407920"/>
            <a:ext cx="2385060" cy="2402205"/>
          </a:xfrm>
          <a:prstGeom prst="rect">
            <a:avLst/>
          </a:prstGeom>
        </p:spPr>
      </p:pic>
      <p:pic>
        <p:nvPicPr>
          <p:cNvPr id="9" name="图片 8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520" y="2008505"/>
            <a:ext cx="1316355" cy="263525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439420" y="2077085"/>
            <a:ext cx="2935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dirty="0" smtClean="0"/>
              <a:t>Temperature comparison between  model and Argo SDL observations</a:t>
            </a:r>
            <a:endParaRPr lang="zh-CN" altLang="en-US" sz="1400" dirty="0" smtClean="0"/>
          </a:p>
        </p:txBody>
      </p:sp>
      <p:sp>
        <p:nvSpPr>
          <p:cNvPr id="10" name="TextBox 5"/>
          <p:cNvSpPr txBox="1"/>
          <p:nvPr/>
        </p:nvSpPr>
        <p:spPr>
          <a:xfrm>
            <a:off x="3375025" y="1477645"/>
            <a:ext cx="1930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dirty="0" smtClean="0"/>
              <a:t>Sea ice edge comparison between model and the AMSR2 observations</a:t>
            </a:r>
            <a:endParaRPr lang="en-US" altLang="zh-CN" sz="1200" dirty="0" smtClean="0"/>
          </a:p>
        </p:txBody>
      </p:sp>
      <p:sp>
        <p:nvSpPr>
          <p:cNvPr id="5" name="TextBox 3"/>
          <p:cNvSpPr txBox="1"/>
          <p:nvPr/>
        </p:nvSpPr>
        <p:spPr>
          <a:xfrm>
            <a:off x="1470025" y="527685"/>
            <a:ext cx="7350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/>
              <a:t>Task 1</a:t>
            </a:r>
            <a:r>
              <a:rPr lang="zh-CN" altLang="en-US" b="1" dirty="0"/>
              <a:t>：</a:t>
            </a:r>
            <a:r>
              <a:rPr lang="en-US" altLang="zh-CN" b="1" dirty="0"/>
              <a:t>sea ice concentration-thickness-SST DA test </a:t>
            </a:r>
            <a:endParaRPr lang="en-US" altLang="zh-CN" b="1" dirty="0"/>
          </a:p>
        </p:txBody>
      </p:sp>
      <p:sp>
        <p:nvSpPr>
          <p:cNvPr id="15" name="矩形 14"/>
          <p:cNvSpPr/>
          <p:nvPr/>
        </p:nvSpPr>
        <p:spPr>
          <a:xfrm>
            <a:off x="290830" y="1217295"/>
            <a:ext cx="11239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ArcIOPS v1.0</a:t>
            </a:r>
            <a:endParaRPr lang="en-US" altLang="zh-CN" sz="1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17725" y="1217295"/>
            <a:ext cx="11239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ArcIOPS v1.1</a:t>
            </a:r>
            <a:endParaRPr lang="en-US" altLang="zh-CN" sz="1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0830" y="1524000"/>
            <a:ext cx="15030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1000" b="1">
                <a:solidFill>
                  <a:schemeClr val="tx1"/>
                </a:solidFill>
                <a:ea typeface="宋体" panose="02010600030101010101" pitchFamily="2" charset="-122"/>
              </a:rPr>
              <a:t>assimilating sea ice concentration and thickness</a:t>
            </a:r>
            <a:endParaRPr lang="en-US" altLang="zh-CN" sz="1000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927860" y="1524000"/>
            <a:ext cx="15030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1000" b="1">
                <a:solidFill>
                  <a:schemeClr val="tx1"/>
                </a:solidFill>
                <a:ea typeface="宋体" panose="02010600030101010101" pitchFamily="2" charset="-122"/>
              </a:rPr>
              <a:t>assimilating sea ice concentration, thickness and SST</a:t>
            </a:r>
            <a:endParaRPr lang="en-US" altLang="zh-CN" sz="1000" b="1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3" name="下箭头 32"/>
          <p:cNvSpPr/>
          <p:nvPr/>
        </p:nvSpPr>
        <p:spPr>
          <a:xfrm rot="16200000">
            <a:off x="1559560" y="995680"/>
            <a:ext cx="460375" cy="749935"/>
          </a:xfrm>
          <a:prstGeom prst="downArrow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第一作者文章5_jgr.oceans2019_00"/>
          <p:cNvPicPr>
            <a:picLocks noChangeAspect="1"/>
          </p:cNvPicPr>
          <p:nvPr/>
        </p:nvPicPr>
        <p:blipFill>
          <a:blip r:embed="rId4"/>
          <a:srcRect t="9185" b="36591"/>
          <a:stretch>
            <a:fillRect/>
          </a:stretch>
        </p:blipFill>
        <p:spPr>
          <a:xfrm>
            <a:off x="5090160" y="1140460"/>
            <a:ext cx="3867150" cy="2713990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335" y="4007485"/>
            <a:ext cx="3632200" cy="17392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090160" y="3686810"/>
            <a:ext cx="345440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solidFill>
                  <a:srgbClr val="FF0000"/>
                </a:solidFill>
              </a:rPr>
              <a:t>Sea ice concentration forecasts are </a:t>
            </a:r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strongly improved in ArcIOPS v1.1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05425" y="6379210"/>
            <a:ext cx="363918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Liang et al. 2019.  </a:t>
            </a:r>
            <a:r>
              <a:rPr lang="en-US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Advance in Polar Science</a:t>
            </a:r>
            <a:r>
              <a:rPr lang="en-US" altLang="zh-CN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 in press</a:t>
            </a:r>
            <a:endParaRPr lang="en-US" altLang="zh-C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5232400" y="5680075"/>
            <a:ext cx="36798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dirty="0" smtClean="0"/>
              <a:t>(ArcIOPS v1.1)      168H  forecasts    (RMSE)</a:t>
            </a:r>
            <a:endParaRPr lang="en-US" altLang="zh-CN" sz="1400" dirty="0" smtClean="0"/>
          </a:p>
          <a:p>
            <a:r>
              <a:rPr lang="en-US" altLang="zh-CN" sz="1400" dirty="0" smtClean="0"/>
              <a:t>SIC&lt;20%   compare with OSISAF</a:t>
            </a:r>
            <a:endParaRPr lang="en-US" altLang="zh-CN" sz="1400" dirty="0" smtClean="0"/>
          </a:p>
          <a:p>
            <a:r>
              <a:rPr lang="en-US" altLang="zh-CN" sz="1400" dirty="0" smtClean="0"/>
              <a:t>SIT&lt;0.36m  compare with EM31</a:t>
            </a:r>
            <a:endParaRPr lang="en-US" altLang="zh-CN" sz="1400" dirty="0" smtClean="0"/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XX1"/>
          <p:cNvPicPr>
            <a:picLocks noChangeAspect="1"/>
          </p:cNvPicPr>
          <p:nvPr/>
        </p:nvPicPr>
        <p:blipFill>
          <a:blip r:embed="rId1"/>
          <a:srcRect t="5273"/>
          <a:stretch>
            <a:fillRect/>
          </a:stretch>
        </p:blipFill>
        <p:spPr>
          <a:xfrm>
            <a:off x="3566160" y="4682490"/>
            <a:ext cx="1648460" cy="15614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835" y="244475"/>
            <a:ext cx="3656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>
                <a:sym typeface="+mn-ea"/>
              </a:rPr>
              <a:t>Task 2</a:t>
            </a:r>
            <a:r>
              <a:rPr lang="zh-CN" altLang="en-US" b="1" dirty="0">
                <a:sym typeface="+mn-ea"/>
              </a:rPr>
              <a:t>：</a:t>
            </a:r>
            <a:r>
              <a:rPr lang="en-US" altLang="zh-CN" b="1" dirty="0" smtClean="0"/>
              <a:t>Arctic Ice Ocean Prediction System (</a:t>
            </a:r>
            <a:r>
              <a:rPr lang="en-US" altLang="zh-CN" b="1" dirty="0" err="1" smtClean="0"/>
              <a:t>ArcIOPS v1.1)</a:t>
            </a:r>
            <a:endParaRPr lang="zh-CN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83225" y="1370965"/>
            <a:ext cx="351345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Operational Service</a:t>
            </a:r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From Aug 2019 To Now</a:t>
            </a:r>
            <a:endParaRPr lang="zh-CN" altLang="en-US" b="1" dirty="0" smtClean="0"/>
          </a:p>
          <a:p>
            <a:endParaRPr lang="zh-CN" altLang="en-US" b="1" dirty="0" smtClean="0"/>
          </a:p>
          <a:p>
            <a:r>
              <a:rPr lang="en-US" altLang="zh-CN" b="1" dirty="0" smtClean="0">
                <a:sym typeface="+mn-ea"/>
              </a:rPr>
              <a:t>Main Updating</a:t>
            </a:r>
            <a:r>
              <a:rPr lang="zh-CN" altLang="en-US" b="1" dirty="0" smtClean="0">
                <a:sym typeface="+mn-ea"/>
              </a:rPr>
              <a:t>：</a:t>
            </a:r>
            <a:endParaRPr lang="zh-CN" altLang="en-US" b="1" dirty="0" smtClean="0"/>
          </a:p>
          <a:p>
            <a:r>
              <a:rPr lang="en-US" altLang="zh-CN" dirty="0" smtClean="0">
                <a:sym typeface="+mn-ea"/>
              </a:rPr>
              <a:t>1</a:t>
            </a:r>
            <a:r>
              <a:rPr lang="zh-CN" altLang="zh-CN" dirty="0" smtClean="0">
                <a:sym typeface="+mn-ea"/>
              </a:rPr>
              <a:t>、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LESTKF</a:t>
            </a:r>
            <a:r>
              <a:rPr lang="zh-CN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based daily AMSR2 ice concentration-weekly</a:t>
            </a:r>
            <a:r>
              <a:rPr lang="zh-CN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CS2SMOS ice thickness-GMPE SST data assimilation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dirty="0" smtClean="0">
                <a:sym typeface="+mn-ea"/>
              </a:rPr>
              <a:t>2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Localization radius increases from 126 km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216 km</a:t>
            </a:r>
            <a:endParaRPr lang="en-US" altLang="zh-CN" dirty="0" smtClean="0"/>
          </a:p>
          <a:p>
            <a:r>
              <a:rPr lang="en-US" altLang="zh-CN" dirty="0" smtClean="0">
                <a:sym typeface="+mn-ea"/>
              </a:rPr>
              <a:t>                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6" name="图片 5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" y="4599940"/>
            <a:ext cx="1551305" cy="155130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9905" y="624459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AMSR2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98290" y="6244590"/>
            <a:ext cx="946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GMPE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image3.jpeg" descr="nmefc"/>
          <p:cNvPicPr/>
          <p:nvPr/>
        </p:nvPicPr>
        <p:blipFill>
          <a:blip r:embed="rId3"/>
          <a:stretch>
            <a:fillRect/>
          </a:stretch>
        </p:blipFill>
        <p:spPr>
          <a:xfrm>
            <a:off x="290830" y="180340"/>
            <a:ext cx="967740" cy="959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cxnSp>
        <p:nvCxnSpPr>
          <p:cNvPr id="2" name="直接连接符 1"/>
          <p:cNvCxnSpPr/>
          <p:nvPr/>
        </p:nvCxnSpPr>
        <p:spPr>
          <a:xfrm>
            <a:off x="1293495" y="960120"/>
            <a:ext cx="7002780" cy="0"/>
          </a:xfrm>
          <a:prstGeom prst="line">
            <a:avLst/>
          </a:prstGeom>
          <a:ln w="28575" cmpd="dbl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-2147482571" descr="Supplymentary figure"/>
          <p:cNvPicPr>
            <a:picLocks noChangeAspect="1"/>
          </p:cNvPicPr>
          <p:nvPr/>
        </p:nvPicPr>
        <p:blipFill>
          <a:blip r:embed="rId4"/>
          <a:srcRect l="46500" r="6855" b="48366"/>
          <a:stretch>
            <a:fillRect/>
          </a:stretch>
        </p:blipFill>
        <p:spPr>
          <a:xfrm>
            <a:off x="1896745" y="4507230"/>
            <a:ext cx="1669415" cy="1737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2228850" y="6244590"/>
            <a:ext cx="1174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CS2SMOS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51125" y="4003675"/>
            <a:ext cx="968375" cy="154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>
                <a:solidFill>
                  <a:schemeClr val="tx1"/>
                </a:solidFill>
              </a:rPr>
              <a:t>CS2SMOS</a:t>
            </a:r>
            <a:endParaRPr lang="en-US" altLang="zh-CN" sz="1400">
              <a:solidFill>
                <a:schemeClr val="tx1"/>
              </a:solidFill>
            </a:endParaRPr>
          </a:p>
        </p:txBody>
      </p:sp>
      <p:pic>
        <p:nvPicPr>
          <p:cNvPr id="16" name="图片 15" descr="QQ截图20190626123617"/>
          <p:cNvPicPr>
            <a:picLocks noChangeAspect="1"/>
          </p:cNvPicPr>
          <p:nvPr/>
        </p:nvPicPr>
        <p:blipFill>
          <a:blip r:embed="rId5"/>
          <a:srcRect b="2194"/>
          <a:stretch>
            <a:fillRect/>
          </a:stretch>
        </p:blipFill>
        <p:spPr>
          <a:xfrm>
            <a:off x="5214620" y="4923790"/>
            <a:ext cx="3830955" cy="13208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225425" y="1202055"/>
            <a:ext cx="5257800" cy="3685540"/>
            <a:chOff x="355" y="1893"/>
            <a:chExt cx="8280" cy="5804"/>
          </a:xfrm>
        </p:grpSpPr>
        <p:grpSp>
          <p:nvGrpSpPr>
            <p:cNvPr id="21" name="组合 20"/>
            <p:cNvGrpSpPr/>
            <p:nvPr/>
          </p:nvGrpSpPr>
          <p:grpSpPr>
            <a:xfrm>
              <a:off x="355" y="1893"/>
              <a:ext cx="8280" cy="5805"/>
              <a:chOff x="335" y="1886"/>
              <a:chExt cx="8280" cy="5805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" y="1886"/>
                <a:ext cx="8280" cy="5805"/>
              </a:xfrm>
              <a:prstGeom prst="rect">
                <a:avLst/>
              </a:prstGeom>
            </p:spPr>
          </p:pic>
          <p:sp>
            <p:nvSpPr>
              <p:cNvPr id="13" name="矩形 12"/>
              <p:cNvSpPr/>
              <p:nvPr/>
            </p:nvSpPr>
            <p:spPr>
              <a:xfrm>
                <a:off x="724" y="6590"/>
                <a:ext cx="3253" cy="82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none" rtlCol="0" anchor="t">
                <a:spAutoFit/>
              </a:bodyPr>
              <a:p>
                <a:pPr algn="ctr"/>
                <a:r>
                  <a:rPr lang="en-US" altLang="zh-CN" sz="28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ArcIOPS v1.1</a:t>
                </a:r>
                <a:endParaRPr lang="en-US" altLang="zh-CN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4121" y="2135"/>
                <a:ext cx="2162" cy="995"/>
              </a:xfrm>
              <a:prstGeom prst="roundRect">
                <a:avLst/>
              </a:prstGeom>
              <a:solidFill>
                <a:schemeClr val="bg1"/>
              </a:solidFill>
              <a:ln w="15875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AMSR2 sea ice concentration</a:t>
                </a:r>
                <a:endPara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4042" y="6590"/>
                <a:ext cx="2162" cy="916"/>
              </a:xfrm>
              <a:prstGeom prst="roundRect">
                <a:avLst/>
              </a:prstGeom>
              <a:solidFill>
                <a:schemeClr val="bg1"/>
              </a:solidFill>
              <a:ln w="15875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CS2SMOS sea ice thickness</a:t>
                </a:r>
                <a:endPara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2789" y="4392"/>
                <a:ext cx="1432" cy="1165"/>
              </a:xfrm>
              <a:prstGeom prst="roundRect">
                <a:avLst/>
              </a:prstGeom>
              <a:solidFill>
                <a:schemeClr val="bg1"/>
              </a:solidFill>
              <a:ln w="15875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MITgcm</a:t>
                </a:r>
                <a:endPara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ocean</a:t>
                </a:r>
                <a:endPara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module</a:t>
                </a:r>
                <a:endPara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4407" y="4392"/>
                <a:ext cx="1432" cy="1166"/>
              </a:xfrm>
              <a:prstGeom prst="roundRect">
                <a:avLst/>
              </a:prstGeom>
              <a:solidFill>
                <a:schemeClr val="bg1"/>
              </a:solidFill>
              <a:ln w="15875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MITgcm</a:t>
                </a:r>
                <a:endPara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seaice</a:t>
                </a:r>
                <a:endPara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module</a:t>
                </a:r>
                <a:endPara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>
                <a:off x="6985" y="3213"/>
                <a:ext cx="1515" cy="3492"/>
              </a:xfrm>
              <a:prstGeom prst="roundRect">
                <a:avLst/>
              </a:prstGeom>
              <a:solidFill>
                <a:schemeClr val="bg1"/>
              </a:solidFill>
              <a:ln w="15875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Output:</a:t>
                </a:r>
                <a:endPara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168h </a:t>
                </a:r>
                <a:endParaRPr lang="en-US" altLang="zh-CN"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 ice </a:t>
                </a:r>
                <a:r>
                  <a:rPr lang="en-US" altLang="zh-CN" sz="1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concentraton</a:t>
                </a:r>
                <a:endParaRPr lang="en-US" altLang="zh-CN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1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thickness</a:t>
                </a:r>
                <a:endParaRPr lang="en-US" altLang="zh-CN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1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drift</a:t>
                </a:r>
                <a:endParaRPr lang="en-US" altLang="zh-CN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Ocean</a:t>
                </a:r>
                <a:endParaRPr lang="en-US" altLang="zh-CN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1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 current</a:t>
                </a:r>
                <a:endParaRPr lang="en-US" altLang="zh-CN" sz="1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五边形 21"/>
            <p:cNvSpPr/>
            <p:nvPr/>
          </p:nvSpPr>
          <p:spPr>
            <a:xfrm rot="5400000">
              <a:off x="2763" y="3468"/>
              <a:ext cx="1419" cy="443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LESTK</a:t>
              </a:r>
              <a:endParaRPr lang="en-US" altLang="zh-CN" sz="1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3.jpeg" descr="nmefc"/>
          <p:cNvPicPr/>
          <p:nvPr/>
        </p:nvPicPr>
        <p:blipFill>
          <a:blip r:embed="rId1"/>
          <a:stretch>
            <a:fillRect/>
          </a:stretch>
        </p:blipFill>
        <p:spPr>
          <a:xfrm>
            <a:off x="290830" y="180340"/>
            <a:ext cx="967740" cy="959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cxnSp>
        <p:nvCxnSpPr>
          <p:cNvPr id="6" name="直接连接符 5"/>
          <p:cNvCxnSpPr/>
          <p:nvPr/>
        </p:nvCxnSpPr>
        <p:spPr>
          <a:xfrm>
            <a:off x="1293495" y="960120"/>
            <a:ext cx="7002780" cy="0"/>
          </a:xfrm>
          <a:prstGeom prst="line">
            <a:avLst/>
          </a:prstGeom>
          <a:ln w="28575" cmpd="dbl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"/>
          <p:cNvSpPr txBox="1"/>
          <p:nvPr/>
        </p:nvSpPr>
        <p:spPr>
          <a:xfrm>
            <a:off x="1638300" y="476250"/>
            <a:ext cx="5639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 dirty="0">
                <a:sym typeface="+mn-ea"/>
              </a:rPr>
              <a:t>Task 3</a:t>
            </a:r>
            <a:r>
              <a:rPr lang="zh-CN" altLang="en-US" b="1" dirty="0">
                <a:sym typeface="+mn-ea"/>
              </a:rPr>
              <a:t>：</a:t>
            </a:r>
            <a:r>
              <a:rPr lang="en-US" altLang="zh-CN" b="1" dirty="0">
                <a:sym typeface="+mn-ea"/>
              </a:rPr>
              <a:t>Snow/Ice thermodynamics</a:t>
            </a:r>
            <a:endParaRPr lang="en-US" altLang="zh-CN" b="1" dirty="0">
              <a:sym typeface="+mn-ea"/>
            </a:endParaRPr>
          </a:p>
        </p:txBody>
      </p:sp>
      <p:pic>
        <p:nvPicPr>
          <p:cNvPr id="5" name="图片 4" descr="QQ截图201910261643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" y="1205230"/>
            <a:ext cx="8331200" cy="697865"/>
          </a:xfrm>
          <a:prstGeom prst="rect">
            <a:avLst/>
          </a:prstGeom>
        </p:spPr>
      </p:pic>
      <p:pic>
        <p:nvPicPr>
          <p:cNvPr id="7" name="图片 6" descr="QQ截图201910261643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5" y="1903095"/>
            <a:ext cx="8369300" cy="689610"/>
          </a:xfrm>
          <a:prstGeom prst="rect">
            <a:avLst/>
          </a:prstGeom>
        </p:spPr>
      </p:pic>
      <p:pic>
        <p:nvPicPr>
          <p:cNvPr id="8" name="图片 7" descr="IMG_19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0" y="2677795"/>
            <a:ext cx="3964940" cy="2643505"/>
          </a:xfrm>
          <a:prstGeom prst="rect">
            <a:avLst/>
          </a:prstGeom>
        </p:spPr>
      </p:pic>
      <p:pic>
        <p:nvPicPr>
          <p:cNvPr id="12" name="图片 11" descr="IMG_19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130" y="2677795"/>
            <a:ext cx="3954780" cy="26365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563370" y="5196840"/>
            <a:ext cx="15925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CHINARE9  2018.08.10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60215" y="5397500"/>
            <a:ext cx="4358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Zhao et al., COLD REG SCI TECHNOL, 2019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Zhao et al., ANN GLACIOL, 2017 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numdgm"/>
</p:tagLst>
</file>

<file path=ppt/tags/tag2.xml><?xml version="1.0" encoding="utf-8"?>
<p:tagLst xmlns:p="http://schemas.openxmlformats.org/presentationml/2006/main">
  <p:tag name="KSO_WM_SLIDE_MODEL_TYPE" val="numdgm"/>
</p:tagLst>
</file>

<file path=ppt/tags/tag3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标题：&#13;您的正文已经经简明扼要，字字珠玑。&#13;您的正文已经经简明扼要，字字珠玑。&#13;您的正文已经经简明扼要，字字珠玑。&#13;您的正文已经经简明扼要，字字珠玑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6_111*f*1"/>
  <p:tag name="KSO_WM_TEMPLATE_CATEGORY" val="mixed"/>
  <p:tag name="KSO_WM_TEMPLATE_INDEX" val="20201946"/>
  <p:tag name="KSO_WM_UNIT_LAYERLEVEL" val="1"/>
  <p:tag name="KSO_WM_TAG_VERSION" val="1.0"/>
  <p:tag name="KSO_WM_BEAUTIFY_FLAG" val="#wm#"/>
  <p:tag name="KSO_WM_UNIT_TEXTBOXSTYLE_GUID" val="{98b3ea5c-aba3-4aca-a1fe-6055083b50a6}"/>
  <p:tag name="KSO_WM_UNIT_TEXTBOXSTYLE_TEMPLATEID" val="3131925"/>
  <p:tag name="KSO_WM_UNIT_TEXTBOXSTYLE_TYPE" val="9"/>
</p:tagLst>
</file>

<file path=ppt/tags/tag4.xml><?xml version="1.0" encoding="utf-8"?>
<p:tagLst xmlns:p="http://schemas.openxmlformats.org/presentationml/2006/main">
  <p:tag name="KSO_WM_UNIT_TEXTBOXSTYLE_SHAPETYPE" val="0"/>
  <p:tag name="KSO_WM_UNIT_TEXTBOXSTYLE_TEMPLATETYPE" val="1"/>
  <p:tag name="KSO_WM_UNIT_PRESET_TEXT" val="点击此处添加标题：&#13;您的正文已经经简明扼要，字字珠玑。&#13;您的正文已经经简明扼要，字字珠玑。&#13;您的正文已经经简明扼要，字字珠玑。&#13;您的正文已经经简明扼要，字字珠玑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6_111*f*1"/>
  <p:tag name="KSO_WM_TEMPLATE_CATEGORY" val="mixed"/>
  <p:tag name="KSO_WM_TEMPLATE_INDEX" val="20201946"/>
  <p:tag name="KSO_WM_UNIT_LAYERLEVEL" val="1"/>
  <p:tag name="KSO_WM_TAG_VERSION" val="1.0"/>
  <p:tag name="KSO_WM_BEAUTIFY_FLAG" val="#wm#"/>
  <p:tag name="KSO_WM_UNIT_TEXTBOXSTYLE_GUID" val="{98b3ea5c-aba3-4aca-a1fe-6055083b50a6}"/>
  <p:tag name="KSO_WM_UNIT_TEXTBOXSTYLE_TEMPLATEID" val="3131925"/>
  <p:tag name="KSO_WM_UNIT_TEXTBOXSTYLE_TYPE" val="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4398</Words>
  <Application>WPS 演示</Application>
  <PresentationFormat>宽屏</PresentationFormat>
  <Paragraphs>257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宋体</vt:lpstr>
      <vt:lpstr>Wingdings</vt:lpstr>
      <vt:lpstr>Calibri</vt:lpstr>
      <vt:lpstr>Helvetica</vt:lpstr>
      <vt:lpstr>微软雅黑</vt:lpstr>
      <vt:lpstr>Times New Roman</vt:lpstr>
      <vt:lpstr>Comic Sans MS</vt:lpstr>
      <vt:lpstr>楷体_GB2312</vt:lpstr>
      <vt:lpstr>新宋体</vt:lpstr>
      <vt:lpstr>华文新魏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kop</cp:lastModifiedBy>
  <cp:revision>111</cp:revision>
  <dcterms:created xsi:type="dcterms:W3CDTF">2015-05-05T08:02:00Z</dcterms:created>
  <dcterms:modified xsi:type="dcterms:W3CDTF">2019-10-26T09:02:30Z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2052-11.1.0.9145</vt:lpwstr>
  </property>
  <property fmtid="{D5CDD505-2E9C-101B-9397-08002B2CF9AE}" pid="3" name="KSORubyTemplateID">
    <vt:lpwstr>13</vt:lpwstr>
  </property>
</Properties>
</file>