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684" r:id="rId2"/>
    <p:sldMasterId id="2147484707" r:id="rId3"/>
  </p:sldMasterIdLst>
  <p:notesMasterIdLst>
    <p:notesMasterId r:id="rId17"/>
  </p:notesMasterIdLst>
  <p:sldIdLst>
    <p:sldId id="256" r:id="rId4"/>
    <p:sldId id="474" r:id="rId5"/>
    <p:sldId id="468" r:id="rId6"/>
    <p:sldId id="469" r:id="rId7"/>
    <p:sldId id="490" r:id="rId8"/>
    <p:sldId id="491" r:id="rId9"/>
    <p:sldId id="492" r:id="rId10"/>
    <p:sldId id="494" r:id="rId11"/>
    <p:sldId id="482" r:id="rId12"/>
    <p:sldId id="483" r:id="rId13"/>
    <p:sldId id="484" r:id="rId14"/>
    <p:sldId id="481" r:id="rId15"/>
    <p:sldId id="489" r:id="rId16"/>
  </p:sldIdLst>
  <p:sldSz cx="9144000" cy="6858000" type="screen4x3"/>
  <p:notesSz cx="6742113" cy="9882188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0000CC"/>
    <a:srgbClr val="006600"/>
    <a:srgbClr val="3366CC"/>
    <a:srgbClr val="0066FF"/>
    <a:srgbClr val="0099FF"/>
    <a:srgbClr val="33CCFF"/>
    <a:srgbClr val="3333FF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702" autoAdjust="0"/>
    <p:restoredTop sz="88844" autoAdjust="0"/>
  </p:normalViewPr>
  <p:slideViewPr>
    <p:cSldViewPr>
      <p:cViewPr varScale="1">
        <p:scale>
          <a:sx n="113" d="100"/>
          <a:sy n="113" d="100"/>
        </p:scale>
        <p:origin x="1560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0" y="0"/>
            <a:ext cx="6742113" cy="98821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0" y="0"/>
            <a:ext cx="6742113" cy="98821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4100" name="AutoShape 3"/>
          <p:cNvSpPr>
            <a:spLocks noChangeArrowheads="1"/>
          </p:cNvSpPr>
          <p:nvPr/>
        </p:nvSpPr>
        <p:spPr bwMode="auto">
          <a:xfrm>
            <a:off x="0" y="0"/>
            <a:ext cx="6743700" cy="98821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4101" name="AutoShape 4"/>
          <p:cNvSpPr>
            <a:spLocks noChangeArrowheads="1"/>
          </p:cNvSpPr>
          <p:nvPr/>
        </p:nvSpPr>
        <p:spPr bwMode="auto">
          <a:xfrm>
            <a:off x="0" y="0"/>
            <a:ext cx="6743700" cy="98821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4102" name="AutoShape 5"/>
          <p:cNvSpPr>
            <a:spLocks noChangeArrowheads="1"/>
          </p:cNvSpPr>
          <p:nvPr/>
        </p:nvSpPr>
        <p:spPr bwMode="auto">
          <a:xfrm>
            <a:off x="0" y="0"/>
            <a:ext cx="6743700" cy="98821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146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0" tIns="46440" rIns="93240" bIns="46440" numCol="1" anchor="t" anchorCtr="0" compatLnSpc="1">
            <a:prstTxWarp prst="textNoShape">
              <a:avLst/>
            </a:prstTxWarp>
          </a:bodyPr>
          <a:lstStyle>
            <a:lvl1pPr eaLnBrk="1" hangingPunct="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1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3821113" y="0"/>
            <a:ext cx="29146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0" tIns="46440" rIns="93240" bIns="46440" numCol="1" anchor="t" anchorCtr="0" compatLnSpc="1">
            <a:prstTxWarp prst="textNoShape">
              <a:avLst/>
            </a:prstTxWarp>
          </a:bodyPr>
          <a:lstStyle>
            <a:lvl1pPr algn="r" eaLnBrk="1" hangingPunct="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1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08/09/06</a:t>
            </a:r>
          </a:p>
        </p:txBody>
      </p:sp>
      <p:sp>
        <p:nvSpPr>
          <p:cNvPr id="4105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41363"/>
            <a:ext cx="4932362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1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898525" y="4694238"/>
            <a:ext cx="4938713" cy="443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0" tIns="46440" rIns="93240" bIns="4644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ftr"/>
          </p:nvPr>
        </p:nvSpPr>
        <p:spPr bwMode="auto">
          <a:xfrm>
            <a:off x="0" y="9386888"/>
            <a:ext cx="29146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0" tIns="46440" rIns="93240" bIns="46440" numCol="1" anchor="b" anchorCtr="0" compatLnSpc="1">
            <a:prstTxWarp prst="textNoShape">
              <a:avLst/>
            </a:prstTxWarp>
          </a:bodyPr>
          <a:lstStyle>
            <a:lvl1pPr eaLnBrk="1" hangingPunct="0">
              <a:lnSpc>
                <a:spcPct val="10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1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3821113" y="9386888"/>
            <a:ext cx="29146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40" tIns="46440" rIns="93240" bIns="46440" numCol="1" anchor="b" anchorCtr="0" compatLnSpc="1">
            <a:prstTxWarp prst="textNoShape">
              <a:avLst/>
            </a:prstTxWarp>
          </a:bodyPr>
          <a:lstStyle>
            <a:lvl1pPr algn="r" eaLnBrk="1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5060EA1-B078-4DFD-B5D5-8F1032646422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de-DE" sz="1100">
                <a:cs typeface="Arial" panose="020B0604020202020204" pitchFamily="34" charset="0"/>
              </a:rPr>
              <a:t>08/09/06</a:t>
            </a:r>
          </a:p>
        </p:txBody>
      </p:sp>
      <p:sp>
        <p:nvSpPr>
          <p:cNvPr id="6147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244304B-BCEC-44A0-84E7-6A1449D806CD}" type="slidenum">
              <a:rPr lang="en-GB" altLang="de-DE" sz="1100" smtClean="0"/>
              <a:pPr>
                <a:spcBef>
                  <a:spcPct val="0"/>
                </a:spcBef>
              </a:pPr>
              <a:t>1</a:t>
            </a:fld>
            <a:endParaRPr lang="en-GB" altLang="de-DE" sz="1100"/>
          </a:p>
        </p:txBody>
      </p:sp>
      <p:sp>
        <p:nvSpPr>
          <p:cNvPr id="6148" name="Text Box 1"/>
          <p:cNvSpPr txBox="1">
            <a:spLocks noChangeArrowheads="1"/>
          </p:cNvSpPr>
          <p:nvPr/>
        </p:nvSpPr>
        <p:spPr bwMode="auto">
          <a:xfrm>
            <a:off x="903288" y="741363"/>
            <a:ext cx="4940300" cy="37052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body"/>
          </p:nvPr>
        </p:nvSpPr>
        <p:spPr>
          <a:xfrm>
            <a:off x="898525" y="4694238"/>
            <a:ext cx="4940300" cy="44386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de-DE" sz="1100">
                <a:cs typeface="Arial" panose="020B0604020202020204" pitchFamily="34" charset="0"/>
              </a:rPr>
              <a:t>08/09/06</a:t>
            </a:r>
          </a:p>
        </p:txBody>
      </p:sp>
      <p:sp>
        <p:nvSpPr>
          <p:cNvPr id="10243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46F5ACB-3C44-4A97-B2E1-D1DFDBA1565B}" type="slidenum">
              <a:rPr lang="en-GB" altLang="de-DE" sz="1100" smtClean="0"/>
              <a:pPr>
                <a:spcBef>
                  <a:spcPct val="0"/>
                </a:spcBef>
              </a:pPr>
              <a:t>2</a:t>
            </a:fld>
            <a:endParaRPr lang="en-GB" altLang="de-DE" sz="1100"/>
          </a:p>
        </p:txBody>
      </p:sp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903288" y="741363"/>
            <a:ext cx="4940300" cy="3706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/>
          </p:nvPr>
        </p:nvSpPr>
        <p:spPr>
          <a:xfrm>
            <a:off x="898525" y="4694238"/>
            <a:ext cx="4940300" cy="45323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65575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de-DE" sz="1100">
                <a:cs typeface="Arial" panose="020B0604020202020204" pitchFamily="34" charset="0"/>
              </a:rPr>
              <a:t>08/09/06</a:t>
            </a:r>
          </a:p>
        </p:txBody>
      </p:sp>
      <p:sp>
        <p:nvSpPr>
          <p:cNvPr id="10243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46F5ACB-3C44-4A97-B2E1-D1DFDBA1565B}" type="slidenum">
              <a:rPr lang="en-GB" altLang="de-DE" sz="1100" smtClean="0"/>
              <a:pPr>
                <a:spcBef>
                  <a:spcPct val="0"/>
                </a:spcBef>
              </a:pPr>
              <a:t>3</a:t>
            </a:fld>
            <a:endParaRPr lang="en-GB" altLang="de-DE" sz="1100"/>
          </a:p>
        </p:txBody>
      </p:sp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903288" y="741363"/>
            <a:ext cx="4940300" cy="3706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/>
          </p:nvPr>
        </p:nvSpPr>
        <p:spPr>
          <a:xfrm>
            <a:off x="898525" y="4694238"/>
            <a:ext cx="4940300" cy="45323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80967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de-DE" sz="1100">
                <a:cs typeface="Arial" panose="020B0604020202020204" pitchFamily="34" charset="0"/>
              </a:rPr>
              <a:t>08/09/06</a:t>
            </a:r>
          </a:p>
        </p:txBody>
      </p:sp>
      <p:sp>
        <p:nvSpPr>
          <p:cNvPr id="10243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46F5ACB-3C44-4A97-B2E1-D1DFDBA1565B}" type="slidenum">
              <a:rPr lang="en-GB" altLang="de-DE" sz="1100" smtClean="0"/>
              <a:pPr>
                <a:spcBef>
                  <a:spcPct val="0"/>
                </a:spcBef>
              </a:pPr>
              <a:t>4</a:t>
            </a:fld>
            <a:endParaRPr lang="en-GB" altLang="de-DE" sz="1100"/>
          </a:p>
        </p:txBody>
      </p:sp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903288" y="741363"/>
            <a:ext cx="4940300" cy="3706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/>
          </p:nvPr>
        </p:nvSpPr>
        <p:spPr>
          <a:xfrm>
            <a:off x="898525" y="4694238"/>
            <a:ext cx="4940300" cy="45323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81242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dt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kumimoji="0" lang="en-GB" altLang="de-DE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08/09/06</a:t>
            </a:r>
          </a:p>
        </p:txBody>
      </p:sp>
      <p:sp>
        <p:nvSpPr>
          <p:cNvPr id="22531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00B4B817-8A54-4ED5-B8C3-95DB32B2F77B}" type="slidenum">
              <a:rPr kumimoji="0" lang="en-GB" altLang="de-DE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5</a:t>
            </a:fld>
            <a:endParaRPr kumimoji="0" lang="en-GB" altLang="de-DE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903288" y="741363"/>
            <a:ext cx="4940300" cy="3706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de-DE" altLang="de-D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/>
          </p:nvPr>
        </p:nvSpPr>
        <p:spPr>
          <a:xfrm>
            <a:off x="898525" y="4694238"/>
            <a:ext cx="4940300" cy="45323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0161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1700" y="741363"/>
            <a:ext cx="4935538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62C2FF-1AC4-492F-A706-EA096F664C8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-128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221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" Type="http://schemas.openxmlformats.org/officeDocument/2006/relationships/image" Target="../media/image32.png"/><Relationship Id="rId21" Type="http://schemas.openxmlformats.org/officeDocument/2006/relationships/image" Target="../media/image49.png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2" Type="http://schemas.openxmlformats.org/officeDocument/2006/relationships/image" Target="../media/image31.jpe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5" Type="http://schemas.openxmlformats.org/officeDocument/2006/relationships/image" Target="../media/image34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3.png"/><Relationship Id="rId9" Type="http://schemas.openxmlformats.org/officeDocument/2006/relationships/image" Target="../media/image10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Relationship Id="rId27" Type="http://schemas.openxmlformats.org/officeDocument/2006/relationships/image" Target="../media/image5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26" Type="http://schemas.openxmlformats.org/officeDocument/2006/relationships/image" Target="../media/image55.png"/><Relationship Id="rId3" Type="http://schemas.openxmlformats.org/officeDocument/2006/relationships/image" Target="../media/image33.png"/><Relationship Id="rId21" Type="http://schemas.openxmlformats.org/officeDocument/2006/relationships/image" Target="../media/image72.png"/><Relationship Id="rId7" Type="http://schemas.openxmlformats.org/officeDocument/2006/relationships/image" Target="../media/image59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5" Type="http://schemas.openxmlformats.org/officeDocument/2006/relationships/image" Target="../media/image75.png"/><Relationship Id="rId2" Type="http://schemas.openxmlformats.org/officeDocument/2006/relationships/image" Target="../media/image32.png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8.png"/><Relationship Id="rId11" Type="http://schemas.openxmlformats.org/officeDocument/2006/relationships/image" Target="../media/image62.png"/><Relationship Id="rId24" Type="http://schemas.openxmlformats.org/officeDocument/2006/relationships/image" Target="../media/image74.png"/><Relationship Id="rId5" Type="http://schemas.openxmlformats.org/officeDocument/2006/relationships/image" Target="../media/image35.png"/><Relationship Id="rId15" Type="http://schemas.openxmlformats.org/officeDocument/2006/relationships/image" Target="../media/image66.png"/><Relationship Id="rId23" Type="http://schemas.openxmlformats.org/officeDocument/2006/relationships/image" Target="../media/image52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image" Target="../media/image57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Relationship Id="rId22" Type="http://schemas.openxmlformats.org/officeDocument/2006/relationships/image" Target="../media/image73.png"/><Relationship Id="rId27" Type="http://schemas.openxmlformats.org/officeDocument/2006/relationships/image" Target="../media/image5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0C79D-0009-4BE1-B377-046759EE07A0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23388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110" y="592086"/>
            <a:ext cx="8229330" cy="507831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AT" sz="33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792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52319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no" sz="1350" smtClean="0">
                <a:solidFill>
                  <a:srgbClr val="000000"/>
                </a:solidFill>
                <a:latin typeface="Verdana"/>
                <a:cs typeface="+mn-cs"/>
              </a:rPr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o" sz="1350">
              <a:solidFill>
                <a:srgbClr val="000000"/>
              </a:solidFill>
              <a:latin typeface="Verdan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023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Graph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6287" y="288590"/>
            <a:ext cx="7192370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97126" y="6642688"/>
            <a:ext cx="407163" cy="169277"/>
          </a:xfrm>
          <a:ln/>
        </p:spPr>
        <p:txBody>
          <a:bodyPr/>
          <a:lstStyle>
            <a:lvl1pPr>
              <a:defRPr/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>
                <a:solidFill>
                  <a:srgbClr val="000000"/>
                </a:solidFill>
                <a:latin typeface="Verdana"/>
                <a:cs typeface="+mn-cs"/>
              </a:rPr>
              <a:t>SY-</a:t>
            </a:r>
            <a:fld id="{CB0E4D9C-06C8-46BC-8F7E-91F89E52937E}" type="slidenum">
              <a:rPr lang="en-US" sz="1350" smtClean="0">
                <a:solidFill>
                  <a:srgbClr val="000000"/>
                </a:solidFill>
                <a:latin typeface="Verdana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350" dirty="0">
              <a:solidFill>
                <a:srgbClr val="000000"/>
              </a:solidFill>
              <a:latin typeface="Verdana"/>
              <a:cs typeface="+mn-cs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2121514" y="6560245"/>
            <a:ext cx="4896212" cy="256480"/>
          </a:xfrm>
          <a:prstGeom prst="rect">
            <a:avLst/>
          </a:prstGeom>
          <a:ln/>
        </p:spPr>
        <p:txBody>
          <a:bodyPr lIns="0" tIns="0" rIns="0" bIns="0"/>
          <a:lstStyle>
            <a:lvl1pPr algn="ctr">
              <a:lnSpc>
                <a:spcPts val="750"/>
              </a:lnSpc>
              <a:defRPr sz="675">
                <a:solidFill>
                  <a:srgbClr val="FF0000"/>
                </a:solidFill>
                <a:latin typeface="Arial Narrow" pitchFamily="34" charset="0"/>
              </a:defRPr>
            </a:lvl1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cs typeface="+mn-cs"/>
              </a:rPr>
              <a:t>This document has been reviewed and determined not to contain export-controlled information..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255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8970C79D-0009-4BE1-B377-046759EE07A0}" type="slidenum">
              <a:rPr kumimoji="0" lang="en-US" altLang="de-D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‹#›</a:t>
            </a:fld>
            <a:endParaRPr kumimoji="0" lang="en-US" altLang="de-DE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65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 txBox="1">
            <a:spLocks noChangeArrowheads="1"/>
          </p:cNvSpPr>
          <p:nvPr userDrawn="1"/>
        </p:nvSpPr>
        <p:spPr bwMode="auto">
          <a:xfrm>
            <a:off x="7524750" y="6397625"/>
            <a:ext cx="1135063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defPPr>
              <a:defRPr lang="en-GB"/>
            </a:defPPr>
            <a:lvl1pPr algn="r" defTabSz="457200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1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6718857D-B3DD-4D6E-AFE2-2C25EEF57F7A}" type="slidenum">
              <a:rPr kumimoji="0" lang="en-US" alt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‹#›</a:t>
            </a:fld>
            <a:endParaRPr kumimoji="0" lang="en-US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b="0" smtClean="0"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D9D779CE-6C6F-473F-8DDB-F367EE414A0C}" type="slidenum">
              <a:rPr kumimoji="0" lang="en-US" altLang="de-DE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‹#›</a:t>
            </a:fld>
            <a:endParaRPr kumimoji="0" lang="en-US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332" y="6021288"/>
            <a:ext cx="1103756" cy="82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139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D482175E-FE6E-492E-B4EF-E339B2A7B81C}" type="slidenum">
              <a:rPr kumimoji="0" lang="en-US" altLang="de-D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‹#›</a:t>
            </a:fld>
            <a:endParaRPr kumimoji="0" lang="en-US" altLang="de-DE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632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 userDrawn="1"/>
        </p:nvSpPr>
        <p:spPr bwMode="auto">
          <a:xfrm>
            <a:off x="3600450" y="6421438"/>
            <a:ext cx="46910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81000" indent="-381000">
              <a:tabLst>
                <a:tab pos="373063" algn="l"/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tabLst>
                <a:tab pos="373063" algn="l"/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tabLst>
                <a:tab pos="373063" algn="l"/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tabLst>
                <a:tab pos="373063" algn="l"/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tabLst>
                <a:tab pos="373063" algn="l"/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73063" algn="l"/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381000" marR="0" lvl="0" indent="-381000" algn="l" defTabSz="457200" rtl="0" eaLnBrk="0" fontAlgn="base" latinLnBrk="0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373063" algn="l"/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</a:tabLst>
              <a:defRPr/>
            </a:pPr>
            <a:r>
              <a:rPr kumimoji="0" lang="en-GB" alt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Heygster    INTAROS SC meeting May 2020</a:t>
            </a:r>
          </a:p>
        </p:txBody>
      </p:sp>
      <p:sp>
        <p:nvSpPr>
          <p:cNvPr id="3" name="Rectangle 10"/>
          <p:cNvSpPr txBox="1">
            <a:spLocks noChangeArrowheads="1"/>
          </p:cNvSpPr>
          <p:nvPr userDrawn="1"/>
        </p:nvSpPr>
        <p:spPr bwMode="auto">
          <a:xfrm>
            <a:off x="7543800" y="6421438"/>
            <a:ext cx="1135063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defPPr>
              <a:defRPr lang="en-GB"/>
            </a:defPPr>
            <a:lvl1pPr algn="r" defTabSz="457200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1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418C0E11-DFA4-4A03-9B3D-B632E74BE56B}" type="slidenum">
              <a:rPr kumimoji="0" lang="en-US" altLang="de-DE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‹#›</a:t>
            </a:fld>
            <a:endParaRPr kumimoji="0" lang="en-US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algn="r" eaLnBrk="0" hangingPunct="0"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8BAB8970-266E-4170-95A0-456CB79EE873}" type="slidenum">
              <a:rPr kumimoji="0" lang="en-US" altLang="de-D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‹#›</a:t>
            </a:fld>
            <a:endParaRPr kumimoji="0" lang="en-US" altLang="de-DE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021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>
            <p:ph type="title"/>
          </p:nvPr>
        </p:nvSpPr>
        <p:spPr>
          <a:xfrm>
            <a:off x="2211977" y="262609"/>
            <a:ext cx="6303373" cy="5436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35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 txBox="1">
            <a:spLocks noChangeArrowheads="1"/>
          </p:cNvSpPr>
          <p:nvPr userDrawn="1"/>
        </p:nvSpPr>
        <p:spPr bwMode="auto">
          <a:xfrm>
            <a:off x="7524750" y="6397625"/>
            <a:ext cx="1135063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defPPr>
              <a:defRPr lang="en-GB"/>
            </a:defPPr>
            <a:lvl1pPr algn="r" defTabSz="457200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1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6718857D-B3DD-4D6E-AFE2-2C25EEF57F7A}" type="slidenum">
              <a:rPr lang="en-US" altLang="de-DE" b="0" smtClean="0"/>
              <a:pPr>
                <a:defRPr/>
              </a:pPr>
              <a:t>‹#›</a:t>
            </a:fld>
            <a:endParaRPr lang="en-US" altLang="de-DE" b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fld id="{D9D779CE-6C6F-473F-8DDB-F367EE414A0C}" type="slidenum">
              <a:rPr lang="en-US" altLang="de-DE"/>
              <a:pPr>
                <a:defRPr/>
              </a:pPr>
              <a:t>‹#›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759311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2175E-FE6E-492E-B4EF-E339B2A7B81C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696778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ChangeArrowheads="1"/>
          </p:cNvSpPr>
          <p:nvPr userDrawn="1"/>
        </p:nvSpPr>
        <p:spPr bwMode="auto">
          <a:xfrm>
            <a:off x="7543800" y="6421438"/>
            <a:ext cx="1135063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defPPr>
              <a:defRPr lang="en-GB"/>
            </a:defPPr>
            <a:lvl1pPr algn="r" defTabSz="457200" rtl="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1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418C0E11-DFA4-4A03-9B3D-B632E74BE56B}" type="slidenum">
              <a:rPr lang="en-US" altLang="de-DE" b="0" smtClean="0"/>
              <a:pPr>
                <a:defRPr/>
              </a:pPr>
              <a:t>‹#›</a:t>
            </a:fld>
            <a:endParaRPr lang="en-US" altLang="de-DE" b="0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algn="r" eaLnBrk="0" hangingPunct="0"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BAB8970-266E-4170-95A0-456CB79EE873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22267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1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x-none" noProof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80" y="2572257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x-none" noProof="0"/>
              <a:t>Click to edit Master title style</a:t>
            </a:r>
            <a:endParaRPr lang="en-GB" noProof="0" dirty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6429377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1143004" y="-1143001"/>
            <a:ext cx="68580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8" y="208265"/>
            <a:ext cx="1210456" cy="624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5" y="6165867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8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ESA UNCLASSIFIED - For Official Use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8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89120" y="6532560"/>
            <a:ext cx="1196912" cy="192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4" y="6385584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 userDrawn="1"/>
        </p:nvGrpSpPr>
        <p:grpSpPr>
          <a:xfrm>
            <a:off x="172269" y="6544011"/>
            <a:ext cx="6826666" cy="148692"/>
            <a:chOff x="172269" y="6621494"/>
            <a:chExt cx="6826666" cy="111519"/>
          </a:xfrm>
        </p:grpSpPr>
        <p:pic>
          <p:nvPicPr>
            <p:cNvPr id="38" name="Picture 37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" name="Picture 38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39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40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8234609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53FE93DC-7FDE-6A43-8CF2-DF84ECC13383}" type="datetimeFigureOut">
              <a:rPr lang="en-US" sz="1350" smtClean="0">
                <a:solidFill>
                  <a:srgbClr val="000000"/>
                </a:solidFill>
                <a:latin typeface="Verdana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6/1/20</a:t>
            </a:fld>
            <a:endParaRPr lang="en-US" sz="1350">
              <a:solidFill>
                <a:srgbClr val="000000"/>
              </a:solidFill>
              <a:latin typeface="Verdan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000000"/>
              </a:solidFill>
              <a:latin typeface="Verdan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438BBE76-4C4C-294A-8844-C238CAC725FE}" type="slidenum">
              <a:rPr lang="en-US" sz="1350" smtClean="0">
                <a:solidFill>
                  <a:srgbClr val="000000"/>
                </a:solidFill>
                <a:latin typeface="Verdana"/>
                <a:cs typeface="+mn-cs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350">
              <a:solidFill>
                <a:srgbClr val="000000"/>
              </a:solidFill>
              <a:latin typeface="Verdan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274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55937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55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buFont typeface="Arial" panose="020B0604020202020204" pitchFamily="34" charset="0"/>
              <a:buChar char="•"/>
              <a:defRPr b="1" baseline="0"/>
            </a:lvl1pPr>
            <a:lvl2pPr marL="1095722" indent="-285743">
              <a:buFont typeface="Arial" panose="020B0604020202020204" pitchFamily="34" charset="0"/>
              <a:buChar char="•"/>
              <a:defRPr/>
            </a:lvl2pPr>
            <a:lvl3pPr marL="1693308" indent="-285743">
              <a:buFont typeface="Arial" panose="020B0604020202020204" pitchFamily="34" charset="0"/>
              <a:buChar char="•"/>
              <a:defRPr sz="1400" i="0"/>
            </a:lvl3pPr>
            <a:lvl4pPr marL="2290893" indent="-285743">
              <a:buFont typeface="Arial" panose="020B0604020202020204" pitchFamily="34" charset="0"/>
              <a:buChar char="•"/>
              <a:defRPr sz="1400"/>
            </a:lvl4pPr>
            <a:lvl5pPr marL="2888478" indent="-285743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8" y="208265"/>
            <a:ext cx="1210456" cy="6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1" y="6532800"/>
            <a:ext cx="1196912" cy="1920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65932" y="6385584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 userDrawn="1"/>
        </p:nvGrpSpPr>
        <p:grpSpPr>
          <a:xfrm>
            <a:off x="172269" y="6544010"/>
            <a:ext cx="6826666" cy="148692"/>
            <a:chOff x="172269" y="6621494"/>
            <a:chExt cx="6826666" cy="111519"/>
          </a:xfrm>
        </p:grpSpPr>
        <p:pic>
          <p:nvPicPr>
            <p:cNvPr id="10" name="Picture 9" descr="at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 descr="be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 descr="ca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ch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cz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de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dk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e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es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fi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fr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g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hu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ie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it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lu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nl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no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p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pt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ro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se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uk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si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11977" y="319003"/>
            <a:ext cx="6303373" cy="430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477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5.jpe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8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26463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26463" cy="471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Click to edit the outline text format</a:t>
            </a:r>
          </a:p>
          <a:p>
            <a:pPr lvl="1"/>
            <a:r>
              <a:rPr lang="en-GB" altLang="de-DE"/>
              <a:t>Second Outline Level</a:t>
            </a:r>
          </a:p>
          <a:p>
            <a:pPr lvl="2"/>
            <a:r>
              <a:rPr lang="en-GB" altLang="de-DE"/>
              <a:t>Third Outline Level</a:t>
            </a:r>
          </a:p>
          <a:p>
            <a:pPr lvl="3"/>
            <a:r>
              <a:rPr lang="en-GB" altLang="de-DE"/>
              <a:t>Fourth Outline Level</a:t>
            </a:r>
          </a:p>
          <a:p>
            <a:pPr lvl="4"/>
            <a:r>
              <a:rPr lang="en-GB" altLang="de-DE"/>
              <a:t>Fifth Outline Level</a:t>
            </a:r>
          </a:p>
          <a:p>
            <a:pPr lvl="4"/>
            <a:r>
              <a:rPr lang="en-GB" altLang="de-DE"/>
              <a:t>Sixth Outline Level</a:t>
            </a:r>
          </a:p>
          <a:p>
            <a:pPr lvl="4"/>
            <a:r>
              <a:rPr lang="en-GB" altLang="de-DE"/>
              <a:t>Seventh Outline Level</a:t>
            </a:r>
          </a:p>
          <a:p>
            <a:pPr lvl="4"/>
            <a:r>
              <a:rPr lang="en-GB" altLang="de-DE"/>
              <a:t>Eighth Outline Level</a:t>
            </a:r>
          </a:p>
          <a:p>
            <a:pPr lvl="4"/>
            <a:r>
              <a:rPr lang="en-GB" altLang="de-DE"/>
              <a:t>Ninth Outline Level</a:t>
            </a:r>
          </a:p>
        </p:txBody>
      </p:sp>
      <p:sp>
        <p:nvSpPr>
          <p:cNvPr id="1028" name="Line 3"/>
          <p:cNvSpPr>
            <a:spLocks noChangeShapeType="1"/>
          </p:cNvSpPr>
          <p:nvPr/>
        </p:nvSpPr>
        <p:spPr bwMode="auto">
          <a:xfrm>
            <a:off x="0" y="755650"/>
            <a:ext cx="91440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2974975" y="1857375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5967413"/>
            <a:ext cx="8556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3752850" y="3040063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3538538" y="2835275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1538288" y="1554163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034" name="Text Box 9"/>
          <p:cNvSpPr txBox="1">
            <a:spLocks noChangeArrowheads="1"/>
          </p:cNvSpPr>
          <p:nvPr/>
        </p:nvSpPr>
        <p:spPr bwMode="auto">
          <a:xfrm>
            <a:off x="3048000" y="4876800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7543800" y="6400800"/>
            <a:ext cx="1135063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9152DE-AB71-457C-AFA9-9CB63E3AE34C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  <p:pic>
        <p:nvPicPr>
          <p:cNvPr id="12" name="Grafik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48" y="6039021"/>
            <a:ext cx="1080120" cy="81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79" r:id="rId1"/>
    <p:sldLayoutId id="2147484681" r:id="rId2"/>
    <p:sldLayoutId id="2147484680" r:id="rId3"/>
    <p:sldLayoutId id="2147484682" r:id="rId4"/>
  </p:sldLayoutIdLst>
  <p:txStyles>
    <p:titleStyle>
      <a:lvl1pPr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charset="0"/>
        </a:defRPr>
      </a:lvl2pPr>
      <a:lvl3pPr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charset="0"/>
        </a:defRPr>
      </a:lvl3pPr>
      <a:lvl4pPr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charset="0"/>
        </a:defRPr>
      </a:lvl4pPr>
      <a:lvl5pPr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charset="0"/>
        </a:defRPr>
      </a:lvl5pPr>
      <a:lvl6pPr marL="2514600" indent="-22860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charset="0"/>
        </a:defRPr>
      </a:lvl6pPr>
      <a:lvl7pPr marL="2971800" indent="-22860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charset="0"/>
        </a:defRPr>
      </a:lvl7pPr>
      <a:lvl8pPr marL="3429000" indent="-22860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charset="0"/>
        </a:defRPr>
      </a:lvl8pPr>
      <a:lvl9pPr marL="3886200" indent="-22860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lnSpc>
          <a:spcPct val="8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lnSpc>
          <a:spcPct val="8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lnSpc>
          <a:spcPct val="8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lnSpc>
          <a:spcPct val="8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</a:defRPr>
      </a:lvl5pPr>
      <a:lvl6pPr marL="2514600" indent="-228600" algn="l" defTabSz="457200" rtl="0" eaLnBrk="0" fontAlgn="base" hangingPunct="0">
        <a:lnSpc>
          <a:spcPct val="8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</a:defRPr>
      </a:lvl6pPr>
      <a:lvl7pPr marL="2971800" indent="-228600" algn="l" defTabSz="457200" rtl="0" eaLnBrk="0" fontAlgn="base" hangingPunct="0">
        <a:lnSpc>
          <a:spcPct val="8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</a:defRPr>
      </a:lvl7pPr>
      <a:lvl8pPr marL="3429000" indent="-228600" algn="l" defTabSz="457200" rtl="0" eaLnBrk="0" fontAlgn="base" hangingPunct="0">
        <a:lnSpc>
          <a:spcPct val="8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</a:defRPr>
      </a:lvl8pPr>
      <a:lvl9pPr marL="3886200" indent="-228600" algn="l" defTabSz="457200" rtl="0" eaLnBrk="0" fontAlgn="base" hangingPunct="0">
        <a:lnSpc>
          <a:spcPct val="8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969600"/>
            <a:ext cx="8748000" cy="50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447363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48671" y="254242"/>
            <a:ext cx="7174846" cy="4308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7787918" y="207247"/>
            <a:ext cx="1210456" cy="672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69051"/>
            <a:ext cx="9144000" cy="488951"/>
          </a:xfrm>
          <a:prstGeom prst="rect">
            <a:avLst/>
          </a:prstGeom>
        </p:spPr>
      </p:pic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165601" y="6100801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ESA UNCLASSIFIED - For Official Use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150061" y="6538732"/>
            <a:ext cx="6678000" cy="149584"/>
            <a:chOff x="171652" y="4905134"/>
            <a:chExt cx="6678000" cy="112188"/>
          </a:xfrm>
        </p:grpSpPr>
        <p:grpSp>
          <p:nvGrpSpPr>
            <p:cNvPr id="43" name="Group 42"/>
            <p:cNvGrpSpPr/>
            <p:nvPr userDrawn="1"/>
          </p:nvGrpSpPr>
          <p:grpSpPr>
            <a:xfrm>
              <a:off x="171652" y="4905803"/>
              <a:ext cx="6678000" cy="111519"/>
              <a:chOff x="171652" y="6621093"/>
              <a:chExt cx="6678000" cy="111519"/>
            </a:xfrm>
          </p:grpSpPr>
          <p:pic>
            <p:nvPicPr>
              <p:cNvPr id="45" name="Picture 44" descr="at.png"/>
              <p:cNvPicPr>
                <a:picLocks noChangeAspect="1"/>
              </p:cNvPicPr>
              <p:nvPr userDrawn="1"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165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6" name="Picture 45" descr="be.png"/>
              <p:cNvPicPr>
                <a:picLocks noChangeAspect="1"/>
              </p:cNvPicPr>
              <p:nvPr userDrawn="1"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018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Picture 46" descr="ca.png"/>
              <p:cNvPicPr>
                <a:picLocks noChangeAspect="1"/>
              </p:cNvPicPr>
              <p:nvPr userDrawn="1"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85746" y="6621093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8" name="Picture 47" descr="ch.png"/>
              <p:cNvPicPr>
                <a:picLocks noChangeAspect="1"/>
              </p:cNvPicPr>
              <p:nvPr userDrawn="1"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5822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9" name="Picture 48" descr="cz.png"/>
              <p:cNvPicPr>
                <a:picLocks noChangeAspect="1"/>
              </p:cNvPicPr>
              <p:nvPr userDrawn="1"/>
            </p:nvPicPr>
            <p:blipFill>
              <a:blip r:embed="rId1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914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0" name="Picture 49" descr="de.png"/>
              <p:cNvPicPr>
                <a:picLocks noChangeAspect="1"/>
              </p:cNvPicPr>
              <p:nvPr userDrawn="1"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29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1" name="Picture 50" descr="dk.png"/>
              <p:cNvPicPr>
                <a:picLocks noChangeAspect="1"/>
              </p:cNvPicPr>
              <p:nvPr userDrawn="1"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0914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2" name="Picture 51" descr="ee.png"/>
              <p:cNvPicPr>
                <a:picLocks noChangeAspect="1"/>
              </p:cNvPicPr>
              <p:nvPr userDrawn="1"/>
            </p:nvPicPr>
            <p:blipFill>
              <a:blip r:embed="rId1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87681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3" name="Picture 52" descr="es.png"/>
              <p:cNvPicPr>
                <a:picLocks noChangeAspect="1"/>
              </p:cNvPicPr>
              <p:nvPr userDrawn="1"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9970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4" name="Picture 53" descr="fi.png"/>
              <p:cNvPicPr>
                <a:picLocks noChangeAspect="1"/>
              </p:cNvPicPr>
              <p:nvPr userDrawn="1"/>
            </p:nvPicPr>
            <p:blipFill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7133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5" name="Picture 54" descr="fr.png"/>
              <p:cNvPicPr>
                <a:picLocks noChangeAspect="1"/>
              </p:cNvPicPr>
              <p:nvPr userDrawn="1"/>
            </p:nvPicPr>
            <p:blipFill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4869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6" name="Picture 55" descr="gr.png"/>
              <p:cNvPicPr>
                <a:picLocks noChangeAspect="1"/>
              </p:cNvPicPr>
              <p:nvPr userDrawn="1"/>
            </p:nvPicPr>
            <p:blipFill>
              <a:blip r:embed="rId2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0721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7" name="Picture 56" descr="hu.png"/>
              <p:cNvPicPr>
                <a:picLocks noChangeAspect="1"/>
              </p:cNvPicPr>
              <p:nvPr userDrawn="1"/>
            </p:nvPicPr>
            <p:blipFill>
              <a:blip r:embed="rId2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8457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8" name="Picture 57" descr="ie.png"/>
              <p:cNvPicPr>
                <a:picLocks noChangeAspect="1"/>
              </p:cNvPicPr>
              <p:nvPr userDrawn="1"/>
            </p:nvPicPr>
            <p:blipFill>
              <a:blip r:embed="rId2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61938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59" name="Picture 58" descr="it.png"/>
              <p:cNvPicPr>
                <a:picLocks noChangeAspect="1"/>
              </p:cNvPicPr>
              <p:nvPr userDrawn="1"/>
            </p:nvPicPr>
            <p:blipFill>
              <a:blip r:embed="rId2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929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0" name="Picture 59" descr="lu.png"/>
              <p:cNvPicPr>
                <a:picLocks noChangeAspect="1"/>
              </p:cNvPicPr>
              <p:nvPr userDrawn="1"/>
            </p:nvPicPr>
            <p:blipFill>
              <a:blip r:embed="rId2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17855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1" name="Picture 60" descr="nl.png"/>
              <p:cNvPicPr>
                <a:picLocks noChangeAspect="1"/>
              </p:cNvPicPr>
              <p:nvPr userDrawn="1"/>
            </p:nvPicPr>
            <p:blipFill>
              <a:blip r:embed="rId2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99012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2" name="Picture 61" descr="no.png"/>
              <p:cNvPicPr>
                <a:picLocks noChangeAspect="1"/>
              </p:cNvPicPr>
              <p:nvPr userDrawn="1"/>
            </p:nvPicPr>
            <p:blipFill>
              <a:blip r:embed="rId2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08277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3" name="Picture 62" descr="pl.png"/>
              <p:cNvPicPr>
                <a:picLocks noChangeAspect="1"/>
              </p:cNvPicPr>
              <p:nvPr userDrawn="1"/>
            </p:nvPicPr>
            <p:blipFill>
              <a:blip r:embed="rId3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830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4" name="Picture 63" descr="pt.png"/>
              <p:cNvPicPr>
                <a:picLocks noChangeAspect="1"/>
              </p:cNvPicPr>
              <p:nvPr userDrawn="1"/>
            </p:nvPicPr>
            <p:blipFill>
              <a:blip r:embed="rId3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38686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5" name="Picture 64" descr="ro.png"/>
              <p:cNvPicPr>
                <a:picLocks noChangeAspect="1"/>
              </p:cNvPicPr>
              <p:nvPr userDrawn="1"/>
            </p:nvPicPr>
            <p:blipFill>
              <a:blip r:embed="rId3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1984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6" name="Picture 65" descr="se.png"/>
              <p:cNvPicPr>
                <a:picLocks noChangeAspect="1"/>
              </p:cNvPicPr>
              <p:nvPr userDrawn="1"/>
            </p:nvPicPr>
            <p:blipFill>
              <a:blip r:embed="rId3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78359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7" name="Picture 66" descr="uk.png"/>
              <p:cNvPicPr>
                <a:picLocks noChangeAspect="1"/>
              </p:cNvPicPr>
              <p:nvPr userDrawn="1"/>
            </p:nvPicPr>
            <p:blipFill>
              <a:blip r:embed="rId3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33093" y="6624268"/>
                <a:ext cx="163906" cy="108344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4" name="Picture 43" descr="si.png"/>
            <p:cNvPicPr>
              <a:picLocks noChangeAspect="1"/>
            </p:cNvPicPr>
            <p:nvPr userDrawn="1"/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53350" y="4905134"/>
              <a:ext cx="163385" cy="108000"/>
            </a:xfrm>
            <a:prstGeom prst="rect">
              <a:avLst/>
            </a:prstGeom>
          </p:spPr>
        </p:pic>
      </p:grpSp>
      <p:pic>
        <p:nvPicPr>
          <p:cNvPr id="35" name="Picture 2" descr="Image result for copernicus logo"/>
          <p:cNvPicPr>
            <a:picLocks noChangeAspect="1" noChangeArrowheads="1"/>
          </p:cNvPicPr>
          <p:nvPr userDrawn="1"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72" y="172964"/>
            <a:ext cx="1135785" cy="55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 Box 34"/>
          <p:cNvSpPr txBox="1">
            <a:spLocks noChangeAspect="1" noChangeArrowheads="1"/>
          </p:cNvSpPr>
          <p:nvPr userDrawn="1"/>
        </p:nvSpPr>
        <p:spPr bwMode="auto">
          <a:xfrm>
            <a:off x="3643930" y="6113425"/>
            <a:ext cx="5311484" cy="23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5719" rIns="0" bIns="45719"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Appleton Space Conference, RAL/STFC, Harwell, UK, 5</a:t>
            </a:r>
            <a:r>
              <a:rPr kumimoji="0" lang="en-US" sz="750" b="0" i="0" u="none" strike="noStrike" kern="1200" cap="none" spc="0" normalizeH="0" baseline="30000" noProof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th </a:t>
            </a:r>
            <a:r>
              <a:rPr kumimoji="0" lang="en-US" sz="750" b="0" i="0" u="none" strike="noStrike" kern="1200" cap="none" spc="0" normalizeH="0" baseline="0" noProof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December 2019 </a:t>
            </a:r>
            <a:r>
              <a:rPr kumimoji="0" lang="en-GB" sz="750" b="0" i="0" u="none" strike="noStrike" kern="1200" cap="none" spc="0" normalizeH="0" baseline="0" noProof="1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Arial" charset="0"/>
                <a:cs typeface="Arial" charset="0"/>
              </a:rPr>
              <a:t>|  Slide  </a:t>
            </a:r>
            <a:fld id="{71EAD4F2-866B-304A-9A50-FC7592816342}" type="slidenum">
              <a:rPr kumimoji="0" lang="en-GB" sz="750" b="0" i="0" u="none" strike="noStrike" kern="1200" cap="none" spc="0" normalizeH="0" baseline="0" noProof="1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Arial" charset="0"/>
                <a:cs typeface="Arial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750" b="0" i="0" u="none" strike="noStrike" kern="1200" cap="none" spc="0" normalizeH="0" baseline="0" noProof="1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83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5" r:id="rId1"/>
    <p:sldLayoutId id="2147484686" r:id="rId2"/>
    <p:sldLayoutId id="2147484687" r:id="rId3"/>
    <p:sldLayoutId id="2147484688" r:id="rId4"/>
    <p:sldLayoutId id="2147484689" r:id="rId5"/>
    <p:sldLayoutId id="2147484690" r:id="rId6"/>
    <p:sldLayoutId id="2147484692" r:id="rId7"/>
    <p:sldLayoutId id="2147484693" r:id="rId8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378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271463" indent="-264319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tabLst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09625" indent="-241697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tabLst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200150" indent="-328613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tabLst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1400175" indent="-200025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tabLst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1872854" indent="-232172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tabLst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713" indent="-41909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6902" indent="-41909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090" indent="-41909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279" indent="-41909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26463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26463" cy="471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Click to edit the outline text format</a:t>
            </a:r>
          </a:p>
          <a:p>
            <a:pPr lvl="1"/>
            <a:r>
              <a:rPr lang="en-GB" altLang="de-DE"/>
              <a:t>Second Outline Level</a:t>
            </a:r>
          </a:p>
          <a:p>
            <a:pPr lvl="2"/>
            <a:r>
              <a:rPr lang="en-GB" altLang="de-DE"/>
              <a:t>Third Outline Level</a:t>
            </a:r>
          </a:p>
          <a:p>
            <a:pPr lvl="3"/>
            <a:r>
              <a:rPr lang="en-GB" altLang="de-DE"/>
              <a:t>Fourth Outline Level</a:t>
            </a:r>
          </a:p>
          <a:p>
            <a:pPr lvl="4"/>
            <a:r>
              <a:rPr lang="en-GB" altLang="de-DE"/>
              <a:t>Fifth Outline Level</a:t>
            </a:r>
          </a:p>
          <a:p>
            <a:pPr lvl="4"/>
            <a:r>
              <a:rPr lang="en-GB" altLang="de-DE"/>
              <a:t>Sixth Outline Level</a:t>
            </a:r>
          </a:p>
          <a:p>
            <a:pPr lvl="4"/>
            <a:r>
              <a:rPr lang="en-GB" altLang="de-DE"/>
              <a:t>Seventh Outline Level</a:t>
            </a:r>
          </a:p>
          <a:p>
            <a:pPr lvl="4"/>
            <a:r>
              <a:rPr lang="en-GB" altLang="de-DE"/>
              <a:t>Eighth Outline Level</a:t>
            </a:r>
          </a:p>
          <a:p>
            <a:pPr lvl="4"/>
            <a:r>
              <a:rPr lang="en-GB" altLang="de-DE"/>
              <a:t>Ninth Outline Level</a:t>
            </a:r>
          </a:p>
        </p:txBody>
      </p:sp>
      <p:sp>
        <p:nvSpPr>
          <p:cNvPr id="1028" name="Line 3"/>
          <p:cNvSpPr>
            <a:spLocks noChangeShapeType="1"/>
          </p:cNvSpPr>
          <p:nvPr/>
        </p:nvSpPr>
        <p:spPr bwMode="auto">
          <a:xfrm>
            <a:off x="0" y="755650"/>
            <a:ext cx="91440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2974975" y="1857375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de-DE" altLang="de-D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5967413"/>
            <a:ext cx="8556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3752850" y="3040063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de-DE" altLang="de-D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3538538" y="2835275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de-DE" altLang="de-D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1538288" y="1554163"/>
            <a:ext cx="9144000" cy="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de-DE" altLang="de-D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4" name="Text Box 9"/>
          <p:cNvSpPr txBox="1">
            <a:spLocks noChangeArrowheads="1"/>
          </p:cNvSpPr>
          <p:nvPr/>
        </p:nvSpPr>
        <p:spPr bwMode="auto">
          <a:xfrm>
            <a:off x="3048000" y="4876800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de-DE" altLang="de-D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7543800" y="6400800"/>
            <a:ext cx="1135063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1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BE9152DE-AB71-457C-AFA9-9CB63E3AE34C}" type="slidenum">
              <a:rPr kumimoji="0" lang="en-US" altLang="de-DE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‹#›</a:t>
            </a:fld>
            <a:endParaRPr kumimoji="0" lang="en-US" altLang="de-DE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7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8" r:id="rId1"/>
    <p:sldLayoutId id="2147484709" r:id="rId2"/>
    <p:sldLayoutId id="2147484710" r:id="rId3"/>
    <p:sldLayoutId id="2147484711" r:id="rId4"/>
    <p:sldLayoutId id="2147484712" r:id="rId5"/>
  </p:sldLayoutIdLst>
  <p:txStyles>
    <p:titleStyle>
      <a:lvl1pPr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charset="0"/>
        </a:defRPr>
      </a:lvl2pPr>
      <a:lvl3pPr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charset="0"/>
        </a:defRPr>
      </a:lvl3pPr>
      <a:lvl4pPr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charset="0"/>
        </a:defRPr>
      </a:lvl4pPr>
      <a:lvl5pPr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charset="0"/>
        </a:defRPr>
      </a:lvl5pPr>
      <a:lvl6pPr marL="2514600" indent="-22860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charset="0"/>
        </a:defRPr>
      </a:lvl6pPr>
      <a:lvl7pPr marL="2971800" indent="-22860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charset="0"/>
        </a:defRPr>
      </a:lvl7pPr>
      <a:lvl8pPr marL="3429000" indent="-22860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charset="0"/>
        </a:defRPr>
      </a:lvl8pPr>
      <a:lvl9pPr marL="3886200" indent="-228600" algn="ctr" defTabSz="45720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lnSpc>
          <a:spcPct val="8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8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lnSpc>
          <a:spcPct val="8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lnSpc>
          <a:spcPct val="8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lnSpc>
          <a:spcPct val="8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</a:defRPr>
      </a:lvl5pPr>
      <a:lvl6pPr marL="2514600" indent="-228600" algn="l" defTabSz="457200" rtl="0" eaLnBrk="0" fontAlgn="base" hangingPunct="0">
        <a:lnSpc>
          <a:spcPct val="8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</a:defRPr>
      </a:lvl6pPr>
      <a:lvl7pPr marL="2971800" indent="-228600" algn="l" defTabSz="457200" rtl="0" eaLnBrk="0" fontAlgn="base" hangingPunct="0">
        <a:lnSpc>
          <a:spcPct val="8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</a:defRPr>
      </a:lvl7pPr>
      <a:lvl8pPr marL="3429000" indent="-228600" algn="l" defTabSz="457200" rtl="0" eaLnBrk="0" fontAlgn="base" hangingPunct="0">
        <a:lnSpc>
          <a:spcPct val="8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</a:defRPr>
      </a:lvl8pPr>
      <a:lvl9pPr marL="3886200" indent="-228600" algn="l" defTabSz="457200" rtl="0" eaLnBrk="0" fontAlgn="base" hangingPunct="0">
        <a:lnSpc>
          <a:spcPct val="81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96888" y="80629"/>
            <a:ext cx="8077200" cy="756084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de-DE" sz="2800" b="1" dirty="0">
                <a:solidFill>
                  <a:srgbClr val="3333CC"/>
                </a:solidFill>
              </a:rPr>
              <a:t>Towards an INTAROS Roadmap Sea Ice</a:t>
            </a:r>
            <a:endParaRPr lang="en-US" altLang="de-DE" sz="2800" b="1" dirty="0">
              <a:solidFill>
                <a:srgbClr val="FF0000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736812"/>
            <a:ext cx="9021763" cy="498475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de-DE" sz="3600" dirty="0">
                <a:solidFill>
                  <a:srgbClr val="9966FF"/>
                </a:solidFill>
              </a:rPr>
              <a:t> </a:t>
            </a:r>
            <a:r>
              <a:rPr lang="en-US" altLang="de-DE" dirty="0">
                <a:solidFill>
                  <a:srgbClr val="3333CC"/>
                </a:solidFill>
              </a:rPr>
              <a:t>Georg Heygster and Gunnar </a:t>
            </a:r>
            <a:r>
              <a:rPr lang="en-US" altLang="de-DE" dirty="0" err="1">
                <a:solidFill>
                  <a:srgbClr val="3333CC"/>
                </a:solidFill>
              </a:rPr>
              <a:t>Spreen</a:t>
            </a:r>
            <a:br>
              <a:rPr lang="en-US" altLang="de-DE" dirty="0">
                <a:solidFill>
                  <a:srgbClr val="3333CC"/>
                </a:solidFill>
              </a:rPr>
            </a:br>
            <a:br>
              <a:rPr lang="en-US" altLang="de-DE" dirty="0">
                <a:solidFill>
                  <a:srgbClr val="3333CC"/>
                </a:solidFill>
              </a:rPr>
            </a:br>
            <a:r>
              <a:rPr lang="en-US" altLang="de-DE" dirty="0">
                <a:solidFill>
                  <a:srgbClr val="3333CC"/>
                </a:solidFill>
              </a:rPr>
              <a:t>Institute of Environmental Physics, University of Bremen</a:t>
            </a:r>
          </a:p>
          <a:p>
            <a:pPr marL="0" indent="0"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de-DE" dirty="0">
              <a:solidFill>
                <a:srgbClr val="3333CC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de-DE" dirty="0">
              <a:solidFill>
                <a:srgbClr val="3333CC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de-DE" dirty="0">
              <a:solidFill>
                <a:srgbClr val="3333CC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de-DE" dirty="0">
              <a:solidFill>
                <a:srgbClr val="3333CC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de-DE" dirty="0">
              <a:solidFill>
                <a:srgbClr val="3333CC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de-DE" dirty="0">
                <a:solidFill>
                  <a:srgbClr val="3333CC"/>
                </a:solidFill>
              </a:rPr>
              <a:t>INTAROS Steering Committee Meeting </a:t>
            </a:r>
          </a:p>
          <a:p>
            <a:pPr marL="0" indent="0" algn="ctr">
              <a:lnSpc>
                <a:spcPct val="100000"/>
              </a:lnSpc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de-DE" dirty="0">
                <a:solidFill>
                  <a:srgbClr val="3333CC"/>
                </a:solidFill>
              </a:rPr>
              <a:t>E-meeting May 27, 2020  </a:t>
            </a:r>
          </a:p>
          <a:p>
            <a:pPr marL="0" indent="0" algn="ctr">
              <a:lnSpc>
                <a:spcPct val="100000"/>
              </a:lnSpc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de-DE" dirty="0">
              <a:solidFill>
                <a:srgbClr val="9966FF"/>
              </a:solidFill>
            </a:endParaRPr>
          </a:p>
        </p:txBody>
      </p:sp>
      <p:pic>
        <p:nvPicPr>
          <p:cNvPr id="5124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3429000"/>
            <a:ext cx="1595437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152401"/>
            <a:ext cx="8526463" cy="684312"/>
          </a:xfrm>
        </p:spPr>
        <p:txBody>
          <a:bodyPr/>
          <a:lstStyle/>
          <a:p>
            <a:r>
              <a:rPr lang="de-DE" b="1" dirty="0">
                <a:solidFill>
                  <a:srgbClr val="0000CC"/>
                </a:solidFill>
              </a:rPr>
              <a:t>EU-</a:t>
            </a:r>
            <a:r>
              <a:rPr lang="de-DE" b="1" dirty="0" err="1">
                <a:solidFill>
                  <a:srgbClr val="0000CC"/>
                </a:solidFill>
              </a:rPr>
              <a:t>PolarNet</a:t>
            </a:r>
            <a:r>
              <a:rPr lang="de-DE" b="1" dirty="0">
                <a:solidFill>
                  <a:srgbClr val="0000CC"/>
                </a:solidFill>
              </a:rPr>
              <a:t> D2.6: Roadmap </a:t>
            </a:r>
            <a:r>
              <a:rPr lang="de-DE" b="1" dirty="0" err="1">
                <a:solidFill>
                  <a:srgbClr val="0000CC"/>
                </a:solidFill>
              </a:rPr>
              <a:t>for</a:t>
            </a:r>
            <a:r>
              <a:rPr lang="de-DE" b="1" dirty="0">
                <a:solidFill>
                  <a:srgbClr val="0000CC"/>
                </a:solidFill>
              </a:rPr>
              <a:t> </a:t>
            </a:r>
            <a:r>
              <a:rPr lang="de-DE" b="1" dirty="0" err="1">
                <a:solidFill>
                  <a:srgbClr val="0000CC"/>
                </a:solidFill>
              </a:rPr>
              <a:t>monitoring</a:t>
            </a:r>
            <a:r>
              <a:rPr lang="de-DE" b="1" dirty="0">
                <a:solidFill>
                  <a:srgbClr val="0000CC"/>
                </a:solidFill>
              </a:rPr>
              <a:t> &amp; </a:t>
            </a:r>
            <a:r>
              <a:rPr lang="de-DE" b="1" dirty="0" err="1">
                <a:solidFill>
                  <a:srgbClr val="0000CC"/>
                </a:solidFill>
              </a:rPr>
              <a:t>modeling</a:t>
            </a:r>
            <a:endParaRPr lang="de-DE" b="1" dirty="0">
              <a:solidFill>
                <a:srgbClr val="0000CC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764704"/>
            <a:ext cx="8532440" cy="4478052"/>
          </a:xfrm>
        </p:spPr>
        <p:txBody>
          <a:bodyPr/>
          <a:lstStyle/>
          <a:p>
            <a:pPr marL="0" indent="0">
              <a:lnSpc>
                <a:spcPct val="111000"/>
              </a:lnSpc>
            </a:pPr>
            <a:r>
              <a:rPr lang="de-DE" sz="1800" dirty="0">
                <a:solidFill>
                  <a:srgbClr val="0099FF"/>
                </a:solidFill>
              </a:rPr>
              <a:t>3.3.1 Monitoring/</a:t>
            </a:r>
            <a:r>
              <a:rPr lang="de-DE" sz="1800" dirty="0" err="1">
                <a:solidFill>
                  <a:srgbClr val="0099FF"/>
                </a:solidFill>
              </a:rPr>
              <a:t>observation</a:t>
            </a:r>
            <a:r>
              <a:rPr lang="de-DE" sz="1800" dirty="0">
                <a:solidFill>
                  <a:srgbClr val="0099FF"/>
                </a:solidFill>
              </a:rPr>
              <a:t> </a:t>
            </a:r>
            <a:r>
              <a:rPr lang="de-DE" sz="1800" dirty="0" err="1">
                <a:solidFill>
                  <a:srgbClr val="0099FF"/>
                </a:solidFill>
              </a:rPr>
              <a:t>recommendations</a:t>
            </a:r>
            <a:endParaRPr lang="de-DE" sz="1800" dirty="0">
              <a:solidFill>
                <a:srgbClr val="0099FF"/>
              </a:solidFill>
            </a:endParaRPr>
          </a:p>
          <a:p>
            <a:pPr marL="266700" indent="-266700">
              <a:lnSpc>
                <a:spcPct val="111000"/>
              </a:lnSpc>
              <a:buFont typeface="Arial" panose="020B0604020202020204" pitchFamily="34" charset="0"/>
              <a:buChar char="•"/>
            </a:pPr>
            <a:r>
              <a:rPr lang="de-DE" sz="1800" dirty="0"/>
              <a:t> </a:t>
            </a:r>
            <a:r>
              <a:rPr lang="en-US" sz="1800" b="1" dirty="0"/>
              <a:t>cryosphere</a:t>
            </a:r>
            <a:r>
              <a:rPr lang="en-US" sz="1800" dirty="0"/>
              <a:t>: more accurate snow observations needed, should have a better spatial coverage. </a:t>
            </a:r>
          </a:p>
          <a:p>
            <a:pPr marL="266700" indent="-266700">
              <a:lnSpc>
                <a:spcPct val="111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Observations on </a:t>
            </a:r>
            <a:r>
              <a:rPr lang="en-US" sz="1800" b="1" dirty="0"/>
              <a:t>sea-ice extent, concentration, thickness and motion </a:t>
            </a:r>
            <a:r>
              <a:rPr lang="en-US" sz="1800" dirty="0"/>
              <a:t>should also be strengthened. </a:t>
            </a:r>
          </a:p>
          <a:p>
            <a:pPr marL="266700" indent="-266700">
              <a:lnSpc>
                <a:spcPct val="111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Many </a:t>
            </a:r>
            <a:r>
              <a:rPr lang="en-US" sz="1800" b="1" dirty="0"/>
              <a:t>permafrost</a:t>
            </a:r>
            <a:r>
              <a:rPr lang="en-US" sz="1800" dirty="0"/>
              <a:t> observational sites not maintained for long-term monitoring; there are significant spatial gaps. </a:t>
            </a:r>
          </a:p>
          <a:p>
            <a:pPr marL="266700" indent="-266700">
              <a:lnSpc>
                <a:spcPct val="111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Glaciers</a:t>
            </a:r>
            <a:r>
              <a:rPr lang="en-US" sz="1800" dirty="0"/>
              <a:t>: mass balance measurements over long periods are available for only a small subset of Arctic glaciers. </a:t>
            </a:r>
          </a:p>
          <a:p>
            <a:pPr marL="266700" indent="-266700">
              <a:lnSpc>
                <a:spcPct val="111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Greenland Ice Sheet</a:t>
            </a:r>
            <a:r>
              <a:rPr lang="en-US" sz="1800" dirty="0"/>
              <a:t>: in situ observations are limited. For glaciers, observations are needed for the processes (ice dynamics, subglacial meltwater, ocean interaction) that accelerate melting. </a:t>
            </a:r>
          </a:p>
          <a:p>
            <a:pPr marL="266700" indent="-266700">
              <a:lnSpc>
                <a:spcPct val="111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The </a:t>
            </a:r>
            <a:r>
              <a:rPr lang="en-US" sz="1800" b="1" dirty="0"/>
              <a:t>hydrological cycle in the Polar Regions </a:t>
            </a:r>
            <a:r>
              <a:rPr lang="en-US" sz="1800" dirty="0"/>
              <a:t>should be better understood and observed. </a:t>
            </a:r>
          </a:p>
          <a:p>
            <a:pPr marL="266700" indent="-266700">
              <a:lnSpc>
                <a:spcPct val="111000"/>
              </a:lnSpc>
              <a:buFont typeface="Arial" panose="020B0604020202020204" pitchFamily="34" charset="0"/>
              <a:buChar char="•"/>
            </a:pPr>
            <a:r>
              <a:rPr lang="en-US" sz="1800" b="1" dirty="0"/>
              <a:t>Albedo </a:t>
            </a:r>
            <a:r>
              <a:rPr lang="en-US" sz="1800" dirty="0"/>
              <a:t>observing (particularly for snow) should be strengthened. There is a general need for harmonizing observing of the cryosphere.</a:t>
            </a:r>
          </a:p>
        </p:txBody>
      </p:sp>
    </p:spTree>
    <p:extLst>
      <p:ext uri="{BB962C8B-B14F-4D97-AF65-F5344CB8AC3E}">
        <p14:creationId xmlns:p14="http://schemas.microsoft.com/office/powerpoint/2010/main" val="3659527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152401"/>
            <a:ext cx="8526463" cy="684312"/>
          </a:xfrm>
        </p:spPr>
        <p:txBody>
          <a:bodyPr/>
          <a:lstStyle/>
          <a:p>
            <a:r>
              <a:rPr lang="de-DE" b="1" dirty="0">
                <a:solidFill>
                  <a:srgbClr val="0000CC"/>
                </a:solidFill>
              </a:rPr>
              <a:t>EU-</a:t>
            </a:r>
            <a:r>
              <a:rPr lang="de-DE" b="1" dirty="0" err="1">
                <a:solidFill>
                  <a:srgbClr val="0000CC"/>
                </a:solidFill>
              </a:rPr>
              <a:t>PolarNet</a:t>
            </a:r>
            <a:r>
              <a:rPr lang="de-DE" b="1" dirty="0">
                <a:solidFill>
                  <a:srgbClr val="0000CC"/>
                </a:solidFill>
              </a:rPr>
              <a:t> D2.6: Roadmap </a:t>
            </a:r>
            <a:r>
              <a:rPr lang="de-DE" b="1" dirty="0" err="1">
                <a:solidFill>
                  <a:srgbClr val="0000CC"/>
                </a:solidFill>
              </a:rPr>
              <a:t>for</a:t>
            </a:r>
            <a:r>
              <a:rPr lang="de-DE" b="1" dirty="0">
                <a:solidFill>
                  <a:srgbClr val="0000CC"/>
                </a:solidFill>
              </a:rPr>
              <a:t> </a:t>
            </a:r>
            <a:r>
              <a:rPr lang="de-DE" b="1" dirty="0" err="1">
                <a:solidFill>
                  <a:srgbClr val="0000CC"/>
                </a:solidFill>
              </a:rPr>
              <a:t>monitoring</a:t>
            </a:r>
            <a:r>
              <a:rPr lang="de-DE" b="1" dirty="0">
                <a:solidFill>
                  <a:srgbClr val="0000CC"/>
                </a:solidFill>
              </a:rPr>
              <a:t> &amp; </a:t>
            </a:r>
            <a:r>
              <a:rPr lang="de-DE" b="1" dirty="0" err="1">
                <a:solidFill>
                  <a:srgbClr val="0000CC"/>
                </a:solidFill>
              </a:rPr>
              <a:t>modeling</a:t>
            </a:r>
            <a:endParaRPr lang="de-DE" b="1" dirty="0">
              <a:solidFill>
                <a:srgbClr val="0000CC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980728"/>
            <a:ext cx="8532440" cy="4478052"/>
          </a:xfrm>
        </p:spPr>
        <p:txBody>
          <a:bodyPr/>
          <a:lstStyle/>
          <a:p>
            <a:pPr marL="0" indent="0">
              <a:lnSpc>
                <a:spcPct val="111000"/>
              </a:lnSpc>
            </a:pPr>
            <a:r>
              <a:rPr lang="en-US" sz="1800" dirty="0">
                <a:solidFill>
                  <a:srgbClr val="0099FF"/>
                </a:solidFill>
              </a:rPr>
              <a:t>4. Roadmap for </a:t>
            </a:r>
            <a:r>
              <a:rPr lang="en-US" sz="1800" dirty="0" err="1">
                <a:solidFill>
                  <a:srgbClr val="0099FF"/>
                </a:solidFill>
              </a:rPr>
              <a:t>optimisation</a:t>
            </a:r>
            <a:r>
              <a:rPr lang="en-US" sz="1800" dirty="0">
                <a:solidFill>
                  <a:srgbClr val="0099FF"/>
                </a:solidFill>
              </a:rPr>
              <a:t> of monitoring and modelling </a:t>
            </a:r>
            <a:r>
              <a:rPr lang="en-US" sz="1800" dirty="0" err="1">
                <a:solidFill>
                  <a:srgbClr val="0099FF"/>
                </a:solidFill>
              </a:rPr>
              <a:t>programmes</a:t>
            </a:r>
            <a:r>
              <a:rPr lang="en-US" sz="1800" dirty="0">
                <a:solidFill>
                  <a:srgbClr val="0099FF"/>
                </a:solidFill>
              </a:rPr>
              <a:t> for the Polar Regions (ROMP) </a:t>
            </a:r>
          </a:p>
          <a:p>
            <a:pPr marL="0" indent="0">
              <a:lnSpc>
                <a:spcPct val="111000"/>
              </a:lnSpc>
            </a:pPr>
            <a:r>
              <a:rPr lang="de-DE" sz="1800" dirty="0">
                <a:solidFill>
                  <a:srgbClr val="0099FF"/>
                </a:solidFill>
              </a:rPr>
              <a:t>4.4. Essential Polar Variables (EPVs) </a:t>
            </a:r>
          </a:p>
          <a:p>
            <a:pPr marL="0" indent="0">
              <a:lnSpc>
                <a:spcPct val="111000"/>
              </a:lnSpc>
            </a:pPr>
            <a:endParaRPr lang="de-DE" sz="1800" dirty="0">
              <a:solidFill>
                <a:srgbClr val="0099FF"/>
              </a:solidFill>
            </a:endParaRPr>
          </a:p>
          <a:p>
            <a:pPr marL="0" indent="0">
              <a:lnSpc>
                <a:spcPct val="111000"/>
              </a:lnSpc>
            </a:pPr>
            <a:endParaRPr lang="de-DE" sz="1800" dirty="0">
              <a:solidFill>
                <a:srgbClr val="0099FF"/>
              </a:solidFill>
            </a:endParaRPr>
          </a:p>
          <a:p>
            <a:pPr marL="0" indent="0">
              <a:lnSpc>
                <a:spcPct val="111000"/>
              </a:lnSpc>
            </a:pPr>
            <a:endParaRPr lang="de-DE" sz="1800" dirty="0">
              <a:solidFill>
                <a:srgbClr val="0099FF"/>
              </a:solidFill>
            </a:endParaRPr>
          </a:p>
          <a:p>
            <a:pPr marL="0" indent="0">
              <a:lnSpc>
                <a:spcPct val="111000"/>
              </a:lnSpc>
            </a:pPr>
            <a:endParaRPr lang="de-DE" sz="1800" dirty="0">
              <a:solidFill>
                <a:srgbClr val="0099FF"/>
              </a:solidFill>
            </a:endParaRPr>
          </a:p>
          <a:p>
            <a:pPr marL="0" indent="0">
              <a:lnSpc>
                <a:spcPct val="111000"/>
              </a:lnSpc>
            </a:pPr>
            <a:endParaRPr lang="de-DE" sz="1800" dirty="0">
              <a:solidFill>
                <a:srgbClr val="0099FF"/>
              </a:solidFill>
            </a:endParaRPr>
          </a:p>
          <a:p>
            <a:pPr marL="0" indent="0">
              <a:lnSpc>
                <a:spcPct val="111000"/>
              </a:lnSpc>
            </a:pPr>
            <a:r>
              <a:rPr lang="de-DE" sz="1800" dirty="0">
                <a:solidFill>
                  <a:schemeClr val="tx1"/>
                </a:solidFill>
              </a:rPr>
              <a:t>Next </a:t>
            </a:r>
            <a:r>
              <a:rPr lang="de-DE" sz="1800" dirty="0" err="1">
                <a:solidFill>
                  <a:schemeClr val="tx1"/>
                </a:solidFill>
              </a:rPr>
              <a:t>slide</a:t>
            </a:r>
            <a:r>
              <a:rPr lang="de-DE" sz="1800" dirty="0">
                <a:solidFill>
                  <a:schemeClr val="tx1"/>
                </a:solidFill>
              </a:rPr>
              <a:t>: </a:t>
            </a:r>
            <a:r>
              <a:rPr lang="en-US" sz="1800" dirty="0">
                <a:solidFill>
                  <a:schemeClr val="tx1"/>
                </a:solidFill>
              </a:rPr>
              <a:t>Visualization of observing system Global Ocean Observing System (GOOS)) showings the links of Essential Variables to observing networks and applications and how they contribute to societal benefits.</a:t>
            </a:r>
          </a:p>
          <a:p>
            <a:pPr marL="0" indent="0">
              <a:lnSpc>
                <a:spcPct val="111000"/>
              </a:lnSpc>
            </a:pPr>
            <a:endParaRPr lang="en-US" sz="1800" dirty="0">
              <a:solidFill>
                <a:srgbClr val="0099FF"/>
              </a:solidFill>
            </a:endParaRPr>
          </a:p>
          <a:p>
            <a:pPr marL="0" indent="0">
              <a:lnSpc>
                <a:spcPct val="111000"/>
              </a:lnSpc>
            </a:pPr>
            <a:endParaRPr lang="en-US" sz="1800" dirty="0">
              <a:solidFill>
                <a:srgbClr val="0099FF"/>
              </a:solidFill>
            </a:endParaRPr>
          </a:p>
          <a:p>
            <a:pPr marL="0" indent="0">
              <a:lnSpc>
                <a:spcPct val="111000"/>
              </a:lnSpc>
            </a:pPr>
            <a:endParaRPr lang="en-US" sz="1800" dirty="0">
              <a:solidFill>
                <a:srgbClr val="00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656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4" y="0"/>
            <a:ext cx="90574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14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152401"/>
            <a:ext cx="8526463" cy="684312"/>
          </a:xfrm>
        </p:spPr>
        <p:txBody>
          <a:bodyPr/>
          <a:lstStyle/>
          <a:p>
            <a:r>
              <a:rPr lang="en-US" b="1" dirty="0">
                <a:solidFill>
                  <a:srgbClr val="0000CC"/>
                </a:solidFill>
              </a:rPr>
              <a:t>Conclusions </a:t>
            </a:r>
            <a:endParaRPr lang="de-DE" b="1" dirty="0">
              <a:solidFill>
                <a:srgbClr val="0000CC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980728"/>
            <a:ext cx="8532440" cy="4478052"/>
          </a:xfrm>
        </p:spPr>
        <p:txBody>
          <a:bodyPr/>
          <a:lstStyle/>
          <a:p>
            <a:pPr>
              <a:lnSpc>
                <a:spcPct val="111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</a:rPr>
              <a:t>Carefully build on previous work, </a:t>
            </a:r>
          </a:p>
          <a:p>
            <a:pPr>
              <a:lnSpc>
                <a:spcPct val="111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</a:rPr>
              <a:t>Only summarize it</a:t>
            </a:r>
          </a:p>
          <a:p>
            <a:pPr>
              <a:lnSpc>
                <a:spcPct val="111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</a:rPr>
              <a:t>Emphasize INTAROS-specific </a:t>
            </a:r>
            <a:r>
              <a:rPr lang="el-GR" sz="2400" dirty="0">
                <a:solidFill>
                  <a:srgbClr val="0000CC"/>
                </a:solidFill>
              </a:rPr>
              <a:t>Δ</a:t>
            </a:r>
            <a:endParaRPr lang="de-DE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951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8986838" cy="576263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de-DE" b="1" dirty="0">
                <a:solidFill>
                  <a:schemeClr val="tx1"/>
                </a:solidFill>
              </a:rPr>
              <a:t>Current and future satellite observations</a:t>
            </a:r>
            <a:br>
              <a:rPr lang="en-US" altLang="de-DE" b="1" dirty="0">
                <a:solidFill>
                  <a:schemeClr val="tx1"/>
                </a:solidFill>
              </a:rPr>
            </a:br>
            <a:r>
              <a:rPr lang="en-US" altLang="de-DE" b="1" dirty="0">
                <a:solidFill>
                  <a:schemeClr val="tx1"/>
                </a:solidFill>
              </a:rPr>
              <a:t>(</a:t>
            </a:r>
            <a:r>
              <a:rPr lang="en-US" altLang="de-DE" b="1" dirty="0">
                <a:solidFill>
                  <a:srgbClr val="008000"/>
                </a:solidFill>
              </a:rPr>
              <a:t>new or improved parameter </a:t>
            </a:r>
            <a:r>
              <a:rPr lang="en-US" altLang="de-DE" b="1" dirty="0">
                <a:solidFill>
                  <a:schemeClr val="tx1"/>
                </a:solidFill>
              </a:rPr>
              <a:t>or continued with </a:t>
            </a:r>
            <a:r>
              <a:rPr lang="en-US" altLang="de-DE" b="1" dirty="0">
                <a:solidFill>
                  <a:schemeClr val="accent6"/>
                </a:solidFill>
              </a:rPr>
              <a:t>new sensor</a:t>
            </a:r>
            <a:r>
              <a:rPr lang="en-US" altLang="de-DE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944463"/>
            <a:ext cx="8389056" cy="5076825"/>
          </a:xfrm>
        </p:spPr>
        <p:txBody>
          <a:bodyPr/>
          <a:lstStyle/>
          <a:p>
            <a:pPr marL="334963" indent="-334963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altLang="de-DE" sz="1800" b="1" dirty="0">
                <a:solidFill>
                  <a:schemeClr val="tx1"/>
                </a:solidFill>
              </a:rPr>
              <a:t>Passive microwave sensors:</a:t>
            </a:r>
            <a:r>
              <a:rPr lang="en-US" altLang="de-DE" sz="1800" dirty="0">
                <a:solidFill>
                  <a:schemeClr val="tx1"/>
                </a:solidFill>
              </a:rPr>
              <a:t> AMSR2 SSMIS</a:t>
            </a:r>
            <a:r>
              <a:rPr lang="en-US" altLang="de-DE" sz="1800" dirty="0">
                <a:solidFill>
                  <a:schemeClr val="accent6"/>
                </a:solidFill>
              </a:rPr>
              <a:t>, AMSR3, CIMR</a:t>
            </a:r>
          </a:p>
          <a:p>
            <a:pPr marL="735013" lvl="1" indent="-334963">
              <a:lnSpc>
                <a:spcPct val="100000"/>
              </a:lnSpc>
              <a:buClrTx/>
              <a:buSzTx/>
              <a:buFont typeface="Symbol" panose="05050102010706020507" pitchFamily="18" charset="2"/>
              <a:buChar char="-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altLang="de-DE" sz="1800" u="sng" dirty="0">
                <a:solidFill>
                  <a:srgbClr val="008000"/>
                </a:solidFill>
              </a:rPr>
              <a:t>Sea ice concentration</a:t>
            </a:r>
            <a:r>
              <a:rPr lang="en-US" altLang="de-DE" sz="1800" dirty="0">
                <a:solidFill>
                  <a:srgbClr val="008000"/>
                </a:solidFill>
              </a:rPr>
              <a:t>                                              </a:t>
            </a:r>
            <a:r>
              <a:rPr lang="en-US" altLang="de-DE" sz="1800" u="sng" dirty="0">
                <a:solidFill>
                  <a:srgbClr val="008000"/>
                </a:solidFill>
              </a:rPr>
              <a:t>INTAROS contribution</a:t>
            </a:r>
          </a:p>
          <a:p>
            <a:pPr marL="735013" lvl="1" indent="-334963">
              <a:lnSpc>
                <a:spcPct val="100000"/>
              </a:lnSpc>
              <a:buClrTx/>
              <a:buSzTx/>
              <a:buFont typeface="Symbol" panose="05050102010706020507" pitchFamily="18" charset="2"/>
              <a:buChar char="-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altLang="de-DE" sz="1800" dirty="0">
                <a:solidFill>
                  <a:srgbClr val="008000"/>
                </a:solidFill>
              </a:rPr>
              <a:t>Sea ice type </a:t>
            </a:r>
            <a:r>
              <a:rPr lang="en-US" altLang="de-DE" sz="1800" dirty="0">
                <a:solidFill>
                  <a:schemeClr val="tx1"/>
                </a:solidFill>
              </a:rPr>
              <a:t>(also use </a:t>
            </a:r>
            <a:r>
              <a:rPr lang="en-US" altLang="de-DE" sz="1800" dirty="0" err="1">
                <a:solidFill>
                  <a:schemeClr val="tx1"/>
                </a:solidFill>
              </a:rPr>
              <a:t>scatterometer</a:t>
            </a:r>
            <a:r>
              <a:rPr lang="en-US" altLang="de-DE" sz="1800" dirty="0">
                <a:solidFill>
                  <a:schemeClr val="tx1"/>
                </a:solidFill>
              </a:rPr>
              <a:t>)</a:t>
            </a:r>
          </a:p>
          <a:p>
            <a:pPr marL="735013" lvl="1" indent="-334963">
              <a:lnSpc>
                <a:spcPct val="100000"/>
              </a:lnSpc>
              <a:buClrTx/>
              <a:buSzTx/>
              <a:buFont typeface="Symbol" panose="05050102010706020507" pitchFamily="18" charset="2"/>
              <a:buChar char="-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altLang="de-DE" sz="1800" u="sng" dirty="0">
                <a:solidFill>
                  <a:srgbClr val="006600"/>
                </a:solidFill>
              </a:rPr>
              <a:t>Thickness of thin sea ice</a:t>
            </a:r>
          </a:p>
          <a:p>
            <a:pPr marL="735013" lvl="1" indent="-334963">
              <a:lnSpc>
                <a:spcPct val="100000"/>
              </a:lnSpc>
              <a:buClrTx/>
              <a:buSzTx/>
              <a:buFont typeface="Symbol" panose="05050102010706020507" pitchFamily="18" charset="2"/>
              <a:buChar char="-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altLang="de-DE" sz="1800" dirty="0">
                <a:solidFill>
                  <a:srgbClr val="008000"/>
                </a:solidFill>
              </a:rPr>
              <a:t>Snow depth on sea ice </a:t>
            </a:r>
          </a:p>
          <a:p>
            <a:pPr marL="735013" lvl="1" indent="-334963">
              <a:lnSpc>
                <a:spcPct val="100000"/>
              </a:lnSpc>
              <a:buClrTx/>
              <a:buSzTx/>
              <a:buFont typeface="Symbol" panose="05050102010706020507" pitchFamily="18" charset="2"/>
              <a:buChar char="-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altLang="de-DE" sz="1800" dirty="0">
                <a:solidFill>
                  <a:srgbClr val="008000"/>
                </a:solidFill>
              </a:rPr>
              <a:t>Sea ice drift</a:t>
            </a:r>
          </a:p>
          <a:p>
            <a:pPr marL="334963" indent="-334963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altLang="de-DE" sz="1800" b="1" dirty="0">
                <a:solidFill>
                  <a:schemeClr val="tx1"/>
                </a:solidFill>
              </a:rPr>
              <a:t>Optical sensors:</a:t>
            </a:r>
            <a:r>
              <a:rPr lang="en-US" altLang="de-DE" sz="1800" dirty="0">
                <a:solidFill>
                  <a:schemeClr val="tx1"/>
                </a:solidFill>
              </a:rPr>
              <a:t> MODIS, Sentinel-3A, -3B, various high res sensors </a:t>
            </a:r>
          </a:p>
          <a:p>
            <a:pPr marL="735013" lvl="1" indent="-334963">
              <a:lnSpc>
                <a:spcPct val="100000"/>
              </a:lnSpc>
              <a:buClrTx/>
              <a:buSzTx/>
              <a:buFont typeface="Symbol" panose="05050102010706020507" pitchFamily="18" charset="2"/>
              <a:buChar char="-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altLang="de-DE" sz="1800" dirty="0">
                <a:solidFill>
                  <a:srgbClr val="006600"/>
                </a:solidFill>
              </a:rPr>
              <a:t>Melt pond fraction</a:t>
            </a:r>
          </a:p>
          <a:p>
            <a:pPr marL="735013" lvl="1" indent="-334963">
              <a:lnSpc>
                <a:spcPct val="100000"/>
              </a:lnSpc>
              <a:buClrTx/>
              <a:buSzTx/>
              <a:buFont typeface="Symbol" panose="05050102010706020507" pitchFamily="18" charset="2"/>
              <a:buChar char="-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altLang="de-DE" sz="1800" dirty="0">
                <a:solidFill>
                  <a:schemeClr val="tx1"/>
                </a:solidFill>
              </a:rPr>
              <a:t>Snow grain size</a:t>
            </a:r>
          </a:p>
          <a:p>
            <a:pPr marL="334963" indent="-334963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altLang="de-DE" sz="1800" b="1" dirty="0">
                <a:solidFill>
                  <a:schemeClr val="tx1"/>
                </a:solidFill>
              </a:rPr>
              <a:t>SAR:</a:t>
            </a:r>
            <a:r>
              <a:rPr lang="en-US" altLang="de-DE" sz="1800" dirty="0">
                <a:solidFill>
                  <a:schemeClr val="tx1"/>
                </a:solidFill>
              </a:rPr>
              <a:t> Sentinel-1A…D, COSMO-</a:t>
            </a:r>
            <a:r>
              <a:rPr lang="en-US" altLang="de-DE" sz="1800" dirty="0" err="1">
                <a:solidFill>
                  <a:schemeClr val="tx1"/>
                </a:solidFill>
              </a:rPr>
              <a:t>SkyMed</a:t>
            </a:r>
            <a:r>
              <a:rPr lang="en-US" altLang="de-DE" sz="1800" dirty="0">
                <a:solidFill>
                  <a:schemeClr val="tx1"/>
                </a:solidFill>
              </a:rPr>
              <a:t> </a:t>
            </a:r>
            <a:r>
              <a:rPr lang="en-US" altLang="de-DE" sz="1800" dirty="0"/>
              <a:t>(4 satellites), Radarsat-2, +…</a:t>
            </a:r>
            <a:endParaRPr lang="en-US" altLang="de-DE" sz="1800" dirty="0">
              <a:solidFill>
                <a:schemeClr val="tx1"/>
              </a:solidFill>
            </a:endParaRPr>
          </a:p>
          <a:p>
            <a:pPr marL="735013" lvl="1" indent="-334963">
              <a:lnSpc>
                <a:spcPct val="100000"/>
              </a:lnSpc>
              <a:buClrTx/>
              <a:buSzTx/>
              <a:buFont typeface="Symbol" panose="05050102010706020507" pitchFamily="18" charset="2"/>
              <a:buChar char="-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altLang="de-DE" sz="1800" dirty="0">
                <a:solidFill>
                  <a:schemeClr val="tx1"/>
                </a:solidFill>
              </a:rPr>
              <a:t>Sea ice maps, classification</a:t>
            </a:r>
            <a:endParaRPr lang="en-US" altLang="de-DE" sz="1800" dirty="0"/>
          </a:p>
          <a:p>
            <a:pPr marL="334963" lvl="1" indent="-334963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altLang="de-DE" sz="1800" b="1" dirty="0"/>
              <a:t>Altimete</a:t>
            </a:r>
            <a:r>
              <a:rPr lang="en-US" altLang="de-DE" sz="1800" dirty="0"/>
              <a:t>r:   Cryosat-2 (microwave), IceSAT-2 (optical), </a:t>
            </a:r>
            <a:br>
              <a:rPr lang="en-US" altLang="de-DE" sz="1800" dirty="0"/>
            </a:br>
            <a:r>
              <a:rPr lang="en-US" altLang="de-DE" sz="1800" dirty="0">
                <a:solidFill>
                  <a:schemeClr val="accent6"/>
                </a:solidFill>
              </a:rPr>
              <a:t>CRISTAL, a two-frequency SAR Radar Altimeter with capability of interferometry</a:t>
            </a:r>
          </a:p>
          <a:p>
            <a:pPr marL="735013" lvl="1" indent="-334963">
              <a:lnSpc>
                <a:spcPct val="100000"/>
              </a:lnSpc>
              <a:buClrTx/>
              <a:buSzTx/>
              <a:buFont typeface="Symbol" panose="05050102010706020507" pitchFamily="18" charset="2"/>
              <a:buChar char="-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altLang="de-DE" sz="1800" dirty="0"/>
              <a:t>SI thickness; land ice elevation</a:t>
            </a:r>
          </a:p>
          <a:p>
            <a:pPr marL="0" indent="0">
              <a:lnSpc>
                <a:spcPct val="100000"/>
              </a:lnSpc>
              <a:buClrTx/>
              <a:buSzTx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endParaRPr lang="en-US" altLang="de-DE" sz="1800" dirty="0"/>
          </a:p>
          <a:p>
            <a:pPr marL="735013" lvl="1" indent="-334963">
              <a:lnSpc>
                <a:spcPct val="100000"/>
              </a:lnSpc>
              <a:buClrTx/>
              <a:buSzTx/>
              <a:buFont typeface="Symbol" panose="05050102010706020507" pitchFamily="18" charset="2"/>
              <a:buChar char="-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endParaRPr lang="en-US" altLang="de-DE" sz="1800" dirty="0"/>
          </a:p>
        </p:txBody>
      </p:sp>
    </p:spTree>
    <p:extLst>
      <p:ext uri="{BB962C8B-B14F-4D97-AF65-F5344CB8AC3E}">
        <p14:creationId xmlns:p14="http://schemas.microsoft.com/office/powerpoint/2010/main" val="2765808535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1"/>
            <a:ext cx="8986838" cy="504291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de-DE" sz="2400" b="1" dirty="0">
                <a:solidFill>
                  <a:srgbClr val="3333FF"/>
                </a:solidFill>
                <a:latin typeface="+mn-lt"/>
              </a:rPr>
              <a:t>Planned evolution of satellite observations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72716"/>
            <a:ext cx="8389056" cy="507682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ClrTx/>
              <a:buSzTx/>
              <a:buNone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altLang="de-DE" sz="1800" b="1" dirty="0"/>
              <a:t>Passive microwave</a:t>
            </a:r>
          </a:p>
          <a:p>
            <a:pPr marL="334963" indent="-334963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altLang="de-DE" sz="1800" b="1" dirty="0"/>
              <a:t>AMSR2</a:t>
            </a:r>
            <a:r>
              <a:rPr lang="en-US" altLang="de-DE" sz="1800" dirty="0"/>
              <a:t>: 2012-date, 6.9 – 89 GHz, nominal life the 5 </a:t>
            </a:r>
            <a:r>
              <a:rPr lang="en-US" altLang="de-DE" sz="1800" dirty="0" err="1"/>
              <a:t>yr</a:t>
            </a:r>
            <a:endParaRPr lang="en-US" altLang="de-DE" sz="1800" dirty="0"/>
          </a:p>
          <a:p>
            <a:pPr marL="334963" indent="-334963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altLang="de-DE" sz="1800" b="1" dirty="0"/>
              <a:t>AMSR3</a:t>
            </a:r>
            <a:r>
              <a:rPr lang="en-US" altLang="de-DE" sz="1800" dirty="0"/>
              <a:t>: approved 2019, critical design 2020,  launch planned JFY 2023. </a:t>
            </a:r>
            <a:br>
              <a:rPr lang="en-US" altLang="de-DE" sz="1800" dirty="0"/>
            </a:br>
            <a:r>
              <a:rPr lang="en-US" altLang="de-DE" sz="1800" dirty="0"/>
              <a:t> 3 new channels 166, 183+-3 and 183+- 7 GHz (G band). </a:t>
            </a:r>
            <a:br>
              <a:rPr lang="en-US" altLang="de-DE" sz="1800" dirty="0"/>
            </a:br>
            <a:r>
              <a:rPr lang="en-US" altLang="de-DE" sz="1800" dirty="0"/>
              <a:t>Orbit 666 km, sun synchronous 13.30 ECT (not A-Train member) </a:t>
            </a:r>
          </a:p>
          <a:p>
            <a:pPr marL="334963" indent="-334963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altLang="de-DE" sz="1800" b="1" dirty="0"/>
              <a:t>CIMR </a:t>
            </a:r>
            <a:r>
              <a:rPr lang="en-US" altLang="de-DE" sz="1800" dirty="0"/>
              <a:t>1.4-36 GHz, 7m antenna reflector  </a:t>
            </a:r>
            <a:r>
              <a:rPr lang="en-US" altLang="de-DE" sz="1800" dirty="0">
                <a:sym typeface="Wingdings" panose="05000000000000000000" pitchFamily="2" charset="2"/>
              </a:rPr>
              <a:t> </a:t>
            </a:r>
            <a:endParaRPr lang="en-US" altLang="de-DE" sz="1800" dirty="0"/>
          </a:p>
          <a:p>
            <a:pPr marL="685800" lvl="1">
              <a:lnSpc>
                <a:spcPct val="100000"/>
              </a:lnSpc>
              <a:buClrTx/>
              <a:buSzTx/>
              <a:buFont typeface="Symbol" panose="05050102010706020507" pitchFamily="18" charset="2"/>
              <a:buChar char="-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altLang="de-DE" sz="1800" dirty="0"/>
              <a:t>SI Concentration at high resolution (5 km) and high accuracy 5 %)</a:t>
            </a:r>
          </a:p>
          <a:p>
            <a:pPr marL="685800" lvl="1">
              <a:lnSpc>
                <a:spcPct val="100000"/>
              </a:lnSpc>
              <a:buClrTx/>
              <a:buSzTx/>
              <a:buFont typeface="Symbol" panose="05050102010706020507" pitchFamily="18" charset="2"/>
              <a:buChar char="-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altLang="de-DE" sz="1800" dirty="0"/>
              <a:t>Thickness of thin SI </a:t>
            </a:r>
          </a:p>
          <a:p>
            <a:pPr marL="685800" lvl="1">
              <a:lnSpc>
                <a:spcPct val="100000"/>
              </a:lnSpc>
              <a:buClrTx/>
              <a:buSzTx/>
              <a:buFont typeface="Symbol" panose="05050102010706020507" pitchFamily="18" charset="2"/>
              <a:buChar char="-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endParaRPr lang="en-US" altLang="de-DE" sz="1800" dirty="0"/>
          </a:p>
          <a:p>
            <a:pPr marL="0" indent="0">
              <a:lnSpc>
                <a:spcPct val="100000"/>
              </a:lnSpc>
              <a:buClrTx/>
              <a:buSzTx/>
              <a:buNone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altLang="de-DE" sz="1800" b="1" dirty="0"/>
              <a:t>Optical:                       </a:t>
            </a:r>
            <a:r>
              <a:rPr lang="en-US" altLang="de-DE" sz="1800" dirty="0"/>
              <a:t>Sentinel-2, -3A, 3B, various high res sensors</a:t>
            </a:r>
            <a:br>
              <a:rPr lang="en-US" altLang="de-DE" sz="1800" dirty="0"/>
            </a:br>
            <a:endParaRPr lang="en-US" altLang="de-DE" sz="1800" dirty="0"/>
          </a:p>
          <a:p>
            <a:pPr marL="0" indent="0">
              <a:lnSpc>
                <a:spcPct val="100000"/>
              </a:lnSpc>
              <a:buClrTx/>
              <a:buSzTx/>
              <a:buNone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altLang="de-DE" sz="1800" b="1" dirty="0"/>
              <a:t>SAR	</a:t>
            </a:r>
            <a:r>
              <a:rPr lang="en-US" altLang="de-DE" sz="1800" dirty="0"/>
              <a:t>			    Sentinel-1A (2014), B (2016), C, D continuation, </a:t>
            </a:r>
            <a:br>
              <a:rPr lang="en-US" altLang="de-DE" sz="1800" dirty="0"/>
            </a:br>
            <a:r>
              <a:rPr lang="en-US" altLang="de-DE" sz="1800" dirty="0"/>
              <a:t> 					    COSMO-</a:t>
            </a:r>
            <a:r>
              <a:rPr lang="en-US" altLang="de-DE" sz="1800" dirty="0" err="1"/>
              <a:t>SkyMed</a:t>
            </a:r>
            <a:r>
              <a:rPr lang="en-US" altLang="de-DE" sz="1800" dirty="0"/>
              <a:t> Second Generation (2 sat.)</a:t>
            </a:r>
          </a:p>
          <a:p>
            <a:pPr marL="0" indent="0">
              <a:lnSpc>
                <a:spcPct val="100000"/>
              </a:lnSpc>
              <a:buClrTx/>
              <a:buSzTx/>
              <a:buNone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altLang="de-DE" sz="1800" b="1" dirty="0"/>
              <a:t>Altimeters </a:t>
            </a:r>
          </a:p>
          <a:p>
            <a:pPr marL="735013" lvl="1" indent="-334963">
              <a:lnSpc>
                <a:spcPct val="100000"/>
              </a:lnSpc>
              <a:buClrTx/>
              <a:buSzTx/>
              <a:buFont typeface="Symbol" panose="05050102010706020507" pitchFamily="18" charset="2"/>
              <a:buChar char="-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altLang="de-DE" sz="1800" dirty="0"/>
              <a:t>Cryosat-2 (microwave), IceSAT-2 (optical)</a:t>
            </a:r>
          </a:p>
          <a:p>
            <a:pPr marL="334963" indent="-334963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endParaRPr lang="en-US" altLang="de-DE" dirty="0"/>
          </a:p>
        </p:txBody>
      </p:sp>
      <p:sp>
        <p:nvSpPr>
          <p:cNvPr id="4" name="Rechteck 3"/>
          <p:cNvSpPr/>
          <p:nvPr/>
        </p:nvSpPr>
        <p:spPr bwMode="auto">
          <a:xfrm>
            <a:off x="0" y="2456892"/>
            <a:ext cx="9144000" cy="3672408"/>
          </a:xfrm>
          <a:prstGeom prst="rect">
            <a:avLst/>
          </a:prstGeom>
          <a:solidFill>
            <a:schemeClr val="bg1">
              <a:alpha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672021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1"/>
            <a:ext cx="8986838" cy="504291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de-DE" sz="2400" b="1" dirty="0">
                <a:solidFill>
                  <a:srgbClr val="3333FF"/>
                </a:solidFill>
                <a:latin typeface="+mn-lt"/>
              </a:rPr>
              <a:t>Planned evolution of satellite observations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72716"/>
            <a:ext cx="8389056" cy="507682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ClrTx/>
              <a:buSzTx/>
              <a:buNone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altLang="de-DE" sz="1800" b="1" dirty="0"/>
              <a:t>Passive microwave</a:t>
            </a:r>
          </a:p>
          <a:p>
            <a:pPr marL="334963" indent="-334963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altLang="de-DE" sz="1800" b="1" dirty="0"/>
              <a:t>AMSR2</a:t>
            </a:r>
            <a:r>
              <a:rPr lang="en-US" altLang="de-DE" sz="1800" dirty="0"/>
              <a:t>: 2012-date, 6.9 – 89 GHz, nominal life the 5 </a:t>
            </a:r>
            <a:r>
              <a:rPr lang="en-US" altLang="de-DE" sz="1800" dirty="0" err="1"/>
              <a:t>yr</a:t>
            </a:r>
            <a:endParaRPr lang="en-US" altLang="de-DE" sz="1800" dirty="0"/>
          </a:p>
          <a:p>
            <a:pPr marL="334963" indent="-334963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altLang="de-DE" sz="1800" b="1" dirty="0"/>
              <a:t>AMSR3</a:t>
            </a:r>
            <a:r>
              <a:rPr lang="en-US" altLang="de-DE" sz="1800" dirty="0"/>
              <a:t>: approved 2019, critical design 2020,  launch planned JFY 2023. </a:t>
            </a:r>
            <a:br>
              <a:rPr lang="en-US" altLang="de-DE" sz="1800" dirty="0"/>
            </a:br>
            <a:r>
              <a:rPr lang="en-US" altLang="de-DE" sz="1800" dirty="0"/>
              <a:t> 3 new channels 166, 183+-3 and 183+- 7 GHz (G band). </a:t>
            </a:r>
            <a:br>
              <a:rPr lang="en-US" altLang="de-DE" sz="1800" dirty="0"/>
            </a:br>
            <a:r>
              <a:rPr lang="en-US" altLang="de-DE" sz="1800" dirty="0"/>
              <a:t>Orbit 666 km, sun synchronous 13.30 ECT (not A-Train member) </a:t>
            </a:r>
          </a:p>
          <a:p>
            <a:pPr marL="334963" indent="-334963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altLang="de-DE" sz="1800" b="1" dirty="0"/>
              <a:t>CIMR </a:t>
            </a:r>
            <a:r>
              <a:rPr lang="en-US" altLang="de-DE" sz="1800" dirty="0"/>
              <a:t>1.4-36 GHz, 7m antenna reflector  </a:t>
            </a:r>
            <a:r>
              <a:rPr lang="en-US" altLang="de-DE" sz="1800" dirty="0">
                <a:sym typeface="Wingdings" panose="05000000000000000000" pitchFamily="2" charset="2"/>
              </a:rPr>
              <a:t> </a:t>
            </a:r>
            <a:endParaRPr lang="en-US" altLang="de-DE" sz="1800" dirty="0"/>
          </a:p>
          <a:p>
            <a:pPr marL="685800" lvl="1">
              <a:lnSpc>
                <a:spcPct val="100000"/>
              </a:lnSpc>
              <a:buClrTx/>
              <a:buSzTx/>
              <a:buFont typeface="Symbol" panose="05050102010706020507" pitchFamily="18" charset="2"/>
              <a:buChar char="-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altLang="de-DE" sz="1800" dirty="0"/>
              <a:t>SI Concentration at high resolution (5 km) and high accuracy (5 %)</a:t>
            </a:r>
          </a:p>
          <a:p>
            <a:pPr marL="685800" lvl="1">
              <a:lnSpc>
                <a:spcPct val="100000"/>
              </a:lnSpc>
              <a:buClrTx/>
              <a:buSzTx/>
              <a:buFont typeface="Symbol" panose="05050102010706020507" pitchFamily="18" charset="2"/>
              <a:buChar char="-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altLang="de-DE" sz="1800" dirty="0"/>
              <a:t>Thickness of thin SI </a:t>
            </a:r>
          </a:p>
          <a:p>
            <a:pPr marL="685800" lvl="1">
              <a:lnSpc>
                <a:spcPct val="100000"/>
              </a:lnSpc>
              <a:buClrTx/>
              <a:buSzTx/>
              <a:buFont typeface="Symbol" panose="05050102010706020507" pitchFamily="18" charset="2"/>
              <a:buChar char="-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endParaRPr lang="en-US" altLang="de-DE" sz="1800" dirty="0"/>
          </a:p>
          <a:p>
            <a:pPr marL="0" indent="0">
              <a:lnSpc>
                <a:spcPct val="100000"/>
              </a:lnSpc>
              <a:buClrTx/>
              <a:buSzTx/>
              <a:buNone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altLang="de-DE" sz="1800" b="1" dirty="0"/>
              <a:t>Optical:                       </a:t>
            </a:r>
            <a:r>
              <a:rPr lang="en-US" altLang="de-DE" sz="1800" dirty="0"/>
              <a:t>Sentinel-2, -3A, 3B, various high res sensors</a:t>
            </a:r>
            <a:br>
              <a:rPr lang="en-US" altLang="de-DE" sz="1800" dirty="0"/>
            </a:br>
            <a:endParaRPr lang="en-US" altLang="de-DE" sz="1800" dirty="0"/>
          </a:p>
          <a:p>
            <a:pPr marL="0" indent="0">
              <a:lnSpc>
                <a:spcPct val="100000"/>
              </a:lnSpc>
              <a:buClrTx/>
              <a:buSzTx/>
              <a:buNone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altLang="de-DE" sz="1800" b="1" dirty="0"/>
              <a:t>SAR	</a:t>
            </a:r>
            <a:r>
              <a:rPr lang="en-US" altLang="de-DE" sz="1800" dirty="0"/>
              <a:t>			    Sentinel-1A (2014), B (2016), C, D continuation, </a:t>
            </a:r>
            <a:br>
              <a:rPr lang="en-US" altLang="de-DE" sz="1800" dirty="0"/>
            </a:br>
            <a:r>
              <a:rPr lang="en-US" altLang="de-DE" sz="1800" dirty="0"/>
              <a:t> 					    COSMO-</a:t>
            </a:r>
            <a:r>
              <a:rPr lang="en-US" altLang="de-DE" sz="1800" dirty="0" err="1"/>
              <a:t>SkyMed</a:t>
            </a:r>
            <a:r>
              <a:rPr lang="en-US" altLang="de-DE" sz="1800" dirty="0"/>
              <a:t> Second Generation (2 sat.)</a:t>
            </a:r>
          </a:p>
          <a:p>
            <a:pPr marL="0" indent="0">
              <a:lnSpc>
                <a:spcPct val="100000"/>
              </a:lnSpc>
              <a:buClrTx/>
              <a:buSzTx/>
              <a:buNone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altLang="de-DE" sz="1800" b="1" dirty="0"/>
              <a:t>Altimeters </a:t>
            </a:r>
          </a:p>
          <a:p>
            <a:pPr marL="735013" lvl="1" indent="-334963">
              <a:lnSpc>
                <a:spcPct val="100000"/>
              </a:lnSpc>
              <a:buClrTx/>
              <a:buSzTx/>
              <a:buFont typeface="Symbol" panose="05050102010706020507" pitchFamily="18" charset="2"/>
              <a:buChar char="-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altLang="de-DE" sz="1800" dirty="0"/>
              <a:t>Cryosat-2 (microwave), IceSAT-2 (optical)</a:t>
            </a:r>
          </a:p>
          <a:p>
            <a:pPr marL="334963" indent="-334963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endParaRPr lang="en-US" altLang="de-DE" dirty="0"/>
          </a:p>
        </p:txBody>
      </p:sp>
      <p:sp>
        <p:nvSpPr>
          <p:cNvPr id="4" name="Rechteck 3"/>
          <p:cNvSpPr/>
          <p:nvPr/>
        </p:nvSpPr>
        <p:spPr bwMode="auto">
          <a:xfrm>
            <a:off x="0" y="3645024"/>
            <a:ext cx="9144000" cy="2484276"/>
          </a:xfrm>
          <a:prstGeom prst="rect">
            <a:avLst/>
          </a:prstGeom>
          <a:solidFill>
            <a:schemeClr val="bg1">
              <a:alpha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47932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52400"/>
            <a:ext cx="8731250" cy="576263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de-DE" b="1" dirty="0">
                <a:solidFill>
                  <a:srgbClr val="3333CC"/>
                </a:solidFill>
              </a:rPr>
              <a:t>Consequences: Requirements for Field Observations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765175"/>
            <a:ext cx="8964612" cy="5076825"/>
          </a:xfrm>
        </p:spPr>
        <p:txBody>
          <a:bodyPr/>
          <a:lstStyle/>
          <a:p>
            <a:pPr marL="0" indent="0">
              <a:lnSpc>
                <a:spcPct val="100000"/>
              </a:lnSpc>
              <a:buClrTx/>
              <a:buSzTx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altLang="de-DE" dirty="0">
                <a:solidFill>
                  <a:schemeClr val="tx1"/>
                </a:solidFill>
              </a:rPr>
              <a:t>For calibration and validation (initial and continued) of </a:t>
            </a:r>
          </a:p>
          <a:p>
            <a:pPr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altLang="de-DE" dirty="0">
                <a:solidFill>
                  <a:schemeClr val="tx1"/>
                </a:solidFill>
              </a:rPr>
              <a:t>retrievals of new parameters</a:t>
            </a:r>
          </a:p>
          <a:p>
            <a:pPr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altLang="de-DE" dirty="0">
                <a:solidFill>
                  <a:schemeClr val="tx1"/>
                </a:solidFill>
              </a:rPr>
              <a:t>and of new sensor</a:t>
            </a:r>
          </a:p>
          <a:p>
            <a:pPr marL="0" indent="0">
              <a:lnSpc>
                <a:spcPct val="100000"/>
              </a:lnSpc>
              <a:buClrTx/>
              <a:buSzTx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altLang="de-DE" b="1" dirty="0">
                <a:solidFill>
                  <a:srgbClr val="0000CC"/>
                </a:solidFill>
              </a:rPr>
              <a:t>Required in situ observations</a:t>
            </a:r>
            <a:r>
              <a:rPr lang="en-US" altLang="de-DE" b="1" dirty="0">
                <a:solidFill>
                  <a:schemeClr val="tx1"/>
                </a:solidFill>
              </a:rPr>
              <a:t>: </a:t>
            </a:r>
          </a:p>
          <a:p>
            <a:pPr marL="457200" indent="-457200">
              <a:lnSpc>
                <a:spcPct val="100000"/>
              </a:lnSpc>
              <a:buClrTx/>
              <a:buSzTx/>
              <a:buFont typeface="+mj-lt"/>
              <a:buAutoNum type="arabicPeriod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altLang="de-DE" dirty="0">
                <a:solidFill>
                  <a:srgbClr val="0000CC"/>
                </a:solidFill>
              </a:rPr>
              <a:t>Snow depth on sea ice </a:t>
            </a:r>
          </a:p>
          <a:p>
            <a:pPr marL="457200" indent="-457200">
              <a:lnSpc>
                <a:spcPct val="100000"/>
              </a:lnSpc>
              <a:buClrTx/>
              <a:buSzTx/>
              <a:buFont typeface="+mj-lt"/>
              <a:buAutoNum type="arabicPeriod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altLang="de-DE" dirty="0">
                <a:solidFill>
                  <a:srgbClr val="0000CC"/>
                </a:solidFill>
              </a:rPr>
              <a:t>Sea ice thickness</a:t>
            </a:r>
          </a:p>
          <a:p>
            <a:pPr marL="457200" indent="-457200">
              <a:lnSpc>
                <a:spcPct val="100000"/>
              </a:lnSpc>
              <a:buClrTx/>
              <a:buSzTx/>
              <a:buFont typeface="+mj-lt"/>
              <a:buAutoNum type="arabicPeriod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altLang="de-DE" dirty="0">
                <a:solidFill>
                  <a:srgbClr val="0000CC"/>
                </a:solidFill>
              </a:rPr>
              <a:t>Sea ice type </a:t>
            </a:r>
          </a:p>
          <a:p>
            <a:pPr marL="457200" indent="-457200">
              <a:lnSpc>
                <a:spcPct val="100000"/>
              </a:lnSpc>
              <a:buClrTx/>
              <a:buSzTx/>
              <a:buFont typeface="+mj-lt"/>
              <a:buAutoNum type="arabicPeriod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altLang="de-DE" dirty="0">
                <a:solidFill>
                  <a:srgbClr val="0000CC"/>
                </a:solidFill>
              </a:rPr>
              <a:t>Variability of sea ice properties in summer: </a:t>
            </a:r>
          </a:p>
          <a:p>
            <a:pPr marL="857250" lvl="1" indent="-4572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altLang="de-DE" dirty="0">
                <a:solidFill>
                  <a:srgbClr val="0000CC"/>
                </a:solidFill>
              </a:rPr>
              <a:t>microwave emissivity, </a:t>
            </a:r>
          </a:p>
          <a:p>
            <a:pPr marL="857250" lvl="1" indent="-4572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altLang="de-DE" dirty="0">
                <a:solidFill>
                  <a:srgbClr val="0000CC"/>
                </a:solidFill>
              </a:rPr>
              <a:t>optical reflectivity (BRDF)</a:t>
            </a:r>
          </a:p>
          <a:p>
            <a:pPr marL="457200" indent="-457200">
              <a:lnSpc>
                <a:spcPct val="100000"/>
              </a:lnSpc>
              <a:buClrTx/>
              <a:buSzTx/>
              <a:buFont typeface="+mj-lt"/>
              <a:buAutoNum type="arabicPeriod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altLang="de-DE" dirty="0">
                <a:solidFill>
                  <a:srgbClr val="0000CC"/>
                </a:solidFill>
              </a:rPr>
              <a:t>Atmosphere above sea ice, required to correct microwave observations:</a:t>
            </a:r>
          </a:p>
          <a:p>
            <a:pPr marL="857250" lvl="1" indent="-4572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altLang="de-DE" dirty="0">
                <a:solidFill>
                  <a:srgbClr val="0000CC"/>
                </a:solidFill>
              </a:rPr>
              <a:t>Integrated water vapor, </a:t>
            </a:r>
          </a:p>
          <a:p>
            <a:pPr marL="857250" lvl="1" indent="-4572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altLang="de-DE" dirty="0">
                <a:solidFill>
                  <a:srgbClr val="0000CC"/>
                </a:solidFill>
              </a:rPr>
              <a:t>cloud liquid water path. </a:t>
            </a:r>
            <a:endParaRPr lang="en-US" altLang="de-DE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ClrTx/>
              <a:buSzTx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  <a:defRPr/>
            </a:pPr>
            <a:r>
              <a:rPr lang="en-US" altLang="de-DE" dirty="0">
                <a:solidFill>
                  <a:schemeClr val="tx1"/>
                </a:solidFill>
              </a:rPr>
              <a:t>Ideal: more </a:t>
            </a:r>
            <a:r>
              <a:rPr lang="en-US" altLang="de-DE" dirty="0" err="1">
                <a:solidFill>
                  <a:schemeClr val="tx1"/>
                </a:solidFill>
              </a:rPr>
              <a:t>MOSAiC</a:t>
            </a:r>
            <a:r>
              <a:rPr lang="en-US" altLang="de-DE" dirty="0">
                <a:solidFill>
                  <a:schemeClr val="tx1"/>
                </a:solidFill>
              </a:rPr>
              <a:t>-scale campaigns….</a:t>
            </a:r>
          </a:p>
        </p:txBody>
      </p:sp>
      <p:sp>
        <p:nvSpPr>
          <p:cNvPr id="4" name="TextBox 18">
            <a:extLst>
              <a:ext uri="{FF2B5EF4-FFF2-40B4-BE49-F238E27FC236}">
                <a16:creationId xmlns:a16="http://schemas.microsoft.com/office/drawing/2014/main" id="{EC59B87D-1547-664E-B1B1-DDD107A9F481}"/>
              </a:ext>
            </a:extLst>
          </p:cNvPr>
          <p:cNvSpPr txBox="1"/>
          <p:nvPr/>
        </p:nvSpPr>
        <p:spPr>
          <a:xfrm>
            <a:off x="4211960" y="2420888"/>
            <a:ext cx="2608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Buys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deployed in situ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089859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44960" y="152401"/>
            <a:ext cx="5383324" cy="684312"/>
          </a:xfrm>
        </p:spPr>
        <p:txBody>
          <a:bodyPr/>
          <a:lstStyle/>
          <a:p>
            <a:r>
              <a:rPr lang="de-DE" b="1" dirty="0" err="1">
                <a:solidFill>
                  <a:srgbClr val="0000CC"/>
                </a:solidFill>
              </a:rPr>
              <a:t>MOSAiC</a:t>
            </a:r>
            <a:r>
              <a:rPr lang="de-DE" b="1" dirty="0">
                <a:solidFill>
                  <a:srgbClr val="0000CC"/>
                </a:solidFill>
              </a:rPr>
              <a:t> Experiments </a:t>
            </a:r>
            <a:r>
              <a:rPr lang="de-DE" b="1" dirty="0" err="1">
                <a:solidFill>
                  <a:srgbClr val="0000CC"/>
                </a:solidFill>
              </a:rPr>
              <a:t>Overview</a:t>
            </a:r>
            <a:endParaRPr lang="de-DE" b="1" dirty="0">
              <a:solidFill>
                <a:srgbClr val="0000CC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8708" y="944724"/>
            <a:ext cx="8945780" cy="5076564"/>
          </a:xfrm>
        </p:spPr>
        <p:txBody>
          <a:bodyPr/>
          <a:lstStyle/>
          <a:p>
            <a:pPr marL="266700" indent="-2667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MOSAiC: </a:t>
            </a:r>
            <a:br>
              <a:rPr lang="en-GB" sz="1800" dirty="0"/>
            </a:br>
            <a:r>
              <a:rPr lang="en-GB" sz="1800" dirty="0"/>
              <a:t>Comprehensive </a:t>
            </a:r>
            <a:br>
              <a:rPr lang="en-GB" sz="1800" dirty="0"/>
            </a:br>
            <a:r>
              <a:rPr lang="en-GB" sz="1800" dirty="0"/>
              <a:t>collection </a:t>
            </a:r>
            <a:br>
              <a:rPr lang="en-GB" sz="1800" dirty="0"/>
            </a:br>
            <a:r>
              <a:rPr lang="en-GB" sz="1800" i="1" dirty="0"/>
              <a:t>for one full year</a:t>
            </a:r>
            <a:r>
              <a:rPr lang="en-GB" sz="1800" dirty="0"/>
              <a:t>  of </a:t>
            </a:r>
          </a:p>
          <a:p>
            <a:pPr marL="538163" lvl="1" indent="-269875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GB" sz="1800" dirty="0"/>
              <a:t>atmosphere, </a:t>
            </a:r>
          </a:p>
          <a:p>
            <a:pPr marL="538163" lvl="1" indent="-269875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GB" sz="1800" dirty="0"/>
              <a:t>ocean, </a:t>
            </a:r>
          </a:p>
          <a:p>
            <a:pPr marL="538163" lvl="1" indent="-269875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GB" sz="1800" dirty="0"/>
              <a:t>sea ice and snow, </a:t>
            </a:r>
          </a:p>
          <a:p>
            <a:pPr marL="538163" lvl="1" indent="-269875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GB" sz="1800" dirty="0"/>
              <a:t>ecology, and </a:t>
            </a:r>
          </a:p>
          <a:p>
            <a:pPr marL="538163" lvl="1" indent="-269875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GB" sz="1800" dirty="0"/>
              <a:t>biogeochemistry </a:t>
            </a:r>
            <a:br>
              <a:rPr lang="en-GB" sz="1800" dirty="0"/>
            </a:br>
            <a:endParaRPr lang="en-GB" sz="1800" dirty="0"/>
          </a:p>
          <a:p>
            <a:pPr marL="266700" indent="-2667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Second </a:t>
            </a:r>
            <a:r>
              <a:rPr lang="en-GB" sz="1800" dirty="0" err="1"/>
              <a:t>MOSAiC</a:t>
            </a:r>
            <a:r>
              <a:rPr lang="en-GB" sz="1800" dirty="0"/>
              <a:t> unlikely</a:t>
            </a:r>
          </a:p>
          <a:p>
            <a:pPr marL="266700" indent="-2667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66700" indent="-2667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Dedicated remote sensing validation experiments often missing in field campaigns</a:t>
            </a:r>
          </a:p>
          <a:p>
            <a:pPr marL="266700" indent="-2667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Which observations can be done better than in </a:t>
            </a:r>
            <a:r>
              <a:rPr lang="en-GB" sz="1800" dirty="0" err="1"/>
              <a:t>MOSAiC</a:t>
            </a:r>
            <a:r>
              <a:rPr lang="en-GB" sz="1800" dirty="0"/>
              <a:t>?</a:t>
            </a:r>
          </a:p>
          <a:p>
            <a:pPr marL="266700" indent="-2667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What is missing?</a:t>
            </a:r>
          </a:p>
          <a:p>
            <a:pPr marL="266700" indent="-2667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72748A-529B-4748-9F9D-E5F2AF649B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" t="2889" r="1068" b="1"/>
          <a:stretch/>
        </p:blipFill>
        <p:spPr>
          <a:xfrm>
            <a:off x="2899029" y="944724"/>
            <a:ext cx="6137467" cy="26282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B3F6BAE-697E-9C49-BB39-B10A80366D8E}"/>
              </a:ext>
            </a:extLst>
          </p:cNvPr>
          <p:cNvSpPr txBox="1"/>
          <p:nvPr/>
        </p:nvSpPr>
        <p:spPr>
          <a:xfrm>
            <a:off x="2899029" y="3348611"/>
            <a:ext cx="29251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GEO info graphic: Tim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Wehrmann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; GEO magazine 03/2020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59B87D-1547-664E-B1B1-DDD107A9F481}"/>
              </a:ext>
            </a:extLst>
          </p:cNvPr>
          <p:cNvSpPr txBox="1"/>
          <p:nvPr/>
        </p:nvSpPr>
        <p:spPr>
          <a:xfrm>
            <a:off x="4283968" y="3644926"/>
            <a:ext cx="3546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MOSAiC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Central Observatory</a:t>
            </a:r>
          </a:p>
        </p:txBody>
      </p:sp>
    </p:spTree>
    <p:extLst>
      <p:ext uri="{BB962C8B-B14F-4D97-AF65-F5344CB8AC3E}">
        <p14:creationId xmlns:p14="http://schemas.microsoft.com/office/powerpoint/2010/main" val="654690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EE714C4-BF2C-DC4E-AE57-FA0C67260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2" y="0"/>
            <a:ext cx="7974378" cy="735546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0000CC"/>
                </a:solidFill>
              </a:rPr>
              <a:t>MOASiC</a:t>
            </a:r>
            <a:r>
              <a:rPr lang="en-US" b="1" dirty="0">
                <a:solidFill>
                  <a:srgbClr val="0000CC"/>
                </a:solidFill>
              </a:rPr>
              <a:t> Remote Sensing Site Concept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1F722D-94BA-704A-BE5D-9D216598B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43" y="944724"/>
            <a:ext cx="9050887" cy="457250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All instruments looking </a:t>
            </a:r>
            <a:br>
              <a:rPr lang="en-US" sz="1800" dirty="0"/>
            </a:br>
            <a:r>
              <a:rPr lang="en-US" sz="1800" dirty="0"/>
              <a:t>at similar ice and snow </a:t>
            </a:r>
            <a:br>
              <a:rPr lang="en-US" sz="1800" dirty="0"/>
            </a:br>
            <a:r>
              <a:rPr lang="en-US" sz="1800" dirty="0"/>
              <a:t>→ comparability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Mounted on sledges </a:t>
            </a:r>
            <a:br>
              <a:rPr lang="en-US" sz="1800" dirty="0"/>
            </a:br>
            <a:r>
              <a:rPr lang="en-US" sz="1800" dirty="0"/>
              <a:t>→ flexible to move site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Accompanied by ice </a:t>
            </a:r>
            <a:br>
              <a:rPr lang="en-US" sz="1800" dirty="0"/>
            </a:br>
            <a:r>
              <a:rPr lang="en-US" sz="1800" dirty="0"/>
              <a:t>and snow physics </a:t>
            </a:r>
            <a:br>
              <a:rPr lang="en-US" sz="1800" dirty="0"/>
            </a:br>
            <a:r>
              <a:rPr lang="en-US" sz="1800" dirty="0"/>
              <a:t>measurements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Airborne helicopter </a:t>
            </a:r>
            <a:br>
              <a:rPr lang="en-US" sz="1800" dirty="0"/>
            </a:br>
            <a:r>
              <a:rPr lang="en-US" sz="1800" dirty="0"/>
              <a:t>measurements to </a:t>
            </a:r>
            <a:br>
              <a:rPr lang="en-US" sz="1800" dirty="0"/>
            </a:br>
            <a:r>
              <a:rPr lang="en-US" sz="1800" dirty="0"/>
              <a:t>bridge scales: </a:t>
            </a:r>
            <a:br>
              <a:rPr lang="en-US" sz="1800" dirty="0"/>
            </a:br>
            <a:r>
              <a:rPr lang="en-US" sz="1800" dirty="0"/>
              <a:t>Laser scanner, </a:t>
            </a:r>
            <a:br>
              <a:rPr lang="en-US" sz="1800" dirty="0"/>
            </a:br>
            <a:r>
              <a:rPr lang="en-US" sz="1800" dirty="0"/>
              <a:t>IR camera, hyperspectral camera, EM ice thickness sounding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Goal: better understand microwave emission and scattering of ice and snow: seasonal cycle, melt – refreeze  →  improve EM forward models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BF1BD7-8958-8A4A-9EFA-4E8761452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016732"/>
            <a:ext cx="6084168" cy="322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13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057184" cy="1152127"/>
          </a:xfrm>
        </p:spPr>
        <p:txBody>
          <a:bodyPr/>
          <a:lstStyle/>
          <a:p>
            <a:r>
              <a:rPr lang="en-US" b="1" dirty="0">
                <a:solidFill>
                  <a:srgbClr val="0000CC"/>
                </a:solidFill>
              </a:rPr>
              <a:t>Validation of remote sensing data with field measurements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9756" y="1268760"/>
            <a:ext cx="8877672" cy="3586037"/>
          </a:xfrm>
        </p:spPr>
        <p:txBody>
          <a:bodyPr/>
          <a:lstStyle/>
          <a:p>
            <a:pPr marL="0" lvl="1" indent="0">
              <a:lnSpc>
                <a:spcPct val="110000"/>
              </a:lnSpc>
              <a:spcBef>
                <a:spcPts val="450"/>
              </a:spcBef>
            </a:pPr>
            <a:r>
              <a:rPr lang="en-US" sz="1800" dirty="0">
                <a:cs typeface="Arial" pitchFamily="34" charset="0"/>
              </a:rPr>
              <a:t>MOSAiC provides ideal conditions for validation of satellite remote sensing observations: </a:t>
            </a:r>
          </a:p>
          <a:p>
            <a:pPr marL="623888" lvl="2" indent="-355600">
              <a:lnSpc>
                <a:spcPct val="110000"/>
              </a:lnSpc>
              <a:buFont typeface="+mj-lt"/>
              <a:buAutoNum type="arabicPeriod"/>
            </a:pPr>
            <a:r>
              <a:rPr lang="en-US" dirty="0">
                <a:cs typeface="Arial" pitchFamily="34" charset="0"/>
              </a:rPr>
              <a:t>Is a rare case to observe the 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complete seasonal cycle</a:t>
            </a:r>
            <a:r>
              <a:rPr lang="en-US" dirty="0">
                <a:cs typeface="Arial" pitchFamily="34" charset="0"/>
              </a:rPr>
              <a:t> including winter.</a:t>
            </a:r>
          </a:p>
          <a:p>
            <a:pPr marL="623888" lvl="2" indent="-355600">
              <a:lnSpc>
                <a:spcPct val="110000"/>
              </a:lnSpc>
              <a:buFont typeface="+mj-lt"/>
              <a:buAutoNum type="arabicPeriod"/>
            </a:pPr>
            <a:r>
              <a:rPr lang="en-US" dirty="0">
                <a:cs typeface="Arial" pitchFamily="34" charset="0"/>
              </a:rPr>
              <a:t>The MOSAiC 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distributed grid </a:t>
            </a:r>
            <a:r>
              <a:rPr lang="en-US" dirty="0">
                <a:cs typeface="Arial" pitchFamily="34" charset="0"/>
              </a:rPr>
              <a:t>of measurements covers the typical 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satellite footprint scales</a:t>
            </a:r>
            <a:r>
              <a:rPr lang="en-US" dirty="0">
                <a:cs typeface="Arial" pitchFamily="34" charset="0"/>
              </a:rPr>
              <a:t>.</a:t>
            </a:r>
          </a:p>
          <a:p>
            <a:pPr marL="623888" lvl="2" indent="-355600">
              <a:lnSpc>
                <a:spcPct val="110000"/>
              </a:lnSpc>
              <a:buFont typeface="+mj-lt"/>
              <a:buAutoNum type="arabicPeriod"/>
            </a:pPr>
            <a:r>
              <a:rPr lang="en-US" dirty="0">
                <a:cs typeface="Arial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helicopter/aircraft campaigns </a:t>
            </a:r>
            <a:r>
              <a:rPr lang="en-US" dirty="0">
                <a:cs typeface="Arial" pitchFamily="34" charset="0"/>
              </a:rPr>
              <a:t>will allow to bridge the scale gap between in situ and satellite observations.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53182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152401"/>
            <a:ext cx="8526463" cy="684312"/>
          </a:xfrm>
        </p:spPr>
        <p:txBody>
          <a:bodyPr/>
          <a:lstStyle/>
          <a:p>
            <a:r>
              <a:rPr lang="de-DE" b="1" dirty="0" err="1">
                <a:solidFill>
                  <a:srgbClr val="0000CC"/>
                </a:solidFill>
              </a:rPr>
              <a:t>What</a:t>
            </a:r>
            <a:r>
              <a:rPr lang="de-DE" b="1" dirty="0">
                <a:solidFill>
                  <a:srgbClr val="0000CC"/>
                </a:solidFill>
              </a:rPr>
              <a:t> </a:t>
            </a:r>
            <a:r>
              <a:rPr lang="de-DE" b="1" dirty="0" err="1">
                <a:solidFill>
                  <a:srgbClr val="0000CC"/>
                </a:solidFill>
              </a:rPr>
              <a:t>are</a:t>
            </a:r>
            <a:r>
              <a:rPr lang="de-DE" b="1" dirty="0">
                <a:solidFill>
                  <a:srgbClr val="0000CC"/>
                </a:solidFill>
              </a:rPr>
              <a:t> </a:t>
            </a:r>
            <a:r>
              <a:rPr lang="de-DE" b="1" dirty="0" err="1">
                <a:solidFill>
                  <a:srgbClr val="0000CC"/>
                </a:solidFill>
              </a:rPr>
              <a:t>others</a:t>
            </a:r>
            <a:r>
              <a:rPr lang="de-DE" b="1" dirty="0">
                <a:solidFill>
                  <a:srgbClr val="0000CC"/>
                </a:solidFill>
              </a:rPr>
              <a:t> </a:t>
            </a:r>
            <a:r>
              <a:rPr lang="de-DE" b="1" dirty="0" err="1">
                <a:solidFill>
                  <a:srgbClr val="0000CC"/>
                </a:solidFill>
              </a:rPr>
              <a:t>doing</a:t>
            </a:r>
            <a:r>
              <a:rPr lang="de-DE" b="1" dirty="0">
                <a:solidFill>
                  <a:srgbClr val="0000CC"/>
                </a:solidFill>
              </a:rPr>
              <a:t>?  EU-</a:t>
            </a:r>
            <a:r>
              <a:rPr lang="de-DE" b="1" dirty="0" err="1">
                <a:solidFill>
                  <a:srgbClr val="0000CC"/>
                </a:solidFill>
              </a:rPr>
              <a:t>PolarNet</a:t>
            </a:r>
            <a:endParaRPr lang="de-DE" b="1" dirty="0">
              <a:solidFill>
                <a:srgbClr val="0000CC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63988" y="980728"/>
            <a:ext cx="4680012" cy="2916324"/>
          </a:xfrm>
        </p:spPr>
        <p:txBody>
          <a:bodyPr/>
          <a:lstStyle/>
          <a:p>
            <a:pPr marL="0" indent="0">
              <a:lnSpc>
                <a:spcPct val="111000"/>
              </a:lnSpc>
            </a:pPr>
            <a:r>
              <a:rPr lang="en-US" sz="1800" b="1" dirty="0"/>
              <a:t>41 recommendation documents analyzed</a:t>
            </a:r>
            <a:r>
              <a:rPr lang="en-US" sz="1800" dirty="0"/>
              <a:t>:</a:t>
            </a:r>
          </a:p>
          <a:p>
            <a:pPr marL="0" indent="0">
              <a:lnSpc>
                <a:spcPct val="111000"/>
              </a:lnSpc>
            </a:pPr>
            <a:r>
              <a:rPr lang="en-US" sz="1800" dirty="0"/>
              <a:t>   Arctic                     34 </a:t>
            </a:r>
            <a:br>
              <a:rPr lang="en-US" sz="1800" dirty="0"/>
            </a:br>
            <a:r>
              <a:rPr lang="en-US" sz="1800" dirty="0"/>
              <a:t>   Antarctic                  3    </a:t>
            </a:r>
            <a:br>
              <a:rPr lang="en-US" sz="1800" dirty="0"/>
            </a:br>
            <a:r>
              <a:rPr lang="en-US" sz="1800" dirty="0"/>
              <a:t>   Both                         4   </a:t>
            </a:r>
          </a:p>
        </p:txBody>
      </p:sp>
      <p:pic>
        <p:nvPicPr>
          <p:cNvPr id="5" name="Grafik 4" descr="EU-PolarNet_D2.6_Roadmap_for_optimisation_of_monitoring_and_modelling_programmes.pdf - Adobe Acrobat Pro DC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1" t="11601" r="27950" b="1240"/>
          <a:stretch/>
        </p:blipFill>
        <p:spPr>
          <a:xfrm>
            <a:off x="251520" y="800708"/>
            <a:ext cx="4212468" cy="51485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324036" y="4761148"/>
            <a:ext cx="4031940" cy="11881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81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lnSpc>
                <a:spcPct val="81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lnSpc>
                <a:spcPct val="81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lnSpc>
                <a:spcPct val="81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eaLnBrk="0" fontAlgn="base" hangingPunct="0">
              <a:lnSpc>
                <a:spcPct val="81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eaLnBrk="0" fontAlgn="base" hangingPunct="0">
              <a:lnSpc>
                <a:spcPct val="81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eaLnBrk="0" fontAlgn="base" hangingPunct="0">
              <a:lnSpc>
                <a:spcPct val="81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eaLnBrk="0" fontAlgn="base" hangingPunct="0">
              <a:lnSpc>
                <a:spcPct val="81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>
              <a:lnSpc>
                <a:spcPct val="111000"/>
              </a:lnSpc>
            </a:pPr>
            <a:r>
              <a:rPr lang="de-DE" sz="1600" kern="0" dirty="0" err="1">
                <a:solidFill>
                  <a:srgbClr val="3366CC"/>
                </a:solidFill>
              </a:rPr>
              <a:t>Deliverable</a:t>
            </a:r>
            <a:r>
              <a:rPr lang="de-DE" sz="1600" kern="0" dirty="0">
                <a:solidFill>
                  <a:srgbClr val="3366CC"/>
                </a:solidFill>
              </a:rPr>
              <a:t> 2.6</a:t>
            </a:r>
          </a:p>
          <a:p>
            <a:pPr marL="0" indent="0" algn="ctr">
              <a:lnSpc>
                <a:spcPct val="111000"/>
              </a:lnSpc>
            </a:pPr>
            <a:r>
              <a:rPr lang="de-DE" sz="1600" kern="0" dirty="0">
                <a:solidFill>
                  <a:srgbClr val="3366CC"/>
                </a:solidFill>
              </a:rPr>
              <a:t>Roadmap </a:t>
            </a:r>
            <a:r>
              <a:rPr lang="de-DE" sz="1600" kern="0" dirty="0" err="1">
                <a:solidFill>
                  <a:srgbClr val="3366CC"/>
                </a:solidFill>
              </a:rPr>
              <a:t>for</a:t>
            </a:r>
            <a:r>
              <a:rPr lang="de-DE" sz="1600" kern="0" dirty="0">
                <a:solidFill>
                  <a:srgbClr val="3366CC"/>
                </a:solidFill>
              </a:rPr>
              <a:t> </a:t>
            </a:r>
            <a:r>
              <a:rPr lang="de-DE" sz="1600" kern="0" dirty="0" err="1">
                <a:solidFill>
                  <a:srgbClr val="3366CC"/>
                </a:solidFill>
              </a:rPr>
              <a:t>optimization</a:t>
            </a:r>
            <a:r>
              <a:rPr lang="de-DE" sz="1600" kern="0" dirty="0">
                <a:solidFill>
                  <a:srgbClr val="3366CC"/>
                </a:solidFill>
              </a:rPr>
              <a:t> </a:t>
            </a:r>
            <a:r>
              <a:rPr lang="de-DE" sz="1600" kern="0" dirty="0" err="1">
                <a:solidFill>
                  <a:srgbClr val="3366CC"/>
                </a:solidFill>
              </a:rPr>
              <a:t>of</a:t>
            </a:r>
            <a:r>
              <a:rPr lang="de-DE" sz="1600" kern="0" dirty="0">
                <a:solidFill>
                  <a:srgbClr val="3366CC"/>
                </a:solidFill>
              </a:rPr>
              <a:t> </a:t>
            </a:r>
            <a:r>
              <a:rPr lang="de-DE" sz="1600" kern="0" dirty="0" err="1">
                <a:solidFill>
                  <a:srgbClr val="3366CC"/>
                </a:solidFill>
              </a:rPr>
              <a:t>monitoring</a:t>
            </a:r>
            <a:r>
              <a:rPr lang="de-DE" sz="1600" kern="0" dirty="0">
                <a:solidFill>
                  <a:srgbClr val="3366CC"/>
                </a:solidFill>
              </a:rPr>
              <a:t> </a:t>
            </a:r>
            <a:r>
              <a:rPr lang="de-DE" sz="1600" kern="0" dirty="0" err="1">
                <a:solidFill>
                  <a:srgbClr val="3366CC"/>
                </a:solidFill>
              </a:rPr>
              <a:t>and</a:t>
            </a:r>
            <a:r>
              <a:rPr lang="de-DE" sz="1600" kern="0" dirty="0">
                <a:solidFill>
                  <a:srgbClr val="3366CC"/>
                </a:solidFill>
              </a:rPr>
              <a:t> </a:t>
            </a:r>
            <a:r>
              <a:rPr lang="de-DE" sz="1600" kern="0" dirty="0" err="1">
                <a:solidFill>
                  <a:srgbClr val="3366CC"/>
                </a:solidFill>
              </a:rPr>
              <a:t>modelling</a:t>
            </a:r>
            <a:r>
              <a:rPr lang="de-DE" sz="1600" kern="0" dirty="0">
                <a:solidFill>
                  <a:srgbClr val="3366CC"/>
                </a:solidFill>
              </a:rPr>
              <a:t> </a:t>
            </a:r>
            <a:r>
              <a:rPr lang="de-DE" sz="1600" kern="0" dirty="0" err="1">
                <a:solidFill>
                  <a:srgbClr val="3366CC"/>
                </a:solidFill>
              </a:rPr>
              <a:t>programmes</a:t>
            </a:r>
            <a:br>
              <a:rPr lang="de-DE" sz="1600" kern="0" dirty="0">
                <a:solidFill>
                  <a:srgbClr val="3366CC"/>
                </a:solidFill>
              </a:rPr>
            </a:br>
            <a:r>
              <a:rPr lang="de-DE" sz="1600" kern="0" dirty="0">
                <a:solidFill>
                  <a:srgbClr val="3366CC"/>
                </a:solidFill>
              </a:rPr>
              <a:t>September 2019</a:t>
            </a:r>
            <a:endParaRPr lang="en-US" sz="1600" kern="0" dirty="0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206645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EW ESA Presentation 16-9">
  <a:themeElements>
    <a:clrScheme name="Custom 3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002BFF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3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1031</Words>
  <Application>Microsoft Macintosh PowerPoint</Application>
  <PresentationFormat>On-screen Show (4:3)</PresentationFormat>
  <Paragraphs>128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 Narrow</vt:lpstr>
      <vt:lpstr>Calibri</vt:lpstr>
      <vt:lpstr>Symbol</vt:lpstr>
      <vt:lpstr>Times</vt:lpstr>
      <vt:lpstr>Times New Roman</vt:lpstr>
      <vt:lpstr>Verdana</vt:lpstr>
      <vt:lpstr>Standarddesign</vt:lpstr>
      <vt:lpstr>1_NEW ESA Presentation 16-9</vt:lpstr>
      <vt:lpstr>1_Standarddesign</vt:lpstr>
      <vt:lpstr>Towards an INTAROS Roadmap Sea Ice</vt:lpstr>
      <vt:lpstr>Current and future satellite observations (new or improved parameter or continued with new sensor)</vt:lpstr>
      <vt:lpstr>Planned evolution of satellite observations </vt:lpstr>
      <vt:lpstr>Planned evolution of satellite observations </vt:lpstr>
      <vt:lpstr>Consequences: Requirements for Field Observations</vt:lpstr>
      <vt:lpstr>MOSAiC Experiments Overview</vt:lpstr>
      <vt:lpstr>MOASiC Remote Sensing Site Concept</vt:lpstr>
      <vt:lpstr>Validation of remote sensing data with field measurements</vt:lpstr>
      <vt:lpstr>What are others doing?  EU-PolarNet</vt:lpstr>
      <vt:lpstr>EU-PolarNet D2.6: Roadmap for monitoring &amp; modeling</vt:lpstr>
      <vt:lpstr>EU-PolarNet D2.6: Roadmap for monitoring &amp; modeling</vt:lpstr>
      <vt:lpstr>PowerPoint Presentation</vt:lpstr>
      <vt:lpstr>Conclusions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Remote Sensing of Arctic Sea Ice Concentration and Atmospheric Parameters</dc:title>
  <dc:creator>heygster</dc:creator>
  <cp:lastModifiedBy>Stein Sandven</cp:lastModifiedBy>
  <cp:revision>381</cp:revision>
  <cp:lastPrinted>1601-01-01T00:00:00Z</cp:lastPrinted>
  <dcterms:created xsi:type="dcterms:W3CDTF">1601-01-01T00:00:00Z</dcterms:created>
  <dcterms:modified xsi:type="dcterms:W3CDTF">2020-06-01T10:29:28Z</dcterms:modified>
</cp:coreProperties>
</file>