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2" r:id="rId2"/>
    <p:sldId id="443" r:id="rId3"/>
    <p:sldId id="444" r:id="rId4"/>
    <p:sldId id="446" r:id="rId5"/>
    <p:sldId id="447" r:id="rId6"/>
    <p:sldId id="450" r:id="rId7"/>
    <p:sldId id="451" r:id="rId8"/>
    <p:sldId id="445" r:id="rId9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3B825"/>
    <a:srgbClr val="8E8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4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0EDAB-F63D-B840-AA99-5B4C100D242B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1731B-595D-1B41-981E-57B1EC82C1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2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4FA6-5563-EA4B-82EE-B0B46A759E7D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C7C5-0C4F-C246-B59E-4DAE86BB5F8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14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18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85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7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4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20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57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67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07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49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84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93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846A-4BDA-A242-AB37-4A2DDC94EDBF}" type="datetimeFigureOut">
              <a:rPr lang="da-DK" smtClean="0"/>
              <a:t>28.05.2020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77271-ED64-CE45-8EEA-DCFA5A2B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94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0070C0"/>
                </a:solidFill>
              </a:rPr>
              <a:t>INTAROS </a:t>
            </a:r>
            <a:r>
              <a:rPr lang="da-DK" b="1" dirty="0" err="1">
                <a:solidFill>
                  <a:srgbClr val="0070C0"/>
                </a:solidFill>
              </a:rPr>
              <a:t>Roadmap</a:t>
            </a:r>
            <a:r>
              <a:rPr lang="da-DK" b="1" dirty="0">
                <a:solidFill>
                  <a:srgbClr val="0070C0"/>
                </a:solidFill>
              </a:rPr>
              <a:t> </a:t>
            </a:r>
            <a:r>
              <a:rPr lang="da-DK" b="1" dirty="0" err="1">
                <a:solidFill>
                  <a:srgbClr val="0070C0"/>
                </a:solidFill>
              </a:rPr>
              <a:t>document</a:t>
            </a:r>
            <a:br>
              <a:rPr lang="da-DK" b="1" dirty="0">
                <a:solidFill>
                  <a:srgbClr val="0070C0"/>
                </a:solidFill>
              </a:rPr>
            </a:br>
            <a:endParaRPr lang="da-DK" b="1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9D54FA-7853-674A-8DF4-6CBDE7028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869" y="2102479"/>
            <a:ext cx="8536329" cy="4525963"/>
          </a:xfrm>
        </p:spPr>
        <p:txBody>
          <a:bodyPr>
            <a:normAutofit lnSpcReduction="10000"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i="1" dirty="0" err="1">
                <a:solidFill>
                  <a:srgbClr val="0070C0"/>
                </a:solidFill>
              </a:rPr>
              <a:t>Perspective</a:t>
            </a:r>
            <a:r>
              <a:rPr lang="da-DK" i="1" dirty="0">
                <a:solidFill>
                  <a:srgbClr val="0070C0"/>
                </a:solidFill>
              </a:rPr>
              <a:t> from the </a:t>
            </a:r>
            <a:r>
              <a:rPr lang="da-DK" i="1" dirty="0" err="1">
                <a:solidFill>
                  <a:srgbClr val="0070C0"/>
                </a:solidFill>
              </a:rPr>
              <a:t>theme</a:t>
            </a:r>
            <a:endParaRPr lang="da-DK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dirty="0" err="1"/>
              <a:t>Community-based</a:t>
            </a:r>
            <a:r>
              <a:rPr lang="da-DK" dirty="0"/>
              <a:t> </a:t>
            </a:r>
            <a:r>
              <a:rPr lang="da-DK" dirty="0" err="1"/>
              <a:t>monitoring</a:t>
            </a:r>
            <a:r>
              <a:rPr lang="da-DK" dirty="0"/>
              <a:t> &amp; </a:t>
            </a:r>
            <a:r>
              <a:rPr lang="da-DK" dirty="0" err="1"/>
              <a:t>citizen</a:t>
            </a:r>
            <a:r>
              <a:rPr lang="da-DK" dirty="0"/>
              <a:t> science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 err="1">
                <a:solidFill>
                  <a:srgbClr val="0070C0"/>
                </a:solidFill>
              </a:rPr>
              <a:t>Questions</a:t>
            </a:r>
            <a:endParaRPr lang="da-DK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dirty="0"/>
              <a:t>1 Purpose?</a:t>
            </a:r>
          </a:p>
          <a:p>
            <a:pPr marL="0" indent="0">
              <a:buNone/>
            </a:pPr>
            <a:r>
              <a:rPr lang="da-DK" dirty="0"/>
              <a:t>2 </a:t>
            </a:r>
            <a:r>
              <a:rPr lang="da-DK" dirty="0" err="1"/>
              <a:t>What</a:t>
            </a:r>
            <a:r>
              <a:rPr lang="da-DK" dirty="0"/>
              <a:t> do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want</a:t>
            </a:r>
            <a:r>
              <a:rPr lang="da-DK" dirty="0"/>
              <a:t> to </a:t>
            </a:r>
            <a:r>
              <a:rPr lang="da-DK" dirty="0" err="1"/>
              <a:t>achieve</a:t>
            </a:r>
            <a:r>
              <a:rPr lang="da-DK" dirty="0"/>
              <a:t>?</a:t>
            </a:r>
          </a:p>
          <a:p>
            <a:pPr marL="0" indent="0">
              <a:buNone/>
            </a:pPr>
            <a:r>
              <a:rPr lang="da-DK" dirty="0"/>
              <a:t>3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</a:t>
            </a:r>
            <a:r>
              <a:rPr lang="da-DK" dirty="0" err="1"/>
              <a:t>target</a:t>
            </a:r>
            <a:r>
              <a:rPr lang="da-DK" dirty="0"/>
              <a:t> </a:t>
            </a:r>
            <a:r>
              <a:rPr lang="da-DK" dirty="0" err="1"/>
              <a:t>groups</a:t>
            </a:r>
            <a:r>
              <a:rPr lang="da-DK" dirty="0"/>
              <a:t> or </a:t>
            </a:r>
            <a:r>
              <a:rPr lang="da-DK" dirty="0" err="1"/>
              <a:t>users</a:t>
            </a:r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442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B3E8F8-B160-964D-B0BC-21B4DAC3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1" y="500608"/>
            <a:ext cx="8479597" cy="6054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800" b="1" i="1" dirty="0">
                <a:solidFill>
                  <a:srgbClr val="0070C0"/>
                </a:solidFill>
              </a:rPr>
              <a:t>INTAROS </a:t>
            </a:r>
            <a:r>
              <a:rPr lang="da-DK" sz="2800" b="1" i="1" dirty="0" err="1">
                <a:solidFill>
                  <a:srgbClr val="0070C0"/>
                </a:solidFill>
              </a:rPr>
              <a:t>roadmap</a:t>
            </a:r>
            <a:endParaRPr lang="da-DK" sz="2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2800" b="1" i="1" dirty="0" err="1">
                <a:solidFill>
                  <a:srgbClr val="0070C0"/>
                </a:solidFill>
              </a:rPr>
              <a:t>Perspective</a:t>
            </a:r>
            <a:r>
              <a:rPr lang="da-DK" sz="2800" b="1" i="1" dirty="0">
                <a:solidFill>
                  <a:srgbClr val="0070C0"/>
                </a:solidFill>
              </a:rPr>
              <a:t> from the </a:t>
            </a:r>
            <a:r>
              <a:rPr lang="da-DK" sz="2800" b="1" i="1" dirty="0" err="1">
                <a:solidFill>
                  <a:srgbClr val="0070C0"/>
                </a:solidFill>
              </a:rPr>
              <a:t>theme</a:t>
            </a:r>
            <a:r>
              <a:rPr lang="da-DK" sz="2800" b="1" i="1" dirty="0">
                <a:solidFill>
                  <a:srgbClr val="0070C0"/>
                </a:solidFill>
              </a:rPr>
              <a:t>: CBM &amp; </a:t>
            </a:r>
            <a:r>
              <a:rPr lang="da-DK" sz="2800" b="1" i="1" dirty="0" err="1">
                <a:solidFill>
                  <a:srgbClr val="0070C0"/>
                </a:solidFill>
              </a:rPr>
              <a:t>citizen</a:t>
            </a:r>
            <a:r>
              <a:rPr lang="da-DK" sz="2800" b="1" i="1" dirty="0">
                <a:solidFill>
                  <a:srgbClr val="0070C0"/>
                </a:solidFill>
              </a:rPr>
              <a:t> science (CS)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 err="1">
                <a:solidFill>
                  <a:srgbClr val="FF0000"/>
                </a:solidFill>
              </a:rPr>
              <a:t>Question</a:t>
            </a:r>
            <a:r>
              <a:rPr lang="da-DK" sz="2400" b="1" dirty="0">
                <a:solidFill>
                  <a:srgbClr val="FF0000"/>
                </a:solidFill>
              </a:rPr>
              <a:t> 1: Purpose?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To guide </a:t>
            </a:r>
            <a:r>
              <a:rPr lang="da-DK" dirty="0" err="1"/>
              <a:t>many</a:t>
            </a:r>
            <a:r>
              <a:rPr lang="da-DK" dirty="0"/>
              <a:t> kinds of </a:t>
            </a:r>
            <a:r>
              <a:rPr lang="da-DK" dirty="0" err="1"/>
              <a:t>organizations</a:t>
            </a:r>
            <a:r>
              <a:rPr lang="da-DK" dirty="0"/>
              <a:t> on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contribute</a:t>
            </a:r>
            <a:r>
              <a:rPr lang="da-DK" dirty="0"/>
              <a:t> (</a:t>
            </a:r>
            <a:r>
              <a:rPr lang="da-DK" dirty="0" err="1"/>
              <a:t>technically</a:t>
            </a:r>
            <a:r>
              <a:rPr lang="da-DK" dirty="0"/>
              <a:t>, </a:t>
            </a:r>
            <a:r>
              <a:rPr lang="da-DK" dirty="0" err="1"/>
              <a:t>financially</a:t>
            </a:r>
            <a:r>
              <a:rPr lang="da-DK" dirty="0"/>
              <a:t> and in </a:t>
            </a:r>
            <a:r>
              <a:rPr lang="da-DK" dirty="0" err="1"/>
              <a:t>other</a:t>
            </a:r>
            <a:r>
              <a:rPr lang="da-DK" dirty="0"/>
              <a:t> </a:t>
            </a:r>
            <a:r>
              <a:rPr lang="da-DK" dirty="0" err="1"/>
              <a:t>ways</a:t>
            </a:r>
            <a:r>
              <a:rPr lang="da-DK" dirty="0"/>
              <a:t>) </a:t>
            </a:r>
            <a:r>
              <a:rPr lang="da-DK" dirty="0" err="1"/>
              <a:t>towards</a:t>
            </a:r>
            <a:r>
              <a:rPr lang="da-DK" dirty="0"/>
              <a:t> </a:t>
            </a:r>
            <a:r>
              <a:rPr lang="da-DK" dirty="0" err="1"/>
              <a:t>improved</a:t>
            </a:r>
            <a:r>
              <a:rPr lang="da-DK" dirty="0"/>
              <a:t> </a:t>
            </a:r>
            <a:r>
              <a:rPr lang="da-DK" dirty="0" err="1"/>
              <a:t>observing</a:t>
            </a:r>
            <a:r>
              <a:rPr lang="da-DK" dirty="0"/>
              <a:t> in the </a:t>
            </a:r>
            <a:r>
              <a:rPr lang="da-DK" dirty="0" err="1"/>
              <a:t>Arctic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To </a:t>
            </a:r>
            <a:r>
              <a:rPr lang="da-DK" dirty="0" err="1"/>
              <a:t>encourage</a:t>
            </a:r>
            <a:r>
              <a:rPr lang="da-DK" dirty="0"/>
              <a:t> </a:t>
            </a:r>
            <a:r>
              <a:rPr lang="da-DK" dirty="0" err="1"/>
              <a:t>everybody</a:t>
            </a:r>
            <a:r>
              <a:rPr lang="da-DK" dirty="0"/>
              <a:t> to </a:t>
            </a:r>
            <a:r>
              <a:rPr lang="da-DK" b="1" u="sng" dirty="0" err="1"/>
              <a:t>work</a:t>
            </a:r>
            <a:r>
              <a:rPr lang="da-DK" b="1" u="sng" dirty="0"/>
              <a:t> in the same </a:t>
            </a:r>
            <a:r>
              <a:rPr lang="da-DK" b="1" u="sng" dirty="0" err="1"/>
              <a:t>direction</a:t>
            </a:r>
            <a:r>
              <a:rPr lang="da-DK" dirty="0"/>
              <a:t>, to </a:t>
            </a:r>
            <a:r>
              <a:rPr lang="da-DK" dirty="0" err="1"/>
              <a:t>avoid</a:t>
            </a:r>
            <a:r>
              <a:rPr lang="da-DK" dirty="0"/>
              <a:t> </a:t>
            </a:r>
            <a:r>
              <a:rPr lang="da-DK" dirty="0" err="1"/>
              <a:t>duplication</a:t>
            </a:r>
            <a:r>
              <a:rPr lang="da-DK" dirty="0"/>
              <a:t> of </a:t>
            </a:r>
            <a:r>
              <a:rPr lang="da-DK" dirty="0" err="1"/>
              <a:t>efforts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739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B3E8F8-B160-964D-B0BC-21B4DAC3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1" y="500608"/>
            <a:ext cx="8479597" cy="6054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b="1" i="1" dirty="0">
                <a:solidFill>
                  <a:srgbClr val="0070C0"/>
                </a:solidFill>
              </a:rPr>
              <a:t>INTAROS </a:t>
            </a:r>
            <a:r>
              <a:rPr lang="da-DK" sz="2800" b="1" i="1" dirty="0" err="1">
                <a:solidFill>
                  <a:srgbClr val="0070C0"/>
                </a:solidFill>
              </a:rPr>
              <a:t>roadmap</a:t>
            </a:r>
            <a:endParaRPr lang="da-DK" sz="2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2800" b="1" i="1" dirty="0" err="1">
                <a:solidFill>
                  <a:srgbClr val="0070C0"/>
                </a:solidFill>
              </a:rPr>
              <a:t>Perspective</a:t>
            </a:r>
            <a:r>
              <a:rPr lang="da-DK" sz="2800" b="1" i="1" dirty="0">
                <a:solidFill>
                  <a:srgbClr val="0070C0"/>
                </a:solidFill>
              </a:rPr>
              <a:t> from the </a:t>
            </a:r>
            <a:r>
              <a:rPr lang="da-DK" sz="2800" b="1" i="1" dirty="0" err="1">
                <a:solidFill>
                  <a:srgbClr val="0070C0"/>
                </a:solidFill>
              </a:rPr>
              <a:t>theme</a:t>
            </a:r>
            <a:r>
              <a:rPr lang="da-DK" sz="2800" b="1" i="1" dirty="0">
                <a:solidFill>
                  <a:srgbClr val="0070C0"/>
                </a:solidFill>
              </a:rPr>
              <a:t>: CBM &amp; </a:t>
            </a:r>
            <a:r>
              <a:rPr lang="da-DK" sz="2800" b="1" i="1" dirty="0" err="1">
                <a:solidFill>
                  <a:srgbClr val="0070C0"/>
                </a:solidFill>
              </a:rPr>
              <a:t>citizen</a:t>
            </a:r>
            <a:r>
              <a:rPr lang="da-DK" sz="2800" b="1" i="1" dirty="0">
                <a:solidFill>
                  <a:srgbClr val="0070C0"/>
                </a:solidFill>
              </a:rPr>
              <a:t> science (CS)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 err="1">
                <a:solidFill>
                  <a:srgbClr val="FF0000"/>
                </a:solidFill>
              </a:rPr>
              <a:t>Question</a:t>
            </a:r>
            <a:r>
              <a:rPr lang="da-DK" sz="2400" b="1" dirty="0">
                <a:solidFill>
                  <a:srgbClr val="FF0000"/>
                </a:solidFill>
              </a:rPr>
              <a:t> 2: </a:t>
            </a:r>
            <a:r>
              <a:rPr lang="da-DK" sz="2400" b="1" dirty="0" err="1">
                <a:solidFill>
                  <a:srgbClr val="FF0000"/>
                </a:solidFill>
              </a:rPr>
              <a:t>What</a:t>
            </a:r>
            <a:r>
              <a:rPr lang="da-DK" sz="2400" b="1" dirty="0">
                <a:solidFill>
                  <a:srgbClr val="FF0000"/>
                </a:solidFill>
              </a:rPr>
              <a:t> do </a:t>
            </a:r>
            <a:r>
              <a:rPr lang="da-DK" sz="2400" b="1" dirty="0" err="1">
                <a:solidFill>
                  <a:srgbClr val="FF0000"/>
                </a:solidFill>
              </a:rPr>
              <a:t>we</a:t>
            </a:r>
            <a:r>
              <a:rPr lang="da-DK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 err="1">
                <a:solidFill>
                  <a:srgbClr val="FF0000"/>
                </a:solidFill>
              </a:rPr>
              <a:t>want</a:t>
            </a:r>
            <a:r>
              <a:rPr lang="da-DK" sz="2400" b="1" dirty="0">
                <a:solidFill>
                  <a:srgbClr val="FF0000"/>
                </a:solidFill>
              </a:rPr>
              <a:t> to </a:t>
            </a:r>
            <a:r>
              <a:rPr lang="da-DK" sz="2400" b="1" dirty="0" err="1">
                <a:solidFill>
                  <a:srgbClr val="FF0000"/>
                </a:solidFill>
              </a:rPr>
              <a:t>achieve</a:t>
            </a:r>
            <a:r>
              <a:rPr lang="da-DK" sz="2400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The </a:t>
            </a:r>
            <a:r>
              <a:rPr lang="da-DK" dirty="0" err="1"/>
              <a:t>process</a:t>
            </a:r>
            <a:endParaRPr lang="da-DK" dirty="0"/>
          </a:p>
          <a:p>
            <a:pPr marL="0" indent="0">
              <a:buNone/>
            </a:pPr>
            <a:r>
              <a:rPr lang="da-DK" sz="2000" dirty="0" err="1"/>
              <a:t>Important</a:t>
            </a:r>
            <a:r>
              <a:rPr lang="da-DK" sz="2000" dirty="0"/>
              <a:t> to </a:t>
            </a:r>
            <a:r>
              <a:rPr lang="da-DK" sz="2000" dirty="0" err="1"/>
              <a:t>get</a:t>
            </a:r>
            <a:r>
              <a:rPr lang="da-DK" sz="2000" dirty="0"/>
              <a:t> </a:t>
            </a:r>
            <a:r>
              <a:rPr lang="da-DK" sz="2000" b="1" u="sng" dirty="0" err="1"/>
              <a:t>broad</a:t>
            </a:r>
            <a:r>
              <a:rPr lang="da-DK" sz="2000" dirty="0"/>
              <a:t> </a:t>
            </a:r>
            <a:r>
              <a:rPr lang="da-DK" sz="2000" dirty="0" err="1"/>
              <a:t>commitment</a:t>
            </a:r>
            <a:r>
              <a:rPr lang="da-DK" sz="2000" dirty="0"/>
              <a:t>, </a:t>
            </a:r>
            <a:r>
              <a:rPr lang="da-DK" sz="2000" dirty="0" err="1"/>
              <a:t>through</a:t>
            </a:r>
            <a:r>
              <a:rPr lang="da-DK" sz="2000" dirty="0"/>
              <a:t> </a:t>
            </a:r>
            <a:r>
              <a:rPr lang="da-DK" sz="2000" dirty="0" err="1"/>
              <a:t>engaging</a:t>
            </a:r>
            <a:r>
              <a:rPr lang="da-DK" sz="2000" dirty="0"/>
              <a:t> </a:t>
            </a:r>
            <a:r>
              <a:rPr lang="da-DK" sz="2000" dirty="0" err="1"/>
              <a:t>stakeholders</a:t>
            </a:r>
            <a:r>
              <a:rPr lang="da-DK" sz="2000" dirty="0"/>
              <a:t> (</a:t>
            </a:r>
            <a:r>
              <a:rPr lang="da-DK" sz="2000" dirty="0" err="1"/>
              <a:t>incl</a:t>
            </a:r>
            <a:r>
              <a:rPr lang="da-DK" sz="2000" dirty="0"/>
              <a:t>. </a:t>
            </a:r>
            <a:r>
              <a:rPr lang="da-DK" sz="2000" dirty="0" err="1"/>
              <a:t>also</a:t>
            </a:r>
            <a:r>
              <a:rPr lang="da-DK" sz="2000" dirty="0"/>
              <a:t> CBM &amp; CS </a:t>
            </a:r>
            <a:r>
              <a:rPr lang="da-DK" sz="2000" dirty="0" err="1"/>
              <a:t>organizers</a:t>
            </a:r>
            <a:r>
              <a:rPr lang="da-DK" sz="2000" dirty="0"/>
              <a:t>, </a:t>
            </a:r>
            <a:r>
              <a:rPr lang="da-DK" sz="2000" dirty="0" err="1"/>
              <a:t>representatives</a:t>
            </a:r>
            <a:r>
              <a:rPr lang="da-DK" sz="2000" dirty="0"/>
              <a:t> of </a:t>
            </a:r>
            <a:r>
              <a:rPr lang="da-DK" sz="2000" dirty="0" err="1"/>
              <a:t>community</a:t>
            </a:r>
            <a:r>
              <a:rPr lang="da-DK" sz="2000" dirty="0"/>
              <a:t> </a:t>
            </a:r>
            <a:r>
              <a:rPr lang="da-DK" sz="2000" dirty="0" err="1"/>
              <a:t>members</a:t>
            </a:r>
            <a:r>
              <a:rPr lang="da-DK" sz="2000" dirty="0"/>
              <a:t>, </a:t>
            </a:r>
            <a:r>
              <a:rPr lang="da-DK" sz="2000" dirty="0" err="1"/>
              <a:t>local</a:t>
            </a:r>
            <a:r>
              <a:rPr lang="da-DK" sz="2000" dirty="0"/>
              <a:t> and </a:t>
            </a:r>
            <a:r>
              <a:rPr lang="da-DK" sz="2000" dirty="0" err="1"/>
              <a:t>nat’l</a:t>
            </a:r>
            <a:r>
              <a:rPr lang="da-DK" sz="2000" dirty="0"/>
              <a:t> </a:t>
            </a:r>
            <a:r>
              <a:rPr lang="da-DK" sz="2000" dirty="0" err="1"/>
              <a:t>gov’t</a:t>
            </a:r>
            <a:r>
              <a:rPr lang="da-DK" sz="2000" dirty="0"/>
              <a:t> </a:t>
            </a:r>
            <a:r>
              <a:rPr lang="da-DK" sz="2000" dirty="0" err="1"/>
              <a:t>agencies</a:t>
            </a:r>
            <a:r>
              <a:rPr lang="da-DK" sz="2000" dirty="0"/>
              <a:t>, civil society </a:t>
            </a:r>
            <a:r>
              <a:rPr lang="da-DK" sz="2000" dirty="0" err="1"/>
              <a:t>organizations</a:t>
            </a:r>
            <a:r>
              <a:rPr lang="da-DK" sz="2000" dirty="0"/>
              <a:t>, private </a:t>
            </a:r>
            <a:r>
              <a:rPr lang="da-DK" sz="2000" dirty="0" err="1"/>
              <a:t>sector</a:t>
            </a:r>
            <a:r>
              <a:rPr lang="da-DK" sz="2000" dirty="0"/>
              <a:t>)</a:t>
            </a:r>
          </a:p>
          <a:p>
            <a:pPr marL="0" indent="0">
              <a:buNone/>
            </a:pPr>
            <a:r>
              <a:rPr lang="da-DK" dirty="0"/>
              <a:t>The </a:t>
            </a:r>
            <a:r>
              <a:rPr lang="da-DK" dirty="0" err="1"/>
              <a:t>product</a:t>
            </a:r>
            <a:endParaRPr lang="da-DK" dirty="0"/>
          </a:p>
          <a:p>
            <a:pPr marL="0" indent="0">
              <a:buNone/>
            </a:pPr>
            <a:r>
              <a:rPr lang="da-DK" sz="2000" dirty="0"/>
              <a:t>An </a:t>
            </a:r>
            <a:r>
              <a:rPr lang="da-DK" sz="2000" dirty="0" err="1"/>
              <a:t>outline</a:t>
            </a:r>
            <a:r>
              <a:rPr lang="da-DK" sz="2000" dirty="0"/>
              <a:t> of </a:t>
            </a:r>
            <a:r>
              <a:rPr lang="da-DK" sz="2000" b="1" u="sng" dirty="0" err="1"/>
              <a:t>key</a:t>
            </a:r>
            <a:r>
              <a:rPr lang="da-DK" sz="2000" b="1" u="sng" dirty="0"/>
              <a:t> steps</a:t>
            </a:r>
            <a:r>
              <a:rPr lang="da-DK" sz="2000" dirty="0"/>
              <a:t> </a:t>
            </a:r>
            <a:r>
              <a:rPr lang="da-DK" sz="2000" dirty="0" err="1"/>
              <a:t>needed</a:t>
            </a:r>
            <a:r>
              <a:rPr lang="da-DK" sz="2000" dirty="0"/>
              <a:t> </a:t>
            </a:r>
            <a:r>
              <a:rPr lang="da-DK" sz="2000" dirty="0" err="1"/>
              <a:t>towards</a:t>
            </a:r>
            <a:r>
              <a:rPr lang="da-DK" sz="2000" dirty="0"/>
              <a:t> a </a:t>
            </a:r>
            <a:r>
              <a:rPr lang="da-DK" sz="2000" dirty="0" err="1"/>
              <a:t>sustained</a:t>
            </a:r>
            <a:r>
              <a:rPr lang="da-DK" sz="2000" dirty="0"/>
              <a:t> AOS, </a:t>
            </a:r>
            <a:r>
              <a:rPr lang="da-DK" sz="2000" dirty="0" err="1"/>
              <a:t>ideally</a:t>
            </a:r>
            <a:r>
              <a:rPr lang="da-DK" sz="2000" dirty="0"/>
              <a:t> </a:t>
            </a:r>
            <a:r>
              <a:rPr lang="da-DK" sz="2000" dirty="0" err="1"/>
              <a:t>incl</a:t>
            </a:r>
            <a:r>
              <a:rPr lang="da-DK" sz="2000" dirty="0"/>
              <a:t>. a </a:t>
            </a:r>
            <a:r>
              <a:rPr lang="da-DK" sz="2000" dirty="0" err="1"/>
              <a:t>provisional</a:t>
            </a:r>
            <a:r>
              <a:rPr lang="da-DK" sz="2000" dirty="0"/>
              <a:t> </a:t>
            </a:r>
            <a:r>
              <a:rPr lang="da-DK" sz="2000" dirty="0" err="1"/>
              <a:t>financing</a:t>
            </a:r>
            <a:r>
              <a:rPr lang="da-DK" sz="2000" dirty="0"/>
              <a:t> plan. </a:t>
            </a:r>
            <a:r>
              <a:rPr lang="da-DK" sz="2000" dirty="0" err="1"/>
              <a:t>Should</a:t>
            </a:r>
            <a:r>
              <a:rPr lang="da-DK" sz="2000" dirty="0"/>
              <a:t> </a:t>
            </a:r>
            <a:r>
              <a:rPr lang="da-DK" sz="2000" dirty="0" err="1"/>
              <a:t>include</a:t>
            </a:r>
            <a:r>
              <a:rPr lang="da-DK" sz="2000" dirty="0"/>
              <a:t> CBM &amp; CS, </a:t>
            </a:r>
            <a:r>
              <a:rPr lang="da-DK" sz="2000" dirty="0" err="1"/>
              <a:t>topics</a:t>
            </a:r>
            <a:r>
              <a:rPr lang="da-DK" sz="2000" dirty="0"/>
              <a:t> </a:t>
            </a:r>
            <a:r>
              <a:rPr lang="da-DK" sz="2000" dirty="0" err="1"/>
              <a:t>such</a:t>
            </a:r>
            <a:r>
              <a:rPr lang="da-DK" sz="2000" dirty="0"/>
              <a:t> as CBM &amp; CS data management, </a:t>
            </a:r>
            <a:r>
              <a:rPr lang="da-DK" sz="2000" dirty="0" err="1"/>
              <a:t>communication</a:t>
            </a:r>
            <a:r>
              <a:rPr lang="da-DK" sz="2000" dirty="0"/>
              <a:t> of CBM &amp; CS </a:t>
            </a:r>
            <a:r>
              <a:rPr lang="da-DK" sz="2000" dirty="0" err="1"/>
              <a:t>findings</a:t>
            </a:r>
            <a:r>
              <a:rPr lang="da-DK" sz="2000" dirty="0"/>
              <a:t> to decision-</a:t>
            </a:r>
            <a:r>
              <a:rPr lang="da-DK" sz="2000" dirty="0" err="1"/>
              <a:t>makers</a:t>
            </a:r>
            <a:r>
              <a:rPr lang="da-DK" sz="2000" dirty="0"/>
              <a:t>, and feedback to the </a:t>
            </a:r>
            <a:r>
              <a:rPr lang="da-DK" sz="2000" dirty="0" err="1"/>
              <a:t>observers</a:t>
            </a:r>
            <a:r>
              <a:rPr lang="da-DK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190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EEE9C-A624-1446-810F-A33EFB3D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da-DK" sz="2400" b="1" i="1" dirty="0">
                <a:solidFill>
                  <a:srgbClr val="0070C0"/>
                </a:solidFill>
              </a:rPr>
              <a:t>INTAROS </a:t>
            </a:r>
            <a:r>
              <a:rPr lang="da-DK" sz="2400" b="1" i="1" dirty="0" err="1">
                <a:solidFill>
                  <a:srgbClr val="0070C0"/>
                </a:solidFill>
              </a:rPr>
              <a:t>roadmap</a:t>
            </a:r>
            <a:br>
              <a:rPr lang="da-DK" sz="2400" b="1" i="1" dirty="0">
                <a:solidFill>
                  <a:srgbClr val="0070C0"/>
                </a:solidFill>
              </a:rPr>
            </a:br>
            <a:r>
              <a:rPr lang="da-DK" sz="2400" b="1" i="1" dirty="0" err="1">
                <a:solidFill>
                  <a:srgbClr val="0070C0"/>
                </a:solidFill>
              </a:rPr>
              <a:t>Perspective</a:t>
            </a:r>
            <a:r>
              <a:rPr lang="da-DK" sz="2400" b="1" i="1" dirty="0">
                <a:solidFill>
                  <a:srgbClr val="0070C0"/>
                </a:solidFill>
              </a:rPr>
              <a:t> from the </a:t>
            </a:r>
            <a:r>
              <a:rPr lang="da-DK" sz="2400" b="1" i="1" dirty="0" err="1">
                <a:solidFill>
                  <a:srgbClr val="0070C0"/>
                </a:solidFill>
              </a:rPr>
              <a:t>theme</a:t>
            </a:r>
            <a:r>
              <a:rPr lang="da-DK" sz="2400" b="1" i="1" dirty="0">
                <a:solidFill>
                  <a:srgbClr val="0070C0"/>
                </a:solidFill>
              </a:rPr>
              <a:t>: CBM &amp; </a:t>
            </a:r>
            <a:r>
              <a:rPr lang="da-DK" sz="2400" b="1" i="1" dirty="0" err="1">
                <a:solidFill>
                  <a:srgbClr val="0070C0"/>
                </a:solidFill>
              </a:rPr>
              <a:t>citizen</a:t>
            </a:r>
            <a:r>
              <a:rPr lang="da-DK" sz="2400" b="1" i="1" dirty="0">
                <a:solidFill>
                  <a:srgbClr val="0070C0"/>
                </a:solidFill>
              </a:rPr>
              <a:t> science (CS)</a:t>
            </a:r>
            <a:br>
              <a:rPr lang="da-DK" sz="2400" b="1" i="1" dirty="0">
                <a:solidFill>
                  <a:srgbClr val="0070C0"/>
                </a:solidFill>
              </a:rPr>
            </a:br>
            <a:endParaRPr lang="da-DK" sz="2400" dirty="0"/>
          </a:p>
        </p:txBody>
      </p:sp>
      <p:pic>
        <p:nvPicPr>
          <p:cNvPr id="1026" name="Billede 43" descr="Et billede, der indeholder mand, bord, personer, computer&#10;&#10;Automatisk genereret beskrivelse">
            <a:extLst>
              <a:ext uri="{FF2B5EF4-FFF2-40B4-BE49-F238E27FC236}">
                <a16:creationId xmlns:a16="http://schemas.microsoft.com/office/drawing/2014/main" id="{2EACA034-2E35-6D4B-9B28-5CAC42FE4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9829"/>
            <a:ext cx="3812936" cy="41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Billede 44" descr="Et billede, der indeholder computer, bærbar computer, mand, bord&#10;&#10;Automatisk genereret beskrivelse">
            <a:extLst>
              <a:ext uri="{FF2B5EF4-FFF2-40B4-BE49-F238E27FC236}">
                <a16:creationId xmlns:a16="http://schemas.microsoft.com/office/drawing/2014/main" id="{BFA440B9-28EF-3946-86FB-7FD73A71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250536"/>
            <a:ext cx="3654324" cy="40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060311-21AF-3F46-8EC1-E4165C1D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21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126CD-0924-844B-9E1A-7156B037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2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EDBA7-7B4A-834D-9B07-3349445E0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399" y="5467400"/>
            <a:ext cx="79398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Figure 9. Records of (A) Pink-footed goose </a:t>
            </a:r>
            <a:r>
              <a:rPr kumimoji="0" lang="en-US" altLang="da-DK" sz="1600" b="1" i="1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Anser</a:t>
            </a:r>
            <a:r>
              <a:rPr kumimoji="0" lang="en-US" altLang="da-DK" sz="16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da-DK" sz="1600" b="1" i="1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brachyrhynchus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(left: </a:t>
            </a:r>
            <a:r>
              <a:rPr kumimoji="0" lang="en-US" altLang="da-DK" sz="16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n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= 583 records) and (B) Atlantic puffin </a:t>
            </a:r>
            <a:r>
              <a:rPr kumimoji="0" lang="en-US" altLang="da-DK" sz="1600" b="1" i="1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Fratercula</a:t>
            </a:r>
            <a:r>
              <a:rPr kumimoji="0" lang="en-US" altLang="da-DK" sz="16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da-DK" sz="1600" b="1" i="1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arctica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(right; </a:t>
            </a:r>
            <a:r>
              <a:rPr kumimoji="0" lang="en-US" altLang="da-DK" sz="16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n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= 622 records) from Svalbard 2002-2019 in the </a:t>
            </a:r>
            <a:r>
              <a:rPr kumimoji="0" lang="en-US" altLang="da-DK" sz="1600" b="1" i="0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eBird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database. Records highlighted with a white flame are from </a:t>
            </a:r>
            <a:r>
              <a:rPr kumimoji="0" lang="en-US" altLang="da-DK" sz="1600" b="1" i="0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eBird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hotspots, areas with “many” checklists.</a:t>
            </a:r>
            <a:endParaRPr kumimoji="0" lang="en-US" altLang="da-D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7D2B3F3-FBC7-D746-9C3E-7436ED73662E}"/>
              </a:ext>
            </a:extLst>
          </p:cNvPr>
          <p:cNvSpPr txBox="1"/>
          <p:nvPr/>
        </p:nvSpPr>
        <p:spPr>
          <a:xfrm>
            <a:off x="5550794" y="6413501"/>
            <a:ext cx="290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From </a:t>
            </a:r>
            <a:r>
              <a:rPr lang="da-DK" dirty="0" err="1"/>
              <a:t>Intaros</a:t>
            </a:r>
            <a:r>
              <a:rPr lang="da-DK" dirty="0"/>
              <a:t> D4.3, May 2020</a:t>
            </a:r>
          </a:p>
        </p:txBody>
      </p:sp>
    </p:spTree>
    <p:extLst>
      <p:ext uri="{BB962C8B-B14F-4D97-AF65-F5344CB8AC3E}">
        <p14:creationId xmlns:p14="http://schemas.microsoft.com/office/powerpoint/2010/main" val="149999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EEE9C-A624-1446-810F-A33EFB3D8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da-DK" sz="2400" b="1" i="1" dirty="0">
                <a:solidFill>
                  <a:srgbClr val="0070C0"/>
                </a:solidFill>
              </a:rPr>
              <a:t>INTAROS </a:t>
            </a:r>
            <a:r>
              <a:rPr lang="da-DK" sz="2400" b="1" i="1" dirty="0" err="1">
                <a:solidFill>
                  <a:srgbClr val="0070C0"/>
                </a:solidFill>
              </a:rPr>
              <a:t>roadmap</a:t>
            </a:r>
            <a:br>
              <a:rPr lang="da-DK" sz="2400" b="1" i="1" dirty="0">
                <a:solidFill>
                  <a:srgbClr val="0070C0"/>
                </a:solidFill>
              </a:rPr>
            </a:br>
            <a:r>
              <a:rPr lang="da-DK" sz="2400" b="1" i="1" dirty="0" err="1">
                <a:solidFill>
                  <a:srgbClr val="0070C0"/>
                </a:solidFill>
              </a:rPr>
              <a:t>Perspective</a:t>
            </a:r>
            <a:r>
              <a:rPr lang="da-DK" sz="2400" b="1" i="1" dirty="0">
                <a:solidFill>
                  <a:srgbClr val="0070C0"/>
                </a:solidFill>
              </a:rPr>
              <a:t> from the </a:t>
            </a:r>
            <a:r>
              <a:rPr lang="da-DK" sz="2400" b="1" i="1" dirty="0" err="1">
                <a:solidFill>
                  <a:srgbClr val="0070C0"/>
                </a:solidFill>
              </a:rPr>
              <a:t>theme</a:t>
            </a:r>
            <a:r>
              <a:rPr lang="da-DK" sz="2400" b="1" i="1" dirty="0">
                <a:solidFill>
                  <a:srgbClr val="0070C0"/>
                </a:solidFill>
              </a:rPr>
              <a:t>: CBM &amp; </a:t>
            </a:r>
            <a:r>
              <a:rPr lang="da-DK" sz="2400" b="1" i="1" dirty="0" err="1">
                <a:solidFill>
                  <a:srgbClr val="0070C0"/>
                </a:solidFill>
              </a:rPr>
              <a:t>citizen</a:t>
            </a:r>
            <a:r>
              <a:rPr lang="da-DK" sz="2400" b="1" i="1" dirty="0">
                <a:solidFill>
                  <a:srgbClr val="0070C0"/>
                </a:solidFill>
              </a:rPr>
              <a:t> science (CS)</a:t>
            </a:r>
            <a:br>
              <a:rPr lang="da-DK" sz="2400" b="1" i="1" dirty="0">
                <a:solidFill>
                  <a:srgbClr val="0070C0"/>
                </a:solidFill>
              </a:rPr>
            </a:br>
            <a:endParaRPr lang="da-DK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060311-21AF-3F46-8EC1-E4165C1D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21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126CD-0924-844B-9E1A-7156B037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2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91757AC-31B4-AC4A-B31A-08DF3075C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850" y="14176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ladsholder til indhold 4" descr="Et billede, der indeholder kort, monitor, telefon, opbevarer&#10;&#10;Automatisk genereret beskrivelse">
            <a:extLst>
              <a:ext uri="{FF2B5EF4-FFF2-40B4-BE49-F238E27FC236}">
                <a16:creationId xmlns:a16="http://schemas.microsoft.com/office/drawing/2014/main" id="{964C5969-402B-6F47-A802-951C191BC99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65" y="947734"/>
            <a:ext cx="6891507" cy="48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E11536D-4E7E-0A4B-99C5-6F97B1684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09" y="5800520"/>
            <a:ext cx="74486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Figure 18. Records of Blue whale </a:t>
            </a:r>
            <a:r>
              <a:rPr kumimoji="0" lang="en-US" altLang="da-DK" sz="16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Balaenoptera musculus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from Svalbard during 2014-2019 in the </a:t>
            </a:r>
            <a:r>
              <a:rPr kumimoji="0" lang="en-US" altLang="da-DK" sz="1600" b="1" i="0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Happywhale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web-based database, verified by photos available at the website (</a:t>
            </a:r>
            <a:r>
              <a:rPr kumimoji="0" lang="en-US" altLang="da-DK" sz="1600" b="1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n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= 95 encounters).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 The digits refer to number of encounters and these will show up when zooming in.</a:t>
            </a:r>
            <a:endParaRPr kumimoji="0" lang="en-US" altLang="da-D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BE35F6A-299D-7141-A23D-8CD2158B8293}"/>
              </a:ext>
            </a:extLst>
          </p:cNvPr>
          <p:cNvSpPr txBox="1"/>
          <p:nvPr/>
        </p:nvSpPr>
        <p:spPr>
          <a:xfrm>
            <a:off x="6207617" y="5228823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From D4.3, May 2020</a:t>
            </a:r>
          </a:p>
        </p:txBody>
      </p:sp>
    </p:spTree>
    <p:extLst>
      <p:ext uri="{BB962C8B-B14F-4D97-AF65-F5344CB8AC3E}">
        <p14:creationId xmlns:p14="http://schemas.microsoft.com/office/powerpoint/2010/main" val="530942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EEE9C-A624-1446-810F-A33EFB3D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da-DK" sz="2400" b="1" i="1" dirty="0">
                <a:solidFill>
                  <a:srgbClr val="0070C0"/>
                </a:solidFill>
              </a:rPr>
              <a:t>INTAROS </a:t>
            </a:r>
            <a:r>
              <a:rPr lang="da-DK" sz="2400" b="1" i="1" dirty="0" err="1">
                <a:solidFill>
                  <a:srgbClr val="0070C0"/>
                </a:solidFill>
              </a:rPr>
              <a:t>roadmap</a:t>
            </a:r>
            <a:br>
              <a:rPr lang="da-DK" sz="2400" b="1" i="1" dirty="0">
                <a:solidFill>
                  <a:srgbClr val="0070C0"/>
                </a:solidFill>
              </a:rPr>
            </a:br>
            <a:r>
              <a:rPr lang="da-DK" sz="2400" b="1" i="1" dirty="0" err="1">
                <a:solidFill>
                  <a:srgbClr val="0070C0"/>
                </a:solidFill>
              </a:rPr>
              <a:t>Perspective</a:t>
            </a:r>
            <a:r>
              <a:rPr lang="da-DK" sz="2400" b="1" i="1" dirty="0">
                <a:solidFill>
                  <a:srgbClr val="0070C0"/>
                </a:solidFill>
              </a:rPr>
              <a:t> from the </a:t>
            </a:r>
            <a:r>
              <a:rPr lang="da-DK" sz="2400" b="1" i="1" dirty="0" err="1">
                <a:solidFill>
                  <a:srgbClr val="0070C0"/>
                </a:solidFill>
              </a:rPr>
              <a:t>theme</a:t>
            </a:r>
            <a:r>
              <a:rPr lang="da-DK" sz="2400" b="1" i="1" dirty="0">
                <a:solidFill>
                  <a:srgbClr val="0070C0"/>
                </a:solidFill>
              </a:rPr>
              <a:t>: CBM &amp; </a:t>
            </a:r>
            <a:r>
              <a:rPr lang="da-DK" sz="2400" b="1" i="1" dirty="0" err="1">
                <a:solidFill>
                  <a:srgbClr val="0070C0"/>
                </a:solidFill>
              </a:rPr>
              <a:t>citizen</a:t>
            </a:r>
            <a:r>
              <a:rPr lang="da-DK" sz="2400" b="1" i="1" dirty="0">
                <a:solidFill>
                  <a:srgbClr val="0070C0"/>
                </a:solidFill>
              </a:rPr>
              <a:t> science (CS)</a:t>
            </a:r>
            <a:br>
              <a:rPr lang="da-DK" sz="2400" b="1" i="1" dirty="0">
                <a:solidFill>
                  <a:srgbClr val="0070C0"/>
                </a:solidFill>
              </a:rPr>
            </a:br>
            <a:endParaRPr lang="da-DK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060311-21AF-3F46-8EC1-E4165C1D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21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126CD-0924-844B-9E1A-7156B037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2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76B557-E0EC-054D-9414-3D5B0CE1C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884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5121" name="Billede 42" descr="Et billede, der indeholder kort, skærmbillede&#10;&#10;Automatisk genereret beskrivelse">
            <a:extLst>
              <a:ext uri="{FF2B5EF4-FFF2-40B4-BE49-F238E27FC236}">
                <a16:creationId xmlns:a16="http://schemas.microsoft.com/office/drawing/2014/main" id="{EB785D69-0BBC-DE43-9898-520C0B00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2" y="1066800"/>
            <a:ext cx="7867675" cy="46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F5EFD79-20DA-A447-AA83-46CB198CB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77" y="5822760"/>
            <a:ext cx="78161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Figure 20. Location for entries of Secchi depths. Each marker represents a vessel (or reading). Screenshot from the Secchi Disk online database (extracted May 2020).    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From D4.3, May 2020</a:t>
            </a:r>
            <a:endParaRPr kumimoji="0" lang="en-US" altLang="da-DK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7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EEE9C-A624-1446-810F-A33EFB3D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da-DK" sz="2400" b="1" i="1" dirty="0">
                <a:solidFill>
                  <a:srgbClr val="0070C0"/>
                </a:solidFill>
              </a:rPr>
              <a:t>INTAROS </a:t>
            </a:r>
            <a:r>
              <a:rPr lang="da-DK" sz="2400" b="1" i="1" dirty="0" err="1">
                <a:solidFill>
                  <a:srgbClr val="0070C0"/>
                </a:solidFill>
              </a:rPr>
              <a:t>roadmap</a:t>
            </a:r>
            <a:br>
              <a:rPr lang="da-DK" sz="2400" b="1" i="1" dirty="0">
                <a:solidFill>
                  <a:srgbClr val="0070C0"/>
                </a:solidFill>
              </a:rPr>
            </a:br>
            <a:r>
              <a:rPr lang="da-DK" sz="2400" b="1" i="1" dirty="0" err="1">
                <a:solidFill>
                  <a:srgbClr val="0070C0"/>
                </a:solidFill>
              </a:rPr>
              <a:t>Perspective</a:t>
            </a:r>
            <a:r>
              <a:rPr lang="da-DK" sz="2400" b="1" i="1" dirty="0">
                <a:solidFill>
                  <a:srgbClr val="0070C0"/>
                </a:solidFill>
              </a:rPr>
              <a:t> from the </a:t>
            </a:r>
            <a:r>
              <a:rPr lang="da-DK" sz="2400" b="1" i="1" dirty="0" err="1">
                <a:solidFill>
                  <a:srgbClr val="0070C0"/>
                </a:solidFill>
              </a:rPr>
              <a:t>theme</a:t>
            </a:r>
            <a:r>
              <a:rPr lang="da-DK" sz="2400" b="1" i="1" dirty="0">
                <a:solidFill>
                  <a:srgbClr val="0070C0"/>
                </a:solidFill>
              </a:rPr>
              <a:t>: CBM &amp; </a:t>
            </a:r>
            <a:r>
              <a:rPr lang="da-DK" sz="2400" b="1" i="1" dirty="0" err="1">
                <a:solidFill>
                  <a:srgbClr val="0070C0"/>
                </a:solidFill>
              </a:rPr>
              <a:t>citizen</a:t>
            </a:r>
            <a:r>
              <a:rPr lang="da-DK" sz="2400" b="1" i="1" dirty="0">
                <a:solidFill>
                  <a:srgbClr val="0070C0"/>
                </a:solidFill>
              </a:rPr>
              <a:t> science (CS)</a:t>
            </a:r>
            <a:br>
              <a:rPr lang="da-DK" sz="2400" b="1" i="1" dirty="0">
                <a:solidFill>
                  <a:srgbClr val="0070C0"/>
                </a:solidFill>
              </a:rPr>
            </a:br>
            <a:endParaRPr lang="da-DK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060311-21AF-3F46-8EC1-E4165C1D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-215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126CD-0924-844B-9E1A-7156B0377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2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3EDFBB-F34C-5F47-ACBC-0AA1CE4D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09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6145" name="Billede 25" descr="Et billede, der indeholder tekst, kort, stor, flyver&#10;&#10;Automatisk genereret beskrivelse">
            <a:extLst>
              <a:ext uri="{FF2B5EF4-FFF2-40B4-BE49-F238E27FC236}">
                <a16:creationId xmlns:a16="http://schemas.microsoft.com/office/drawing/2014/main" id="{E1BF0F4B-AC0E-BE40-B9F3-D2F11DF7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49" y="1170061"/>
            <a:ext cx="7246423" cy="44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5E40DE6-E606-D242-8F82-29000992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144" y="5647483"/>
            <a:ext cx="74990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Figure 22. Extract of global map of positions from where cloud cover records have been obtained by the Cloud Observations program 1995-2019. Screenshot from the Cloud Observations online database (Source: </a:t>
            </a:r>
            <a:r>
              <a:rPr kumimoji="0" lang="en-US" altLang="da-DK" sz="1600" b="1" i="0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vis.globe.gov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; accessed April </a:t>
            </a:r>
            <a:r>
              <a:rPr kumimoji="0" lang="en-US" altLang="da-DK" sz="1600" b="1" i="0" u="none" strike="noStrike" cap="none" normalizeH="0" baseline="0">
                <a:ln>
                  <a:noFill/>
                </a:ln>
                <a:solidFill>
                  <a:srgbClr val="4F81BD"/>
                </a:solidFill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2020).                              </a:t>
            </a:r>
            <a:r>
              <a:rPr kumimoji="0" lang="en-US" altLang="da-DK" sz="16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From </a:t>
            </a:r>
            <a:r>
              <a:rPr kumimoji="0" lang="en-US" altLang="da-DK" sz="1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" pitchFamily="2" charset="0"/>
                <a:cs typeface="Times New Roman" panose="02020603050405020304" pitchFamily="18" charset="0"/>
              </a:rPr>
              <a:t>D.4.3, May 2020</a:t>
            </a:r>
            <a:endParaRPr kumimoji="0" lang="en-US" altLang="da-DK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5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B3E8F8-B160-964D-B0BC-21B4DAC3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71" y="500608"/>
            <a:ext cx="8479597" cy="6054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800" b="1" i="1" dirty="0">
                <a:solidFill>
                  <a:srgbClr val="0070C0"/>
                </a:solidFill>
              </a:rPr>
              <a:t>INTAROS </a:t>
            </a:r>
            <a:r>
              <a:rPr lang="da-DK" sz="2800" b="1" i="1" dirty="0" err="1">
                <a:solidFill>
                  <a:srgbClr val="0070C0"/>
                </a:solidFill>
              </a:rPr>
              <a:t>roadmap</a:t>
            </a:r>
            <a:endParaRPr lang="da-DK" sz="28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a-DK" sz="2800" b="1" i="1" dirty="0" err="1">
                <a:solidFill>
                  <a:srgbClr val="0070C0"/>
                </a:solidFill>
              </a:rPr>
              <a:t>Perspective</a:t>
            </a:r>
            <a:r>
              <a:rPr lang="da-DK" sz="2800" b="1" i="1" dirty="0">
                <a:solidFill>
                  <a:srgbClr val="0070C0"/>
                </a:solidFill>
              </a:rPr>
              <a:t> from the </a:t>
            </a:r>
            <a:r>
              <a:rPr lang="da-DK" sz="2800" b="1" i="1" dirty="0" err="1">
                <a:solidFill>
                  <a:srgbClr val="0070C0"/>
                </a:solidFill>
              </a:rPr>
              <a:t>theme</a:t>
            </a:r>
            <a:r>
              <a:rPr lang="da-DK" sz="2800" b="1" i="1" dirty="0">
                <a:solidFill>
                  <a:srgbClr val="0070C0"/>
                </a:solidFill>
              </a:rPr>
              <a:t>: CBM &amp; </a:t>
            </a:r>
            <a:r>
              <a:rPr lang="da-DK" sz="2800" b="1" i="1" dirty="0" err="1">
                <a:solidFill>
                  <a:srgbClr val="0070C0"/>
                </a:solidFill>
              </a:rPr>
              <a:t>citizen</a:t>
            </a:r>
            <a:r>
              <a:rPr lang="da-DK" sz="2800" b="1" i="1" dirty="0">
                <a:solidFill>
                  <a:srgbClr val="0070C0"/>
                </a:solidFill>
              </a:rPr>
              <a:t> science (CS)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 err="1">
                <a:solidFill>
                  <a:srgbClr val="FF0000"/>
                </a:solidFill>
              </a:rPr>
              <a:t>Question</a:t>
            </a:r>
            <a:r>
              <a:rPr lang="da-DK" sz="2400" b="1" dirty="0">
                <a:solidFill>
                  <a:srgbClr val="FF0000"/>
                </a:solidFill>
              </a:rPr>
              <a:t> 3: </a:t>
            </a:r>
            <a:r>
              <a:rPr lang="da-DK" sz="2400" b="1" dirty="0" err="1">
                <a:solidFill>
                  <a:srgbClr val="FF0000"/>
                </a:solidFill>
              </a:rPr>
              <a:t>Who</a:t>
            </a:r>
            <a:r>
              <a:rPr lang="da-DK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 err="1">
                <a:solidFill>
                  <a:srgbClr val="FF0000"/>
                </a:solidFill>
              </a:rPr>
              <a:t>are</a:t>
            </a:r>
            <a:r>
              <a:rPr lang="da-DK" sz="2400" b="1" dirty="0">
                <a:solidFill>
                  <a:srgbClr val="FF0000"/>
                </a:solidFill>
              </a:rPr>
              <a:t> the </a:t>
            </a:r>
            <a:r>
              <a:rPr lang="da-DK" sz="2400" b="1" dirty="0" err="1">
                <a:solidFill>
                  <a:srgbClr val="FF0000"/>
                </a:solidFill>
              </a:rPr>
              <a:t>target</a:t>
            </a:r>
            <a:r>
              <a:rPr lang="da-DK" sz="2400" b="1" dirty="0">
                <a:solidFill>
                  <a:srgbClr val="FF0000"/>
                </a:solidFill>
              </a:rPr>
              <a:t> </a:t>
            </a:r>
            <a:r>
              <a:rPr lang="da-DK" sz="2400" b="1" dirty="0" err="1">
                <a:solidFill>
                  <a:srgbClr val="FF0000"/>
                </a:solidFill>
              </a:rPr>
              <a:t>groups</a:t>
            </a:r>
            <a:r>
              <a:rPr lang="da-DK" sz="2400" b="1" dirty="0">
                <a:solidFill>
                  <a:srgbClr val="FF0000"/>
                </a:solidFill>
              </a:rPr>
              <a:t> or </a:t>
            </a:r>
            <a:r>
              <a:rPr lang="da-DK" sz="2400" b="1" dirty="0" err="1">
                <a:solidFill>
                  <a:srgbClr val="FF0000"/>
                </a:solidFill>
              </a:rPr>
              <a:t>users</a:t>
            </a:r>
            <a:r>
              <a:rPr lang="da-DK" sz="2400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dirty="0"/>
              <a:t>- </a:t>
            </a:r>
            <a:r>
              <a:rPr lang="da-DK" sz="2800" dirty="0" err="1"/>
              <a:t>Government</a:t>
            </a:r>
            <a:r>
              <a:rPr lang="da-DK" sz="2800" dirty="0"/>
              <a:t> </a:t>
            </a:r>
            <a:r>
              <a:rPr lang="da-DK" sz="2800" dirty="0" err="1"/>
              <a:t>agencies</a:t>
            </a:r>
            <a:r>
              <a:rPr lang="da-DK" sz="2800" dirty="0"/>
              <a:t>, EU, </a:t>
            </a:r>
            <a:r>
              <a:rPr lang="da-DK" sz="2800" dirty="0" err="1"/>
              <a:t>philanthropic</a:t>
            </a:r>
            <a:r>
              <a:rPr lang="da-DK" sz="2800" dirty="0"/>
              <a:t> </a:t>
            </a:r>
            <a:r>
              <a:rPr lang="da-DK" sz="2800" dirty="0" err="1"/>
              <a:t>foundations</a:t>
            </a:r>
            <a:endParaRPr lang="da-DK" sz="2800" dirty="0"/>
          </a:p>
          <a:p>
            <a:pPr marL="0" indent="0">
              <a:buNone/>
            </a:pPr>
            <a:r>
              <a:rPr lang="da-DK" sz="2800" dirty="0"/>
              <a:t>- Research </a:t>
            </a:r>
            <a:r>
              <a:rPr lang="da-DK" sz="2800" dirty="0" err="1"/>
              <a:t>institutes</a:t>
            </a:r>
            <a:endParaRPr lang="da-DK" sz="2800" dirty="0"/>
          </a:p>
          <a:p>
            <a:pPr marL="0" indent="0">
              <a:buNone/>
            </a:pPr>
            <a:r>
              <a:rPr lang="da-DK" sz="2800" dirty="0"/>
              <a:t>- Civil society </a:t>
            </a:r>
            <a:r>
              <a:rPr lang="da-DK" sz="2800" dirty="0" err="1"/>
              <a:t>organizations</a:t>
            </a:r>
            <a:r>
              <a:rPr lang="da-DK" sz="2800" dirty="0"/>
              <a:t>, </a:t>
            </a:r>
            <a:r>
              <a:rPr lang="da-DK" sz="2800" dirty="0" err="1"/>
              <a:t>Indig</a:t>
            </a:r>
            <a:r>
              <a:rPr lang="da-DK" sz="2800" dirty="0"/>
              <a:t>. Peoples </a:t>
            </a:r>
            <a:r>
              <a:rPr lang="da-DK" sz="2800" dirty="0" err="1"/>
              <a:t>organizations</a:t>
            </a:r>
            <a:r>
              <a:rPr lang="da-DK" sz="2800" dirty="0"/>
              <a:t> </a:t>
            </a:r>
          </a:p>
          <a:p>
            <a:pPr marL="0" indent="0">
              <a:buNone/>
            </a:pPr>
            <a:r>
              <a:rPr lang="da-DK" sz="2800" dirty="0"/>
              <a:t>- International </a:t>
            </a:r>
            <a:r>
              <a:rPr lang="da-DK" sz="2800" dirty="0" err="1"/>
              <a:t>environmental</a:t>
            </a:r>
            <a:r>
              <a:rPr lang="da-DK" sz="2800" dirty="0"/>
              <a:t> management </a:t>
            </a:r>
            <a:r>
              <a:rPr lang="da-DK" sz="2800" dirty="0" err="1"/>
              <a:t>bodies</a:t>
            </a:r>
            <a:r>
              <a:rPr lang="da-DK" sz="2800" dirty="0"/>
              <a:t> (NAMMCO, ICES, NAFO, CITES and </a:t>
            </a:r>
            <a:r>
              <a:rPr lang="da-DK" sz="2800" dirty="0" err="1"/>
              <a:t>others</a:t>
            </a:r>
            <a:r>
              <a:rPr lang="da-DK" sz="2800" dirty="0"/>
              <a:t> </a:t>
            </a:r>
            <a:r>
              <a:rPr lang="da-DK" sz="2800" dirty="0" err="1"/>
              <a:t>who</a:t>
            </a:r>
            <a:r>
              <a:rPr lang="da-DK" sz="2800" dirty="0"/>
              <a:t> </a:t>
            </a:r>
            <a:r>
              <a:rPr lang="da-DK" sz="2800" dirty="0" err="1"/>
              <a:t>rely</a:t>
            </a:r>
            <a:r>
              <a:rPr lang="da-DK" sz="2800" dirty="0"/>
              <a:t> on </a:t>
            </a:r>
            <a:r>
              <a:rPr lang="da-DK" sz="2800" dirty="0" err="1"/>
              <a:t>environmental</a:t>
            </a:r>
            <a:r>
              <a:rPr lang="da-DK" sz="2800" dirty="0"/>
              <a:t> data for management decisions)</a:t>
            </a:r>
          </a:p>
          <a:p>
            <a:pPr marL="0" indent="0">
              <a:buNone/>
            </a:pPr>
            <a:r>
              <a:rPr lang="da-DK" sz="2800" dirty="0"/>
              <a:t>- Senior </a:t>
            </a:r>
            <a:r>
              <a:rPr lang="da-DK" sz="2800" dirty="0" err="1"/>
              <a:t>Arctic</a:t>
            </a:r>
            <a:r>
              <a:rPr lang="da-DK" sz="2800" dirty="0"/>
              <a:t> Observers, </a:t>
            </a:r>
            <a:r>
              <a:rPr lang="da-DK" sz="2800" dirty="0" err="1"/>
              <a:t>Arctic</a:t>
            </a:r>
            <a:r>
              <a:rPr lang="da-DK" sz="2800" dirty="0"/>
              <a:t> </a:t>
            </a:r>
            <a:r>
              <a:rPr lang="da-DK" sz="2800" dirty="0" err="1"/>
              <a:t>Council</a:t>
            </a:r>
            <a:r>
              <a:rPr lang="da-DK" sz="2800" dirty="0"/>
              <a:t> </a:t>
            </a:r>
            <a:r>
              <a:rPr lang="da-DK" sz="2800" dirty="0" err="1"/>
              <a:t>Working</a:t>
            </a:r>
            <a:r>
              <a:rPr lang="da-DK" sz="2800" dirty="0"/>
              <a:t> Groups</a:t>
            </a:r>
          </a:p>
          <a:p>
            <a:pPr marL="0" indent="0">
              <a:buNone/>
            </a:pPr>
            <a:r>
              <a:rPr lang="da-DK" sz="2800" dirty="0"/>
              <a:t>												= not </a:t>
            </a:r>
            <a:r>
              <a:rPr lang="da-DK" sz="2800" dirty="0" err="1"/>
              <a:t>exhaustive</a:t>
            </a:r>
            <a:r>
              <a:rPr lang="da-DK" sz="2800" dirty="0"/>
              <a:t>!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697067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8468</TotalTime>
  <Words>582</Words>
  <Application>Microsoft Macintosh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Kontortema</vt:lpstr>
      <vt:lpstr>INTAROS Roadmap document </vt:lpstr>
      <vt:lpstr>PowerPoint Presentation</vt:lpstr>
      <vt:lpstr>PowerPoint Presentation</vt:lpstr>
      <vt:lpstr>INTAROS roadmap Perspective from the theme: CBM &amp; citizen science (CS) </vt:lpstr>
      <vt:lpstr>INTAROS roadmap Perspective from the theme: CBM &amp; citizen science (CS) </vt:lpstr>
      <vt:lpstr>INTAROS roadmap Perspective from the theme: CBM &amp; citizen science (CS) </vt:lpstr>
      <vt:lpstr>INTAROS roadmap Perspective from the theme: CBM &amp; citizen science (CS) </vt:lpstr>
      <vt:lpstr>PowerPoint Presentation</vt:lpstr>
    </vt:vector>
  </TitlesOfParts>
  <Company>Nordeco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Danielsen</dc:creator>
  <cp:lastModifiedBy>Stein Sandven</cp:lastModifiedBy>
  <cp:revision>193</cp:revision>
  <cp:lastPrinted>2018-06-22T14:49:19Z</cp:lastPrinted>
  <dcterms:created xsi:type="dcterms:W3CDTF">2016-10-04T12:32:42Z</dcterms:created>
  <dcterms:modified xsi:type="dcterms:W3CDTF">2020-05-28T07:50:41Z</dcterms:modified>
</cp:coreProperties>
</file>