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6" r:id="rId2"/>
    <p:sldId id="267" r:id="rId3"/>
    <p:sldId id="287" r:id="rId4"/>
    <p:sldId id="301" r:id="rId5"/>
    <p:sldId id="302" r:id="rId6"/>
    <p:sldId id="303" r:id="rId7"/>
    <p:sldId id="304" r:id="rId8"/>
    <p:sldId id="305" r:id="rId9"/>
    <p:sldId id="306" r:id="rId10"/>
    <p:sldId id="297" r:id="rId11"/>
    <p:sldId id="307" r:id="rId12"/>
    <p:sldId id="309" r:id="rId13"/>
    <p:sldId id="310" r:id="rId14"/>
    <p:sldId id="311" r:id="rId15"/>
    <p:sldId id="298" r:id="rId16"/>
    <p:sldId id="308" r:id="rId17"/>
    <p:sldId id="312" r:id="rId18"/>
    <p:sldId id="299" r:id="rId19"/>
    <p:sldId id="286" r:id="rId20"/>
    <p:sldId id="296" r:id="rId21"/>
    <p:sldId id="274" r:id="rId22"/>
    <p:sldId id="276" r:id="rId23"/>
    <p:sldId id="277" r:id="rId24"/>
    <p:sldId id="284" r:id="rId25"/>
    <p:sldId id="285" r:id="rId26"/>
    <p:sldId id="314" r:id="rId27"/>
    <p:sldId id="300" r:id="rId28"/>
    <p:sldId id="290" r:id="rId29"/>
    <p:sldId id="295" r:id="rId30"/>
    <p:sldId id="293" r:id="rId31"/>
    <p:sldId id="289" r:id="rId32"/>
    <p:sldId id="283" r:id="rId33"/>
    <p:sldId id="280" r:id="rId34"/>
    <p:sldId id="257" r:id="rId35"/>
    <p:sldId id="31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C6E5"/>
    <a:srgbClr val="A7C5E5"/>
    <a:srgbClr val="A1E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037" autoAdjust="0"/>
  </p:normalViewPr>
  <p:slideViewPr>
    <p:cSldViewPr snapToGrid="0" snapToObjects="1">
      <p:cViewPr varScale="1">
        <p:scale>
          <a:sx n="62" d="100"/>
          <a:sy n="62" d="100"/>
        </p:scale>
        <p:origin x="-43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83B57-B1D6-A245-AF02-E89D980D11FC}" type="datetimeFigureOut">
              <a:rPr lang="en-US" smtClean="0"/>
              <a:t>18/10/17</a:t>
            </a:fld>
            <a:endParaRPr lang="nb-N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36981C-6E5D-B745-BF59-81688B0AB390}" type="slidenum">
              <a:rPr lang="nb-NO" smtClean="0"/>
              <a:t>‹#›</a:t>
            </a:fld>
            <a:endParaRPr lang="nb-NO"/>
          </a:p>
        </p:txBody>
      </p:sp>
    </p:spTree>
    <p:extLst>
      <p:ext uri="{BB962C8B-B14F-4D97-AF65-F5344CB8AC3E}">
        <p14:creationId xmlns:p14="http://schemas.microsoft.com/office/powerpoint/2010/main" val="4725272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Two</a:t>
            </a:r>
            <a:r>
              <a:rPr lang="nb-NO" baseline="0" dirty="0" smtClean="0"/>
              <a:t> Russian partners: </a:t>
            </a:r>
            <a:r>
              <a:rPr lang="en-GB" sz="1200" kern="1200" dirty="0" smtClean="0">
                <a:solidFill>
                  <a:schemeClr val="tx1"/>
                </a:solidFill>
                <a:effectLst/>
                <a:latin typeface="+mn-lt"/>
                <a:ea typeface="+mn-ea"/>
                <a:cs typeface="+mn-cs"/>
              </a:rPr>
              <a:t>All Russian Research Institute for Hydro-meteorological Information (RIHMI-WDC)</a:t>
            </a:r>
            <a:r>
              <a:rPr lang="en-US" dirty="0" smtClean="0">
                <a:effectLst/>
              </a:rPr>
              <a:t> and Nansen International Environmental</a:t>
            </a:r>
            <a:r>
              <a:rPr lang="en-US" baseline="0" dirty="0" smtClean="0">
                <a:effectLst/>
              </a:rPr>
              <a:t> and Remote </a:t>
            </a:r>
            <a:r>
              <a:rPr lang="en-US" baseline="0" dirty="0" err="1" smtClean="0">
                <a:effectLst/>
              </a:rPr>
              <a:t>SEnsing</a:t>
            </a:r>
            <a:r>
              <a:rPr lang="en-US" baseline="0" dirty="0" smtClean="0">
                <a:effectLst/>
              </a:rPr>
              <a:t> Center (NIERSC).</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effectLst/>
              </a:rPr>
              <a:t>Three Chinese partners: </a:t>
            </a:r>
            <a:r>
              <a:rPr lang="en-GB" sz="1200" kern="1200" dirty="0" smtClean="0">
                <a:solidFill>
                  <a:schemeClr val="tx1"/>
                </a:solidFill>
                <a:effectLst/>
                <a:latin typeface="+mn-lt"/>
                <a:ea typeface="+mn-ea"/>
                <a:cs typeface="+mn-cs"/>
              </a:rPr>
              <a:t>Institute of Remote Sensing and Digital Earth – Chinese Academy of Science (RADI CAS)</a:t>
            </a:r>
            <a:r>
              <a:rPr lang="en-US" dirty="0" smtClean="0">
                <a:effectLst/>
              </a:rPr>
              <a:t> , </a:t>
            </a:r>
            <a:r>
              <a:rPr lang="en-US" sz="1200" b="0" kern="1200" dirty="0" smtClean="0">
                <a:solidFill>
                  <a:schemeClr val="tx1"/>
                </a:solidFill>
                <a:effectLst/>
                <a:latin typeface="+mn-lt"/>
                <a:ea typeface="+mn-ea"/>
                <a:cs typeface="+mn-cs"/>
              </a:rPr>
              <a:t>National Marine Environmental Forecasting Center (NMEFC) and Polar Research Institute of China (PRIC)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4C36981C-6E5D-B745-BF59-81688B0AB390}" type="slidenum">
              <a:rPr lang="nb-NO" smtClean="0"/>
              <a:t>1</a:t>
            </a:fld>
            <a:endParaRPr lang="nb-NO"/>
          </a:p>
        </p:txBody>
      </p:sp>
    </p:spTree>
    <p:extLst>
      <p:ext uri="{BB962C8B-B14F-4D97-AF65-F5344CB8AC3E}">
        <p14:creationId xmlns:p14="http://schemas.microsoft.com/office/powerpoint/2010/main" val="190510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figure: yellow dots indicate</a:t>
            </a:r>
            <a:r>
              <a:rPr lang="en-US" baseline="0" dirty="0" smtClean="0"/>
              <a:t> positions of eddy covariance flux towers (both active and inactive) that can be used for pan-Arctic synthesis studies of surface-atmosphere exchange processes of greenhouse gases</a:t>
            </a:r>
          </a:p>
          <a:p>
            <a:r>
              <a:rPr lang="en-US" baseline="0" dirty="0" smtClean="0"/>
              <a:t>Right figure: Preliminary analysis of network r</a:t>
            </a:r>
            <a:r>
              <a:rPr lang="en-US" sz="1200" b="1" i="0" u="none" strike="noStrike" kern="1200" baseline="0" dirty="0" smtClean="0">
                <a:solidFill>
                  <a:schemeClr val="tx1"/>
                </a:solidFill>
                <a:latin typeface="+mn-lt"/>
                <a:ea typeface="+mn-ea"/>
                <a:cs typeface="+mn-cs"/>
              </a:rPr>
              <a:t>epresentativeness, using just 29 ‘prime’ sites (red circles) within the Arctic, Blue background colors indicates a good match, red no match at all. Climate and edaphic variables similar to Kumar et. al. (2016) with the addition of mean and </a:t>
            </a:r>
            <a:r>
              <a:rPr lang="en-US" sz="1200" b="1" i="0" u="none" strike="noStrike" kern="1200" baseline="0" dirty="0" err="1" smtClean="0">
                <a:solidFill>
                  <a:schemeClr val="tx1"/>
                </a:solidFill>
                <a:latin typeface="+mn-lt"/>
                <a:ea typeface="+mn-ea"/>
                <a:cs typeface="+mn-cs"/>
              </a:rPr>
              <a:t>stdev</a:t>
            </a:r>
            <a:r>
              <a:rPr lang="en-US" sz="1200" b="1" i="0" u="none" strike="noStrike" kern="1200" baseline="0" dirty="0" smtClean="0">
                <a:solidFill>
                  <a:schemeClr val="tx1"/>
                </a:solidFill>
                <a:latin typeface="+mn-lt"/>
                <a:ea typeface="+mn-ea"/>
                <a:cs typeface="+mn-cs"/>
              </a:rPr>
              <a:t> . Ground temperature and permafrost probability. Barrow and two Norwegian coastal sites missing at this point. </a:t>
            </a:r>
          </a:p>
          <a:p>
            <a:endParaRPr lang="en-US" sz="1200" b="1" i="0" u="none" strike="noStrike" kern="1200" baseline="0" dirty="0" smtClean="0">
              <a:solidFill>
                <a:schemeClr val="tx1"/>
              </a:solidFill>
              <a:latin typeface="+mn-lt"/>
              <a:ea typeface="+mn-ea"/>
              <a:cs typeface="+mn-cs"/>
            </a:endParaRPr>
          </a:p>
          <a:p>
            <a:r>
              <a:rPr lang="en-US" dirty="0" smtClean="0"/>
              <a:t>Main target</a:t>
            </a:r>
            <a:r>
              <a:rPr lang="en-US" baseline="0" dirty="0" smtClean="0"/>
              <a:t> of this activity within INTAROS: Assessment of the representativeness of the existing in-situ flux network in the Arctic domain (</a:t>
            </a:r>
            <a:r>
              <a:rPr lang="en-US" sz="1200" b="0" i="0" u="none" strike="noStrike" kern="1200" baseline="0" dirty="0" smtClean="0">
                <a:solidFill>
                  <a:schemeClr val="tx1"/>
                </a:solidFill>
                <a:latin typeface="+mn-lt"/>
                <a:ea typeface="+mn-ea"/>
                <a:cs typeface="+mn-cs"/>
              </a:rPr>
              <a:t>Are there in the Arctic any gaps in data collection for CO2 and CH4 fluxes?)</a:t>
            </a:r>
          </a:p>
          <a:p>
            <a:r>
              <a:rPr lang="en-US" sz="1200" b="0" i="0" u="none" strike="noStrike" kern="1200" baseline="0" dirty="0" smtClean="0">
                <a:solidFill>
                  <a:schemeClr val="tx1"/>
                </a:solidFill>
                <a:latin typeface="+mn-lt"/>
                <a:ea typeface="+mn-ea"/>
                <a:cs typeface="+mn-cs"/>
              </a:rPr>
              <a:t>• Are there any </a:t>
            </a:r>
            <a:r>
              <a:rPr lang="en-US" sz="1200" b="0" i="0" u="none" strike="noStrike" kern="1200" baseline="0" dirty="0" err="1" smtClean="0">
                <a:solidFill>
                  <a:schemeClr val="tx1"/>
                </a:solidFill>
                <a:latin typeface="+mn-lt"/>
                <a:ea typeface="+mn-ea"/>
                <a:cs typeface="+mn-cs"/>
              </a:rPr>
              <a:t>ecoregions</a:t>
            </a:r>
            <a:r>
              <a:rPr lang="en-US" sz="1200" b="0" i="0" u="none" strike="noStrike" kern="1200" baseline="0" dirty="0" smtClean="0">
                <a:solidFill>
                  <a:schemeClr val="tx1"/>
                </a:solidFill>
                <a:latin typeface="+mn-lt"/>
                <a:ea typeface="+mn-ea"/>
                <a:cs typeface="+mn-cs"/>
              </a:rPr>
              <a:t> not covered by the eddy covariance flux network? </a:t>
            </a:r>
          </a:p>
          <a:p>
            <a:r>
              <a:rPr lang="en-US" sz="1200" b="0" i="0" u="none" strike="noStrike" kern="1200" baseline="0" dirty="0" smtClean="0">
                <a:solidFill>
                  <a:schemeClr val="tx1"/>
                </a:solidFill>
                <a:latin typeface="+mn-lt"/>
                <a:ea typeface="+mn-ea"/>
                <a:cs typeface="+mn-cs"/>
              </a:rPr>
              <a:t>• Are there periods not covered by the eddy covariance flux network? </a:t>
            </a:r>
          </a:p>
          <a:p>
            <a:r>
              <a:rPr lang="en-US" sz="1200" b="0" i="0" u="none" strike="noStrike" kern="1200" baseline="0" dirty="0" smtClean="0">
                <a:solidFill>
                  <a:schemeClr val="tx1"/>
                </a:solidFill>
                <a:latin typeface="+mn-lt"/>
                <a:ea typeface="+mn-ea"/>
                <a:cs typeface="+mn-cs"/>
              </a:rPr>
              <a:t>• Can we identify realistic locations for additional sites which would greatly improve spatial gaps in data coverage? </a:t>
            </a:r>
          </a:p>
          <a:p>
            <a:endParaRPr lang="en-US" dirty="0"/>
          </a:p>
        </p:txBody>
      </p:sp>
      <p:sp>
        <p:nvSpPr>
          <p:cNvPr id="4" name="Slide Number Placeholder 3"/>
          <p:cNvSpPr>
            <a:spLocks noGrp="1"/>
          </p:cNvSpPr>
          <p:nvPr>
            <p:ph type="sldNum" sz="quarter" idx="10"/>
          </p:nvPr>
        </p:nvSpPr>
        <p:spPr/>
        <p:txBody>
          <a:bodyPr/>
          <a:lstStyle/>
          <a:p>
            <a:fld id="{7105DD24-1FBC-8544-8121-767A37DDCA57}" type="slidenum">
              <a:rPr lang="en-US" smtClean="0"/>
              <a:t>12</a:t>
            </a:fld>
            <a:endParaRPr lang="en-US"/>
          </a:p>
        </p:txBody>
      </p:sp>
    </p:spTree>
    <p:extLst>
      <p:ext uri="{BB962C8B-B14F-4D97-AF65-F5344CB8AC3E}">
        <p14:creationId xmlns:p14="http://schemas.microsoft.com/office/powerpoint/2010/main" val="391820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figure: Overview map of existing pan-Arctic atmospheric monitoring</a:t>
            </a:r>
            <a:r>
              <a:rPr lang="en-US" baseline="0" dirty="0" smtClean="0"/>
              <a:t> towers for greenhouse gas mixing ratios</a:t>
            </a:r>
          </a:p>
          <a:p>
            <a:r>
              <a:rPr lang="en-US" baseline="0" dirty="0" smtClean="0"/>
              <a:t>Right figure: Seasonal variability in the cumulative source weight function (i.e., field of view of a monitoring tower), using the Ambarchik monitoring site in Northeast Siberia as an example. In this case, blue-</a:t>
            </a:r>
            <a:r>
              <a:rPr lang="en-US" baseline="0" dirty="0" err="1" smtClean="0"/>
              <a:t>ish</a:t>
            </a:r>
            <a:r>
              <a:rPr lang="en-US" baseline="0" dirty="0" smtClean="0"/>
              <a:t> colors indicate a high influence, i.e. the tower receives a lot of information from these regions, while the green areas show sections that do not influence the tower observations much (i.e. not much information is gained)</a:t>
            </a:r>
          </a:p>
          <a:p>
            <a:endParaRPr lang="en-US" sz="1200" b="1" i="0" u="none" strike="noStrike" kern="1200" baseline="0" dirty="0" smtClean="0">
              <a:solidFill>
                <a:schemeClr val="tx1"/>
              </a:solidFill>
              <a:latin typeface="+mn-lt"/>
              <a:ea typeface="+mn-ea"/>
              <a:cs typeface="+mn-cs"/>
            </a:endParaRPr>
          </a:p>
          <a:p>
            <a:r>
              <a:rPr lang="en-US" dirty="0" smtClean="0"/>
              <a:t>Main target</a:t>
            </a:r>
            <a:r>
              <a:rPr lang="en-US" baseline="0" dirty="0" smtClean="0"/>
              <a:t> of this activity within INTAROS: Assessment of the representativeness of the existing atmospheric monitoring network for greenhouse gases in the Arctic domain (</a:t>
            </a:r>
            <a:r>
              <a:rPr lang="en-US" sz="1200" b="0" i="0" u="none" strike="noStrike" kern="1200" baseline="0" dirty="0" smtClean="0">
                <a:solidFill>
                  <a:schemeClr val="tx1"/>
                </a:solidFill>
                <a:latin typeface="+mn-lt"/>
                <a:ea typeface="+mn-ea"/>
                <a:cs typeface="+mn-cs"/>
              </a:rPr>
              <a:t>Are there in the Arctic any gaps in data collection of atmospheric CO2 and CH4 concentrations? What types of sources/sinks for Arctic greenhouse gases can be constrained with which level of accuracy? )</a:t>
            </a:r>
          </a:p>
          <a:p>
            <a:r>
              <a:rPr lang="en-US" sz="1200" b="0" i="0" u="none" strike="noStrike" kern="1200" baseline="0" dirty="0" smtClean="0">
                <a:solidFill>
                  <a:schemeClr val="tx1"/>
                </a:solidFill>
                <a:latin typeface="+mn-lt"/>
                <a:ea typeface="+mn-ea"/>
                <a:cs typeface="+mn-cs"/>
              </a:rPr>
              <a:t>• Are there periods or regions in the Arctic that are not covered by the atmospheric greenhouse gas monitoring stations? </a:t>
            </a:r>
          </a:p>
          <a:p>
            <a:r>
              <a:rPr lang="en-US" sz="1200" b="0" i="0" u="none" strike="noStrike" kern="1200" baseline="0" dirty="0" smtClean="0">
                <a:solidFill>
                  <a:schemeClr val="tx1"/>
                </a:solidFill>
                <a:latin typeface="+mn-lt"/>
                <a:ea typeface="+mn-ea"/>
                <a:cs typeface="+mn-cs"/>
              </a:rPr>
              <a:t>• Can we identify realistic locations which would substantially decrease spatial gaps in data coverage? </a:t>
            </a:r>
          </a:p>
          <a:p>
            <a:r>
              <a:rPr lang="en-US" sz="1200" b="0" i="0" u="none" strike="noStrike" kern="1200" baseline="0" dirty="0" smtClean="0">
                <a:solidFill>
                  <a:schemeClr val="tx1"/>
                </a:solidFill>
                <a:latin typeface="+mn-lt"/>
                <a:ea typeface="+mn-ea"/>
                <a:cs typeface="+mn-cs"/>
              </a:rPr>
              <a:t>• Are we able to measure theorized or hard to measure events and processes with the current network? </a:t>
            </a:r>
          </a:p>
        </p:txBody>
      </p:sp>
      <p:sp>
        <p:nvSpPr>
          <p:cNvPr id="4" name="Slide Number Placeholder 3"/>
          <p:cNvSpPr>
            <a:spLocks noGrp="1"/>
          </p:cNvSpPr>
          <p:nvPr>
            <p:ph type="sldNum" sz="quarter" idx="10"/>
          </p:nvPr>
        </p:nvSpPr>
        <p:spPr/>
        <p:txBody>
          <a:bodyPr/>
          <a:lstStyle/>
          <a:p>
            <a:fld id="{7105DD24-1FBC-8544-8121-767A37DDCA57}" type="slidenum">
              <a:rPr lang="en-US" smtClean="0"/>
              <a:t>13</a:t>
            </a:fld>
            <a:endParaRPr lang="en-US"/>
          </a:p>
        </p:txBody>
      </p:sp>
    </p:spTree>
    <p:extLst>
      <p:ext uri="{BB962C8B-B14F-4D97-AF65-F5344CB8AC3E}">
        <p14:creationId xmlns:p14="http://schemas.microsoft.com/office/powerpoint/2010/main" val="391820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figure: Example of data assimilation study to constrain CH4 emissions from East Siberian Arctic Shelf area. Top panel shows a candidate parameter (open ocean fraction) that holds the potential to better constrain </a:t>
            </a:r>
            <a:r>
              <a:rPr lang="en-US" dirty="0" err="1" smtClean="0"/>
              <a:t>spatio</a:t>
            </a:r>
            <a:r>
              <a:rPr lang="en-US" dirty="0" smtClean="0"/>
              <a:t>-temporal</a:t>
            </a:r>
            <a:r>
              <a:rPr lang="en-US" baseline="0" dirty="0" smtClean="0"/>
              <a:t> patterns in CH4 emissions from the shelf region. Bottom figure shows preliminary emission patterns derived for the ESAS region using the geostatistical inverse modeling approach</a:t>
            </a:r>
          </a:p>
          <a:p>
            <a:endParaRPr lang="en-US" sz="1200" b="0" i="0" u="none" strike="noStrike" kern="1200" baseline="0" dirty="0" smtClean="0">
              <a:solidFill>
                <a:schemeClr val="tx1"/>
              </a:solidFill>
              <a:latin typeface="+mn-lt"/>
              <a:ea typeface="+mn-ea"/>
              <a:cs typeface="+mn-cs"/>
            </a:endParaRPr>
          </a:p>
          <a:p>
            <a:r>
              <a:rPr lang="en-US" dirty="0" smtClean="0"/>
              <a:t>My specific project part (Task 6.5) aims at constraining budgets of greenhouse gas exchange fluxes between surface and atmosphere in the Arctic, based on geostatistical inverse modeling. For this task, we will test the information content of various (new) data layers from INTAROS partners to support the structuring of </a:t>
            </a:r>
            <a:r>
              <a:rPr lang="en-US" dirty="0" err="1" smtClean="0"/>
              <a:t>spatio</a:t>
            </a:r>
            <a:r>
              <a:rPr lang="en-US" dirty="0" smtClean="0"/>
              <a:t>-temporal flux patterns, and therefore improve our model results. </a:t>
            </a:r>
            <a:br>
              <a:rPr lang="en-US" dirty="0" smtClean="0"/>
            </a:b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05DD24-1FBC-8544-8121-767A37DDCA57}" type="slidenum">
              <a:rPr lang="en-US" smtClean="0"/>
              <a:t>14</a:t>
            </a:fld>
            <a:endParaRPr lang="en-US"/>
          </a:p>
        </p:txBody>
      </p:sp>
    </p:spTree>
    <p:extLst>
      <p:ext uri="{BB962C8B-B14F-4D97-AF65-F5344CB8AC3E}">
        <p14:creationId xmlns:p14="http://schemas.microsoft.com/office/powerpoint/2010/main" val="391820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IOPAN team onboard RV Lance have successfully recovered one and deployed four INTAROS moorings in the area north of Svalbard during the cruise in September 2017. Two IOPAN moorings and two French moorings from CNRS-LOCEAN/Marie-Noelle </a:t>
            </a:r>
            <a:r>
              <a:rPr lang="en-US" dirty="0" err="1" smtClean="0"/>
              <a:t>Houssais</a:t>
            </a:r>
            <a:r>
              <a:rPr lang="en-US" dirty="0" smtClean="0"/>
              <a:t>. One IOPAN mooring belongs to the ATWAIN line at 31°E and the remaining three rigs are located along 22°E longitude. This will be the most probable</a:t>
            </a:r>
            <a:br>
              <a:rPr lang="en-US" dirty="0" smtClean="0"/>
            </a:br>
            <a:r>
              <a:rPr lang="en-US" dirty="0" smtClean="0"/>
              <a:t>location for the INTAROS deployments in 2018</a:t>
            </a:r>
            <a:endParaRPr lang="nb-NO" dirty="0"/>
          </a:p>
        </p:txBody>
      </p:sp>
      <p:sp>
        <p:nvSpPr>
          <p:cNvPr id="4" name="Slide Number Placeholder 3"/>
          <p:cNvSpPr>
            <a:spLocks noGrp="1"/>
          </p:cNvSpPr>
          <p:nvPr>
            <p:ph type="sldNum" sz="quarter" idx="10"/>
          </p:nvPr>
        </p:nvSpPr>
        <p:spPr/>
        <p:txBody>
          <a:bodyPr/>
          <a:lstStyle/>
          <a:p>
            <a:fld id="{4C36981C-6E5D-B745-BF59-81688B0AB390}" type="slidenum">
              <a:rPr lang="nb-NO" smtClean="0"/>
              <a:t>30</a:t>
            </a:fld>
            <a:endParaRPr lang="nb-NO"/>
          </a:p>
        </p:txBody>
      </p:sp>
    </p:spTree>
    <p:extLst>
      <p:ext uri="{BB962C8B-B14F-4D97-AF65-F5344CB8AC3E}">
        <p14:creationId xmlns:p14="http://schemas.microsoft.com/office/powerpoint/2010/main" val="221545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Corbel" panose="020B0503020204020204" pitchFamily="34" charset="0"/>
                <a:ea typeface="+mn-ea"/>
                <a:cs typeface="Arial" pitchFamily="34" charset="0"/>
              </a:rPr>
              <a:t>To improve the </a:t>
            </a:r>
            <a:r>
              <a:rPr lang="en-US" sz="1200" dirty="0" err="1" smtClean="0">
                <a:latin typeface="Corbel" panose="020B0503020204020204" pitchFamily="34" charset="0"/>
                <a:ea typeface="+mn-ea"/>
                <a:cs typeface="Arial" pitchFamily="34" charset="0"/>
              </a:rPr>
              <a:t>understandng</a:t>
            </a:r>
            <a:r>
              <a:rPr lang="en-US" sz="1200" dirty="0" smtClean="0">
                <a:latin typeface="Corbel" panose="020B0503020204020204" pitchFamily="34" charset="0"/>
                <a:ea typeface="+mn-ea"/>
                <a:cs typeface="Arial" pitchFamily="34" charset="0"/>
              </a:rPr>
              <a:t> of </a:t>
            </a:r>
            <a:br>
              <a:rPr lang="en-US" sz="1200" dirty="0" smtClean="0">
                <a:latin typeface="Corbel" panose="020B0503020204020204" pitchFamily="34" charset="0"/>
                <a:ea typeface="+mn-ea"/>
                <a:cs typeface="Arial" pitchFamily="34" charset="0"/>
              </a:rPr>
            </a:br>
            <a:r>
              <a:rPr lang="en-US" sz="1200" u="sng" dirty="0" smtClean="0">
                <a:latin typeface="Corbel" panose="020B0503020204020204" pitchFamily="34" charset="0"/>
                <a:ea typeface="+mn-ea"/>
                <a:cs typeface="Arial" pitchFamily="34" charset="0"/>
              </a:rPr>
              <a:t>coupled atmosphere-ice-ocean-ecosystem processes</a:t>
            </a:r>
            <a:r>
              <a:rPr lang="en-US" sz="1200" dirty="0" smtClean="0">
                <a:latin typeface="Corbel" panose="020B0503020204020204" pitchFamily="34" charset="0"/>
                <a:ea typeface="+mn-ea"/>
                <a:cs typeface="Arial" pitchFamily="34" charset="0"/>
              </a:rPr>
              <a:t> </a:t>
            </a:r>
            <a:br>
              <a:rPr lang="en-US" sz="1200" dirty="0" smtClean="0">
                <a:latin typeface="Corbel" panose="020B0503020204020204" pitchFamily="34" charset="0"/>
                <a:ea typeface="+mn-ea"/>
                <a:cs typeface="Arial" pitchFamily="34" charset="0"/>
              </a:rPr>
            </a:br>
            <a:r>
              <a:rPr lang="en-US" sz="1200" dirty="0" smtClean="0">
                <a:latin typeface="Corbel" panose="020B0503020204020204" pitchFamily="34" charset="0"/>
                <a:ea typeface="+mn-ea"/>
                <a:cs typeface="Arial" pitchFamily="34" charset="0"/>
              </a:rPr>
              <a:t>in the Central Arctic to support improved sea ice forecasting, regional weather forecasting, and climate predictions.</a:t>
            </a:r>
          </a:p>
          <a:p>
            <a:endParaRPr lang="en-US" dirty="0"/>
          </a:p>
        </p:txBody>
      </p:sp>
      <p:sp>
        <p:nvSpPr>
          <p:cNvPr id="4" name="Slide Number Placeholder 3"/>
          <p:cNvSpPr>
            <a:spLocks noGrp="1"/>
          </p:cNvSpPr>
          <p:nvPr>
            <p:ph type="sldNum" sz="quarter" idx="10"/>
          </p:nvPr>
        </p:nvSpPr>
        <p:spPr/>
        <p:txBody>
          <a:bodyPr/>
          <a:lstStyle/>
          <a:p>
            <a:fld id="{B96389F7-8411-B944-8030-A270FD8C1CCC}" type="slidenum">
              <a:rPr lang="en-US" smtClean="0"/>
              <a:t>33</a:t>
            </a:fld>
            <a:endParaRPr lang="en-US"/>
          </a:p>
        </p:txBody>
      </p:sp>
    </p:spTree>
    <p:extLst>
      <p:ext uri="{BB962C8B-B14F-4D97-AF65-F5344CB8AC3E}">
        <p14:creationId xmlns:p14="http://schemas.microsoft.com/office/powerpoint/2010/main" val="303202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4C36981C-6E5D-B745-BF59-81688B0AB390}" type="slidenum">
              <a:rPr lang="nb-NO" smtClean="0"/>
              <a:t>34</a:t>
            </a:fld>
            <a:endParaRPr lang="nb-NO"/>
          </a:p>
        </p:txBody>
      </p:sp>
    </p:spTree>
    <p:extLst>
      <p:ext uri="{BB962C8B-B14F-4D97-AF65-F5344CB8AC3E}">
        <p14:creationId xmlns:p14="http://schemas.microsoft.com/office/powerpoint/2010/main" val="196005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p>
            <a:fld id="{60EB047B-C0B6-164D-BB16-0C8923452AF1}" type="datetimeFigureOut">
              <a:rPr lang="en-US" smtClean="0"/>
              <a:t>18/10/17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220023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60EB047B-C0B6-164D-BB16-0C8923452AF1}" type="datetimeFigureOut">
              <a:rPr lang="en-US" smtClean="0"/>
              <a:t>18/10/17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51823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60EB047B-C0B6-164D-BB16-0C8923452AF1}" type="datetimeFigureOut">
              <a:rPr lang="en-US" smtClean="0"/>
              <a:t>18/10/17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55448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p>
            <a:fld id="{60EB047B-C0B6-164D-BB16-0C8923452AF1}" type="datetimeFigureOut">
              <a:rPr lang="en-US" smtClean="0"/>
              <a:t>18/10/17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251801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60EB047B-C0B6-164D-BB16-0C8923452AF1}" type="datetimeFigureOut">
              <a:rPr lang="en-US" smtClean="0"/>
              <a:t>18/10/17</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324208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4"/>
          <p:cNvSpPr>
            <a:spLocks noGrp="1"/>
          </p:cNvSpPr>
          <p:nvPr>
            <p:ph type="dt" sz="half" idx="10"/>
          </p:nvPr>
        </p:nvSpPr>
        <p:spPr/>
        <p:txBody>
          <a:bodyPr/>
          <a:lstStyle/>
          <a:p>
            <a:fld id="{60EB047B-C0B6-164D-BB16-0C8923452AF1}" type="datetimeFigureOut">
              <a:rPr lang="en-US" smtClean="0"/>
              <a:t>18/10/17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287059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6"/>
          <p:cNvSpPr>
            <a:spLocks noGrp="1"/>
          </p:cNvSpPr>
          <p:nvPr>
            <p:ph type="dt" sz="half" idx="10"/>
          </p:nvPr>
        </p:nvSpPr>
        <p:spPr/>
        <p:txBody>
          <a:bodyPr/>
          <a:lstStyle/>
          <a:p>
            <a:fld id="{60EB047B-C0B6-164D-BB16-0C8923452AF1}" type="datetimeFigureOut">
              <a:rPr lang="en-US" smtClean="0"/>
              <a:t>18/10/17</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131963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2"/>
          <p:cNvSpPr>
            <a:spLocks noGrp="1"/>
          </p:cNvSpPr>
          <p:nvPr>
            <p:ph type="dt" sz="half" idx="10"/>
          </p:nvPr>
        </p:nvSpPr>
        <p:spPr/>
        <p:txBody>
          <a:bodyPr/>
          <a:lstStyle/>
          <a:p>
            <a:fld id="{60EB047B-C0B6-164D-BB16-0C8923452AF1}" type="datetimeFigureOut">
              <a:rPr lang="en-US" smtClean="0"/>
              <a:t>18/10/17</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221842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B047B-C0B6-164D-BB16-0C8923452AF1}" type="datetimeFigureOut">
              <a:rPr lang="en-US" smtClean="0"/>
              <a:t>18/10/17</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30307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60EB047B-C0B6-164D-BB16-0C8923452AF1}" type="datetimeFigureOut">
              <a:rPr lang="en-US" smtClean="0"/>
              <a:t>18/10/17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3024511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60EB047B-C0B6-164D-BB16-0C8923452AF1}" type="datetimeFigureOut">
              <a:rPr lang="en-US" smtClean="0"/>
              <a:t>18/10/17</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872C003-DB4B-1649-AA34-759CE15D9032}" type="slidenum">
              <a:rPr lang="nb-NO" smtClean="0"/>
              <a:t>‹#›</a:t>
            </a:fld>
            <a:endParaRPr lang="nb-NO"/>
          </a:p>
        </p:txBody>
      </p:sp>
    </p:spTree>
    <p:extLst>
      <p:ext uri="{BB962C8B-B14F-4D97-AF65-F5344CB8AC3E}">
        <p14:creationId xmlns:p14="http://schemas.microsoft.com/office/powerpoint/2010/main" val="5007586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B047B-C0B6-164D-BB16-0C8923452AF1}" type="datetimeFigureOut">
              <a:rPr lang="en-US" smtClean="0"/>
              <a:t>18/10/17</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72C003-DB4B-1649-AA34-759CE15D9032}" type="slidenum">
              <a:rPr lang="nb-NO" smtClean="0"/>
              <a:t>‹#›</a:t>
            </a:fld>
            <a:endParaRPr lang="nb-NO"/>
          </a:p>
        </p:txBody>
      </p:sp>
      <p:pic>
        <p:nvPicPr>
          <p:cNvPr id="7" name="Picture 6" descr="INTAROS_v1-blue_2-positive.ti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158" y="6038762"/>
            <a:ext cx="1210056" cy="746760"/>
          </a:xfrm>
          <a:prstGeom prst="rect">
            <a:avLst/>
          </a:prstGeom>
        </p:spPr>
      </p:pic>
      <p:pic>
        <p:nvPicPr>
          <p:cNvPr id="8" name="Picture 17" descr="LOGO CE_Vertical_EN_NEG_quadri_H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7662178" y="5832603"/>
            <a:ext cx="1436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978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em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0.emf"/><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rctic-roos.org"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hyperlink" Target="http://arctic-roo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www.takuvik.ulaval.ca/index.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atwain.whoi.edu/php/index.php"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emf"/><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up.uni-bremen.de" TargetMode="Externa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cid:part1.06050405.06010000@awi.de" TargetMode="External"/><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96900" y="48126"/>
            <a:ext cx="8026400" cy="1409699"/>
          </a:xfrm>
        </p:spPr>
        <p:txBody>
          <a:bodyPr>
            <a:normAutofit/>
          </a:bodyPr>
          <a:lstStyle/>
          <a:p>
            <a:pPr algn="ctr"/>
            <a:r>
              <a:rPr lang="en-US" sz="3600" dirty="0">
                <a:latin typeface="Arial"/>
                <a:cs typeface="Arial"/>
              </a:rPr>
              <a:t>INTAROS – Integrated Arctic </a:t>
            </a:r>
            <a:r>
              <a:rPr lang="en-US" sz="3600" dirty="0" smtClean="0">
                <a:latin typeface="Arial"/>
                <a:cs typeface="Arial"/>
              </a:rPr>
              <a:t>Observation </a:t>
            </a:r>
            <a:r>
              <a:rPr lang="en-US" sz="3600" dirty="0">
                <a:latin typeface="Arial"/>
                <a:cs typeface="Arial"/>
              </a:rPr>
              <a:t>System</a:t>
            </a:r>
          </a:p>
        </p:txBody>
      </p:sp>
      <p:sp>
        <p:nvSpPr>
          <p:cNvPr id="4" name="Subtitle 2"/>
          <p:cNvSpPr>
            <a:spLocks noGrp="1"/>
          </p:cNvSpPr>
          <p:nvPr>
            <p:ph idx="1"/>
          </p:nvPr>
        </p:nvSpPr>
        <p:spPr>
          <a:xfrm>
            <a:off x="596900" y="1638303"/>
            <a:ext cx="8026400" cy="4076700"/>
          </a:xfrm>
        </p:spPr>
        <p:txBody>
          <a:bodyPr>
            <a:noAutofit/>
          </a:bodyPr>
          <a:lstStyle/>
          <a:p>
            <a:pPr marL="18288" indent="0" algn="ctr">
              <a:buNone/>
            </a:pPr>
            <a:r>
              <a:rPr lang="en-US" sz="2400" dirty="0" smtClean="0"/>
              <a:t>A project funded by EC - </a:t>
            </a:r>
            <a:r>
              <a:rPr lang="en-US" sz="2400" dirty="0"/>
              <a:t>H2020-BG-09-</a:t>
            </a:r>
            <a:r>
              <a:rPr lang="en-US" sz="2400" dirty="0" smtClean="0"/>
              <a:t>2016</a:t>
            </a:r>
          </a:p>
          <a:p>
            <a:pPr marL="18288" indent="0" algn="ctr">
              <a:buNone/>
            </a:pPr>
            <a:endParaRPr lang="en-US" sz="2800" dirty="0"/>
          </a:p>
          <a:p>
            <a:pPr marL="18288" indent="0" algn="ctr">
              <a:buNone/>
            </a:pPr>
            <a:r>
              <a:rPr lang="en-US" sz="2400" dirty="0" smtClean="0"/>
              <a:t>Coordinator: Stein </a:t>
            </a:r>
            <a:r>
              <a:rPr lang="en-US" sz="2400" dirty="0" err="1" smtClean="0"/>
              <a:t>Sandven</a:t>
            </a:r>
            <a:endParaRPr lang="en-US" sz="2400" dirty="0" smtClean="0"/>
          </a:p>
          <a:p>
            <a:pPr marL="18288" indent="0" algn="ctr">
              <a:buNone/>
            </a:pPr>
            <a:r>
              <a:rPr lang="en-US" sz="2400" dirty="0" smtClean="0"/>
              <a:t>Nansen Environmental and Remote Sensing Center, Norway</a:t>
            </a:r>
          </a:p>
          <a:p>
            <a:pPr marL="18288" indent="0" algn="ctr">
              <a:buNone/>
            </a:pPr>
            <a:endParaRPr lang="en-US" sz="2400" dirty="0"/>
          </a:p>
          <a:p>
            <a:pPr marL="18288" indent="0" algn="ctr">
              <a:buNone/>
            </a:pPr>
            <a:r>
              <a:rPr lang="en-US" sz="2400" dirty="0" smtClean="0"/>
              <a:t>Total budget: 15.5 </a:t>
            </a:r>
            <a:r>
              <a:rPr lang="en-US" sz="2400" dirty="0" err="1" smtClean="0"/>
              <a:t>mEuro</a:t>
            </a:r>
            <a:r>
              <a:rPr lang="en-US" sz="2400" dirty="0"/>
              <a:t> </a:t>
            </a:r>
            <a:r>
              <a:rPr lang="en-US" sz="2400" dirty="0" smtClean="0"/>
              <a:t>- 49 partners from 20 countries</a:t>
            </a:r>
          </a:p>
          <a:p>
            <a:pPr marL="18288" indent="0" algn="ctr">
              <a:buNone/>
            </a:pPr>
            <a:r>
              <a:rPr lang="en-US" sz="2400" dirty="0" smtClean="0"/>
              <a:t>Start date: 01 December 2016 - Duration: 5 years</a:t>
            </a:r>
          </a:p>
          <a:p>
            <a:pPr marL="18288" indent="0">
              <a:buNone/>
            </a:pPr>
            <a:endParaRPr lang="en-US" dirty="0"/>
          </a:p>
        </p:txBody>
      </p:sp>
      <p:sp>
        <p:nvSpPr>
          <p:cNvPr id="5" name="TextBox 4"/>
          <p:cNvSpPr txBox="1"/>
          <p:nvPr/>
        </p:nvSpPr>
        <p:spPr>
          <a:xfrm>
            <a:off x="171563" y="5293328"/>
            <a:ext cx="8972437" cy="400110"/>
          </a:xfrm>
          <a:prstGeom prst="rect">
            <a:avLst/>
          </a:prstGeom>
          <a:noFill/>
        </p:spPr>
        <p:txBody>
          <a:bodyPr wrap="square" rtlCol="0">
            <a:spAutoFit/>
          </a:bodyPr>
          <a:lstStyle/>
          <a:p>
            <a:pPr algn="ctr"/>
            <a:r>
              <a:rPr lang="nb-NO" sz="2000" dirty="0" smtClean="0"/>
              <a:t>General </a:t>
            </a:r>
            <a:r>
              <a:rPr lang="nb-NO" sz="2000" dirty="0" err="1" smtClean="0"/>
              <a:t>presentation</a:t>
            </a:r>
            <a:r>
              <a:rPr lang="nb-NO" sz="2000" dirty="0" smtClean="0"/>
              <a:t> </a:t>
            </a:r>
            <a:r>
              <a:rPr lang="nb-NO" sz="2000" dirty="0" err="1" smtClean="0"/>
              <a:t>with</a:t>
            </a:r>
            <a:r>
              <a:rPr lang="nb-NO" sz="2000" dirty="0" smtClean="0"/>
              <a:t> </a:t>
            </a:r>
            <a:r>
              <a:rPr lang="nb-NO" sz="2000" dirty="0" err="1" smtClean="0"/>
              <a:t>updated</a:t>
            </a:r>
            <a:r>
              <a:rPr lang="nb-NO" sz="2000" dirty="0" smtClean="0"/>
              <a:t> slides </a:t>
            </a:r>
            <a:r>
              <a:rPr lang="nb-NO" dirty="0" err="1" smtClean="0">
                <a:latin typeface="Arial"/>
                <a:cs typeface="Arial"/>
              </a:rPr>
              <a:t>October</a:t>
            </a:r>
            <a:r>
              <a:rPr lang="nb-NO" dirty="0" smtClean="0">
                <a:latin typeface="Arial"/>
                <a:cs typeface="Arial"/>
              </a:rPr>
              <a:t> 2017</a:t>
            </a:r>
            <a:endParaRPr lang="nb-NO" dirty="0">
              <a:latin typeface="Arial"/>
              <a:cs typeface="Arial"/>
            </a:endParaRPr>
          </a:p>
        </p:txBody>
      </p:sp>
    </p:spTree>
    <p:extLst>
      <p:ext uri="{BB962C8B-B14F-4D97-AF65-F5344CB8AC3E}">
        <p14:creationId xmlns:p14="http://schemas.microsoft.com/office/powerpoint/2010/main" val="21884435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Atmosphere</a:t>
            </a:r>
            <a:r>
              <a:rPr lang="nb-NO" dirty="0" smtClean="0"/>
              <a:t> part</a:t>
            </a:r>
            <a:endParaRPr lang="nb-NO" dirty="0"/>
          </a:p>
        </p:txBody>
      </p:sp>
      <p:sp>
        <p:nvSpPr>
          <p:cNvPr id="3" name="Content Placeholder 2"/>
          <p:cNvSpPr>
            <a:spLocks noGrp="1"/>
          </p:cNvSpPr>
          <p:nvPr>
            <p:ph idx="1"/>
          </p:nvPr>
        </p:nvSpPr>
        <p:spPr/>
        <p:txBody>
          <a:bodyPr/>
          <a:lstStyle/>
          <a:p>
            <a:endParaRPr lang="nb-NO" dirty="0"/>
          </a:p>
        </p:txBody>
      </p:sp>
    </p:spTree>
    <p:extLst>
      <p:ext uri="{BB962C8B-B14F-4D97-AF65-F5344CB8AC3E}">
        <p14:creationId xmlns:p14="http://schemas.microsoft.com/office/powerpoint/2010/main" val="3908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5644" y="68777"/>
            <a:ext cx="2989407" cy="646331"/>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latin typeface="Arial"/>
                <a:cs typeface="Arial"/>
              </a:rPr>
              <a:t>Atmosphere</a:t>
            </a:r>
            <a:endParaRPr lang="en-US" sz="3600" b="1" dirty="0">
              <a:effectLst>
                <a:outerShdw blurRad="38100" dist="38100" dir="2700000" algn="tl">
                  <a:srgbClr val="000000">
                    <a:alpha val="43137"/>
                  </a:srgbClr>
                </a:outerShdw>
              </a:effectLst>
              <a:latin typeface="Arial"/>
              <a:cs typeface="Arial"/>
            </a:endParaRPr>
          </a:p>
        </p:txBody>
      </p:sp>
      <p:pic>
        <p:nvPicPr>
          <p:cNvPr id="2" name="Picture 1"/>
          <p:cNvPicPr>
            <a:picLocks noChangeAspect="1"/>
          </p:cNvPicPr>
          <p:nvPr/>
        </p:nvPicPr>
        <p:blipFill>
          <a:blip r:embed="rId2"/>
          <a:stretch>
            <a:fillRect/>
          </a:stretch>
        </p:blipFill>
        <p:spPr>
          <a:xfrm>
            <a:off x="22277" y="3466782"/>
            <a:ext cx="4448123" cy="3302619"/>
          </a:xfrm>
          <a:prstGeom prst="rect">
            <a:avLst/>
          </a:prstGeom>
        </p:spPr>
      </p:pic>
      <p:sp>
        <p:nvSpPr>
          <p:cNvPr id="6" name="TextBox 5"/>
          <p:cNvSpPr txBox="1"/>
          <p:nvPr/>
        </p:nvSpPr>
        <p:spPr>
          <a:xfrm>
            <a:off x="479508" y="842515"/>
            <a:ext cx="8321592" cy="2308324"/>
          </a:xfrm>
          <a:prstGeom prst="rect">
            <a:avLst/>
          </a:prstGeom>
          <a:noFill/>
        </p:spPr>
        <p:txBody>
          <a:bodyPr wrap="square" rtlCol="0">
            <a:spAutoFit/>
          </a:bodyPr>
          <a:lstStyle/>
          <a:p>
            <a:pPr marL="285750" lvl="0" indent="-285750">
              <a:buFont typeface="Arial"/>
              <a:buChar char="•"/>
            </a:pPr>
            <a:r>
              <a:rPr lang="en-GB" dirty="0"/>
              <a:t>More in-situ data will be made available from </a:t>
            </a:r>
            <a:r>
              <a:rPr lang="en-GB" dirty="0" smtClean="0"/>
              <a:t>observatories </a:t>
            </a:r>
            <a:r>
              <a:rPr lang="en-GB" dirty="0"/>
              <a:t>and scientific field experiments.</a:t>
            </a:r>
            <a:endParaRPr lang="en-US" dirty="0"/>
          </a:p>
          <a:p>
            <a:pPr marL="285750" lvl="0" indent="-285750">
              <a:buFont typeface="Arial"/>
              <a:buChar char="•"/>
            </a:pPr>
            <a:r>
              <a:rPr lang="en-GB" dirty="0"/>
              <a:t>Improved </a:t>
            </a:r>
            <a:r>
              <a:rPr lang="en-GB" dirty="0" smtClean="0"/>
              <a:t>information </a:t>
            </a:r>
            <a:r>
              <a:rPr lang="en-GB" dirty="0"/>
              <a:t>about atmospheric vertical structure and clouds from passive satellite sensors </a:t>
            </a:r>
            <a:endParaRPr lang="en-GB" dirty="0" smtClean="0"/>
          </a:p>
          <a:p>
            <a:pPr marL="285750" lvl="0" indent="-285750">
              <a:buFont typeface="Arial"/>
              <a:buChar char="•"/>
            </a:pPr>
            <a:r>
              <a:rPr lang="en-GB" dirty="0" smtClean="0"/>
              <a:t>Strategies </a:t>
            </a:r>
            <a:r>
              <a:rPr lang="en-GB" dirty="0"/>
              <a:t>and best practices for semi-autonomous ship-borne observations will be </a:t>
            </a:r>
            <a:r>
              <a:rPr lang="en-GB" dirty="0" smtClean="0"/>
              <a:t>developed</a:t>
            </a:r>
            <a:endParaRPr lang="en-US" dirty="0"/>
          </a:p>
          <a:p>
            <a:pPr marL="285750" lvl="0" indent="-285750">
              <a:buFont typeface="Arial"/>
              <a:buChar char="•"/>
            </a:pPr>
            <a:r>
              <a:rPr lang="en-GB" dirty="0"/>
              <a:t>Provide integrated water </a:t>
            </a:r>
            <a:r>
              <a:rPr lang="en-GB" dirty="0" err="1"/>
              <a:t>vapor</a:t>
            </a:r>
            <a:r>
              <a:rPr lang="en-GB" dirty="0"/>
              <a:t> fields over sea ice and over open water in a consistent data set suitable for assimilation in atmospheric circulation models. </a:t>
            </a:r>
            <a:endParaRPr lang="en-US" dirty="0"/>
          </a:p>
        </p:txBody>
      </p:sp>
      <p:pic>
        <p:nvPicPr>
          <p:cNvPr id="7" name="Picture 6" descr="Clip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990" y="3492499"/>
            <a:ext cx="4650010" cy="3101257"/>
          </a:xfrm>
          <a:prstGeom prst="rect">
            <a:avLst/>
          </a:prstGeom>
        </p:spPr>
      </p:pic>
    </p:spTree>
    <p:extLst>
      <p:ext uri="{BB962C8B-B14F-4D97-AF65-F5344CB8AC3E}">
        <p14:creationId xmlns:p14="http://schemas.microsoft.com/office/powerpoint/2010/main" val="306615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
            <a:ext cx="8229600" cy="658461"/>
          </a:xfrm>
        </p:spPr>
        <p:txBody>
          <a:bodyPr>
            <a:normAutofit/>
          </a:bodyPr>
          <a:lstStyle/>
          <a:p>
            <a:r>
              <a:rPr lang="en-US" sz="3200" dirty="0" smtClean="0"/>
              <a:t>Eddy Covariance Flux Towers in the Arctic </a:t>
            </a:r>
            <a:endParaRPr lang="en-US" sz="3200" dirty="0"/>
          </a:p>
        </p:txBody>
      </p:sp>
      <p:sp>
        <p:nvSpPr>
          <p:cNvPr id="7" name="Text Placeholder 6"/>
          <p:cNvSpPr>
            <a:spLocks noGrp="1"/>
          </p:cNvSpPr>
          <p:nvPr>
            <p:ph type="body" idx="1"/>
          </p:nvPr>
        </p:nvSpPr>
        <p:spPr>
          <a:xfrm>
            <a:off x="457200" y="897138"/>
            <a:ext cx="4040188" cy="639762"/>
          </a:xfrm>
        </p:spPr>
        <p:txBody>
          <a:bodyPr>
            <a:normAutofit/>
          </a:bodyPr>
          <a:lstStyle/>
          <a:p>
            <a:pPr algn="ctr"/>
            <a:r>
              <a:rPr lang="en-US" sz="1800" b="0" i="1" dirty="0" smtClean="0"/>
              <a:t>Survey of existing flux sites</a:t>
            </a:r>
            <a:endParaRPr lang="en-US" sz="1800" b="0" i="1" dirty="0"/>
          </a:p>
        </p:txBody>
      </p:sp>
      <p:sp>
        <p:nvSpPr>
          <p:cNvPr id="9" name="Text Placeholder 8"/>
          <p:cNvSpPr>
            <a:spLocks noGrp="1"/>
          </p:cNvSpPr>
          <p:nvPr>
            <p:ph type="body" sz="quarter" idx="3"/>
          </p:nvPr>
        </p:nvSpPr>
        <p:spPr>
          <a:xfrm>
            <a:off x="4645025" y="879460"/>
            <a:ext cx="4041775" cy="639762"/>
          </a:xfrm>
        </p:spPr>
        <p:txBody>
          <a:bodyPr>
            <a:normAutofit/>
          </a:bodyPr>
          <a:lstStyle/>
          <a:p>
            <a:pPr algn="ctr"/>
            <a:r>
              <a:rPr lang="en-US" sz="1800" b="0" i="1" dirty="0" smtClean="0"/>
              <a:t>Network representativeness</a:t>
            </a:r>
            <a:endParaRPr lang="en-US" sz="1800" b="0" i="1" dirty="0"/>
          </a:p>
        </p:txBody>
      </p:sp>
      <p:pic>
        <p:nvPicPr>
          <p:cNvPr id="12" name="Content Placeholder 11" descr="Arctic_FluxSites_ileaps_2017_v1.netrep_norm_color.png"/>
          <p:cNvPicPr>
            <a:picLocks noGrp="1" noChangeAspect="1"/>
          </p:cNvPicPr>
          <p:nvPr>
            <p:ph sz="quarter" idx="4"/>
          </p:nvPr>
        </p:nvPicPr>
        <p:blipFill>
          <a:blip r:embed="rId3">
            <a:extLst>
              <a:ext uri="{28A0092B-C50C-407E-A947-70E740481C1C}">
                <a14:useLocalDpi xmlns:a14="http://schemas.microsoft.com/office/drawing/2010/main" val="0"/>
              </a:ext>
            </a:extLst>
          </a:blip>
          <a:srcRect l="-889" r="-889"/>
          <a:stretch>
            <a:fillRect/>
          </a:stretch>
        </p:blipFill>
        <p:spPr>
          <a:xfrm>
            <a:off x="5210908" y="1660795"/>
            <a:ext cx="3116098" cy="3046335"/>
          </a:xfrm>
        </p:spPr>
      </p:pic>
      <p:sp>
        <p:nvSpPr>
          <p:cNvPr id="13" name="TextBox 12"/>
          <p:cNvSpPr txBox="1"/>
          <p:nvPr/>
        </p:nvSpPr>
        <p:spPr>
          <a:xfrm>
            <a:off x="1434123" y="6280785"/>
            <a:ext cx="5384800" cy="523220"/>
          </a:xfrm>
          <a:prstGeom prst="rect">
            <a:avLst/>
          </a:prstGeom>
          <a:noFill/>
        </p:spPr>
        <p:txBody>
          <a:bodyPr wrap="square" rtlCol="0">
            <a:spAutoFit/>
          </a:bodyPr>
          <a:lstStyle/>
          <a:p>
            <a:r>
              <a:rPr lang="en-US" sz="1400" dirty="0" smtClean="0"/>
              <a:t>Figures: M. Pallandt (MPI-BGC);</a:t>
            </a:r>
          </a:p>
          <a:p>
            <a:r>
              <a:rPr lang="en-US" sz="1400" dirty="0" smtClean="0"/>
              <a:t> J. Kumar (ORNL)</a:t>
            </a:r>
            <a:endParaRPr lang="en-US" sz="1400" dirty="0"/>
          </a:p>
        </p:txBody>
      </p:sp>
      <p:pic>
        <p:nvPicPr>
          <p:cNvPr id="15" name="Content Placeholder 14"/>
          <p:cNvPicPr>
            <a:picLocks noGrp="1" noChangeAspect="1"/>
          </p:cNvPicPr>
          <p:nvPr>
            <p:ph sz="half" idx="2"/>
          </p:nvPr>
        </p:nvPicPr>
        <p:blipFill>
          <a:blip r:embed="rId4">
            <a:extLst>
              <a:ext uri="{28A0092B-C50C-407E-A947-70E740481C1C}">
                <a14:useLocalDpi xmlns:a14="http://schemas.microsoft.com/office/drawing/2010/main" val="0"/>
              </a:ext>
            </a:extLst>
          </a:blip>
          <a:srcRect t="-21152" b="-21152"/>
          <a:stretch>
            <a:fillRect/>
          </a:stretch>
        </p:blipFill>
        <p:spPr>
          <a:xfrm>
            <a:off x="121319" y="1008823"/>
            <a:ext cx="4523706" cy="4424166"/>
          </a:xfrm>
        </p:spPr>
      </p:pic>
      <p:pic>
        <p:nvPicPr>
          <p:cNvPr id="17" name="Picture 16" descr="Logo-MPI-BGC-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638" y="6282118"/>
            <a:ext cx="2405234" cy="492995"/>
          </a:xfrm>
          <a:prstGeom prst="rect">
            <a:avLst/>
          </a:prstGeom>
        </p:spPr>
      </p:pic>
      <p:sp>
        <p:nvSpPr>
          <p:cNvPr id="3" name="TextBox 2"/>
          <p:cNvSpPr txBox="1"/>
          <p:nvPr/>
        </p:nvSpPr>
        <p:spPr>
          <a:xfrm>
            <a:off x="121319" y="4804825"/>
            <a:ext cx="4376069" cy="1231106"/>
          </a:xfrm>
          <a:prstGeom prst="rect">
            <a:avLst/>
          </a:prstGeom>
          <a:noFill/>
        </p:spPr>
        <p:txBody>
          <a:bodyPr wrap="square" rtlCol="0">
            <a:spAutoFit/>
          </a:bodyPr>
          <a:lstStyle/>
          <a:p>
            <a:r>
              <a:rPr lang="en-US" sz="1400" dirty="0" smtClean="0"/>
              <a:t>The yellow </a:t>
            </a:r>
            <a:r>
              <a:rPr lang="en-US" sz="1400" dirty="0"/>
              <a:t>dots indicate positions of eddy covariance flux towers (both active and inactive) that can be used for pan-Arctic synthesis studies of surface-atmosphere exchange processes of greenhouse gases</a:t>
            </a:r>
          </a:p>
          <a:p>
            <a:endParaRPr lang="nb-NO" dirty="0"/>
          </a:p>
        </p:txBody>
      </p:sp>
      <p:sp>
        <p:nvSpPr>
          <p:cNvPr id="4" name="TextBox 3"/>
          <p:cNvSpPr txBox="1"/>
          <p:nvPr/>
        </p:nvSpPr>
        <p:spPr>
          <a:xfrm>
            <a:off x="4767385" y="4765749"/>
            <a:ext cx="4376615" cy="1169551"/>
          </a:xfrm>
          <a:prstGeom prst="rect">
            <a:avLst/>
          </a:prstGeom>
          <a:noFill/>
        </p:spPr>
        <p:txBody>
          <a:bodyPr wrap="square" rtlCol="0">
            <a:spAutoFit/>
          </a:bodyPr>
          <a:lstStyle/>
          <a:p>
            <a:r>
              <a:rPr lang="en-US" sz="1400" dirty="0"/>
              <a:t>Preliminary analysis of network representativeness, using just 29 ‘prime’ sites (red circles) within the </a:t>
            </a:r>
            <a:r>
              <a:rPr lang="en-US" sz="1400" dirty="0" smtClean="0"/>
              <a:t>Arctic. </a:t>
            </a:r>
            <a:r>
              <a:rPr lang="en-US" sz="1400" dirty="0"/>
              <a:t>Blue background colors indicates a good match, red no match at all. Climate and edaphic variables similar to Kumar et. al. (2016) with the addition of mean and </a:t>
            </a:r>
            <a:r>
              <a:rPr lang="en-US" sz="1400" dirty="0" err="1"/>
              <a:t>stdev</a:t>
            </a:r>
            <a:r>
              <a:rPr lang="en-US" sz="1400" dirty="0"/>
              <a:t> . </a:t>
            </a:r>
            <a:endParaRPr lang="nb-NO" sz="1400" dirty="0"/>
          </a:p>
        </p:txBody>
      </p:sp>
      <p:sp>
        <p:nvSpPr>
          <p:cNvPr id="5" name="TextBox 4"/>
          <p:cNvSpPr txBox="1"/>
          <p:nvPr/>
        </p:nvSpPr>
        <p:spPr>
          <a:xfrm>
            <a:off x="121319" y="623188"/>
            <a:ext cx="9022681" cy="369332"/>
          </a:xfrm>
          <a:prstGeom prst="rect">
            <a:avLst/>
          </a:prstGeom>
          <a:noFill/>
        </p:spPr>
        <p:txBody>
          <a:bodyPr wrap="square" rtlCol="0">
            <a:spAutoFit/>
          </a:bodyPr>
          <a:lstStyle/>
          <a:p>
            <a:r>
              <a:rPr lang="en-US" dirty="0" smtClean="0"/>
              <a:t>Assessment </a:t>
            </a:r>
            <a:r>
              <a:rPr lang="en-US" dirty="0"/>
              <a:t>of the representativeness of the existing in-situ flux </a:t>
            </a:r>
            <a:r>
              <a:rPr lang="en-US" dirty="0" smtClean="0"/>
              <a:t>network for CO2 and CH4  </a:t>
            </a:r>
            <a:endParaRPr lang="nb-NO" dirty="0"/>
          </a:p>
        </p:txBody>
      </p:sp>
    </p:spTree>
    <p:extLst>
      <p:ext uri="{BB962C8B-B14F-4D97-AF65-F5344CB8AC3E}">
        <p14:creationId xmlns:p14="http://schemas.microsoft.com/office/powerpoint/2010/main" val="6681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831344"/>
          </a:xfrm>
        </p:spPr>
        <p:txBody>
          <a:bodyPr>
            <a:noAutofit/>
          </a:bodyPr>
          <a:lstStyle/>
          <a:p>
            <a:r>
              <a:rPr lang="en-US" sz="3200" dirty="0" smtClean="0"/>
              <a:t>Atmospheric Greenhouse Gas Monitoring Network</a:t>
            </a:r>
            <a:endParaRPr lang="en-US" sz="3200" dirty="0"/>
          </a:p>
        </p:txBody>
      </p:sp>
      <p:sp>
        <p:nvSpPr>
          <p:cNvPr id="7" name="Text Placeholder 6"/>
          <p:cNvSpPr>
            <a:spLocks noGrp="1"/>
          </p:cNvSpPr>
          <p:nvPr>
            <p:ph type="body" idx="1"/>
          </p:nvPr>
        </p:nvSpPr>
        <p:spPr>
          <a:xfrm>
            <a:off x="457200" y="702006"/>
            <a:ext cx="4040188" cy="462061"/>
          </a:xfrm>
        </p:spPr>
        <p:txBody>
          <a:bodyPr>
            <a:normAutofit/>
          </a:bodyPr>
          <a:lstStyle/>
          <a:p>
            <a:pPr algn="ctr"/>
            <a:r>
              <a:rPr lang="en-US" sz="2000" dirty="0" smtClean="0"/>
              <a:t>Survey of existing sites</a:t>
            </a:r>
            <a:endParaRPr lang="en-US" sz="2000" dirty="0"/>
          </a:p>
        </p:txBody>
      </p:sp>
      <p:sp>
        <p:nvSpPr>
          <p:cNvPr id="9" name="Text Placeholder 8"/>
          <p:cNvSpPr>
            <a:spLocks noGrp="1"/>
          </p:cNvSpPr>
          <p:nvPr>
            <p:ph type="body" sz="quarter" idx="3"/>
          </p:nvPr>
        </p:nvSpPr>
        <p:spPr>
          <a:xfrm>
            <a:off x="4645025" y="720305"/>
            <a:ext cx="4041775" cy="443762"/>
          </a:xfrm>
        </p:spPr>
        <p:txBody>
          <a:bodyPr>
            <a:normAutofit/>
          </a:bodyPr>
          <a:lstStyle/>
          <a:p>
            <a:pPr algn="ctr"/>
            <a:r>
              <a:rPr lang="en-US" sz="2000" dirty="0" smtClean="0"/>
              <a:t>Tower footprint analysis</a:t>
            </a:r>
            <a:endParaRPr lang="en-US" sz="2000" dirty="0"/>
          </a:p>
        </p:txBody>
      </p:sp>
      <p:sp>
        <p:nvSpPr>
          <p:cNvPr id="13" name="TextBox 12"/>
          <p:cNvSpPr txBox="1"/>
          <p:nvPr/>
        </p:nvSpPr>
        <p:spPr>
          <a:xfrm>
            <a:off x="1397911" y="6414633"/>
            <a:ext cx="2705939" cy="338554"/>
          </a:xfrm>
          <a:prstGeom prst="rect">
            <a:avLst/>
          </a:prstGeom>
          <a:noFill/>
        </p:spPr>
        <p:txBody>
          <a:bodyPr wrap="square" rtlCol="0">
            <a:spAutoFit/>
          </a:bodyPr>
          <a:lstStyle/>
          <a:p>
            <a:r>
              <a:rPr lang="en-US" sz="1600" dirty="0" smtClean="0"/>
              <a:t>Figures: F. Reum (MPI-BGC)</a:t>
            </a:r>
            <a:endParaRPr lang="en-US" sz="1600" dirty="0"/>
          </a:p>
        </p:txBody>
      </p:sp>
      <p:pic>
        <p:nvPicPr>
          <p:cNvPr id="8" name="Picture 7" descr="Logo-MPI-BGC-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372" y="6237905"/>
            <a:ext cx="2405234" cy="492995"/>
          </a:xfrm>
          <a:prstGeom prst="rect">
            <a:avLst/>
          </a:prstGeom>
        </p:spPr>
      </p:pic>
      <p:pic>
        <p:nvPicPr>
          <p:cNvPr id="4" name="Content Placeholder 3" descr="arcticmap3.png"/>
          <p:cNvPicPr>
            <a:picLocks noGrp="1" noChangeAspect="1"/>
          </p:cNvPicPr>
          <p:nvPr>
            <p:ph sz="half" idx="2"/>
          </p:nvPr>
        </p:nvPicPr>
        <p:blipFill>
          <a:blip r:embed="rId4">
            <a:extLst>
              <a:ext uri="{28A0092B-C50C-407E-A947-70E740481C1C}">
                <a14:useLocalDpi xmlns:a14="http://schemas.microsoft.com/office/drawing/2010/main" val="0"/>
              </a:ext>
            </a:extLst>
          </a:blip>
          <a:srcRect l="-1210" r="-1210"/>
          <a:stretch>
            <a:fillRect/>
          </a:stretch>
        </p:blipFill>
        <p:spPr>
          <a:xfrm>
            <a:off x="188142" y="1187203"/>
            <a:ext cx="4309246" cy="4214426"/>
          </a:xfrm>
        </p:spPr>
      </p:pic>
      <p:pic>
        <p:nvPicPr>
          <p:cNvPr id="5" name="Content Placeholder 4"/>
          <p:cNvPicPr>
            <a:picLocks noGrp="1" noChangeAspect="1"/>
          </p:cNvPicPr>
          <p:nvPr>
            <p:ph sz="quarter" idx="4"/>
          </p:nvPr>
        </p:nvPicPr>
        <p:blipFill>
          <a:blip r:embed="rId5">
            <a:extLst>
              <a:ext uri="{28A0092B-C50C-407E-A947-70E740481C1C}">
                <a14:useLocalDpi xmlns:a14="http://schemas.microsoft.com/office/drawing/2010/main" val="0"/>
              </a:ext>
            </a:extLst>
          </a:blip>
          <a:srcRect l="-2590" r="-2590"/>
          <a:stretch>
            <a:fillRect/>
          </a:stretch>
        </p:blipFill>
        <p:spPr>
          <a:xfrm>
            <a:off x="4974007" y="1187203"/>
            <a:ext cx="3583447" cy="3503221"/>
          </a:xfrm>
        </p:spPr>
      </p:pic>
      <p:sp>
        <p:nvSpPr>
          <p:cNvPr id="3" name="TextBox 2"/>
          <p:cNvSpPr txBox="1"/>
          <p:nvPr/>
        </p:nvSpPr>
        <p:spPr>
          <a:xfrm>
            <a:off x="40771" y="5485076"/>
            <a:ext cx="4180667" cy="800219"/>
          </a:xfrm>
          <a:prstGeom prst="rect">
            <a:avLst/>
          </a:prstGeom>
          <a:noFill/>
        </p:spPr>
        <p:txBody>
          <a:bodyPr wrap="square" rtlCol="0">
            <a:spAutoFit/>
          </a:bodyPr>
          <a:lstStyle/>
          <a:p>
            <a:r>
              <a:rPr lang="en-US" sz="1400" dirty="0"/>
              <a:t>Overview map of existing pan-Arctic atmospheric monitoring towers for greenhouse gas mixing ratios</a:t>
            </a:r>
          </a:p>
          <a:p>
            <a:endParaRPr lang="nb-NO" dirty="0"/>
          </a:p>
        </p:txBody>
      </p:sp>
      <p:sp>
        <p:nvSpPr>
          <p:cNvPr id="10" name="TextBox 9"/>
          <p:cNvSpPr txBox="1"/>
          <p:nvPr/>
        </p:nvSpPr>
        <p:spPr>
          <a:xfrm>
            <a:off x="4103850" y="4743114"/>
            <a:ext cx="5040150" cy="1384995"/>
          </a:xfrm>
          <a:prstGeom prst="rect">
            <a:avLst/>
          </a:prstGeom>
          <a:noFill/>
        </p:spPr>
        <p:txBody>
          <a:bodyPr wrap="square" rtlCol="0">
            <a:spAutoFit/>
          </a:bodyPr>
          <a:lstStyle/>
          <a:p>
            <a:r>
              <a:rPr lang="en-US" sz="1400" dirty="0"/>
              <a:t>Seasonal variability in the cumulative source weight function (i.e., field of view of a monitoring tower), using the </a:t>
            </a:r>
            <a:r>
              <a:rPr lang="en-US" sz="1400" dirty="0" err="1"/>
              <a:t>Ambarchik</a:t>
            </a:r>
            <a:r>
              <a:rPr lang="en-US" sz="1400" dirty="0"/>
              <a:t> monitoring site in Northeast Siberia as an example. In this case, blue-</a:t>
            </a:r>
            <a:r>
              <a:rPr lang="en-US" sz="1400" dirty="0" err="1"/>
              <a:t>ish</a:t>
            </a:r>
            <a:r>
              <a:rPr lang="en-US" sz="1400" dirty="0"/>
              <a:t> colors indicate a high influence, i.e. the tower receives a lot of information from these regions, while the green areas show sections that do not influence the tower observations much</a:t>
            </a:r>
            <a:endParaRPr lang="nb-NO" sz="1400" dirty="0"/>
          </a:p>
        </p:txBody>
      </p:sp>
    </p:spTree>
    <p:extLst>
      <p:ext uri="{BB962C8B-B14F-4D97-AF65-F5344CB8AC3E}">
        <p14:creationId xmlns:p14="http://schemas.microsoft.com/office/powerpoint/2010/main" val="216927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2588" y="1"/>
            <a:ext cx="8229600" cy="740770"/>
          </a:xfrm>
        </p:spPr>
        <p:txBody>
          <a:bodyPr>
            <a:normAutofit/>
          </a:bodyPr>
          <a:lstStyle/>
          <a:p>
            <a:r>
              <a:rPr lang="en-US" sz="3600" dirty="0" err="1" smtClean="0"/>
              <a:t>Geostatistical</a:t>
            </a:r>
            <a:r>
              <a:rPr lang="en-US" sz="3600" dirty="0" smtClean="0"/>
              <a:t> inverse modeling</a:t>
            </a:r>
            <a:endParaRPr lang="en-US" sz="3600" dirty="0"/>
          </a:p>
        </p:txBody>
      </p:sp>
      <p:sp>
        <p:nvSpPr>
          <p:cNvPr id="7" name="Text Placeholder 6"/>
          <p:cNvSpPr>
            <a:spLocks noGrp="1"/>
          </p:cNvSpPr>
          <p:nvPr>
            <p:ph type="body" idx="1"/>
          </p:nvPr>
        </p:nvSpPr>
        <p:spPr>
          <a:xfrm>
            <a:off x="457200" y="829633"/>
            <a:ext cx="4040188" cy="639762"/>
          </a:xfrm>
        </p:spPr>
        <p:txBody>
          <a:bodyPr>
            <a:normAutofit fontScale="92500" lnSpcReduction="20000"/>
          </a:bodyPr>
          <a:lstStyle/>
          <a:p>
            <a:pPr algn="ctr"/>
            <a:r>
              <a:rPr lang="en-US" b="0" dirty="0" smtClean="0"/>
              <a:t>Assimilate data layers to improve flux assessment</a:t>
            </a:r>
            <a:endParaRPr lang="en-US" b="0" dirty="0"/>
          </a:p>
        </p:txBody>
      </p:sp>
      <p:sp>
        <p:nvSpPr>
          <p:cNvPr id="9" name="Text Placeholder 8"/>
          <p:cNvSpPr>
            <a:spLocks noGrp="1"/>
          </p:cNvSpPr>
          <p:nvPr>
            <p:ph type="body" sz="quarter" idx="3"/>
          </p:nvPr>
        </p:nvSpPr>
        <p:spPr>
          <a:xfrm>
            <a:off x="4645025" y="829633"/>
            <a:ext cx="4041775" cy="639762"/>
          </a:xfrm>
        </p:spPr>
        <p:txBody>
          <a:bodyPr>
            <a:normAutofit fontScale="92500" lnSpcReduction="20000"/>
          </a:bodyPr>
          <a:lstStyle/>
          <a:p>
            <a:pPr algn="ctr"/>
            <a:r>
              <a:rPr lang="en-US" b="0" dirty="0" smtClean="0"/>
              <a:t>Information to constrain shelf area CH</a:t>
            </a:r>
            <a:r>
              <a:rPr lang="en-US" b="0" baseline="-25000" dirty="0" smtClean="0"/>
              <a:t>4</a:t>
            </a:r>
            <a:r>
              <a:rPr lang="en-US" b="0" dirty="0" smtClean="0"/>
              <a:t> fluxes</a:t>
            </a:r>
            <a:endParaRPr lang="en-US" b="0" dirty="0"/>
          </a:p>
        </p:txBody>
      </p:sp>
      <p:sp>
        <p:nvSpPr>
          <p:cNvPr id="13" name="TextBox 12"/>
          <p:cNvSpPr txBox="1"/>
          <p:nvPr/>
        </p:nvSpPr>
        <p:spPr>
          <a:xfrm>
            <a:off x="1466298" y="6361568"/>
            <a:ext cx="2952876" cy="338554"/>
          </a:xfrm>
          <a:prstGeom prst="rect">
            <a:avLst/>
          </a:prstGeom>
          <a:noFill/>
        </p:spPr>
        <p:txBody>
          <a:bodyPr wrap="square" rtlCol="0">
            <a:spAutoFit/>
          </a:bodyPr>
          <a:lstStyle/>
          <a:p>
            <a:r>
              <a:rPr lang="en-US" sz="1600" dirty="0" smtClean="0"/>
              <a:t>Figures: F. Reum (MPI-BGC)</a:t>
            </a:r>
            <a:endParaRPr lang="en-US" sz="1600" dirty="0"/>
          </a:p>
        </p:txBody>
      </p:sp>
      <p:pic>
        <p:nvPicPr>
          <p:cNvPr id="8" name="Picture 7" descr="Logo-MPI-BGC-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070" y="6209134"/>
            <a:ext cx="2405234" cy="492995"/>
          </a:xfrm>
          <a:prstGeom prst="rect">
            <a:avLst/>
          </a:prstGeo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rcRect t="-845" b="-845"/>
          <a:stretch>
            <a:fillRect/>
          </a:stretch>
        </p:blipFill>
        <p:spPr>
          <a:xfrm>
            <a:off x="834881" y="1469396"/>
            <a:ext cx="3662506" cy="3581916"/>
          </a:xfrm>
        </p:spPr>
      </p:pic>
      <p:sp>
        <p:nvSpPr>
          <p:cNvPr id="3" name="Content Placeholder 2"/>
          <p:cNvSpPr>
            <a:spLocks noGrp="1"/>
          </p:cNvSpPr>
          <p:nvPr>
            <p:ph sz="quarter" idx="4"/>
          </p:nvPr>
        </p:nvSpPr>
        <p:spPr>
          <a:xfrm>
            <a:off x="4880203" y="1528173"/>
            <a:ext cx="4041775" cy="3433809"/>
          </a:xfrm>
        </p:spPr>
        <p:txBody>
          <a:bodyPr>
            <a:normAutofit/>
          </a:bodyPr>
          <a:lstStyle/>
          <a:p>
            <a:pPr marL="0" indent="0">
              <a:buNone/>
            </a:pPr>
            <a:r>
              <a:rPr lang="en-US" sz="1600" b="1" dirty="0" smtClean="0"/>
              <a:t>Meteorology</a:t>
            </a:r>
          </a:p>
          <a:p>
            <a:r>
              <a:rPr lang="en-US" sz="1600" dirty="0" smtClean="0"/>
              <a:t>Wind speed</a:t>
            </a:r>
          </a:p>
          <a:p>
            <a:pPr marL="0" indent="0">
              <a:buNone/>
            </a:pPr>
            <a:r>
              <a:rPr lang="en-US" sz="1600" b="1" dirty="0" smtClean="0"/>
              <a:t>Sea ice</a:t>
            </a:r>
          </a:p>
          <a:p>
            <a:r>
              <a:rPr lang="en-US" sz="1600" dirty="0" smtClean="0"/>
              <a:t>Ice-free ocean fraction</a:t>
            </a:r>
          </a:p>
          <a:p>
            <a:r>
              <a:rPr lang="en-US" sz="1600" dirty="0" smtClean="0"/>
              <a:t>Sea ice growth</a:t>
            </a:r>
          </a:p>
          <a:p>
            <a:r>
              <a:rPr lang="en-US" sz="1600" dirty="0" smtClean="0"/>
              <a:t>Sea ice melt</a:t>
            </a:r>
          </a:p>
          <a:p>
            <a:pPr marL="0" indent="0">
              <a:buNone/>
            </a:pPr>
            <a:r>
              <a:rPr lang="en-US" sz="1600" b="1" dirty="0" smtClean="0"/>
              <a:t>Bathymetry</a:t>
            </a:r>
          </a:p>
          <a:p>
            <a:r>
              <a:rPr lang="en-US" sz="1600" dirty="0" smtClean="0"/>
              <a:t>Ocean depth</a:t>
            </a:r>
          </a:p>
          <a:p>
            <a:r>
              <a:rPr lang="en-US" sz="1600" dirty="0" smtClean="0"/>
              <a:t>Shelf edge</a:t>
            </a:r>
          </a:p>
          <a:p>
            <a:pPr marL="0" indent="0">
              <a:buNone/>
            </a:pPr>
            <a:r>
              <a:rPr lang="is-IS" sz="1600" dirty="0" smtClean="0"/>
              <a:t>…</a:t>
            </a:r>
            <a:endParaRPr lang="en-US" sz="1600" dirty="0" smtClean="0"/>
          </a:p>
        </p:txBody>
      </p:sp>
      <p:sp>
        <p:nvSpPr>
          <p:cNvPr id="2" name="TextBox 1"/>
          <p:cNvSpPr txBox="1"/>
          <p:nvPr/>
        </p:nvSpPr>
        <p:spPr>
          <a:xfrm>
            <a:off x="382588" y="5091328"/>
            <a:ext cx="8539390" cy="1169551"/>
          </a:xfrm>
          <a:prstGeom prst="rect">
            <a:avLst/>
          </a:prstGeom>
          <a:noFill/>
        </p:spPr>
        <p:txBody>
          <a:bodyPr wrap="square" rtlCol="0">
            <a:spAutoFit/>
          </a:bodyPr>
          <a:lstStyle/>
          <a:p>
            <a:r>
              <a:rPr lang="en-US" sz="1400" dirty="0"/>
              <a:t>Example of data assimilation study to constrain CH4 emissions from East Siberian Arctic Shelf area. Top panel shows a candidate parameter (open ocean fraction) that holds the potential to better constrain </a:t>
            </a:r>
            <a:r>
              <a:rPr lang="en-US" sz="1400" dirty="0" err="1"/>
              <a:t>spatio</a:t>
            </a:r>
            <a:r>
              <a:rPr lang="en-US" sz="1400" dirty="0"/>
              <a:t>-temporal patterns in CH4 emissions from the shelf region. Bottom figure shows preliminary emission patterns derived for the ESAS region using the </a:t>
            </a:r>
            <a:r>
              <a:rPr lang="en-US" sz="1400" dirty="0" err="1"/>
              <a:t>geostatistical</a:t>
            </a:r>
            <a:r>
              <a:rPr lang="en-US" sz="1400" dirty="0"/>
              <a:t> inverse modeling approach</a:t>
            </a:r>
          </a:p>
          <a:p>
            <a:endParaRPr lang="nb-NO" sz="1400" dirty="0"/>
          </a:p>
        </p:txBody>
      </p:sp>
    </p:spTree>
    <p:extLst>
      <p:ext uri="{BB962C8B-B14F-4D97-AF65-F5344CB8AC3E}">
        <p14:creationId xmlns:p14="http://schemas.microsoft.com/office/powerpoint/2010/main" val="16724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2707"/>
          </a:xfrm>
        </p:spPr>
        <p:txBody>
          <a:bodyPr>
            <a:normAutofit/>
          </a:bodyPr>
          <a:lstStyle/>
          <a:p>
            <a:r>
              <a:rPr lang="nb-NO" dirty="0" err="1" smtClean="0"/>
              <a:t>Terrestrial</a:t>
            </a:r>
            <a:r>
              <a:rPr lang="nb-NO" dirty="0" smtClean="0"/>
              <a:t> part</a:t>
            </a:r>
            <a:endParaRPr lang="nb-NO" dirty="0"/>
          </a:p>
        </p:txBody>
      </p:sp>
      <p:sp>
        <p:nvSpPr>
          <p:cNvPr id="3" name="Content Placeholder 2"/>
          <p:cNvSpPr>
            <a:spLocks noGrp="1"/>
          </p:cNvSpPr>
          <p:nvPr>
            <p:ph idx="1"/>
          </p:nvPr>
        </p:nvSpPr>
        <p:spPr/>
        <p:txBody>
          <a:bodyPr/>
          <a:lstStyle/>
          <a:p>
            <a:endParaRPr lang="nb-NO" dirty="0"/>
          </a:p>
        </p:txBody>
      </p:sp>
    </p:spTree>
    <p:extLst>
      <p:ext uri="{BB962C8B-B14F-4D97-AF65-F5344CB8AC3E}">
        <p14:creationId xmlns:p14="http://schemas.microsoft.com/office/powerpoint/2010/main" val="104747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5"/>
            <a:ext cx="8229600" cy="591885"/>
          </a:xfrm>
        </p:spPr>
        <p:txBody>
          <a:bodyPr>
            <a:noAutofit/>
          </a:bodyPr>
          <a:lstStyle/>
          <a:p>
            <a:r>
              <a:rPr lang="nb-NO" sz="3200" dirty="0" err="1" smtClean="0"/>
              <a:t>Climate</a:t>
            </a:r>
            <a:r>
              <a:rPr lang="nb-NO" sz="3200" dirty="0" smtClean="0"/>
              <a:t> gas </a:t>
            </a:r>
            <a:r>
              <a:rPr lang="nb-NO" sz="3200" dirty="0" err="1" smtClean="0"/>
              <a:t>emissions</a:t>
            </a:r>
            <a:r>
              <a:rPr lang="nb-NO" sz="3200" dirty="0" smtClean="0"/>
              <a:t> from </a:t>
            </a:r>
            <a:r>
              <a:rPr lang="nb-NO" sz="3200" dirty="0" err="1" smtClean="0"/>
              <a:t>the</a:t>
            </a:r>
            <a:r>
              <a:rPr lang="nb-NO" sz="3200" dirty="0" smtClean="0"/>
              <a:t> </a:t>
            </a:r>
            <a:r>
              <a:rPr lang="nb-NO" sz="3200" dirty="0" err="1" smtClean="0"/>
              <a:t>Alaskan</a:t>
            </a:r>
            <a:r>
              <a:rPr lang="nb-NO" sz="3200" dirty="0" smtClean="0"/>
              <a:t> tundra</a:t>
            </a:r>
            <a:endParaRPr lang="nb-NO" sz="3200" dirty="0"/>
          </a:p>
        </p:txBody>
      </p:sp>
      <p:sp>
        <p:nvSpPr>
          <p:cNvPr id="4" name="TextBox 3"/>
          <p:cNvSpPr txBox="1"/>
          <p:nvPr/>
        </p:nvSpPr>
        <p:spPr>
          <a:xfrm>
            <a:off x="253506" y="3365620"/>
            <a:ext cx="8613044" cy="1754327"/>
          </a:xfrm>
          <a:prstGeom prst="rect">
            <a:avLst/>
          </a:prstGeom>
          <a:noFill/>
        </p:spPr>
        <p:txBody>
          <a:bodyPr wrap="square" rtlCol="0">
            <a:spAutoFit/>
          </a:bodyPr>
          <a:lstStyle/>
          <a:p>
            <a:r>
              <a:rPr lang="nb-NO" dirty="0" err="1" smtClean="0"/>
              <a:t>These</a:t>
            </a:r>
            <a:r>
              <a:rPr lang="nb-NO" dirty="0" smtClean="0"/>
              <a:t> </a:t>
            </a:r>
            <a:r>
              <a:rPr lang="nb-NO" dirty="0" err="1"/>
              <a:t>are</a:t>
            </a:r>
            <a:r>
              <a:rPr lang="nb-NO" dirty="0"/>
              <a:t> </a:t>
            </a:r>
            <a:r>
              <a:rPr lang="nb-NO" dirty="0" err="1"/>
              <a:t>the</a:t>
            </a:r>
            <a:r>
              <a:rPr lang="nb-NO" dirty="0"/>
              <a:t> first </a:t>
            </a:r>
            <a:r>
              <a:rPr lang="nb-NO" dirty="0" err="1"/>
              <a:t>year-round</a:t>
            </a:r>
            <a:r>
              <a:rPr lang="nb-NO" dirty="0"/>
              <a:t> CH4 </a:t>
            </a:r>
            <a:r>
              <a:rPr lang="nb-NO" dirty="0" err="1"/>
              <a:t>flux</a:t>
            </a:r>
            <a:r>
              <a:rPr lang="nb-NO" dirty="0"/>
              <a:t> </a:t>
            </a:r>
            <a:r>
              <a:rPr lang="nb-NO" dirty="0" err="1"/>
              <a:t>measurements</a:t>
            </a:r>
            <a:r>
              <a:rPr lang="nb-NO" dirty="0"/>
              <a:t> from </a:t>
            </a:r>
            <a:r>
              <a:rPr lang="nb-NO" dirty="0" err="1" smtClean="0"/>
              <a:t>five</a:t>
            </a:r>
            <a:r>
              <a:rPr lang="nb-NO" dirty="0" smtClean="0"/>
              <a:t> </a:t>
            </a:r>
            <a:r>
              <a:rPr lang="nb-NO" dirty="0" err="1" smtClean="0"/>
              <a:t>continuous</a:t>
            </a:r>
            <a:r>
              <a:rPr lang="nb-NO" dirty="0" smtClean="0"/>
              <a:t> </a:t>
            </a:r>
            <a:r>
              <a:rPr lang="nb-NO" dirty="0"/>
              <a:t>permafrost </a:t>
            </a:r>
            <a:r>
              <a:rPr lang="nb-NO" dirty="0" err="1"/>
              <a:t>sites</a:t>
            </a:r>
            <a:r>
              <a:rPr lang="nb-NO" dirty="0"/>
              <a:t>, and </a:t>
            </a:r>
            <a:r>
              <a:rPr lang="nb-NO" dirty="0" err="1"/>
              <a:t>among</a:t>
            </a:r>
            <a:r>
              <a:rPr lang="nb-NO" dirty="0"/>
              <a:t> </a:t>
            </a:r>
            <a:r>
              <a:rPr lang="nb-NO" dirty="0" err="1"/>
              <a:t>the</a:t>
            </a:r>
            <a:r>
              <a:rPr lang="nb-NO" dirty="0"/>
              <a:t> first from </a:t>
            </a:r>
            <a:r>
              <a:rPr lang="nb-NO" dirty="0" err="1"/>
              <a:t>the</a:t>
            </a:r>
            <a:r>
              <a:rPr lang="nb-NO" dirty="0"/>
              <a:t> fall. The </a:t>
            </a:r>
            <a:r>
              <a:rPr lang="nb-NO" dirty="0" err="1"/>
              <a:t>figure</a:t>
            </a:r>
            <a:r>
              <a:rPr lang="nb-NO" dirty="0"/>
              <a:t> shows </a:t>
            </a:r>
            <a:r>
              <a:rPr lang="nb-NO" dirty="0" err="1"/>
              <a:t>that</a:t>
            </a:r>
            <a:r>
              <a:rPr lang="nb-NO" dirty="0"/>
              <a:t> </a:t>
            </a:r>
            <a:r>
              <a:rPr lang="nb-NO" dirty="0" err="1"/>
              <a:t>there</a:t>
            </a:r>
            <a:r>
              <a:rPr lang="nb-NO" dirty="0"/>
              <a:t> is </a:t>
            </a:r>
            <a:r>
              <a:rPr lang="nb-NO" dirty="0" err="1"/>
              <a:t>substantial</a:t>
            </a:r>
            <a:r>
              <a:rPr lang="nb-NO" dirty="0"/>
              <a:t> </a:t>
            </a:r>
            <a:r>
              <a:rPr lang="nb-NO" dirty="0" err="1"/>
              <a:t>emissions</a:t>
            </a:r>
            <a:r>
              <a:rPr lang="nb-NO" dirty="0"/>
              <a:t> </a:t>
            </a:r>
            <a:r>
              <a:rPr lang="nb-NO" dirty="0" err="1"/>
              <a:t>until</a:t>
            </a:r>
            <a:r>
              <a:rPr lang="nb-NO" dirty="0"/>
              <a:t> </a:t>
            </a:r>
            <a:r>
              <a:rPr lang="nb-NO" dirty="0" err="1"/>
              <a:t>the</a:t>
            </a:r>
            <a:r>
              <a:rPr lang="nb-NO" dirty="0"/>
              <a:t> </a:t>
            </a:r>
            <a:r>
              <a:rPr lang="nb-NO" dirty="0" err="1"/>
              <a:t>soil</a:t>
            </a:r>
            <a:r>
              <a:rPr lang="nb-NO" dirty="0"/>
              <a:t> </a:t>
            </a:r>
            <a:r>
              <a:rPr lang="nb-NO" dirty="0" err="1"/>
              <a:t>freezes</a:t>
            </a:r>
            <a:r>
              <a:rPr lang="nb-NO" dirty="0"/>
              <a:t> during </a:t>
            </a:r>
            <a:r>
              <a:rPr lang="nb-NO" dirty="0" err="1"/>
              <a:t>the</a:t>
            </a:r>
            <a:r>
              <a:rPr lang="nb-NO" dirty="0"/>
              <a:t> fall </a:t>
            </a:r>
            <a:r>
              <a:rPr lang="nb-NO" dirty="0" smtClean="0"/>
              <a:t>”zero </a:t>
            </a:r>
            <a:r>
              <a:rPr lang="nb-NO" dirty="0" err="1" smtClean="0"/>
              <a:t>curtain</a:t>
            </a:r>
            <a:r>
              <a:rPr lang="nb-NO" dirty="0" smtClean="0"/>
              <a:t>” </a:t>
            </a:r>
            <a:r>
              <a:rPr lang="nb-NO" dirty="0" err="1"/>
              <a:t>period</a:t>
            </a:r>
            <a:r>
              <a:rPr lang="nb-NO" dirty="0"/>
              <a:t>.  </a:t>
            </a:r>
            <a:r>
              <a:rPr lang="nb-NO" dirty="0" err="1" smtClean="0"/>
              <a:t>Daily</a:t>
            </a:r>
            <a:r>
              <a:rPr lang="nb-NO" dirty="0" smtClean="0"/>
              <a:t> </a:t>
            </a:r>
            <a:r>
              <a:rPr lang="nb-NO" dirty="0"/>
              <a:t>median </a:t>
            </a:r>
            <a:r>
              <a:rPr lang="nb-NO" dirty="0" err="1"/>
              <a:t>of</a:t>
            </a:r>
            <a:r>
              <a:rPr lang="nb-NO" dirty="0"/>
              <a:t> </a:t>
            </a:r>
            <a:r>
              <a:rPr lang="nb-NO" dirty="0" err="1"/>
              <a:t>flux</a:t>
            </a:r>
            <a:r>
              <a:rPr lang="nb-NO" dirty="0"/>
              <a:t> rates </a:t>
            </a:r>
            <a:r>
              <a:rPr lang="nb-NO" dirty="0" err="1"/>
              <a:t>of</a:t>
            </a:r>
            <a:r>
              <a:rPr lang="nb-NO" dirty="0"/>
              <a:t> CH</a:t>
            </a:r>
            <a:r>
              <a:rPr lang="nb-NO" baseline="-25000" dirty="0"/>
              <a:t>4</a:t>
            </a:r>
            <a:r>
              <a:rPr lang="nb-NO" dirty="0"/>
              <a:t> and CO</a:t>
            </a:r>
            <a:r>
              <a:rPr lang="nb-NO" baseline="-25000" dirty="0"/>
              <a:t>2 </a:t>
            </a:r>
            <a:r>
              <a:rPr lang="nb-NO" dirty="0"/>
              <a:t>during and </a:t>
            </a:r>
            <a:r>
              <a:rPr lang="nb-NO" dirty="0" err="1"/>
              <a:t>after</a:t>
            </a:r>
            <a:r>
              <a:rPr lang="nb-NO" dirty="0"/>
              <a:t> </a:t>
            </a:r>
            <a:r>
              <a:rPr lang="nb-NO" dirty="0" err="1"/>
              <a:t>the</a:t>
            </a:r>
            <a:r>
              <a:rPr lang="nb-NO" dirty="0"/>
              <a:t> “zero-</a:t>
            </a:r>
            <a:r>
              <a:rPr lang="nb-NO" dirty="0" err="1"/>
              <a:t>curtain</a:t>
            </a:r>
            <a:r>
              <a:rPr lang="nb-NO" dirty="0"/>
              <a:t>” (i.e. </a:t>
            </a:r>
            <a:r>
              <a:rPr lang="nb-NO" dirty="0" err="1"/>
              <a:t>the</a:t>
            </a:r>
            <a:r>
              <a:rPr lang="nb-NO" dirty="0"/>
              <a:t> </a:t>
            </a:r>
            <a:r>
              <a:rPr lang="nb-NO" dirty="0" err="1"/>
              <a:t>periods</a:t>
            </a:r>
            <a:r>
              <a:rPr lang="nb-NO" dirty="0"/>
              <a:t> </a:t>
            </a:r>
            <a:r>
              <a:rPr lang="nb-NO" dirty="0" err="1"/>
              <a:t>when</a:t>
            </a:r>
            <a:r>
              <a:rPr lang="nb-NO" dirty="0"/>
              <a:t> </a:t>
            </a:r>
            <a:r>
              <a:rPr lang="nb-NO" dirty="0" err="1"/>
              <a:t>the</a:t>
            </a:r>
            <a:r>
              <a:rPr lang="nb-NO" dirty="0"/>
              <a:t> </a:t>
            </a:r>
            <a:r>
              <a:rPr lang="nb-NO" dirty="0" err="1"/>
              <a:t>soil</a:t>
            </a:r>
            <a:r>
              <a:rPr lang="nb-NO" dirty="0"/>
              <a:t> </a:t>
            </a:r>
            <a:r>
              <a:rPr lang="nb-NO" dirty="0" err="1"/>
              <a:t>temperature</a:t>
            </a:r>
            <a:r>
              <a:rPr lang="nb-NO" dirty="0"/>
              <a:t> overs </a:t>
            </a:r>
            <a:r>
              <a:rPr lang="nb-NO" dirty="0" err="1"/>
              <a:t>around</a:t>
            </a:r>
            <a:r>
              <a:rPr lang="nb-NO" dirty="0"/>
              <a:t> zero just </a:t>
            </a:r>
            <a:r>
              <a:rPr lang="nb-NO" dirty="0" err="1"/>
              <a:t>before</a:t>
            </a:r>
            <a:r>
              <a:rPr lang="nb-NO" dirty="0"/>
              <a:t> </a:t>
            </a:r>
            <a:r>
              <a:rPr lang="nb-NO" dirty="0" err="1"/>
              <a:t>freezing</a:t>
            </a:r>
            <a:r>
              <a:rPr lang="nb-NO" dirty="0"/>
              <a:t>) </a:t>
            </a:r>
            <a:r>
              <a:rPr lang="nb-NO" dirty="0" err="1"/>
              <a:t>period</a:t>
            </a:r>
            <a:r>
              <a:rPr lang="nb-NO" dirty="0"/>
              <a:t> from 2013-2016. During </a:t>
            </a:r>
            <a:r>
              <a:rPr lang="nb-NO" dirty="0" err="1"/>
              <a:t>the</a:t>
            </a:r>
            <a:r>
              <a:rPr lang="nb-NO" dirty="0"/>
              <a:t> zero-</a:t>
            </a:r>
            <a:r>
              <a:rPr lang="nb-NO" dirty="0" err="1"/>
              <a:t>curtain</a:t>
            </a:r>
            <a:r>
              <a:rPr lang="nb-NO" dirty="0"/>
              <a:t>, CH</a:t>
            </a:r>
            <a:r>
              <a:rPr lang="nb-NO" baseline="-25000" dirty="0"/>
              <a:t>4 </a:t>
            </a:r>
            <a:r>
              <a:rPr lang="nb-NO" dirty="0"/>
              <a:t>rates </a:t>
            </a:r>
            <a:r>
              <a:rPr lang="nb-NO" dirty="0" err="1"/>
              <a:t>are</a:t>
            </a:r>
            <a:r>
              <a:rPr lang="nb-NO" dirty="0"/>
              <a:t> </a:t>
            </a:r>
            <a:r>
              <a:rPr lang="nb-NO" dirty="0" err="1"/>
              <a:t>significantly</a:t>
            </a:r>
            <a:r>
              <a:rPr lang="nb-NO" dirty="0"/>
              <a:t> </a:t>
            </a:r>
            <a:r>
              <a:rPr lang="nb-NO" dirty="0" err="1"/>
              <a:t>higher</a:t>
            </a:r>
            <a:r>
              <a:rPr lang="nb-NO" dirty="0"/>
              <a:t> for all </a:t>
            </a:r>
            <a:r>
              <a:rPr lang="nb-NO" dirty="0" err="1"/>
              <a:t>sites</a:t>
            </a:r>
            <a:r>
              <a:rPr lang="nb-NO" dirty="0"/>
              <a:t> (</a:t>
            </a:r>
            <a:r>
              <a:rPr lang="nb-NO" dirty="0" err="1"/>
              <a:t>while</a:t>
            </a:r>
            <a:r>
              <a:rPr lang="nb-NO" dirty="0"/>
              <a:t> CO</a:t>
            </a:r>
            <a:r>
              <a:rPr lang="nb-NO" baseline="-25000" dirty="0"/>
              <a:t>2</a:t>
            </a:r>
            <a:r>
              <a:rPr lang="nb-NO" dirty="0"/>
              <a:t> </a:t>
            </a:r>
            <a:r>
              <a:rPr lang="nb-NO" dirty="0" err="1"/>
              <a:t>are</a:t>
            </a:r>
            <a:r>
              <a:rPr lang="nb-NO" dirty="0"/>
              <a:t> not different</a:t>
            </a:r>
            <a:r>
              <a:rPr lang="nb-NO" dirty="0" smtClean="0"/>
              <a:t>). </a:t>
            </a:r>
            <a:endParaRPr lang="nb-NO"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21" y="795303"/>
            <a:ext cx="3661532" cy="2441019"/>
          </a:xfrm>
          <a:prstGeom prst="rect">
            <a:avLst/>
          </a:prstGeom>
        </p:spPr>
      </p:pic>
      <p:pic>
        <p:nvPicPr>
          <p:cNvPr id="7" name="Picture 6"/>
          <p:cNvPicPr>
            <a:picLocks noChangeAspect="1"/>
          </p:cNvPicPr>
          <p:nvPr/>
        </p:nvPicPr>
        <p:blipFill>
          <a:blip r:embed="rId3"/>
          <a:stretch>
            <a:fillRect/>
          </a:stretch>
        </p:blipFill>
        <p:spPr>
          <a:xfrm>
            <a:off x="4878383" y="817595"/>
            <a:ext cx="3191200" cy="2418727"/>
          </a:xfrm>
          <a:prstGeom prst="rect">
            <a:avLst/>
          </a:prstGeom>
        </p:spPr>
      </p:pic>
      <p:pic>
        <p:nvPicPr>
          <p:cNvPr id="8" name="Picture 7"/>
          <p:cNvPicPr>
            <a:picLocks noChangeAspect="1"/>
          </p:cNvPicPr>
          <p:nvPr/>
        </p:nvPicPr>
        <p:blipFill>
          <a:blip r:embed="rId4"/>
          <a:stretch>
            <a:fillRect/>
          </a:stretch>
        </p:blipFill>
        <p:spPr>
          <a:xfrm>
            <a:off x="1915233" y="5167427"/>
            <a:ext cx="4673600" cy="1663700"/>
          </a:xfrm>
          <a:prstGeom prst="rect">
            <a:avLst/>
          </a:prstGeom>
        </p:spPr>
      </p:pic>
      <p:sp>
        <p:nvSpPr>
          <p:cNvPr id="9" name="TextBox 8"/>
          <p:cNvSpPr txBox="1"/>
          <p:nvPr/>
        </p:nvSpPr>
        <p:spPr>
          <a:xfrm>
            <a:off x="5229770" y="6288063"/>
            <a:ext cx="2295521" cy="523220"/>
          </a:xfrm>
          <a:prstGeom prst="rect">
            <a:avLst/>
          </a:prstGeom>
          <a:noFill/>
          <a:ln>
            <a:noFill/>
          </a:ln>
        </p:spPr>
        <p:txBody>
          <a:bodyPr wrap="square" rtlCol="0">
            <a:spAutoFit/>
          </a:bodyPr>
          <a:lstStyle/>
          <a:p>
            <a:r>
              <a:rPr lang="nb-NO" sz="1400" dirty="0" smtClean="0"/>
              <a:t> </a:t>
            </a:r>
            <a:r>
              <a:rPr lang="nb-NO" sz="1400" dirty="0" smtClean="0">
                <a:solidFill>
                  <a:srgbClr val="0000FF"/>
                </a:solidFill>
              </a:rPr>
              <a:t>Ref. Dona Zola, </a:t>
            </a:r>
          </a:p>
          <a:p>
            <a:r>
              <a:rPr lang="nb-NO" sz="1400" dirty="0" smtClean="0">
                <a:solidFill>
                  <a:srgbClr val="0000FF"/>
                </a:solidFill>
              </a:rPr>
              <a:t> </a:t>
            </a:r>
            <a:r>
              <a:rPr lang="nb-NO" sz="1400" dirty="0" err="1" smtClean="0">
                <a:solidFill>
                  <a:srgbClr val="0000FF"/>
                </a:solidFill>
              </a:rPr>
              <a:t>University</a:t>
            </a:r>
            <a:r>
              <a:rPr lang="nb-NO" sz="1400" dirty="0" smtClean="0">
                <a:solidFill>
                  <a:srgbClr val="0000FF"/>
                </a:solidFill>
              </a:rPr>
              <a:t> </a:t>
            </a:r>
            <a:r>
              <a:rPr lang="nb-NO" sz="1400" dirty="0" err="1" smtClean="0">
                <a:solidFill>
                  <a:srgbClr val="0000FF"/>
                </a:solidFill>
              </a:rPr>
              <a:t>of</a:t>
            </a:r>
            <a:r>
              <a:rPr lang="nb-NO" sz="1400" dirty="0" smtClean="0">
                <a:solidFill>
                  <a:srgbClr val="0000FF"/>
                </a:solidFill>
              </a:rPr>
              <a:t> Sheffield, UK</a:t>
            </a:r>
            <a:endParaRPr lang="nb-NO" sz="1400" dirty="0">
              <a:solidFill>
                <a:srgbClr val="0000FF"/>
              </a:solidFill>
            </a:endParaRPr>
          </a:p>
        </p:txBody>
      </p:sp>
    </p:spTree>
    <p:extLst>
      <p:ext uri="{BB962C8B-B14F-4D97-AF65-F5344CB8AC3E}">
        <p14:creationId xmlns:p14="http://schemas.microsoft.com/office/powerpoint/2010/main" val="3159714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8061" y="63038"/>
            <a:ext cx="4821901" cy="584776"/>
          </a:xfrm>
          <a:prstGeom prst="rect">
            <a:avLst/>
          </a:prstGeom>
          <a:noFill/>
        </p:spPr>
        <p:txBody>
          <a:bodyPr wrap="square" rtlCol="0">
            <a:spAutoFit/>
          </a:bodyPr>
          <a:lstStyle/>
          <a:p>
            <a:pPr algn="ctr"/>
            <a:r>
              <a:rPr lang="en-US" sz="3200" b="1" dirty="0" err="1" smtClean="0">
                <a:latin typeface="Arial"/>
                <a:cs typeface="Arial"/>
              </a:rPr>
              <a:t>Cryosphere</a:t>
            </a:r>
            <a:endParaRPr lang="en-US" sz="3200" b="1" dirty="0">
              <a:latin typeface="Arial"/>
              <a:cs typeface="Arial"/>
            </a:endParaRPr>
          </a:p>
        </p:txBody>
      </p:sp>
      <p:sp>
        <p:nvSpPr>
          <p:cNvPr id="16" name="TextBox 15"/>
          <p:cNvSpPr txBox="1"/>
          <p:nvPr/>
        </p:nvSpPr>
        <p:spPr>
          <a:xfrm>
            <a:off x="2202103" y="5750004"/>
            <a:ext cx="5514915" cy="110799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1400" dirty="0">
                <a:latin typeface="Arial"/>
                <a:cs typeface="Arial"/>
              </a:rPr>
              <a:t>I</a:t>
            </a:r>
            <a:r>
              <a:rPr lang="en-US" sz="1400" dirty="0" smtClean="0">
                <a:latin typeface="Arial"/>
                <a:cs typeface="Arial"/>
              </a:rPr>
              <a:t>n-situ </a:t>
            </a:r>
            <a:r>
              <a:rPr lang="en-US" sz="1400" dirty="0" err="1" smtClean="0">
                <a:latin typeface="Arial"/>
                <a:cs typeface="Arial"/>
              </a:rPr>
              <a:t>cryospheric</a:t>
            </a:r>
            <a:r>
              <a:rPr lang="en-US" sz="1400" dirty="0" smtClean="0">
                <a:latin typeface="Arial"/>
                <a:cs typeface="Arial"/>
              </a:rPr>
              <a:t> and land observations from past and new campaigns and research stations</a:t>
            </a:r>
          </a:p>
          <a:p>
            <a:pPr marL="285750" indent="-285750">
              <a:spcBef>
                <a:spcPts val="600"/>
              </a:spcBef>
              <a:spcAft>
                <a:spcPts val="600"/>
              </a:spcAft>
              <a:buFont typeface="Arial" panose="020B0604020202020204" pitchFamily="34" charset="0"/>
              <a:buChar char="•"/>
            </a:pPr>
            <a:r>
              <a:rPr lang="en-US" sz="1400" dirty="0" smtClean="0">
                <a:latin typeface="Arial"/>
                <a:cs typeface="Arial"/>
              </a:rPr>
              <a:t>Use of satellite snow, hydrological, and ice mass change products</a:t>
            </a:r>
            <a:endParaRPr lang="en-US" sz="1400" dirty="0">
              <a:latin typeface="Arial"/>
              <a:cs typeface="Arial"/>
            </a:endParaRPr>
          </a:p>
        </p:txBody>
      </p:sp>
      <p:pic>
        <p:nvPicPr>
          <p:cNvPr id="4" name="Picture 3"/>
          <p:cNvPicPr>
            <a:picLocks noChangeAspect="1"/>
          </p:cNvPicPr>
          <p:nvPr/>
        </p:nvPicPr>
        <p:blipFill>
          <a:blip r:embed="rId2"/>
          <a:stretch>
            <a:fillRect/>
          </a:stretch>
        </p:blipFill>
        <p:spPr>
          <a:xfrm>
            <a:off x="129348" y="183295"/>
            <a:ext cx="2072755" cy="2015967"/>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48" y="2311267"/>
            <a:ext cx="2072755" cy="32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9348" y="5514617"/>
            <a:ext cx="2398811" cy="430887"/>
          </a:xfrm>
          <a:prstGeom prst="rect">
            <a:avLst/>
          </a:prstGeom>
          <a:noFill/>
        </p:spPr>
        <p:txBody>
          <a:bodyPr wrap="square" rtlCol="0">
            <a:spAutoFit/>
          </a:bodyPr>
          <a:lstStyle/>
          <a:p>
            <a:r>
              <a:rPr lang="en-GB" sz="1100" dirty="0"/>
              <a:t>Surface velocity of the Greenland ice sheet (A. </a:t>
            </a:r>
            <a:r>
              <a:rPr lang="en-GB" sz="1100" dirty="0" err="1"/>
              <a:t>Ahlström</a:t>
            </a:r>
            <a:r>
              <a:rPr lang="en-GB" sz="1100" dirty="0"/>
              <a:t>, GEUS</a:t>
            </a:r>
            <a:r>
              <a:rPr lang="en-GB" sz="1100" dirty="0" smtClean="0"/>
              <a:t>)</a:t>
            </a:r>
            <a:endParaRPr lang="en-GB" sz="1100" dirty="0"/>
          </a:p>
        </p:txBody>
      </p:sp>
      <p:sp>
        <p:nvSpPr>
          <p:cNvPr id="8" name="TextBox 7"/>
          <p:cNvSpPr txBox="1"/>
          <p:nvPr/>
        </p:nvSpPr>
        <p:spPr>
          <a:xfrm>
            <a:off x="129349" y="1720883"/>
            <a:ext cx="1869662" cy="461665"/>
          </a:xfrm>
          <a:prstGeom prst="rect">
            <a:avLst/>
          </a:prstGeom>
          <a:noFill/>
        </p:spPr>
        <p:txBody>
          <a:bodyPr wrap="square" rtlCol="0">
            <a:spAutoFit/>
          </a:bodyPr>
          <a:lstStyle/>
          <a:p>
            <a:r>
              <a:rPr lang="en-GB" sz="1200" dirty="0" smtClean="0">
                <a:solidFill>
                  <a:schemeClr val="bg1"/>
                </a:solidFill>
              </a:rPr>
              <a:t>Sea ice extent from passive</a:t>
            </a:r>
          </a:p>
          <a:p>
            <a:r>
              <a:rPr lang="en-GB" sz="1200" dirty="0" smtClean="0">
                <a:solidFill>
                  <a:schemeClr val="bg1"/>
                </a:solidFill>
              </a:rPr>
              <a:t> microwave satellite data</a:t>
            </a:r>
            <a:endParaRPr lang="en-GB" sz="1200" dirty="0">
              <a:solidFill>
                <a:schemeClr val="bg1"/>
              </a:solidFill>
            </a:endParaRPr>
          </a:p>
        </p:txBody>
      </p:sp>
      <p:pic>
        <p:nvPicPr>
          <p:cNvPr id="9" name="Picture 8"/>
          <p:cNvPicPr>
            <a:picLocks noChangeAspect="1"/>
          </p:cNvPicPr>
          <p:nvPr/>
        </p:nvPicPr>
        <p:blipFill>
          <a:blip r:embed="rId4"/>
          <a:stretch>
            <a:fillRect/>
          </a:stretch>
        </p:blipFill>
        <p:spPr>
          <a:xfrm>
            <a:off x="2518098" y="768974"/>
            <a:ext cx="4031600" cy="1827655"/>
          </a:xfrm>
          <a:prstGeom prst="rect">
            <a:avLst/>
          </a:prstGeom>
        </p:spPr>
      </p:pic>
      <p:pic>
        <p:nvPicPr>
          <p:cNvPr id="7" name="Picture 6"/>
          <p:cNvPicPr>
            <a:picLocks noChangeAspect="1"/>
          </p:cNvPicPr>
          <p:nvPr/>
        </p:nvPicPr>
        <p:blipFill>
          <a:blip r:embed="rId5"/>
          <a:stretch>
            <a:fillRect/>
          </a:stretch>
        </p:blipFill>
        <p:spPr>
          <a:xfrm>
            <a:off x="6860539" y="183295"/>
            <a:ext cx="2089093" cy="3661653"/>
          </a:xfrm>
          <a:prstGeom prst="rect">
            <a:avLst/>
          </a:prstGeom>
        </p:spPr>
      </p:pic>
      <p:sp>
        <p:nvSpPr>
          <p:cNvPr id="10" name="TextBox 9"/>
          <p:cNvSpPr txBox="1"/>
          <p:nvPr/>
        </p:nvSpPr>
        <p:spPr>
          <a:xfrm>
            <a:off x="2424026" y="2633852"/>
            <a:ext cx="4031600" cy="276999"/>
          </a:xfrm>
          <a:prstGeom prst="rect">
            <a:avLst/>
          </a:prstGeom>
          <a:noFill/>
        </p:spPr>
        <p:txBody>
          <a:bodyPr wrap="square" rtlCol="0">
            <a:spAutoFit/>
          </a:bodyPr>
          <a:lstStyle/>
          <a:p>
            <a:r>
              <a:rPr lang="en-GB" sz="1200" dirty="0">
                <a:latin typeface="Arial"/>
                <a:cs typeface="Arial"/>
              </a:rPr>
              <a:t>Marine terminating glacier (W. </a:t>
            </a:r>
            <a:r>
              <a:rPr lang="en-GB" sz="1200" dirty="0" err="1">
                <a:latin typeface="Arial"/>
                <a:cs typeface="Arial"/>
              </a:rPr>
              <a:t>Walczowski</a:t>
            </a:r>
            <a:r>
              <a:rPr lang="en-GB" sz="1200" dirty="0">
                <a:latin typeface="Arial"/>
                <a:cs typeface="Arial"/>
              </a:rPr>
              <a:t>, IOPAN</a:t>
            </a:r>
            <a:r>
              <a:rPr lang="en-GB" sz="1200" dirty="0" smtClean="0">
                <a:latin typeface="Arial"/>
                <a:cs typeface="Arial"/>
              </a:rPr>
              <a:t>)</a:t>
            </a:r>
            <a:endParaRPr lang="en-GB" sz="1200" dirty="0">
              <a:latin typeface="Arial"/>
              <a:cs typeface="Arial"/>
            </a:endParaRPr>
          </a:p>
        </p:txBody>
      </p:sp>
      <p:pic>
        <p:nvPicPr>
          <p:cNvPr id="12" name="Picture 11" descr="UAV_with_meteorological_sensors_over_sea_ic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856" y="2989644"/>
            <a:ext cx="4031601" cy="2591744"/>
          </a:xfrm>
          <a:prstGeom prst="rect">
            <a:avLst/>
          </a:prstGeom>
        </p:spPr>
      </p:pic>
      <p:sp>
        <p:nvSpPr>
          <p:cNvPr id="11" name="TextBox 10"/>
          <p:cNvSpPr txBox="1"/>
          <p:nvPr/>
        </p:nvSpPr>
        <p:spPr>
          <a:xfrm>
            <a:off x="3815618" y="5260701"/>
            <a:ext cx="3104344" cy="253916"/>
          </a:xfrm>
          <a:prstGeom prst="rect">
            <a:avLst/>
          </a:prstGeom>
          <a:noFill/>
        </p:spPr>
        <p:txBody>
          <a:bodyPr wrap="square" rtlCol="0">
            <a:spAutoFit/>
          </a:bodyPr>
          <a:lstStyle/>
          <a:p>
            <a:r>
              <a:rPr lang="en-GB" sz="1050" dirty="0">
                <a:latin typeface="Arial"/>
                <a:cs typeface="Arial"/>
              </a:rPr>
              <a:t>UAV with met sensors (M. </a:t>
            </a:r>
            <a:r>
              <a:rPr lang="en-GB" sz="1050" dirty="0" err="1">
                <a:latin typeface="Arial"/>
                <a:cs typeface="Arial"/>
              </a:rPr>
              <a:t>Jonassen</a:t>
            </a:r>
            <a:r>
              <a:rPr lang="en-GB" sz="1050" dirty="0">
                <a:latin typeface="Arial"/>
                <a:cs typeface="Arial"/>
              </a:rPr>
              <a:t>, FMI</a:t>
            </a:r>
            <a:r>
              <a:rPr lang="en-GB" sz="1050" dirty="0" smtClean="0">
                <a:latin typeface="Arial"/>
                <a:cs typeface="Arial"/>
              </a:rPr>
              <a:t>)</a:t>
            </a:r>
            <a:endParaRPr lang="en-GB" sz="1050" dirty="0">
              <a:latin typeface="Arial"/>
              <a:cs typeface="Arial"/>
            </a:endParaRPr>
          </a:p>
        </p:txBody>
      </p:sp>
      <p:grpSp>
        <p:nvGrpSpPr>
          <p:cNvPr id="15" name="Group 14"/>
          <p:cNvGrpSpPr/>
          <p:nvPr/>
        </p:nvGrpSpPr>
        <p:grpSpPr>
          <a:xfrm>
            <a:off x="6726079" y="4016260"/>
            <a:ext cx="2382643" cy="1702935"/>
            <a:chOff x="6726079" y="4016260"/>
            <a:chExt cx="2382643" cy="1702935"/>
          </a:xfrm>
        </p:grpSpPr>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3681"/>
            <a:stretch/>
          </p:blipFill>
          <p:spPr bwMode="auto">
            <a:xfrm>
              <a:off x="6761357" y="4016260"/>
              <a:ext cx="2188276" cy="170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726079" y="5314562"/>
              <a:ext cx="2382643" cy="400110"/>
            </a:xfrm>
            <a:prstGeom prst="rect">
              <a:avLst/>
            </a:prstGeom>
            <a:noFill/>
          </p:spPr>
          <p:txBody>
            <a:bodyPr wrap="square" rtlCol="0">
              <a:spAutoFit/>
            </a:bodyPr>
            <a:lstStyle/>
            <a:p>
              <a:r>
                <a:rPr lang="en-GB" sz="1000" dirty="0">
                  <a:solidFill>
                    <a:srgbClr val="FFFFFF"/>
                  </a:solidFill>
                  <a:latin typeface="Arial"/>
                  <a:cs typeface="Arial"/>
                </a:rPr>
                <a:t>Surveys of atmospheric and sea ice variables with  AWI aircraft (T. </a:t>
              </a:r>
              <a:r>
                <a:rPr lang="en-GB" sz="1000" dirty="0" err="1" smtClean="0">
                  <a:solidFill>
                    <a:srgbClr val="FFFFFF"/>
                  </a:solidFill>
                  <a:latin typeface="Arial"/>
                  <a:cs typeface="Arial"/>
                </a:rPr>
                <a:t>Vihma</a:t>
              </a:r>
              <a:r>
                <a:rPr lang="en-GB" sz="1000" dirty="0" smtClean="0">
                  <a:solidFill>
                    <a:srgbClr val="FFFFFF"/>
                  </a:solidFill>
                  <a:latin typeface="Arial"/>
                  <a:cs typeface="Arial"/>
                </a:rPr>
                <a:t>)</a:t>
              </a:r>
              <a:endParaRPr lang="en-GB" sz="1000" dirty="0">
                <a:solidFill>
                  <a:srgbClr val="FFFFFF"/>
                </a:solidFill>
                <a:latin typeface="Arial"/>
                <a:cs typeface="Arial"/>
              </a:endParaRPr>
            </a:p>
          </p:txBody>
        </p:sp>
      </p:grpSp>
    </p:spTree>
    <p:extLst>
      <p:ext uri="{BB962C8B-B14F-4D97-AF65-F5344CB8AC3E}">
        <p14:creationId xmlns:p14="http://schemas.microsoft.com/office/powerpoint/2010/main" val="10488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Ocean part</a:t>
            </a:r>
            <a:endParaRPr lang="nb-NO" dirty="0"/>
          </a:p>
        </p:txBody>
      </p:sp>
      <p:sp>
        <p:nvSpPr>
          <p:cNvPr id="3" name="Content Placeholder 2"/>
          <p:cNvSpPr>
            <a:spLocks noGrp="1"/>
          </p:cNvSpPr>
          <p:nvPr>
            <p:ph idx="1"/>
          </p:nvPr>
        </p:nvSpPr>
        <p:spPr/>
        <p:txBody>
          <a:bodyPr/>
          <a:lstStyle/>
          <a:p>
            <a:endParaRPr lang="nb-NO" dirty="0"/>
          </a:p>
        </p:txBody>
      </p:sp>
    </p:spTree>
    <p:extLst>
      <p:ext uri="{BB962C8B-B14F-4D97-AF65-F5344CB8AC3E}">
        <p14:creationId xmlns:p14="http://schemas.microsoft.com/office/powerpoint/2010/main" val="127945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405" y="74385"/>
            <a:ext cx="8933684" cy="662215"/>
          </a:xfrm>
        </p:spPr>
        <p:txBody>
          <a:bodyPr>
            <a:normAutofit/>
          </a:bodyPr>
          <a:lstStyle/>
          <a:p>
            <a:r>
              <a:rPr lang="nb-NO" sz="2800" dirty="0" smtClean="0"/>
              <a:t>Status </a:t>
            </a:r>
            <a:r>
              <a:rPr lang="nb-NO" sz="2800" dirty="0" err="1" smtClean="0"/>
              <a:t>map</a:t>
            </a:r>
            <a:r>
              <a:rPr lang="nb-NO" sz="2800" dirty="0" smtClean="0"/>
              <a:t>: In </a:t>
            </a:r>
            <a:r>
              <a:rPr lang="nb-NO" sz="2800" dirty="0" err="1" smtClean="0"/>
              <a:t>situ</a:t>
            </a:r>
            <a:r>
              <a:rPr lang="nb-NO" sz="2800" dirty="0" smtClean="0"/>
              <a:t> data in </a:t>
            </a:r>
            <a:r>
              <a:rPr lang="nb-NO" sz="2800" dirty="0" err="1" smtClean="0"/>
              <a:t>the</a:t>
            </a:r>
            <a:r>
              <a:rPr lang="nb-NO" sz="2800" dirty="0" smtClean="0"/>
              <a:t> last 30 </a:t>
            </a:r>
            <a:r>
              <a:rPr lang="nb-NO" sz="2800" dirty="0" err="1" smtClean="0"/>
              <a:t>days</a:t>
            </a:r>
            <a:r>
              <a:rPr lang="nb-NO" sz="2800" dirty="0" smtClean="0"/>
              <a:t> – </a:t>
            </a:r>
            <a:r>
              <a:rPr lang="nb-NO" sz="2800" dirty="0" err="1" smtClean="0"/>
              <a:t>vertical</a:t>
            </a:r>
            <a:r>
              <a:rPr lang="nb-NO" sz="2800" dirty="0" smtClean="0"/>
              <a:t> </a:t>
            </a:r>
            <a:r>
              <a:rPr lang="nb-NO" sz="2800" dirty="0" err="1" smtClean="0"/>
              <a:t>profiles</a:t>
            </a:r>
            <a:endParaRPr lang="nb-NO" sz="2800" dirty="0"/>
          </a:p>
        </p:txBody>
      </p:sp>
      <p:pic>
        <p:nvPicPr>
          <p:cNvPr id="4" name="Picture 3"/>
          <p:cNvPicPr>
            <a:picLocks noChangeAspect="1"/>
          </p:cNvPicPr>
          <p:nvPr/>
        </p:nvPicPr>
        <p:blipFill>
          <a:blip r:embed="rId2"/>
          <a:stretch>
            <a:fillRect/>
          </a:stretch>
        </p:blipFill>
        <p:spPr>
          <a:xfrm>
            <a:off x="2265869" y="1017954"/>
            <a:ext cx="5448300" cy="5738446"/>
          </a:xfrm>
          <a:prstGeom prst="rect">
            <a:avLst/>
          </a:prstGeom>
        </p:spPr>
      </p:pic>
      <p:sp>
        <p:nvSpPr>
          <p:cNvPr id="5" name="TextBox 4"/>
          <p:cNvSpPr txBox="1"/>
          <p:nvPr/>
        </p:nvSpPr>
        <p:spPr>
          <a:xfrm>
            <a:off x="292100" y="4125436"/>
            <a:ext cx="1625600" cy="1200329"/>
          </a:xfrm>
          <a:prstGeom prst="rect">
            <a:avLst/>
          </a:prstGeom>
          <a:noFill/>
        </p:spPr>
        <p:txBody>
          <a:bodyPr wrap="square" rtlCol="0">
            <a:spAutoFit/>
          </a:bodyPr>
          <a:lstStyle/>
          <a:p>
            <a:r>
              <a:rPr lang="nb-NO" dirty="0" smtClean="0">
                <a:solidFill>
                  <a:srgbClr val="000000"/>
                </a:solidFill>
                <a:hlinkClick r:id="rId3"/>
              </a:rPr>
              <a:t>http://arctic-roos.org</a:t>
            </a:r>
            <a:endParaRPr lang="nb-NO" dirty="0" smtClean="0">
              <a:solidFill>
                <a:srgbClr val="000000"/>
              </a:solidFill>
            </a:endParaRPr>
          </a:p>
          <a:p>
            <a:endParaRPr lang="nb-NO" dirty="0">
              <a:solidFill>
                <a:srgbClr val="000000"/>
              </a:solidFill>
            </a:endParaRPr>
          </a:p>
          <a:p>
            <a:endParaRPr lang="nb-NO" dirty="0"/>
          </a:p>
        </p:txBody>
      </p:sp>
      <p:pic>
        <p:nvPicPr>
          <p:cNvPr id="2" name="Picture 1"/>
          <p:cNvPicPr>
            <a:picLocks noChangeAspect="1"/>
          </p:cNvPicPr>
          <p:nvPr/>
        </p:nvPicPr>
        <p:blipFill>
          <a:blip r:embed="rId4"/>
          <a:stretch>
            <a:fillRect/>
          </a:stretch>
        </p:blipFill>
        <p:spPr>
          <a:xfrm>
            <a:off x="119405" y="1017954"/>
            <a:ext cx="1976095" cy="2596046"/>
          </a:xfrm>
          <a:prstGeom prst="rect">
            <a:avLst/>
          </a:prstGeom>
        </p:spPr>
      </p:pic>
      <p:sp>
        <p:nvSpPr>
          <p:cNvPr id="6" name="TextBox 5"/>
          <p:cNvSpPr txBox="1"/>
          <p:nvPr/>
        </p:nvSpPr>
        <p:spPr>
          <a:xfrm>
            <a:off x="2400712" y="1223675"/>
            <a:ext cx="2493642" cy="646331"/>
          </a:xfrm>
          <a:prstGeom prst="rect">
            <a:avLst/>
          </a:prstGeom>
          <a:noFill/>
        </p:spPr>
        <p:txBody>
          <a:bodyPr wrap="square" rtlCol="0">
            <a:spAutoFit/>
          </a:bodyPr>
          <a:lstStyle/>
          <a:p>
            <a:r>
              <a:rPr lang="nb-NO" dirty="0" smtClean="0"/>
              <a:t>From IMR / Arctic ROOS</a:t>
            </a:r>
          </a:p>
          <a:p>
            <a:r>
              <a:rPr lang="nb-NO" dirty="0" smtClean="0"/>
              <a:t>26 </a:t>
            </a:r>
            <a:r>
              <a:rPr lang="nb-NO" dirty="0" err="1" smtClean="0"/>
              <a:t>Sept</a:t>
            </a:r>
            <a:r>
              <a:rPr lang="nb-NO" dirty="0" smtClean="0"/>
              <a:t> 2017</a:t>
            </a:r>
            <a:endParaRPr lang="nb-NO" dirty="0"/>
          </a:p>
        </p:txBody>
      </p:sp>
    </p:spTree>
    <p:extLst>
      <p:ext uri="{BB962C8B-B14F-4D97-AF65-F5344CB8AC3E}">
        <p14:creationId xmlns:p14="http://schemas.microsoft.com/office/powerpoint/2010/main" val="341316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1" y="1058961"/>
            <a:ext cx="3962400" cy="4629336"/>
          </a:xfrm>
        </p:spPr>
        <p:txBody>
          <a:bodyPr>
            <a:normAutofit/>
          </a:bodyPr>
          <a:lstStyle/>
          <a:p>
            <a:pPr marL="18288" indent="0">
              <a:buNone/>
            </a:pPr>
            <a:r>
              <a:rPr lang="en-GB" sz="2800" dirty="0" smtClean="0">
                <a:effectLst/>
              </a:rPr>
              <a:t>to develop </a:t>
            </a:r>
            <a:r>
              <a:rPr lang="en-GB" sz="2800" dirty="0">
                <a:effectLst/>
              </a:rPr>
              <a:t>an efficient integrated Arctic Observation </a:t>
            </a:r>
            <a:r>
              <a:rPr lang="en-GB" sz="2800" dirty="0" smtClean="0">
                <a:effectLst/>
              </a:rPr>
              <a:t>System by</a:t>
            </a:r>
          </a:p>
          <a:p>
            <a:pPr>
              <a:buFont typeface="Wingdings" panose="05000000000000000000" pitchFamily="2" charset="2"/>
              <a:buChar char="§"/>
            </a:pPr>
            <a:r>
              <a:rPr lang="en-GB" sz="2800" dirty="0" smtClean="0">
                <a:solidFill>
                  <a:srgbClr val="FF0000"/>
                </a:solidFill>
                <a:effectLst/>
              </a:rPr>
              <a:t>extending</a:t>
            </a:r>
            <a:r>
              <a:rPr lang="en-GB" sz="2800" dirty="0">
                <a:solidFill>
                  <a:srgbClr val="FF0000"/>
                </a:solidFill>
                <a:effectLst/>
              </a:rPr>
              <a:t>, </a:t>
            </a:r>
            <a:endParaRPr lang="en-GB" sz="2800" dirty="0" smtClean="0">
              <a:solidFill>
                <a:srgbClr val="FF0000"/>
              </a:solidFill>
              <a:effectLst/>
            </a:endParaRPr>
          </a:p>
          <a:p>
            <a:pPr>
              <a:buFont typeface="Wingdings" panose="05000000000000000000" pitchFamily="2" charset="2"/>
              <a:buChar char="§"/>
            </a:pPr>
            <a:r>
              <a:rPr lang="en-GB" sz="2800" dirty="0" smtClean="0">
                <a:solidFill>
                  <a:srgbClr val="FF0000"/>
                </a:solidFill>
                <a:effectLst/>
              </a:rPr>
              <a:t>improving and </a:t>
            </a:r>
          </a:p>
          <a:p>
            <a:pPr>
              <a:buFont typeface="Wingdings" panose="05000000000000000000" pitchFamily="2" charset="2"/>
              <a:buChar char="§"/>
            </a:pPr>
            <a:r>
              <a:rPr lang="en-GB" sz="2800" dirty="0" smtClean="0">
                <a:solidFill>
                  <a:srgbClr val="FF0000"/>
                </a:solidFill>
                <a:effectLst/>
              </a:rPr>
              <a:t>unifying </a:t>
            </a:r>
          </a:p>
          <a:p>
            <a:pPr marL="18288" indent="0">
              <a:buNone/>
            </a:pPr>
            <a:r>
              <a:rPr lang="en-GB" sz="2800" dirty="0" smtClean="0">
                <a:effectLst/>
              </a:rPr>
              <a:t>existing and evolving systems </a:t>
            </a:r>
            <a:r>
              <a:rPr lang="en-GB" sz="2800" dirty="0">
                <a:effectLst/>
              </a:rPr>
              <a:t>in the different regions of the </a:t>
            </a:r>
            <a:r>
              <a:rPr lang="en-GB" sz="2800" dirty="0" smtClean="0">
                <a:effectLst/>
              </a:rPr>
              <a:t>Arctic </a:t>
            </a:r>
            <a:endParaRPr lang="en-US" sz="2800" dirty="0">
              <a:effectLst/>
            </a:endParaRPr>
          </a:p>
          <a:p>
            <a:endParaRPr lang="en-US" dirty="0"/>
          </a:p>
        </p:txBody>
      </p:sp>
      <p:sp>
        <p:nvSpPr>
          <p:cNvPr id="4" name="Title 7"/>
          <p:cNvSpPr>
            <a:spLocks noGrp="1"/>
          </p:cNvSpPr>
          <p:nvPr>
            <p:ph type="title"/>
          </p:nvPr>
        </p:nvSpPr>
        <p:spPr>
          <a:xfrm>
            <a:off x="827584" y="0"/>
            <a:ext cx="7543800" cy="762000"/>
          </a:xfrm>
        </p:spPr>
        <p:txBody>
          <a:bodyPr/>
          <a:lstStyle/>
          <a:p>
            <a:r>
              <a:rPr lang="en-US" sz="4000" dirty="0" smtClean="0"/>
              <a:t>INTAROS overall objective</a:t>
            </a:r>
            <a:endParaRPr lang="en-US" sz="4000" dirty="0"/>
          </a:p>
        </p:txBody>
      </p:sp>
      <p:pic>
        <p:nvPicPr>
          <p:cNvPr id="5" name="Picture 4" descr="Scheme_Arctic_INTAROS_region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300" y="1056850"/>
            <a:ext cx="4631447" cy="4631447"/>
          </a:xfrm>
          <a:prstGeom prst="rect">
            <a:avLst/>
          </a:prstGeom>
        </p:spPr>
      </p:pic>
    </p:spTree>
    <p:extLst>
      <p:ext uri="{BB962C8B-B14F-4D97-AF65-F5344CB8AC3E}">
        <p14:creationId xmlns:p14="http://schemas.microsoft.com/office/powerpoint/2010/main" val="12508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405" y="74385"/>
            <a:ext cx="8933684" cy="662215"/>
          </a:xfrm>
        </p:spPr>
        <p:txBody>
          <a:bodyPr>
            <a:normAutofit/>
          </a:bodyPr>
          <a:lstStyle/>
          <a:p>
            <a:r>
              <a:rPr lang="nb-NO" sz="2800" dirty="0" smtClean="0"/>
              <a:t>Status </a:t>
            </a:r>
            <a:r>
              <a:rPr lang="nb-NO" sz="2800" dirty="0" err="1" smtClean="0"/>
              <a:t>map</a:t>
            </a:r>
            <a:r>
              <a:rPr lang="nb-NO" sz="2800" dirty="0" smtClean="0"/>
              <a:t>: In </a:t>
            </a:r>
            <a:r>
              <a:rPr lang="nb-NO" sz="2800" dirty="0" err="1" smtClean="0"/>
              <a:t>situ</a:t>
            </a:r>
            <a:r>
              <a:rPr lang="nb-NO" sz="2800" dirty="0" smtClean="0"/>
              <a:t> data in </a:t>
            </a:r>
            <a:r>
              <a:rPr lang="nb-NO" sz="2800" dirty="0" err="1" smtClean="0"/>
              <a:t>the</a:t>
            </a:r>
            <a:r>
              <a:rPr lang="nb-NO" sz="2800" dirty="0" smtClean="0"/>
              <a:t> last 30 </a:t>
            </a:r>
            <a:r>
              <a:rPr lang="nb-NO" sz="2800" dirty="0" err="1" smtClean="0"/>
              <a:t>days</a:t>
            </a:r>
            <a:r>
              <a:rPr lang="nb-NO" sz="2800" dirty="0" smtClean="0"/>
              <a:t> – </a:t>
            </a:r>
            <a:r>
              <a:rPr lang="nb-NO" sz="2800" dirty="0" err="1" smtClean="0"/>
              <a:t>surface</a:t>
            </a:r>
            <a:r>
              <a:rPr lang="nb-NO" sz="2800" dirty="0" smtClean="0"/>
              <a:t> </a:t>
            </a:r>
            <a:r>
              <a:rPr lang="nb-NO" sz="2800" dirty="0" err="1" smtClean="0"/>
              <a:t>buoys</a:t>
            </a:r>
            <a:endParaRPr lang="nb-NO" sz="2800" dirty="0"/>
          </a:p>
        </p:txBody>
      </p:sp>
      <p:sp>
        <p:nvSpPr>
          <p:cNvPr id="5" name="TextBox 4"/>
          <p:cNvSpPr txBox="1"/>
          <p:nvPr/>
        </p:nvSpPr>
        <p:spPr>
          <a:xfrm>
            <a:off x="292100" y="4125436"/>
            <a:ext cx="1625600" cy="1200329"/>
          </a:xfrm>
          <a:prstGeom prst="rect">
            <a:avLst/>
          </a:prstGeom>
          <a:noFill/>
        </p:spPr>
        <p:txBody>
          <a:bodyPr wrap="square" rtlCol="0">
            <a:spAutoFit/>
          </a:bodyPr>
          <a:lstStyle/>
          <a:p>
            <a:r>
              <a:rPr lang="nb-NO" dirty="0" smtClean="0">
                <a:solidFill>
                  <a:srgbClr val="000000"/>
                </a:solidFill>
                <a:hlinkClick r:id="rId2"/>
              </a:rPr>
              <a:t>http://arctic-roos.org</a:t>
            </a:r>
            <a:endParaRPr lang="nb-NO" dirty="0" smtClean="0">
              <a:solidFill>
                <a:srgbClr val="000000"/>
              </a:solidFill>
            </a:endParaRPr>
          </a:p>
          <a:p>
            <a:endParaRPr lang="nb-NO" dirty="0">
              <a:solidFill>
                <a:srgbClr val="000000"/>
              </a:solidFill>
            </a:endParaRPr>
          </a:p>
          <a:p>
            <a:endParaRPr lang="nb-NO" dirty="0"/>
          </a:p>
        </p:txBody>
      </p:sp>
      <p:pic>
        <p:nvPicPr>
          <p:cNvPr id="7" name="Picture 6"/>
          <p:cNvPicPr>
            <a:picLocks noChangeAspect="1"/>
          </p:cNvPicPr>
          <p:nvPr/>
        </p:nvPicPr>
        <p:blipFill>
          <a:blip r:embed="rId3"/>
          <a:stretch>
            <a:fillRect/>
          </a:stretch>
        </p:blipFill>
        <p:spPr>
          <a:xfrm>
            <a:off x="2400712" y="940650"/>
            <a:ext cx="5054600" cy="5346700"/>
          </a:xfrm>
          <a:prstGeom prst="rect">
            <a:avLst/>
          </a:prstGeom>
        </p:spPr>
      </p:pic>
      <p:sp>
        <p:nvSpPr>
          <p:cNvPr id="6" name="TextBox 5"/>
          <p:cNvSpPr txBox="1"/>
          <p:nvPr/>
        </p:nvSpPr>
        <p:spPr>
          <a:xfrm>
            <a:off x="2400712" y="1223675"/>
            <a:ext cx="2493642" cy="646331"/>
          </a:xfrm>
          <a:prstGeom prst="rect">
            <a:avLst/>
          </a:prstGeom>
          <a:noFill/>
        </p:spPr>
        <p:txBody>
          <a:bodyPr wrap="square" rtlCol="0">
            <a:spAutoFit/>
          </a:bodyPr>
          <a:lstStyle/>
          <a:p>
            <a:r>
              <a:rPr lang="nb-NO" dirty="0" smtClean="0"/>
              <a:t>From IMR / Arctic ROOS</a:t>
            </a:r>
          </a:p>
          <a:p>
            <a:r>
              <a:rPr lang="nb-NO" dirty="0" smtClean="0"/>
              <a:t>26 </a:t>
            </a:r>
            <a:r>
              <a:rPr lang="nb-NO" dirty="0" err="1" smtClean="0"/>
              <a:t>Sept</a:t>
            </a:r>
            <a:r>
              <a:rPr lang="nb-NO" dirty="0" smtClean="0"/>
              <a:t> 2017</a:t>
            </a:r>
            <a:endParaRPr lang="nb-NO" dirty="0"/>
          </a:p>
        </p:txBody>
      </p:sp>
      <p:pic>
        <p:nvPicPr>
          <p:cNvPr id="8" name="Picture 7"/>
          <p:cNvPicPr>
            <a:picLocks noChangeAspect="1"/>
          </p:cNvPicPr>
          <p:nvPr/>
        </p:nvPicPr>
        <p:blipFill>
          <a:blip r:embed="rId4"/>
          <a:stretch>
            <a:fillRect/>
          </a:stretch>
        </p:blipFill>
        <p:spPr>
          <a:xfrm>
            <a:off x="119405" y="940650"/>
            <a:ext cx="2094522" cy="1429370"/>
          </a:xfrm>
          <a:prstGeom prst="rect">
            <a:avLst/>
          </a:prstGeom>
        </p:spPr>
      </p:pic>
    </p:spTree>
    <p:extLst>
      <p:ext uri="{BB962C8B-B14F-4D97-AF65-F5344CB8AC3E}">
        <p14:creationId xmlns:p14="http://schemas.microsoft.com/office/powerpoint/2010/main" val="3120141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44492"/>
            <a:ext cx="9144000" cy="618669"/>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800"/>
              </a:spcBef>
            </a:pPr>
            <a:r>
              <a:rPr lang="en-US" sz="3200" dirty="0" smtClean="0">
                <a:effectLst/>
                <a:latin typeface="Arial"/>
                <a:cs typeface="Arial"/>
              </a:rPr>
              <a:t>Ice-Tethered Platforms in the Arctic Ocean </a:t>
            </a:r>
            <a:endParaRPr lang="en-US" sz="3200" dirty="0">
              <a:effectLst/>
              <a:latin typeface="Arial"/>
              <a:cs typeface="Arial"/>
            </a:endParaRPr>
          </a:p>
        </p:txBody>
      </p:sp>
      <p:sp>
        <p:nvSpPr>
          <p:cNvPr id="6" name="TextBox 5"/>
          <p:cNvSpPr txBox="1"/>
          <p:nvPr/>
        </p:nvSpPr>
        <p:spPr>
          <a:xfrm>
            <a:off x="63502" y="721340"/>
            <a:ext cx="8902698" cy="830997"/>
          </a:xfrm>
          <a:prstGeom prst="rect">
            <a:avLst/>
          </a:prstGeom>
          <a:noFill/>
        </p:spPr>
        <p:txBody>
          <a:bodyPr wrap="square" rtlCol="0">
            <a:spAutoFit/>
          </a:bodyPr>
          <a:lstStyle/>
          <a:p>
            <a:pPr marL="285750" indent="-285750">
              <a:spcBef>
                <a:spcPts val="800"/>
              </a:spcBef>
              <a:buFont typeface="Arial"/>
              <a:buChar char="•"/>
            </a:pPr>
            <a:r>
              <a:rPr lang="en-US" sz="2400" dirty="0">
                <a:latin typeface="Arial"/>
                <a:cs typeface="Arial"/>
              </a:rPr>
              <a:t>I</a:t>
            </a:r>
            <a:r>
              <a:rPr lang="en-US" sz="2400" dirty="0" smtClean="0">
                <a:latin typeface="Arial"/>
                <a:cs typeface="Arial"/>
              </a:rPr>
              <a:t>ce-tethered platforms (WHOI) for measurements of ocean physical variables combined </a:t>
            </a:r>
            <a:r>
              <a:rPr lang="en-US" sz="2400" dirty="0">
                <a:latin typeface="Arial"/>
                <a:cs typeface="Arial"/>
              </a:rPr>
              <a:t>w</a:t>
            </a:r>
            <a:r>
              <a:rPr lang="en-US" sz="2400" dirty="0" smtClean="0">
                <a:latin typeface="Arial"/>
                <a:cs typeface="Arial"/>
              </a:rPr>
              <a:t>ith biogeochemical sensors</a:t>
            </a:r>
          </a:p>
        </p:txBody>
      </p:sp>
      <p:pic>
        <p:nvPicPr>
          <p:cNvPr id="7" name="Picture 6"/>
          <p:cNvPicPr>
            <a:picLocks noChangeAspect="1"/>
          </p:cNvPicPr>
          <p:nvPr/>
        </p:nvPicPr>
        <p:blipFill>
          <a:blip r:embed="rId2"/>
          <a:stretch>
            <a:fillRect/>
          </a:stretch>
        </p:blipFill>
        <p:spPr>
          <a:xfrm>
            <a:off x="63501" y="1642349"/>
            <a:ext cx="2209799" cy="4411899"/>
          </a:xfrm>
          <a:prstGeom prst="rect">
            <a:avLst/>
          </a:prstGeom>
        </p:spPr>
      </p:pic>
      <p:pic>
        <p:nvPicPr>
          <p:cNvPr id="8" name="Picture 7"/>
          <p:cNvPicPr>
            <a:picLocks noChangeAspect="1"/>
          </p:cNvPicPr>
          <p:nvPr/>
        </p:nvPicPr>
        <p:blipFill>
          <a:blip r:embed="rId3"/>
          <a:stretch>
            <a:fillRect/>
          </a:stretch>
        </p:blipFill>
        <p:spPr>
          <a:xfrm>
            <a:off x="2362200" y="1679698"/>
            <a:ext cx="2590667" cy="2633137"/>
          </a:xfrm>
          <a:prstGeom prst="rect">
            <a:avLst/>
          </a:prstGeom>
        </p:spPr>
      </p:pic>
      <p:sp>
        <p:nvSpPr>
          <p:cNvPr id="9" name="TextBox 8"/>
          <p:cNvSpPr txBox="1"/>
          <p:nvPr/>
        </p:nvSpPr>
        <p:spPr>
          <a:xfrm>
            <a:off x="2362200" y="4860390"/>
            <a:ext cx="6756399" cy="1938992"/>
          </a:xfrm>
          <a:prstGeom prst="rect">
            <a:avLst/>
          </a:prstGeom>
          <a:noFill/>
        </p:spPr>
        <p:txBody>
          <a:bodyPr wrap="square" rtlCol="0">
            <a:spAutoFit/>
          </a:bodyPr>
          <a:lstStyle/>
          <a:p>
            <a:r>
              <a:rPr lang="en-US" sz="2000" dirty="0" smtClean="0">
                <a:latin typeface="Arial"/>
                <a:cs typeface="Arial"/>
              </a:rPr>
              <a:t>Proposed sensors:</a:t>
            </a:r>
          </a:p>
          <a:p>
            <a:pPr marL="285750" indent="-285750">
              <a:buFont typeface="Arial"/>
              <a:buChar char="•"/>
            </a:pPr>
            <a:r>
              <a:rPr lang="en-US" sz="2000" dirty="0" smtClean="0">
                <a:latin typeface="Arial"/>
                <a:cs typeface="Arial"/>
              </a:rPr>
              <a:t>Customized </a:t>
            </a:r>
            <a:r>
              <a:rPr lang="en-US" sz="2000" dirty="0">
                <a:latin typeface="Arial"/>
                <a:cs typeface="Arial"/>
              </a:rPr>
              <a:t>‘triplet’ </a:t>
            </a:r>
            <a:r>
              <a:rPr lang="en-US" sz="2000" dirty="0" err="1">
                <a:latin typeface="Arial"/>
                <a:cs typeface="Arial"/>
              </a:rPr>
              <a:t>fluorometer</a:t>
            </a:r>
            <a:r>
              <a:rPr lang="en-US" sz="2000" dirty="0">
                <a:latin typeface="Arial"/>
                <a:cs typeface="Arial"/>
              </a:rPr>
              <a:t> </a:t>
            </a:r>
            <a:r>
              <a:rPr lang="en-US" sz="2000" dirty="0" smtClean="0">
                <a:latin typeface="Arial"/>
                <a:cs typeface="Arial"/>
              </a:rPr>
              <a:t>to </a:t>
            </a:r>
            <a:r>
              <a:rPr lang="en-US" sz="2000" dirty="0">
                <a:latin typeface="Arial"/>
                <a:cs typeface="Arial"/>
              </a:rPr>
              <a:t>measure chlorophyll fluorescence</a:t>
            </a:r>
            <a:r>
              <a:rPr lang="en-US" sz="2000" dirty="0" smtClean="0">
                <a:latin typeface="Arial"/>
                <a:cs typeface="Arial"/>
              </a:rPr>
              <a:t>, dissolved </a:t>
            </a:r>
            <a:r>
              <a:rPr lang="en-US" sz="2000" dirty="0">
                <a:latin typeface="Arial"/>
                <a:cs typeface="Arial"/>
              </a:rPr>
              <a:t>organic matter fluorescence, and </a:t>
            </a:r>
            <a:r>
              <a:rPr lang="en-US" sz="2000" dirty="0" smtClean="0">
                <a:latin typeface="Arial"/>
                <a:cs typeface="Arial"/>
              </a:rPr>
              <a:t>optical scatter</a:t>
            </a:r>
          </a:p>
          <a:p>
            <a:pPr marL="285750" indent="-285750">
              <a:buFont typeface="Arial"/>
              <a:buChar char="•"/>
            </a:pPr>
            <a:r>
              <a:rPr lang="en-US" sz="2000" dirty="0" smtClean="0">
                <a:latin typeface="Arial"/>
                <a:cs typeface="Arial"/>
              </a:rPr>
              <a:t>Radiometer </a:t>
            </a:r>
            <a:r>
              <a:rPr lang="en-US" sz="2000" dirty="0">
                <a:latin typeface="Arial"/>
                <a:cs typeface="Arial"/>
              </a:rPr>
              <a:t>(light levels)</a:t>
            </a:r>
          </a:p>
          <a:p>
            <a:pPr marL="285750" indent="-285750">
              <a:buFont typeface="Arial"/>
              <a:buChar char="•"/>
            </a:pPr>
            <a:r>
              <a:rPr lang="en-US" sz="2000" dirty="0" smtClean="0">
                <a:latin typeface="Arial"/>
                <a:cs typeface="Arial"/>
              </a:rPr>
              <a:t>Copper </a:t>
            </a:r>
            <a:r>
              <a:rPr lang="en-US" sz="2000" dirty="0">
                <a:latin typeface="Arial"/>
                <a:cs typeface="Arial"/>
              </a:rPr>
              <a:t>shutter: for </a:t>
            </a:r>
            <a:r>
              <a:rPr lang="en-US" sz="2000" dirty="0" err="1" smtClean="0">
                <a:latin typeface="Arial"/>
                <a:cs typeface="Arial"/>
              </a:rPr>
              <a:t>biofouling</a:t>
            </a:r>
            <a:endParaRPr lang="en-US" sz="2000" dirty="0">
              <a:latin typeface="Arial"/>
              <a:cs typeface="Arial"/>
            </a:endParaRPr>
          </a:p>
        </p:txBody>
      </p:sp>
      <p:pic>
        <p:nvPicPr>
          <p:cNvPr id="11" name="Picture 10"/>
          <p:cNvPicPr>
            <a:picLocks noChangeAspect="1"/>
          </p:cNvPicPr>
          <p:nvPr/>
        </p:nvPicPr>
        <p:blipFill>
          <a:blip r:embed="rId4"/>
          <a:stretch>
            <a:fillRect/>
          </a:stretch>
        </p:blipFill>
        <p:spPr>
          <a:xfrm>
            <a:off x="5029574" y="1694286"/>
            <a:ext cx="3809625" cy="2618549"/>
          </a:xfrm>
          <a:prstGeom prst="rect">
            <a:avLst/>
          </a:prstGeom>
        </p:spPr>
      </p:pic>
      <p:sp>
        <p:nvSpPr>
          <p:cNvPr id="12" name="TextBox 11"/>
          <p:cNvSpPr txBox="1"/>
          <p:nvPr/>
        </p:nvSpPr>
        <p:spPr>
          <a:xfrm>
            <a:off x="399196" y="5686920"/>
            <a:ext cx="1672253" cy="338554"/>
          </a:xfrm>
          <a:prstGeom prst="rect">
            <a:avLst/>
          </a:prstGeom>
          <a:noFill/>
        </p:spPr>
        <p:txBody>
          <a:bodyPr wrap="none" rtlCol="0">
            <a:spAutoFit/>
          </a:bodyPr>
          <a:lstStyle/>
          <a:p>
            <a:r>
              <a:rPr lang="en-US" sz="1600" dirty="0" smtClean="0"/>
              <a:t>Toole et al., 2011</a:t>
            </a:r>
          </a:p>
        </p:txBody>
      </p:sp>
      <p:sp>
        <p:nvSpPr>
          <p:cNvPr id="10" name="TextBox 9"/>
          <p:cNvSpPr txBox="1"/>
          <p:nvPr/>
        </p:nvSpPr>
        <p:spPr>
          <a:xfrm>
            <a:off x="5029574" y="3976727"/>
            <a:ext cx="3410617" cy="307777"/>
          </a:xfrm>
          <a:prstGeom prst="rect">
            <a:avLst/>
          </a:prstGeom>
          <a:noFill/>
        </p:spPr>
        <p:txBody>
          <a:bodyPr wrap="square" rtlCol="0">
            <a:spAutoFit/>
          </a:bodyPr>
          <a:lstStyle/>
          <a:p>
            <a:r>
              <a:rPr lang="en-US" sz="1400" dirty="0" smtClean="0"/>
              <a:t>Laney et al., 2014, 2015</a:t>
            </a:r>
          </a:p>
        </p:txBody>
      </p:sp>
    </p:spTree>
    <p:extLst>
      <p:ext uri="{BB962C8B-B14F-4D97-AF65-F5344CB8AC3E}">
        <p14:creationId xmlns:p14="http://schemas.microsoft.com/office/powerpoint/2010/main" val="8448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8050" y="1"/>
            <a:ext cx="8395750" cy="698499"/>
          </a:xfrm>
        </p:spPr>
        <p:txBody>
          <a:bodyPr>
            <a:normAutofit fontScale="90000"/>
          </a:bodyPr>
          <a:lstStyle/>
          <a:p>
            <a:r>
              <a:rPr lang="nb-NO" dirty="0" smtClean="0"/>
              <a:t>Active </a:t>
            </a:r>
            <a:r>
              <a:rPr lang="en-US" dirty="0">
                <a:latin typeface="Arial"/>
                <a:cs typeface="Arial"/>
              </a:rPr>
              <a:t>Ice-Tethered </a:t>
            </a:r>
            <a:r>
              <a:rPr lang="en-US" dirty="0" smtClean="0">
                <a:latin typeface="Arial"/>
                <a:cs typeface="Arial"/>
              </a:rPr>
              <a:t>Platforms</a:t>
            </a:r>
            <a:endParaRPr lang="nb-NO" dirty="0"/>
          </a:p>
        </p:txBody>
      </p:sp>
      <p:pic>
        <p:nvPicPr>
          <p:cNvPr id="4" name="Picture 3"/>
          <p:cNvPicPr>
            <a:picLocks noChangeAspect="1"/>
          </p:cNvPicPr>
          <p:nvPr/>
        </p:nvPicPr>
        <p:blipFill>
          <a:blip r:embed="rId2"/>
          <a:stretch>
            <a:fillRect/>
          </a:stretch>
        </p:blipFill>
        <p:spPr>
          <a:xfrm>
            <a:off x="139700" y="876300"/>
            <a:ext cx="4373638" cy="3657600"/>
          </a:xfrm>
          <a:prstGeom prst="rect">
            <a:avLst/>
          </a:prstGeom>
        </p:spPr>
      </p:pic>
      <p:sp>
        <p:nvSpPr>
          <p:cNvPr id="5" name="TextBox 4"/>
          <p:cNvSpPr txBox="1"/>
          <p:nvPr/>
        </p:nvSpPr>
        <p:spPr>
          <a:xfrm>
            <a:off x="127000" y="4449126"/>
            <a:ext cx="4386337" cy="1384995"/>
          </a:xfrm>
          <a:prstGeom prst="rect">
            <a:avLst/>
          </a:prstGeom>
          <a:solidFill>
            <a:schemeClr val="bg1"/>
          </a:solidFill>
        </p:spPr>
        <p:txBody>
          <a:bodyPr wrap="square" rtlCol="0">
            <a:spAutoFit/>
          </a:bodyPr>
          <a:lstStyle/>
          <a:p>
            <a:r>
              <a:rPr lang="en-US" sz="1400" dirty="0">
                <a:latin typeface="Arial"/>
                <a:cs typeface="Arial"/>
              </a:rPr>
              <a:t>Latest locations of all active ITPs. Systems that are presently providing location and profile data are in yellow, those that are providing locations only (profiler status uncertain) are in cyan, and those that have not transmitted data for over one month are plotted in gray</a:t>
            </a:r>
            <a:r>
              <a:rPr lang="en-US" sz="1400" dirty="0"/>
              <a:t>.</a:t>
            </a:r>
            <a:endParaRPr lang="nb-NO" sz="1400" dirty="0"/>
          </a:p>
        </p:txBody>
      </p:sp>
      <p:pic>
        <p:nvPicPr>
          <p:cNvPr id="6" name="Picture 5"/>
          <p:cNvPicPr>
            <a:picLocks noChangeAspect="1"/>
          </p:cNvPicPr>
          <p:nvPr/>
        </p:nvPicPr>
        <p:blipFill>
          <a:blip r:embed="rId3"/>
          <a:stretch>
            <a:fillRect/>
          </a:stretch>
        </p:blipFill>
        <p:spPr>
          <a:xfrm>
            <a:off x="4571905" y="882650"/>
            <a:ext cx="4486413" cy="3651250"/>
          </a:xfrm>
          <a:prstGeom prst="rect">
            <a:avLst/>
          </a:prstGeom>
        </p:spPr>
      </p:pic>
      <p:sp>
        <p:nvSpPr>
          <p:cNvPr id="7" name="TextBox 6"/>
          <p:cNvSpPr txBox="1"/>
          <p:nvPr/>
        </p:nvSpPr>
        <p:spPr>
          <a:xfrm>
            <a:off x="4618939" y="4602943"/>
            <a:ext cx="4366062" cy="338554"/>
          </a:xfrm>
          <a:prstGeom prst="rect">
            <a:avLst/>
          </a:prstGeom>
          <a:solidFill>
            <a:srgbClr val="FFFFFF"/>
          </a:solidFill>
        </p:spPr>
        <p:txBody>
          <a:bodyPr wrap="square" rtlCol="0">
            <a:spAutoFit/>
          </a:bodyPr>
          <a:lstStyle/>
          <a:p>
            <a:r>
              <a:rPr lang="nb-NO" sz="1600" dirty="0" err="1" smtClean="0">
                <a:latin typeface="Arial"/>
                <a:cs typeface="Arial"/>
              </a:rPr>
              <a:t>Trajectory</a:t>
            </a:r>
            <a:r>
              <a:rPr lang="nb-NO" sz="1600" dirty="0" smtClean="0">
                <a:latin typeface="Arial"/>
                <a:cs typeface="Arial"/>
              </a:rPr>
              <a:t> </a:t>
            </a:r>
            <a:r>
              <a:rPr lang="nb-NO" sz="1600" dirty="0" err="1" smtClean="0">
                <a:latin typeface="Arial"/>
                <a:cs typeface="Arial"/>
              </a:rPr>
              <a:t>of</a:t>
            </a:r>
            <a:r>
              <a:rPr lang="nb-NO" sz="1600" dirty="0" smtClean="0">
                <a:latin typeface="Arial"/>
                <a:cs typeface="Arial"/>
              </a:rPr>
              <a:t> ITP95 from April 2017 </a:t>
            </a:r>
            <a:endParaRPr lang="nb-NO" sz="1600" dirty="0">
              <a:latin typeface="Arial"/>
              <a:cs typeface="Arial"/>
            </a:endParaRPr>
          </a:p>
        </p:txBody>
      </p:sp>
      <p:sp>
        <p:nvSpPr>
          <p:cNvPr id="8" name="TextBox 7"/>
          <p:cNvSpPr txBox="1"/>
          <p:nvPr/>
        </p:nvSpPr>
        <p:spPr>
          <a:xfrm>
            <a:off x="3276600" y="6413500"/>
            <a:ext cx="3769162" cy="307777"/>
          </a:xfrm>
          <a:prstGeom prst="rect">
            <a:avLst/>
          </a:prstGeom>
          <a:noFill/>
        </p:spPr>
        <p:txBody>
          <a:bodyPr wrap="square" rtlCol="0">
            <a:spAutoFit/>
          </a:bodyPr>
          <a:lstStyle/>
          <a:p>
            <a:r>
              <a:rPr lang="nb-NO" sz="1400" dirty="0">
                <a:latin typeface="Arial"/>
                <a:cs typeface="Arial"/>
              </a:rPr>
              <a:t>http://</a:t>
            </a:r>
            <a:r>
              <a:rPr lang="nb-NO" sz="1400" dirty="0" err="1">
                <a:latin typeface="Arial"/>
                <a:cs typeface="Arial"/>
              </a:rPr>
              <a:t>www.whoi.edu</a:t>
            </a:r>
            <a:r>
              <a:rPr lang="nb-NO" sz="1400" dirty="0">
                <a:latin typeface="Arial"/>
                <a:cs typeface="Arial"/>
              </a:rPr>
              <a:t>/</a:t>
            </a:r>
            <a:r>
              <a:rPr lang="nb-NO" sz="1400" dirty="0" err="1">
                <a:latin typeface="Arial"/>
                <a:cs typeface="Arial"/>
              </a:rPr>
              <a:t>website</a:t>
            </a:r>
            <a:r>
              <a:rPr lang="nb-NO" sz="1400" dirty="0">
                <a:latin typeface="Arial"/>
                <a:cs typeface="Arial"/>
              </a:rPr>
              <a:t>/</a:t>
            </a:r>
            <a:r>
              <a:rPr lang="nb-NO" sz="1400" dirty="0" err="1">
                <a:latin typeface="Arial"/>
                <a:cs typeface="Arial"/>
              </a:rPr>
              <a:t>itp</a:t>
            </a:r>
            <a:r>
              <a:rPr lang="nb-NO" sz="1400" dirty="0">
                <a:latin typeface="Arial"/>
                <a:cs typeface="Arial"/>
              </a:rPr>
              <a:t>/</a:t>
            </a:r>
            <a:r>
              <a:rPr lang="nb-NO" sz="1400" dirty="0" err="1">
                <a:latin typeface="Arial"/>
                <a:cs typeface="Arial"/>
              </a:rPr>
              <a:t>overview</a:t>
            </a:r>
            <a:endParaRPr lang="nb-NO" sz="1400" dirty="0">
              <a:latin typeface="Arial"/>
              <a:cs typeface="Arial"/>
            </a:endParaRPr>
          </a:p>
        </p:txBody>
      </p:sp>
    </p:spTree>
    <p:extLst>
      <p:ext uri="{BB962C8B-B14F-4D97-AF65-F5344CB8AC3E}">
        <p14:creationId xmlns:p14="http://schemas.microsoft.com/office/powerpoint/2010/main" val="21702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8050" y="0"/>
            <a:ext cx="8395750" cy="713015"/>
          </a:xfrm>
        </p:spPr>
        <p:txBody>
          <a:bodyPr/>
          <a:lstStyle/>
          <a:p>
            <a:r>
              <a:rPr lang="nb-NO" sz="3600" dirty="0" smtClean="0"/>
              <a:t>IPT95: </a:t>
            </a:r>
            <a:r>
              <a:rPr lang="nb-NO" sz="3600" dirty="0" err="1" smtClean="0"/>
              <a:t>Temperature</a:t>
            </a:r>
            <a:r>
              <a:rPr lang="nb-NO" sz="3600" dirty="0" smtClean="0"/>
              <a:t> and </a:t>
            </a:r>
            <a:r>
              <a:rPr lang="nb-NO" sz="3600" dirty="0" err="1" smtClean="0"/>
              <a:t>salinity</a:t>
            </a:r>
            <a:r>
              <a:rPr lang="nb-NO" sz="3600" dirty="0" smtClean="0"/>
              <a:t> </a:t>
            </a:r>
            <a:endParaRPr lang="nb-NO" dirty="0"/>
          </a:p>
        </p:txBody>
      </p:sp>
      <p:pic>
        <p:nvPicPr>
          <p:cNvPr id="4" name="Picture 3"/>
          <p:cNvPicPr>
            <a:picLocks noChangeAspect="1"/>
          </p:cNvPicPr>
          <p:nvPr/>
        </p:nvPicPr>
        <p:blipFill>
          <a:blip r:embed="rId2"/>
          <a:stretch>
            <a:fillRect/>
          </a:stretch>
        </p:blipFill>
        <p:spPr>
          <a:xfrm>
            <a:off x="418050" y="734785"/>
            <a:ext cx="7659150" cy="2770079"/>
          </a:xfrm>
          <a:prstGeom prst="rect">
            <a:avLst/>
          </a:prstGeom>
        </p:spPr>
      </p:pic>
      <p:pic>
        <p:nvPicPr>
          <p:cNvPr id="5" name="Picture 4"/>
          <p:cNvPicPr>
            <a:picLocks noChangeAspect="1"/>
          </p:cNvPicPr>
          <p:nvPr/>
        </p:nvPicPr>
        <p:blipFill>
          <a:blip r:embed="rId3"/>
          <a:stretch>
            <a:fillRect/>
          </a:stretch>
        </p:blipFill>
        <p:spPr>
          <a:xfrm>
            <a:off x="381000" y="3670300"/>
            <a:ext cx="7696200" cy="2791186"/>
          </a:xfrm>
          <a:prstGeom prst="rect">
            <a:avLst/>
          </a:prstGeom>
        </p:spPr>
      </p:pic>
      <p:sp>
        <p:nvSpPr>
          <p:cNvPr id="6" name="TextBox 5"/>
          <p:cNvSpPr txBox="1"/>
          <p:nvPr/>
        </p:nvSpPr>
        <p:spPr>
          <a:xfrm>
            <a:off x="3302000" y="2667000"/>
            <a:ext cx="2057400" cy="461665"/>
          </a:xfrm>
          <a:prstGeom prst="rect">
            <a:avLst/>
          </a:prstGeom>
          <a:noFill/>
        </p:spPr>
        <p:txBody>
          <a:bodyPr wrap="square" rtlCol="0">
            <a:spAutoFit/>
          </a:bodyPr>
          <a:lstStyle/>
          <a:p>
            <a:r>
              <a:rPr lang="nb-NO" sz="2400" dirty="0" err="1" smtClean="0">
                <a:latin typeface="Arial"/>
                <a:cs typeface="Arial"/>
              </a:rPr>
              <a:t>Temperature</a:t>
            </a:r>
            <a:endParaRPr lang="nb-NO" sz="2400" dirty="0">
              <a:latin typeface="Arial"/>
              <a:cs typeface="Arial"/>
            </a:endParaRPr>
          </a:p>
        </p:txBody>
      </p:sp>
      <p:sp>
        <p:nvSpPr>
          <p:cNvPr id="7" name="TextBox 6"/>
          <p:cNvSpPr txBox="1"/>
          <p:nvPr/>
        </p:nvSpPr>
        <p:spPr>
          <a:xfrm>
            <a:off x="3060700" y="5257800"/>
            <a:ext cx="2057400" cy="461665"/>
          </a:xfrm>
          <a:prstGeom prst="rect">
            <a:avLst/>
          </a:prstGeom>
          <a:noFill/>
        </p:spPr>
        <p:txBody>
          <a:bodyPr wrap="square" rtlCol="0">
            <a:spAutoFit/>
          </a:bodyPr>
          <a:lstStyle/>
          <a:p>
            <a:pPr algn="ctr"/>
            <a:r>
              <a:rPr lang="nb-NO" sz="2400" dirty="0" err="1" smtClean="0">
                <a:latin typeface="Arial"/>
                <a:cs typeface="Arial"/>
              </a:rPr>
              <a:t>Salinity</a:t>
            </a:r>
            <a:endParaRPr lang="nb-NO" sz="2400" dirty="0">
              <a:latin typeface="Arial"/>
              <a:cs typeface="Arial"/>
            </a:endParaRPr>
          </a:p>
        </p:txBody>
      </p:sp>
      <p:sp>
        <p:nvSpPr>
          <p:cNvPr id="8" name="TextBox 7"/>
          <p:cNvSpPr txBox="1"/>
          <p:nvPr/>
        </p:nvSpPr>
        <p:spPr>
          <a:xfrm>
            <a:off x="2676564" y="6498629"/>
            <a:ext cx="3769162" cy="307777"/>
          </a:xfrm>
          <a:prstGeom prst="rect">
            <a:avLst/>
          </a:prstGeom>
          <a:noFill/>
        </p:spPr>
        <p:txBody>
          <a:bodyPr wrap="square" rtlCol="0">
            <a:spAutoFit/>
          </a:bodyPr>
          <a:lstStyle/>
          <a:p>
            <a:r>
              <a:rPr lang="nb-NO" sz="1400" dirty="0">
                <a:latin typeface="Arial"/>
                <a:cs typeface="Arial"/>
              </a:rPr>
              <a:t>http://</a:t>
            </a:r>
            <a:r>
              <a:rPr lang="nb-NO" sz="1400" dirty="0" err="1">
                <a:latin typeface="Arial"/>
                <a:cs typeface="Arial"/>
              </a:rPr>
              <a:t>www.whoi.edu</a:t>
            </a:r>
            <a:r>
              <a:rPr lang="nb-NO" sz="1400" dirty="0">
                <a:latin typeface="Arial"/>
                <a:cs typeface="Arial"/>
              </a:rPr>
              <a:t>/</a:t>
            </a:r>
            <a:r>
              <a:rPr lang="nb-NO" sz="1400" dirty="0" err="1">
                <a:latin typeface="Arial"/>
                <a:cs typeface="Arial"/>
              </a:rPr>
              <a:t>website</a:t>
            </a:r>
            <a:r>
              <a:rPr lang="nb-NO" sz="1400" dirty="0">
                <a:latin typeface="Arial"/>
                <a:cs typeface="Arial"/>
              </a:rPr>
              <a:t>/</a:t>
            </a:r>
            <a:r>
              <a:rPr lang="nb-NO" sz="1400" dirty="0" err="1">
                <a:latin typeface="Arial"/>
                <a:cs typeface="Arial"/>
              </a:rPr>
              <a:t>itp</a:t>
            </a:r>
            <a:r>
              <a:rPr lang="nb-NO" sz="1400" dirty="0">
                <a:latin typeface="Arial"/>
                <a:cs typeface="Arial"/>
              </a:rPr>
              <a:t>/</a:t>
            </a:r>
            <a:r>
              <a:rPr lang="nb-NO" sz="1400" dirty="0" err="1">
                <a:latin typeface="Arial"/>
                <a:cs typeface="Arial"/>
              </a:rPr>
              <a:t>overview</a:t>
            </a:r>
            <a:endParaRPr lang="nb-NO" sz="1400" dirty="0">
              <a:latin typeface="Arial"/>
              <a:cs typeface="Arial"/>
            </a:endParaRPr>
          </a:p>
        </p:txBody>
      </p:sp>
    </p:spTree>
    <p:extLst>
      <p:ext uri="{BB962C8B-B14F-4D97-AF65-F5344CB8AC3E}">
        <p14:creationId xmlns:p14="http://schemas.microsoft.com/office/powerpoint/2010/main" val="770220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44492"/>
            <a:ext cx="9144000" cy="618669"/>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800"/>
              </a:spcBef>
            </a:pPr>
            <a:r>
              <a:rPr lang="en-US" sz="3200" dirty="0" smtClean="0">
                <a:effectLst/>
                <a:latin typeface="Arial"/>
                <a:cs typeface="Arial"/>
              </a:rPr>
              <a:t>Ice Mass Balance buoys</a:t>
            </a:r>
            <a:endParaRPr lang="en-US" sz="3200" dirty="0">
              <a:effectLst/>
              <a:latin typeface="Arial"/>
              <a:cs typeface="Arial"/>
            </a:endParaRPr>
          </a:p>
        </p:txBody>
      </p:sp>
      <p:sp>
        <p:nvSpPr>
          <p:cNvPr id="9" name="TextBox 8"/>
          <p:cNvSpPr txBox="1"/>
          <p:nvPr/>
        </p:nvSpPr>
        <p:spPr>
          <a:xfrm>
            <a:off x="1196751" y="4823778"/>
            <a:ext cx="7302499" cy="1631216"/>
          </a:xfrm>
          <a:prstGeom prst="rect">
            <a:avLst/>
          </a:prstGeom>
          <a:noFill/>
        </p:spPr>
        <p:txBody>
          <a:bodyPr wrap="square" rtlCol="0">
            <a:spAutoFit/>
          </a:bodyPr>
          <a:lstStyle/>
          <a:p>
            <a:pPr marL="342900" indent="-342900">
              <a:buFont typeface="Arial"/>
              <a:buChar char="•"/>
            </a:pPr>
            <a:r>
              <a:rPr lang="nb-NO" sz="2000" dirty="0" smtClean="0">
                <a:latin typeface="Arial"/>
                <a:cs typeface="Arial"/>
              </a:rPr>
              <a:t>SIMBA </a:t>
            </a:r>
            <a:r>
              <a:rPr lang="nb-NO" sz="2000" dirty="0" err="1">
                <a:latin typeface="Arial"/>
                <a:cs typeface="Arial"/>
              </a:rPr>
              <a:t>measures</a:t>
            </a:r>
            <a:r>
              <a:rPr lang="nb-NO" sz="2000" dirty="0">
                <a:latin typeface="Arial"/>
                <a:cs typeface="Arial"/>
              </a:rPr>
              <a:t> </a:t>
            </a:r>
            <a:r>
              <a:rPr lang="nb-NO" sz="2000" dirty="0" err="1">
                <a:latin typeface="Arial"/>
                <a:cs typeface="Arial"/>
              </a:rPr>
              <a:t>high</a:t>
            </a:r>
            <a:r>
              <a:rPr lang="nb-NO" sz="2000" dirty="0">
                <a:latin typeface="Arial"/>
                <a:cs typeface="Arial"/>
              </a:rPr>
              <a:t> </a:t>
            </a:r>
            <a:r>
              <a:rPr lang="nb-NO" sz="2000" dirty="0" err="1">
                <a:latin typeface="Arial"/>
                <a:cs typeface="Arial"/>
              </a:rPr>
              <a:t>resolution</a:t>
            </a:r>
            <a:r>
              <a:rPr lang="nb-NO" sz="2000" dirty="0">
                <a:latin typeface="Arial"/>
                <a:cs typeface="Arial"/>
              </a:rPr>
              <a:t> </a:t>
            </a:r>
            <a:r>
              <a:rPr lang="nb-NO" sz="2000" dirty="0" err="1">
                <a:latin typeface="Arial"/>
                <a:cs typeface="Arial"/>
              </a:rPr>
              <a:t>temperature</a:t>
            </a:r>
            <a:r>
              <a:rPr lang="nb-NO" sz="2000" dirty="0">
                <a:latin typeface="Arial"/>
                <a:cs typeface="Arial"/>
              </a:rPr>
              <a:t> </a:t>
            </a:r>
            <a:r>
              <a:rPr lang="nb-NO" sz="2000" dirty="0" err="1">
                <a:latin typeface="Arial"/>
                <a:cs typeface="Arial"/>
              </a:rPr>
              <a:t>profiles</a:t>
            </a:r>
            <a:r>
              <a:rPr lang="nb-NO" sz="2000" dirty="0">
                <a:latin typeface="Arial"/>
                <a:cs typeface="Arial"/>
              </a:rPr>
              <a:t> in air-</a:t>
            </a:r>
            <a:r>
              <a:rPr lang="nb-NO" sz="2000" dirty="0" err="1">
                <a:latin typeface="Arial"/>
                <a:cs typeface="Arial"/>
              </a:rPr>
              <a:t>snow</a:t>
            </a:r>
            <a:r>
              <a:rPr lang="nb-NO" sz="2000" dirty="0">
                <a:latin typeface="Arial"/>
                <a:cs typeface="Arial"/>
              </a:rPr>
              <a:t>-</a:t>
            </a:r>
            <a:r>
              <a:rPr lang="nb-NO" sz="2000" dirty="0" err="1">
                <a:latin typeface="Arial"/>
                <a:cs typeface="Arial"/>
              </a:rPr>
              <a:t>ice</a:t>
            </a:r>
            <a:r>
              <a:rPr lang="nb-NO" sz="2000" dirty="0">
                <a:latin typeface="Arial"/>
                <a:cs typeface="Arial"/>
              </a:rPr>
              <a:t>-water. </a:t>
            </a:r>
            <a:endParaRPr lang="nb-NO" sz="2000" dirty="0" smtClean="0">
              <a:latin typeface="Arial"/>
              <a:cs typeface="Arial"/>
            </a:endParaRPr>
          </a:p>
          <a:p>
            <a:pPr marL="342900" indent="-342900">
              <a:buFont typeface="Arial"/>
              <a:buChar char="•"/>
            </a:pPr>
            <a:r>
              <a:rPr lang="nb-NO" sz="2000" dirty="0" smtClean="0">
                <a:latin typeface="Arial"/>
                <a:cs typeface="Arial"/>
              </a:rPr>
              <a:t>Interface </a:t>
            </a:r>
            <a:r>
              <a:rPr lang="nb-NO" sz="2000" dirty="0" err="1">
                <a:latin typeface="Arial"/>
                <a:cs typeface="Arial"/>
              </a:rPr>
              <a:t>detection</a:t>
            </a:r>
            <a:r>
              <a:rPr lang="nb-NO" sz="2000" dirty="0">
                <a:latin typeface="Arial"/>
                <a:cs typeface="Arial"/>
              </a:rPr>
              <a:t> </a:t>
            </a:r>
            <a:r>
              <a:rPr lang="nb-NO" sz="2000" dirty="0" err="1">
                <a:latin typeface="Arial"/>
                <a:cs typeface="Arial"/>
              </a:rPr>
              <a:t>based</a:t>
            </a:r>
            <a:r>
              <a:rPr lang="nb-NO" sz="2000" dirty="0">
                <a:latin typeface="Arial"/>
                <a:cs typeface="Arial"/>
              </a:rPr>
              <a:t> </a:t>
            </a:r>
            <a:r>
              <a:rPr lang="nb-NO" sz="2000" dirty="0" err="1">
                <a:latin typeface="Arial"/>
                <a:cs typeface="Arial"/>
              </a:rPr>
              <a:t>on</a:t>
            </a:r>
            <a:r>
              <a:rPr lang="nb-NO" sz="2000" dirty="0">
                <a:latin typeface="Arial"/>
                <a:cs typeface="Arial"/>
              </a:rPr>
              <a:t> </a:t>
            </a:r>
            <a:r>
              <a:rPr lang="nb-NO" sz="2000" dirty="0" err="1">
                <a:latin typeface="Arial"/>
                <a:cs typeface="Arial"/>
              </a:rPr>
              <a:t>temperature</a:t>
            </a:r>
            <a:r>
              <a:rPr lang="nb-NO" sz="2000" dirty="0">
                <a:latin typeface="Arial"/>
                <a:cs typeface="Arial"/>
              </a:rPr>
              <a:t> </a:t>
            </a:r>
            <a:r>
              <a:rPr lang="nb-NO" sz="2000" dirty="0" err="1">
                <a:latin typeface="Arial"/>
                <a:cs typeface="Arial"/>
              </a:rPr>
              <a:t>profile</a:t>
            </a:r>
            <a:r>
              <a:rPr lang="nb-NO" sz="2000" dirty="0">
                <a:latin typeface="Arial"/>
                <a:cs typeface="Arial"/>
              </a:rPr>
              <a:t>. </a:t>
            </a:r>
            <a:endParaRPr lang="nb-NO" sz="2000" dirty="0" smtClean="0">
              <a:latin typeface="Arial"/>
              <a:cs typeface="Arial"/>
            </a:endParaRPr>
          </a:p>
          <a:p>
            <a:pPr marL="342900" indent="-342900">
              <a:buFont typeface="Arial"/>
              <a:buChar char="•"/>
            </a:pPr>
            <a:r>
              <a:rPr lang="nb-NO" sz="2000" dirty="0" err="1" smtClean="0">
                <a:latin typeface="Arial"/>
                <a:cs typeface="Arial"/>
              </a:rPr>
              <a:t>Temperature</a:t>
            </a:r>
            <a:r>
              <a:rPr lang="nb-NO" sz="2000" dirty="0" smtClean="0">
                <a:latin typeface="Arial"/>
                <a:cs typeface="Arial"/>
              </a:rPr>
              <a:t> </a:t>
            </a:r>
            <a:r>
              <a:rPr lang="nb-NO" sz="2000" dirty="0">
                <a:latin typeface="Arial"/>
                <a:cs typeface="Arial"/>
              </a:rPr>
              <a:t>rises </a:t>
            </a:r>
            <a:r>
              <a:rPr lang="nb-NO" sz="2000" dirty="0" err="1">
                <a:latin typeface="Arial"/>
                <a:cs typeface="Arial"/>
              </a:rPr>
              <a:t>differently</a:t>
            </a:r>
            <a:r>
              <a:rPr lang="nb-NO" sz="2000" dirty="0">
                <a:latin typeface="Arial"/>
                <a:cs typeface="Arial"/>
              </a:rPr>
              <a:t> in air, </a:t>
            </a:r>
            <a:r>
              <a:rPr lang="nb-NO" sz="2000" dirty="0" err="1">
                <a:latin typeface="Arial"/>
                <a:cs typeface="Arial"/>
              </a:rPr>
              <a:t>snow</a:t>
            </a:r>
            <a:r>
              <a:rPr lang="nb-NO" sz="2000" dirty="0">
                <a:latin typeface="Arial"/>
                <a:cs typeface="Arial"/>
              </a:rPr>
              <a:t>, </a:t>
            </a:r>
            <a:r>
              <a:rPr lang="nb-NO" sz="2000" dirty="0" err="1">
                <a:latin typeface="Arial"/>
                <a:cs typeface="Arial"/>
              </a:rPr>
              <a:t>ice</a:t>
            </a:r>
            <a:r>
              <a:rPr lang="nb-NO" sz="2000" dirty="0">
                <a:latin typeface="Arial"/>
                <a:cs typeface="Arial"/>
              </a:rPr>
              <a:t>, water in </a:t>
            </a:r>
            <a:r>
              <a:rPr lang="nb-NO" sz="2000" dirty="0" err="1">
                <a:latin typeface="Arial"/>
                <a:cs typeface="Arial"/>
              </a:rPr>
              <a:t>response</a:t>
            </a:r>
            <a:r>
              <a:rPr lang="nb-NO" sz="2000" dirty="0">
                <a:latin typeface="Arial"/>
                <a:cs typeface="Arial"/>
              </a:rPr>
              <a:t> to SIMBA </a:t>
            </a:r>
            <a:r>
              <a:rPr lang="nb-NO" sz="2000" dirty="0" err="1">
                <a:latin typeface="Arial"/>
                <a:cs typeface="Arial"/>
              </a:rPr>
              <a:t>daily</a:t>
            </a:r>
            <a:r>
              <a:rPr lang="nb-NO" sz="2000" dirty="0">
                <a:latin typeface="Arial"/>
                <a:cs typeface="Arial"/>
              </a:rPr>
              <a:t> </a:t>
            </a:r>
            <a:r>
              <a:rPr lang="nb-NO" sz="2000" dirty="0" err="1">
                <a:latin typeface="Arial"/>
                <a:cs typeface="Arial"/>
              </a:rPr>
              <a:t>heating</a:t>
            </a:r>
            <a:r>
              <a:rPr lang="nb-NO" sz="2000" dirty="0">
                <a:latin typeface="Arial"/>
                <a:cs typeface="Arial"/>
              </a:rPr>
              <a:t> </a:t>
            </a:r>
            <a:r>
              <a:rPr lang="nb-NO" sz="2000" dirty="0" err="1">
                <a:latin typeface="Arial"/>
                <a:cs typeface="Arial"/>
              </a:rPr>
              <a:t>cycles</a:t>
            </a:r>
            <a:r>
              <a:rPr lang="nb-NO" sz="2000" dirty="0">
                <a:latin typeface="Arial"/>
                <a:cs typeface="Arial"/>
              </a:rPr>
              <a:t>. </a:t>
            </a:r>
          </a:p>
        </p:txBody>
      </p:sp>
      <p:pic>
        <p:nvPicPr>
          <p:cNvPr id="2" name="Picture 1"/>
          <p:cNvPicPr>
            <a:picLocks noChangeAspect="1"/>
          </p:cNvPicPr>
          <p:nvPr/>
        </p:nvPicPr>
        <p:blipFill>
          <a:blip r:embed="rId2"/>
          <a:stretch>
            <a:fillRect/>
          </a:stretch>
        </p:blipFill>
        <p:spPr>
          <a:xfrm>
            <a:off x="0" y="663161"/>
            <a:ext cx="9144000" cy="4002573"/>
          </a:xfrm>
          <a:prstGeom prst="rect">
            <a:avLst/>
          </a:prstGeom>
        </p:spPr>
      </p:pic>
      <p:sp>
        <p:nvSpPr>
          <p:cNvPr id="10" name="TextBox 9"/>
          <p:cNvSpPr txBox="1"/>
          <p:nvPr/>
        </p:nvSpPr>
        <p:spPr>
          <a:xfrm>
            <a:off x="3459709" y="4073624"/>
            <a:ext cx="2102891" cy="369332"/>
          </a:xfrm>
          <a:prstGeom prst="rect">
            <a:avLst/>
          </a:prstGeom>
          <a:noFill/>
        </p:spPr>
        <p:txBody>
          <a:bodyPr wrap="square" rtlCol="0">
            <a:spAutoFit/>
          </a:bodyPr>
          <a:lstStyle/>
          <a:p>
            <a:r>
              <a:rPr lang="en-US" dirty="0" smtClean="0">
                <a:solidFill>
                  <a:srgbClr val="FFFFFF"/>
                </a:solidFill>
                <a:latin typeface="Arial"/>
                <a:cs typeface="Arial"/>
              </a:rPr>
              <a:t>Cheng et al, 2015</a:t>
            </a:r>
          </a:p>
        </p:txBody>
      </p:sp>
    </p:spTree>
    <p:extLst>
      <p:ext uri="{BB962C8B-B14F-4D97-AF65-F5344CB8AC3E}">
        <p14:creationId xmlns:p14="http://schemas.microsoft.com/office/powerpoint/2010/main" val="392361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613"/>
            <a:ext cx="8229600" cy="665162"/>
          </a:xfrm>
        </p:spPr>
        <p:txBody>
          <a:bodyPr>
            <a:noAutofit/>
          </a:bodyPr>
          <a:lstStyle/>
          <a:p>
            <a:r>
              <a:rPr lang="nb-NO" sz="3200" dirty="0" err="1" smtClean="0"/>
              <a:t>Examples</a:t>
            </a:r>
            <a:r>
              <a:rPr lang="nb-NO" sz="3200" dirty="0" smtClean="0"/>
              <a:t> </a:t>
            </a:r>
            <a:r>
              <a:rPr lang="nb-NO" sz="3200" dirty="0" err="1" smtClean="0"/>
              <a:t>of</a:t>
            </a:r>
            <a:r>
              <a:rPr lang="nb-NO" sz="3200" dirty="0" smtClean="0"/>
              <a:t> data from </a:t>
            </a:r>
            <a:r>
              <a:rPr lang="nb-NO" sz="3200" dirty="0" err="1" smtClean="0"/>
              <a:t>Ice</a:t>
            </a:r>
            <a:r>
              <a:rPr lang="nb-NO" sz="3200" dirty="0" smtClean="0"/>
              <a:t> Mass Balance </a:t>
            </a:r>
            <a:r>
              <a:rPr lang="nb-NO" sz="3200" dirty="0" err="1" smtClean="0"/>
              <a:t>buoys</a:t>
            </a:r>
            <a:endParaRPr lang="nb-NO" sz="3200" dirty="0"/>
          </a:p>
        </p:txBody>
      </p:sp>
      <p:pic>
        <p:nvPicPr>
          <p:cNvPr id="4" name="Picture 3"/>
          <p:cNvPicPr>
            <a:picLocks noChangeAspect="1"/>
          </p:cNvPicPr>
          <p:nvPr/>
        </p:nvPicPr>
        <p:blipFill>
          <a:blip r:embed="rId2"/>
          <a:stretch>
            <a:fillRect/>
          </a:stretch>
        </p:blipFill>
        <p:spPr>
          <a:xfrm>
            <a:off x="0" y="1498600"/>
            <a:ext cx="9144000" cy="3576484"/>
          </a:xfrm>
          <a:prstGeom prst="rect">
            <a:avLst/>
          </a:prstGeom>
        </p:spPr>
      </p:pic>
      <p:pic>
        <p:nvPicPr>
          <p:cNvPr id="5" name="Picture 4"/>
          <p:cNvPicPr>
            <a:picLocks noChangeAspect="1"/>
          </p:cNvPicPr>
          <p:nvPr/>
        </p:nvPicPr>
        <p:blipFill>
          <a:blip r:embed="rId3"/>
          <a:stretch>
            <a:fillRect/>
          </a:stretch>
        </p:blipFill>
        <p:spPr>
          <a:xfrm>
            <a:off x="4533900" y="1422400"/>
            <a:ext cx="4610100" cy="3632200"/>
          </a:xfrm>
          <a:prstGeom prst="rect">
            <a:avLst/>
          </a:prstGeom>
        </p:spPr>
      </p:pic>
      <p:sp>
        <p:nvSpPr>
          <p:cNvPr id="6" name="TextBox 5"/>
          <p:cNvSpPr txBox="1"/>
          <p:nvPr/>
        </p:nvSpPr>
        <p:spPr>
          <a:xfrm>
            <a:off x="457200" y="5156200"/>
            <a:ext cx="3403600" cy="369332"/>
          </a:xfrm>
          <a:prstGeom prst="rect">
            <a:avLst/>
          </a:prstGeom>
          <a:solidFill>
            <a:srgbClr val="FFFFFF"/>
          </a:solidFill>
        </p:spPr>
        <p:txBody>
          <a:bodyPr wrap="square" rtlCol="0">
            <a:spAutoFit/>
          </a:bodyPr>
          <a:lstStyle/>
          <a:p>
            <a:pPr algn="ctr"/>
            <a:r>
              <a:rPr lang="nb-NO" sz="1800" dirty="0" err="1" smtClean="0"/>
              <a:t>Snow</a:t>
            </a:r>
            <a:r>
              <a:rPr lang="nb-NO" sz="1800" dirty="0" smtClean="0"/>
              <a:t> and </a:t>
            </a:r>
            <a:r>
              <a:rPr lang="nb-NO" sz="1800" dirty="0" err="1" smtClean="0"/>
              <a:t>ice</a:t>
            </a:r>
            <a:r>
              <a:rPr lang="nb-NO" sz="1800" dirty="0" smtClean="0"/>
              <a:t> </a:t>
            </a:r>
            <a:r>
              <a:rPr lang="nb-NO" sz="1800" dirty="0" err="1" smtClean="0"/>
              <a:t>temperature</a:t>
            </a:r>
            <a:r>
              <a:rPr lang="nb-NO" sz="1800" dirty="0" smtClean="0"/>
              <a:t> </a:t>
            </a:r>
            <a:endParaRPr lang="nb-NO" sz="1800" dirty="0"/>
          </a:p>
        </p:txBody>
      </p:sp>
      <p:sp>
        <p:nvSpPr>
          <p:cNvPr id="7" name="TextBox 6"/>
          <p:cNvSpPr txBox="1"/>
          <p:nvPr/>
        </p:nvSpPr>
        <p:spPr>
          <a:xfrm>
            <a:off x="4406900" y="5156200"/>
            <a:ext cx="4419600" cy="646331"/>
          </a:xfrm>
          <a:prstGeom prst="rect">
            <a:avLst/>
          </a:prstGeom>
          <a:solidFill>
            <a:srgbClr val="FFFFFF"/>
          </a:solidFill>
        </p:spPr>
        <p:txBody>
          <a:bodyPr wrap="square" rtlCol="0">
            <a:spAutoFit/>
          </a:bodyPr>
          <a:lstStyle/>
          <a:p>
            <a:pPr algn="ctr"/>
            <a:r>
              <a:rPr lang="nb-NO" sz="1800" dirty="0" err="1" smtClean="0">
                <a:solidFill>
                  <a:srgbClr val="000000"/>
                </a:solidFill>
              </a:rPr>
              <a:t>Upper</a:t>
            </a:r>
            <a:r>
              <a:rPr lang="nb-NO" sz="1800" dirty="0" smtClean="0">
                <a:solidFill>
                  <a:srgbClr val="000000"/>
                </a:solidFill>
              </a:rPr>
              <a:t>:  </a:t>
            </a:r>
            <a:r>
              <a:rPr lang="nb-NO" sz="1800" dirty="0" err="1" smtClean="0">
                <a:solidFill>
                  <a:srgbClr val="000000"/>
                </a:solidFill>
              </a:rPr>
              <a:t>Snow</a:t>
            </a:r>
            <a:r>
              <a:rPr lang="nb-NO" sz="1800" dirty="0" smtClean="0">
                <a:solidFill>
                  <a:srgbClr val="000000"/>
                </a:solidFill>
              </a:rPr>
              <a:t> </a:t>
            </a:r>
            <a:r>
              <a:rPr lang="nb-NO" sz="1800" dirty="0" err="1" smtClean="0">
                <a:solidFill>
                  <a:srgbClr val="000000"/>
                </a:solidFill>
              </a:rPr>
              <a:t>temperature</a:t>
            </a:r>
            <a:r>
              <a:rPr lang="nb-NO" sz="1800" dirty="0" smtClean="0">
                <a:solidFill>
                  <a:srgbClr val="000000"/>
                </a:solidFill>
              </a:rPr>
              <a:t> and </a:t>
            </a:r>
            <a:r>
              <a:rPr lang="nb-NO" sz="1800" dirty="0" err="1" smtClean="0">
                <a:solidFill>
                  <a:srgbClr val="000000"/>
                </a:solidFill>
              </a:rPr>
              <a:t>thickness</a:t>
            </a:r>
            <a:endParaRPr lang="nb-NO" sz="1800" dirty="0" smtClean="0">
              <a:solidFill>
                <a:srgbClr val="000000"/>
              </a:solidFill>
            </a:endParaRPr>
          </a:p>
          <a:p>
            <a:pPr algn="ctr"/>
            <a:r>
              <a:rPr lang="nb-NO" sz="1800" dirty="0" err="1" smtClean="0">
                <a:solidFill>
                  <a:srgbClr val="000000"/>
                </a:solidFill>
              </a:rPr>
              <a:t>Lower</a:t>
            </a:r>
            <a:r>
              <a:rPr lang="nb-NO" sz="1800" dirty="0" smtClean="0">
                <a:solidFill>
                  <a:srgbClr val="000000"/>
                </a:solidFill>
              </a:rPr>
              <a:t>: </a:t>
            </a:r>
            <a:r>
              <a:rPr lang="nb-NO" sz="1800" dirty="0" err="1" smtClean="0">
                <a:solidFill>
                  <a:srgbClr val="000000"/>
                </a:solidFill>
              </a:rPr>
              <a:t>Ice</a:t>
            </a:r>
            <a:r>
              <a:rPr lang="nb-NO" sz="1800" dirty="0" smtClean="0">
                <a:solidFill>
                  <a:srgbClr val="000000"/>
                </a:solidFill>
              </a:rPr>
              <a:t> </a:t>
            </a:r>
            <a:r>
              <a:rPr lang="nb-NO" sz="1800" dirty="0" err="1" smtClean="0">
                <a:solidFill>
                  <a:srgbClr val="000000"/>
                </a:solidFill>
              </a:rPr>
              <a:t>temperature</a:t>
            </a:r>
            <a:r>
              <a:rPr lang="nb-NO" sz="1800" dirty="0" smtClean="0">
                <a:solidFill>
                  <a:srgbClr val="000000"/>
                </a:solidFill>
              </a:rPr>
              <a:t> </a:t>
            </a:r>
            <a:r>
              <a:rPr lang="nb-NO" sz="1600" dirty="0" smtClean="0">
                <a:solidFill>
                  <a:srgbClr val="000000"/>
                </a:solidFill>
              </a:rPr>
              <a:t>and </a:t>
            </a:r>
            <a:r>
              <a:rPr lang="nb-NO" sz="1600" dirty="0" err="1" smtClean="0">
                <a:solidFill>
                  <a:srgbClr val="000000"/>
                </a:solidFill>
              </a:rPr>
              <a:t>thickness</a:t>
            </a:r>
            <a:r>
              <a:rPr lang="nb-NO" sz="1600" dirty="0" smtClean="0">
                <a:solidFill>
                  <a:srgbClr val="000000"/>
                </a:solidFill>
              </a:rPr>
              <a:t> </a:t>
            </a:r>
            <a:endParaRPr lang="nb-NO" sz="1600" dirty="0">
              <a:solidFill>
                <a:srgbClr val="000000"/>
              </a:solidFill>
            </a:endParaRPr>
          </a:p>
        </p:txBody>
      </p:sp>
      <p:sp>
        <p:nvSpPr>
          <p:cNvPr id="8" name="TextBox 7"/>
          <p:cNvSpPr txBox="1"/>
          <p:nvPr/>
        </p:nvSpPr>
        <p:spPr>
          <a:xfrm>
            <a:off x="4813300" y="6184900"/>
            <a:ext cx="3403600" cy="369332"/>
          </a:xfrm>
          <a:prstGeom prst="rect">
            <a:avLst/>
          </a:prstGeom>
          <a:noFill/>
        </p:spPr>
        <p:txBody>
          <a:bodyPr wrap="square" rtlCol="0">
            <a:spAutoFit/>
          </a:bodyPr>
          <a:lstStyle/>
          <a:p>
            <a:pPr algn="ctr"/>
            <a:r>
              <a:rPr lang="nb-NO" sz="1800" dirty="0" smtClean="0"/>
              <a:t>Ref. B. Cheng et al., 2015</a:t>
            </a:r>
            <a:endParaRPr lang="nb-NO" sz="1800" dirty="0"/>
          </a:p>
        </p:txBody>
      </p:sp>
    </p:spTree>
    <p:extLst>
      <p:ext uri="{BB962C8B-B14F-4D97-AF65-F5344CB8AC3E}">
        <p14:creationId xmlns:p14="http://schemas.microsoft.com/office/powerpoint/2010/main" val="369232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274636"/>
            <a:ext cx="4676373" cy="6583363"/>
          </a:xfrm>
          <a:prstGeom prst="rect">
            <a:avLst/>
          </a:prstGeom>
        </p:spPr>
      </p:pic>
      <p:sp>
        <p:nvSpPr>
          <p:cNvPr id="5" name="TextBox 4"/>
          <p:cNvSpPr txBox="1"/>
          <p:nvPr/>
        </p:nvSpPr>
        <p:spPr>
          <a:xfrm>
            <a:off x="490819" y="5775523"/>
            <a:ext cx="3705440" cy="861774"/>
          </a:xfrm>
          <a:prstGeom prst="rect">
            <a:avLst/>
          </a:prstGeom>
          <a:noFill/>
        </p:spPr>
        <p:txBody>
          <a:bodyPr wrap="square" rtlCol="0">
            <a:spAutoFit/>
          </a:bodyPr>
          <a:lstStyle/>
          <a:p>
            <a:r>
              <a:rPr lang="en-US" sz="1600" dirty="0" smtClean="0"/>
              <a:t>The map shows the </a:t>
            </a:r>
            <a:r>
              <a:rPr lang="en-US" sz="1600" dirty="0" err="1" smtClean="0"/>
              <a:t>Xuelong</a:t>
            </a:r>
            <a:r>
              <a:rPr lang="en-US" sz="1600" dirty="0" smtClean="0"/>
              <a:t> trajectory </a:t>
            </a:r>
            <a:r>
              <a:rPr lang="en-US" sz="1600" dirty="0"/>
              <a:t>from 20 July until 12 September </a:t>
            </a:r>
            <a:r>
              <a:rPr lang="en-US" sz="1600" dirty="0" smtClean="0"/>
              <a:t>2017.</a:t>
            </a:r>
            <a:endParaRPr lang="en-US" sz="1600" dirty="0"/>
          </a:p>
          <a:p>
            <a:endParaRPr lang="nb-NO" dirty="0"/>
          </a:p>
        </p:txBody>
      </p:sp>
      <p:sp>
        <p:nvSpPr>
          <p:cNvPr id="2" name="Title 1"/>
          <p:cNvSpPr>
            <a:spLocks noGrp="1"/>
          </p:cNvSpPr>
          <p:nvPr>
            <p:ph type="title"/>
          </p:nvPr>
        </p:nvSpPr>
        <p:spPr>
          <a:xfrm>
            <a:off x="0" y="17796"/>
            <a:ext cx="9143999" cy="1223600"/>
          </a:xfrm>
          <a:solidFill>
            <a:schemeClr val="bg1"/>
          </a:solidFill>
        </p:spPr>
        <p:txBody>
          <a:bodyPr>
            <a:noAutofit/>
          </a:bodyPr>
          <a:lstStyle/>
          <a:p>
            <a:r>
              <a:rPr lang="nb-NO" sz="3200" dirty="0" smtClean="0"/>
              <a:t>CHINARE 2017 </a:t>
            </a:r>
            <a:r>
              <a:rPr lang="nb-NO" sz="3200" dirty="0" err="1" smtClean="0"/>
              <a:t>expedition</a:t>
            </a:r>
            <a:r>
              <a:rPr lang="nb-NO" sz="3200" dirty="0" smtClean="0"/>
              <a:t> </a:t>
            </a:r>
            <a:r>
              <a:rPr lang="nb-NO" sz="3200" dirty="0" err="1" smtClean="0"/>
              <a:t>trajectory</a:t>
            </a:r>
            <a:endParaRPr lang="nb-NO" sz="3200" dirty="0"/>
          </a:p>
        </p:txBody>
      </p:sp>
      <p:sp>
        <p:nvSpPr>
          <p:cNvPr id="8" name="TextBox 7"/>
          <p:cNvSpPr txBox="1"/>
          <p:nvPr/>
        </p:nvSpPr>
        <p:spPr>
          <a:xfrm>
            <a:off x="6328252" y="4925973"/>
            <a:ext cx="2562442" cy="369332"/>
          </a:xfrm>
          <a:prstGeom prst="rect">
            <a:avLst/>
          </a:prstGeom>
          <a:noFill/>
        </p:spPr>
        <p:txBody>
          <a:bodyPr wrap="square" rtlCol="0">
            <a:spAutoFit/>
          </a:bodyPr>
          <a:lstStyle/>
          <a:p>
            <a:pPr algn="r"/>
            <a:r>
              <a:rPr lang="nb-NO" dirty="0" smtClean="0">
                <a:solidFill>
                  <a:schemeClr val="tx2"/>
                </a:solidFill>
              </a:rPr>
              <a:t>Copyright © PRIC</a:t>
            </a:r>
            <a:endParaRPr lang="nb-NO" dirty="0">
              <a:solidFill>
                <a:schemeClr val="tx2"/>
              </a:solidFill>
            </a:endParaRPr>
          </a:p>
        </p:txBody>
      </p:sp>
      <p:grpSp>
        <p:nvGrpSpPr>
          <p:cNvPr id="3" name="Group 2"/>
          <p:cNvGrpSpPr/>
          <p:nvPr/>
        </p:nvGrpSpPr>
        <p:grpSpPr>
          <a:xfrm>
            <a:off x="4011059" y="1441160"/>
            <a:ext cx="5076317" cy="3276082"/>
            <a:chOff x="318036" y="3281852"/>
            <a:chExt cx="5076317" cy="3276082"/>
          </a:xfrm>
        </p:grpSpPr>
        <p:pic>
          <p:nvPicPr>
            <p:cNvPr id="7" name="Picture 6" descr="attach202"/>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318036" y="3281852"/>
              <a:ext cx="5076317" cy="327608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8036" y="3313419"/>
              <a:ext cx="1551700" cy="1446550"/>
            </a:xfrm>
            <a:prstGeom prst="rect">
              <a:avLst/>
            </a:prstGeom>
            <a:noFill/>
          </p:spPr>
          <p:txBody>
            <a:bodyPr wrap="square" rtlCol="0">
              <a:spAutoFit/>
            </a:bodyPr>
            <a:lstStyle/>
            <a:p>
              <a:r>
                <a:rPr kumimoji="1" lang="en-US" altLang="zh-CN" sz="1100" b="1" dirty="0" smtClean="0">
                  <a:solidFill>
                    <a:srgbClr val="FFFFFF"/>
                  </a:solidFill>
                </a:rPr>
                <a:t>Length: 167 m</a:t>
              </a:r>
            </a:p>
            <a:p>
              <a:r>
                <a:rPr kumimoji="1" lang="en-US" altLang="zh-CN" sz="1100" b="1" dirty="0" smtClean="0">
                  <a:solidFill>
                    <a:srgbClr val="FFFFFF"/>
                  </a:solidFill>
                </a:rPr>
                <a:t>Max. breadth: 22.6 m</a:t>
              </a:r>
            </a:p>
            <a:p>
              <a:r>
                <a:rPr kumimoji="1" lang="en-US" altLang="zh-CN" sz="1100" b="1" dirty="0" smtClean="0">
                  <a:solidFill>
                    <a:srgbClr val="FFFFFF"/>
                  </a:solidFill>
                </a:rPr>
                <a:t>Power max. 13200 KW</a:t>
              </a:r>
            </a:p>
            <a:p>
              <a:r>
                <a:rPr kumimoji="1" lang="en-US" altLang="zh-CN" sz="1100" b="1" dirty="0" smtClean="0">
                  <a:solidFill>
                    <a:srgbClr val="FFFFFF"/>
                  </a:solidFill>
                </a:rPr>
                <a:t>Displacement: 21000 t</a:t>
              </a:r>
            </a:p>
            <a:p>
              <a:r>
                <a:rPr kumimoji="1" lang="en-US" altLang="zh-CN" sz="1100" b="1" dirty="0" smtClean="0">
                  <a:solidFill>
                    <a:srgbClr val="FFFFFF"/>
                  </a:solidFill>
                </a:rPr>
                <a:t>Max. Speed: 17.9 nm/h</a:t>
              </a:r>
            </a:p>
            <a:p>
              <a:r>
                <a:rPr kumimoji="1" lang="en-US" altLang="zh-CN" sz="1100" b="1" dirty="0" smtClean="0">
                  <a:solidFill>
                    <a:srgbClr val="FFFFFF"/>
                  </a:solidFill>
                </a:rPr>
                <a:t>Ice-breaking: 1.5 nm/h</a:t>
              </a:r>
            </a:p>
            <a:p>
              <a:r>
                <a:rPr kumimoji="1" lang="en-US" altLang="zh-CN" sz="1100" b="1" dirty="0" smtClean="0">
                  <a:solidFill>
                    <a:srgbClr val="FFFFFF"/>
                  </a:solidFill>
                </a:rPr>
                <a:t>Personal berth: 120</a:t>
              </a:r>
            </a:p>
            <a:p>
              <a:r>
                <a:rPr kumimoji="1" lang="en-US" altLang="zh-CN" sz="1100" b="1" dirty="0" smtClean="0">
                  <a:solidFill>
                    <a:srgbClr val="FFFFFF"/>
                  </a:solidFill>
                </a:rPr>
                <a:t>Lift capability: 100 t</a:t>
              </a:r>
              <a:endParaRPr kumimoji="1" lang="en-US" altLang="zh-CN" sz="1100" b="1" dirty="0">
                <a:solidFill>
                  <a:srgbClr val="FFFFFF"/>
                </a:solidFill>
              </a:endParaRPr>
            </a:p>
          </p:txBody>
        </p:sp>
        <p:sp>
          <p:nvSpPr>
            <p:cNvPr id="10" name="矩形 2"/>
            <p:cNvSpPr>
              <a:spLocks noChangeArrowheads="1"/>
            </p:cNvSpPr>
            <p:nvPr/>
          </p:nvSpPr>
          <p:spPr bwMode="auto">
            <a:xfrm>
              <a:off x="2032859" y="6009489"/>
              <a:ext cx="333985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kumimoji="1" lang="en-US" altLang="zh-CN" sz="1050" b="1" dirty="0">
                  <a:solidFill>
                    <a:srgbClr val="FFFF00"/>
                  </a:solidFill>
                </a:rPr>
                <a:t>Made in Ukraine in 1993 and renovated in China in 2007</a:t>
              </a:r>
            </a:p>
          </p:txBody>
        </p:sp>
      </p:grpSp>
    </p:spTree>
    <p:extLst>
      <p:ext uri="{BB962C8B-B14F-4D97-AF65-F5344CB8AC3E}">
        <p14:creationId xmlns:p14="http://schemas.microsoft.com/office/powerpoint/2010/main" val="1913016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nb-NO" sz="3200" dirty="0" smtClean="0"/>
              <a:t>Drift </a:t>
            </a:r>
            <a:r>
              <a:rPr lang="nb-NO" sz="3200" dirty="0" err="1" smtClean="0"/>
              <a:t>of</a:t>
            </a:r>
            <a:r>
              <a:rPr lang="nb-NO" sz="3200" dirty="0" smtClean="0"/>
              <a:t> SIMBA </a:t>
            </a:r>
            <a:r>
              <a:rPr lang="nb-NO" sz="3200" dirty="0" err="1" smtClean="0"/>
              <a:t>buoys</a:t>
            </a:r>
            <a:r>
              <a:rPr lang="nb-NO" sz="3200" dirty="0" smtClean="0"/>
              <a:t> August – September 2017</a:t>
            </a:r>
            <a:endParaRPr lang="nb-NO" sz="3200" dirty="0"/>
          </a:p>
        </p:txBody>
      </p:sp>
      <p:pic>
        <p:nvPicPr>
          <p:cNvPr id="4" name="Picture 3" descr="SIMBA2017-drift-20171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04" y="1128731"/>
            <a:ext cx="7316132" cy="4180844"/>
          </a:xfrm>
          <a:prstGeom prst="rect">
            <a:avLst/>
          </a:prstGeom>
        </p:spPr>
      </p:pic>
      <p:sp>
        <p:nvSpPr>
          <p:cNvPr id="3" name="TextBox 2"/>
          <p:cNvSpPr txBox="1"/>
          <p:nvPr/>
        </p:nvSpPr>
        <p:spPr>
          <a:xfrm>
            <a:off x="1427076" y="5504963"/>
            <a:ext cx="6293413" cy="1200329"/>
          </a:xfrm>
          <a:prstGeom prst="rect">
            <a:avLst/>
          </a:prstGeom>
          <a:noFill/>
        </p:spPr>
        <p:txBody>
          <a:bodyPr wrap="square" rtlCol="0">
            <a:spAutoFit/>
          </a:bodyPr>
          <a:lstStyle/>
          <a:p>
            <a:r>
              <a:rPr lang="nb-NO" dirty="0" err="1" smtClean="0"/>
              <a:t>Deployed</a:t>
            </a:r>
            <a:r>
              <a:rPr lang="nb-NO" dirty="0" smtClean="0"/>
              <a:t> SIMBA </a:t>
            </a:r>
            <a:r>
              <a:rPr lang="nb-NO" dirty="0" err="1" smtClean="0"/>
              <a:t>buoys</a:t>
            </a:r>
            <a:r>
              <a:rPr lang="nb-NO" dirty="0" smtClean="0"/>
              <a:t> in East </a:t>
            </a:r>
            <a:r>
              <a:rPr lang="nb-NO" dirty="0" err="1" smtClean="0"/>
              <a:t>Siberian</a:t>
            </a:r>
            <a:r>
              <a:rPr lang="nb-NO" dirty="0" smtClean="0"/>
              <a:t> Sea/</a:t>
            </a:r>
            <a:r>
              <a:rPr lang="nb-NO" dirty="0" err="1" smtClean="0"/>
              <a:t>Chukchi</a:t>
            </a:r>
            <a:r>
              <a:rPr lang="nb-NO" dirty="0" smtClean="0"/>
              <a:t> Sea  during </a:t>
            </a:r>
            <a:r>
              <a:rPr lang="nb-NO" dirty="0" err="1" smtClean="0"/>
              <a:t>the</a:t>
            </a:r>
            <a:r>
              <a:rPr lang="nb-NO" dirty="0" smtClean="0"/>
              <a:t> CHINARE 2017 </a:t>
            </a:r>
            <a:r>
              <a:rPr lang="nb-NO" dirty="0" err="1" smtClean="0"/>
              <a:t>expedition</a:t>
            </a:r>
            <a:r>
              <a:rPr lang="nb-NO" dirty="0" smtClean="0"/>
              <a:t>.  </a:t>
            </a:r>
            <a:r>
              <a:rPr lang="nb-NO" dirty="0" err="1" smtClean="0"/>
              <a:t>Trajectories</a:t>
            </a:r>
            <a:r>
              <a:rPr lang="nb-NO" dirty="0" smtClean="0"/>
              <a:t> shows </a:t>
            </a:r>
            <a:r>
              <a:rPr lang="nb-NO" dirty="0" err="1" smtClean="0"/>
              <a:t>the</a:t>
            </a:r>
            <a:r>
              <a:rPr lang="nb-NO" dirty="0" smtClean="0"/>
              <a:t> drift from 09 August to 13 </a:t>
            </a:r>
            <a:r>
              <a:rPr lang="nb-NO" dirty="0" err="1" smtClean="0"/>
              <a:t>Oct</a:t>
            </a:r>
            <a:r>
              <a:rPr lang="nb-NO" dirty="0" smtClean="0"/>
              <a:t> 2017. </a:t>
            </a:r>
            <a:r>
              <a:rPr lang="nb-NO" dirty="0" err="1" smtClean="0"/>
              <a:t>Asterixes</a:t>
            </a:r>
            <a:r>
              <a:rPr lang="nb-NO" dirty="0" smtClean="0"/>
              <a:t> </a:t>
            </a:r>
            <a:r>
              <a:rPr lang="nb-NO" dirty="0" err="1" smtClean="0"/>
              <a:t>indicate</a:t>
            </a:r>
            <a:r>
              <a:rPr lang="nb-NO" dirty="0" smtClean="0"/>
              <a:t> </a:t>
            </a:r>
            <a:r>
              <a:rPr lang="nb-NO" dirty="0" err="1" smtClean="0"/>
              <a:t>the</a:t>
            </a:r>
            <a:r>
              <a:rPr lang="nb-NO" dirty="0" smtClean="0"/>
              <a:t> </a:t>
            </a:r>
            <a:r>
              <a:rPr lang="nb-NO" dirty="0" err="1" smtClean="0"/>
              <a:t>starting</a:t>
            </a:r>
            <a:r>
              <a:rPr lang="nb-NO" dirty="0" smtClean="0"/>
              <a:t> </a:t>
            </a:r>
            <a:r>
              <a:rPr lang="nb-NO" dirty="0" err="1" smtClean="0"/>
              <a:t>points</a:t>
            </a:r>
            <a:r>
              <a:rPr lang="nb-NO" dirty="0" smtClean="0"/>
              <a:t>. </a:t>
            </a:r>
            <a:r>
              <a:rPr lang="nb-NO" dirty="0" err="1" smtClean="0"/>
              <a:t>Map</a:t>
            </a:r>
            <a:r>
              <a:rPr lang="nb-NO" dirty="0" smtClean="0"/>
              <a:t> </a:t>
            </a:r>
            <a:r>
              <a:rPr lang="nb-NO" dirty="0" err="1" smtClean="0"/>
              <a:t>provided</a:t>
            </a:r>
            <a:r>
              <a:rPr lang="nb-NO" dirty="0" smtClean="0"/>
              <a:t> by NMEFC. </a:t>
            </a:r>
            <a:endParaRPr lang="nb-NO" dirty="0"/>
          </a:p>
        </p:txBody>
      </p:sp>
    </p:spTree>
    <p:extLst>
      <p:ext uri="{BB962C8B-B14F-4D97-AF65-F5344CB8AC3E}">
        <p14:creationId xmlns:p14="http://schemas.microsoft.com/office/powerpoint/2010/main" val="3480223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3" name="Groupe 2"/>
          <p:cNvGrpSpPr>
            <a:grpSpLocks noChangeAspect="1"/>
          </p:cNvGrpSpPr>
          <p:nvPr/>
        </p:nvGrpSpPr>
        <p:grpSpPr bwMode="auto">
          <a:xfrm>
            <a:off x="112889" y="1578333"/>
            <a:ext cx="9532933" cy="5251445"/>
            <a:chOff x="1361191" y="1648282"/>
            <a:chExt cx="8940559" cy="4912407"/>
          </a:xfrm>
        </p:grpSpPr>
        <p:pic>
          <p:nvPicPr>
            <p:cNvPr id="19251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1191" y="1980259"/>
              <a:ext cx="1076320" cy="398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Image 7"/>
            <p:cNvPicPr>
              <a:picLocks noChangeAspect="1"/>
            </p:cNvPicPr>
            <p:nvPr/>
          </p:nvPicPr>
          <p:blipFill>
            <a:blip r:embed="rId3">
              <a:extLst>
                <a:ext uri="{28A0092B-C50C-407E-A947-70E740481C1C}">
                  <a14:useLocalDpi xmlns:a14="http://schemas.microsoft.com/office/drawing/2010/main" val="0"/>
                </a:ext>
              </a:extLst>
            </a:blip>
            <a:srcRect l="6876" b="-792"/>
            <a:stretch>
              <a:fillRect/>
            </a:stretch>
          </p:blipFill>
          <p:spPr bwMode="auto">
            <a:xfrm>
              <a:off x="7046143" y="2641880"/>
              <a:ext cx="2715491" cy="391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2523985" y="1648282"/>
              <a:ext cx="7777765" cy="3771572"/>
            </a:xfrm>
            <a:prstGeom prst="rect">
              <a:avLst/>
            </a:prstGeom>
            <a:noFill/>
          </p:spPr>
          <p:txBody>
            <a:bodyPr>
              <a:spAutoFit/>
            </a:bodyPr>
            <a:lstStyle/>
            <a:p>
              <a:pPr>
                <a:defRPr/>
              </a:pPr>
              <a:endParaRPr lang="en-US" sz="1600" dirty="0">
                <a:latin typeface="GT Pressura" panose="020B0604020202020204" pitchFamily="50" charset="0"/>
                <a:cs typeface="Arial" panose="020B0604020202020204" pitchFamily="34" charset="0"/>
              </a:endParaRPr>
            </a:p>
            <a:p>
              <a:pPr>
                <a:defRPr/>
              </a:pPr>
              <a:endParaRPr lang="en-US" sz="1600" dirty="0">
                <a:latin typeface="GT Pressura" panose="020B0604020202020204" pitchFamily="50" charset="0"/>
                <a:cs typeface="Arial" panose="020B0604020202020204" pitchFamily="34" charset="0"/>
              </a:endParaRPr>
            </a:p>
            <a:p>
              <a:pPr>
                <a:defRPr/>
              </a:pPr>
              <a:r>
                <a:rPr lang="en-US" sz="1600" dirty="0">
                  <a:latin typeface="GT Pressura" panose="020B0604020202020204" pitchFamily="50" charset="0"/>
                  <a:cs typeface="Arial" panose="020B0604020202020204" pitchFamily="34" charset="0"/>
                </a:rPr>
                <a:t>19* Argo NKE** floats equipped with a bio-geochemical payload</a:t>
              </a:r>
            </a:p>
            <a:p>
              <a:pPr>
                <a:defRPr/>
              </a:pPr>
              <a:r>
                <a:rPr lang="fr-FR" sz="1600" dirty="0" smtClean="0">
                  <a:latin typeface="GT Pressura" panose="020B0604020202020204" pitchFamily="50" charset="0"/>
                  <a:cs typeface="Arial" panose="020B0604020202020204" pitchFamily="34" charset="0"/>
                </a:rPr>
                <a:t>-     O2 </a:t>
              </a:r>
              <a:r>
                <a:rPr lang="fr-FR" sz="1600" dirty="0" err="1" smtClean="0">
                  <a:latin typeface="GT Pressura" panose="020B0604020202020204" pitchFamily="50" charset="0"/>
                  <a:cs typeface="Arial" panose="020B0604020202020204" pitchFamily="34" charset="0"/>
                </a:rPr>
                <a:t>Aanderaa</a:t>
              </a:r>
              <a:r>
                <a:rPr lang="fr-FR" sz="1600" dirty="0" smtClean="0">
                  <a:latin typeface="GT Pressura" panose="020B0604020202020204" pitchFamily="50" charset="0"/>
                  <a:cs typeface="Arial" panose="020B0604020202020204" pitchFamily="34" charset="0"/>
                </a:rPr>
                <a:t> </a:t>
              </a:r>
              <a:r>
                <a:rPr lang="fr-FR" sz="1600" dirty="0" err="1" smtClean="0">
                  <a:latin typeface="GT Pressura" panose="020B0604020202020204" pitchFamily="50" charset="0"/>
                  <a:cs typeface="Arial" panose="020B0604020202020204" pitchFamily="34" charset="0"/>
                </a:rPr>
                <a:t>optod</a:t>
              </a:r>
              <a:endParaRPr lang="fr-FR" sz="1600" dirty="0" smtClean="0">
                <a:latin typeface="GT Pressura" panose="020B0604020202020204" pitchFamily="50" charset="0"/>
                <a:cs typeface="Arial" panose="020B0604020202020204" pitchFamily="34" charset="0"/>
              </a:endParaRPr>
            </a:p>
            <a:p>
              <a:pPr>
                <a:defRPr/>
              </a:pPr>
              <a:r>
                <a:rPr lang="en-US" sz="1600" dirty="0" smtClean="0">
                  <a:latin typeface="GT Pressura" panose="020B0604020202020204" pitchFamily="50" charset="0"/>
                  <a:cs typeface="Arial" panose="020B0604020202020204" pitchFamily="34" charset="0"/>
                </a:rPr>
                <a:t>-     OCR-504 Ed 380, 412 and 490nm + PAR</a:t>
              </a:r>
            </a:p>
            <a:p>
              <a:pPr>
                <a:defRPr/>
              </a:pPr>
              <a:r>
                <a:rPr lang="fr-FR" sz="1600" dirty="0" smtClean="0">
                  <a:latin typeface="GT Pressura" panose="020B0604020202020204" pitchFamily="50" charset="0"/>
                  <a:cs typeface="Arial" panose="020B0604020202020204" pitchFamily="34" charset="0"/>
                </a:rPr>
                <a:t>-      ECO </a:t>
              </a:r>
              <a:r>
                <a:rPr lang="fr-FR" sz="1600" dirty="0">
                  <a:latin typeface="GT Pressura" panose="020B0604020202020204" pitchFamily="50" charset="0"/>
                  <a:cs typeface="Arial" panose="020B0604020202020204" pitchFamily="34" charset="0"/>
                </a:rPr>
                <a:t>FLBBCD: FL-</a:t>
              </a:r>
              <a:r>
                <a:rPr lang="fr-FR" sz="1600" dirty="0" err="1">
                  <a:latin typeface="GT Pressura" panose="020B0604020202020204" pitchFamily="50" charset="0"/>
                  <a:cs typeface="Arial" panose="020B0604020202020204" pitchFamily="34" charset="0"/>
                </a:rPr>
                <a:t>chl</a:t>
              </a:r>
              <a:r>
                <a:rPr lang="fr-FR" sz="1600" i="1" dirty="0" err="1">
                  <a:latin typeface="GT Pressura" panose="020B0604020202020204" pitchFamily="50" charset="0"/>
                  <a:cs typeface="Arial" panose="020B0604020202020204" pitchFamily="34" charset="0"/>
                </a:rPr>
                <a:t>a</a:t>
              </a:r>
              <a:r>
                <a:rPr lang="fr-FR" sz="1600" dirty="0">
                  <a:latin typeface="GT Pressura" panose="020B0604020202020204" pitchFamily="50" charset="0"/>
                  <a:cs typeface="Arial" panose="020B0604020202020204" pitchFamily="34" charset="0"/>
                </a:rPr>
                <a:t>, FL-CDOM , BB</a:t>
              </a:r>
            </a:p>
            <a:p>
              <a:pPr>
                <a:defRPr/>
              </a:pPr>
              <a:r>
                <a:rPr lang="fr-FR" sz="1600" dirty="0" smtClean="0">
                  <a:latin typeface="GT Pressura" panose="020B0604020202020204" pitchFamily="50" charset="0"/>
                  <a:cs typeface="Arial" panose="020B0604020202020204" pitchFamily="34" charset="0"/>
                </a:rPr>
                <a:t>-     SUNA </a:t>
              </a:r>
              <a:r>
                <a:rPr lang="fr-FR" sz="1600" dirty="0">
                  <a:latin typeface="GT Pressura" panose="020B0604020202020204" pitchFamily="50" charset="0"/>
                  <a:cs typeface="Arial" panose="020B0604020202020204" pitchFamily="34" charset="0"/>
                </a:rPr>
                <a:t>(nitrates)</a:t>
              </a:r>
            </a:p>
            <a:p>
              <a:pPr>
                <a:defRPr/>
              </a:pPr>
              <a:endParaRPr lang="fr-FR" sz="1600" dirty="0">
                <a:latin typeface="GT Pressura" panose="020B0604020202020204" pitchFamily="50" charset="0"/>
                <a:cs typeface="Arial" panose="020B0604020202020204" pitchFamily="34" charset="0"/>
              </a:endParaRPr>
            </a:p>
            <a:p>
              <a:pPr marL="285750" indent="-285750">
                <a:buFont typeface="Arial" panose="020B0604020202020204" pitchFamily="34" charset="0"/>
                <a:buChar char="•"/>
                <a:defRPr/>
              </a:pPr>
              <a:r>
                <a:rPr lang="en-US" sz="1600" dirty="0">
                  <a:latin typeface="GT Pressura" panose="020B0604020202020204" pitchFamily="50" charset="0"/>
                  <a:cs typeface="Arial" panose="020B0604020202020204" pitchFamily="34" charset="0"/>
                </a:rPr>
                <a:t>10 funded by </a:t>
              </a:r>
              <a:r>
                <a:rPr lang="en-US" sz="1600" dirty="0" err="1">
                  <a:latin typeface="GT Pressura" panose="020B0604020202020204" pitchFamily="50" charset="0"/>
                  <a:cs typeface="Arial" panose="020B0604020202020204" pitchFamily="34" charset="0"/>
                </a:rPr>
                <a:t>Equipex</a:t>
              </a:r>
              <a:r>
                <a:rPr lang="en-US" sz="1600" dirty="0">
                  <a:latin typeface="GT Pressura" panose="020B0604020202020204" pitchFamily="50" charset="0"/>
                  <a:cs typeface="Arial" panose="020B0604020202020204" pitchFamily="34" charset="0"/>
                </a:rPr>
                <a:t> NAOS</a:t>
              </a:r>
            </a:p>
            <a:p>
              <a:pPr>
                <a:defRPr/>
              </a:pPr>
              <a:r>
                <a:rPr lang="en-US" sz="1600" dirty="0">
                  <a:latin typeface="GT Pressura" panose="020B0604020202020204" pitchFamily="50" charset="0"/>
                  <a:cs typeface="Arial" panose="020B0604020202020204" pitchFamily="34" charset="0"/>
                </a:rPr>
                <a:t> </a:t>
              </a:r>
            </a:p>
            <a:p>
              <a:pPr marL="285750" indent="-285750">
                <a:buFont typeface="Arial" panose="020B0604020202020204" pitchFamily="34" charset="0"/>
                <a:buChar char="•"/>
                <a:defRPr/>
              </a:pPr>
              <a:r>
                <a:rPr lang="en-US" sz="1600" dirty="0">
                  <a:latin typeface="GT Pressura" panose="020B0604020202020204" pitchFamily="50" charset="0"/>
                  <a:cs typeface="Arial" panose="020B0604020202020204" pitchFamily="34" charset="0"/>
                </a:rPr>
                <a:t>9 funded par CFI (</a:t>
              </a:r>
              <a:r>
                <a:rPr lang="en-US" sz="1600" dirty="0" smtClean="0">
                  <a:latin typeface="GT Pressura" panose="020B0604020202020204" pitchFamily="50" charset="0"/>
                  <a:cs typeface="Arial" panose="020B0604020202020204" pitchFamily="34" charset="0"/>
                </a:rPr>
                <a:t>Can. Found. </a:t>
              </a:r>
              <a:r>
                <a:rPr lang="en-US" sz="1600" dirty="0">
                  <a:latin typeface="GT Pressura" panose="020B0604020202020204" pitchFamily="50" charset="0"/>
                  <a:cs typeface="Arial" panose="020B0604020202020204" pitchFamily="34" charset="0"/>
                </a:rPr>
                <a:t>for </a:t>
              </a:r>
              <a:r>
                <a:rPr lang="en-US" sz="1600" dirty="0" smtClean="0">
                  <a:latin typeface="GT Pressura" panose="020B0604020202020204" pitchFamily="50" charset="0"/>
                  <a:cs typeface="Arial" panose="020B0604020202020204" pitchFamily="34" charset="0"/>
                </a:rPr>
                <a:t> </a:t>
              </a:r>
              <a:r>
                <a:rPr lang="en-US" sz="1600" dirty="0">
                  <a:latin typeface="GT Pressura" panose="020B0604020202020204" pitchFamily="50" charset="0"/>
                  <a:cs typeface="Arial" panose="020B0604020202020204" pitchFamily="34" charset="0"/>
                </a:rPr>
                <a:t>Innovation) </a:t>
              </a:r>
              <a:endParaRPr lang="en-US" sz="1600" dirty="0" smtClean="0">
                <a:latin typeface="GT Pressura" panose="020B0604020202020204" pitchFamily="50" charset="0"/>
                <a:cs typeface="Arial" panose="020B0604020202020204" pitchFamily="34" charset="0"/>
              </a:endParaRPr>
            </a:p>
            <a:p>
              <a:pPr>
                <a:defRPr/>
              </a:pPr>
              <a:endParaRPr lang="en-US" sz="1600" dirty="0">
                <a:latin typeface="GT Pressura" panose="020B0604020202020204" pitchFamily="50" charset="0"/>
                <a:cs typeface="Arial" panose="020B0604020202020204" pitchFamily="34" charset="0"/>
              </a:endParaRPr>
            </a:p>
            <a:p>
              <a:pPr marL="285750" indent="-285750">
                <a:buFont typeface="Arial"/>
                <a:buChar char="•"/>
                <a:defRPr/>
              </a:pPr>
              <a:r>
                <a:rPr lang="fr-FR" sz="1600" dirty="0" err="1">
                  <a:latin typeface="Arial" panose="020B0604020202020204" pitchFamily="34" charset="0"/>
                  <a:cs typeface="Arial" panose="020B0604020202020204" pitchFamily="34" charset="0"/>
                </a:rPr>
                <a:t>Sea</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ice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detection</a:t>
              </a:r>
              <a:r>
                <a:rPr lang="fr-FR" sz="1600" dirty="0">
                  <a:latin typeface="Arial" panose="020B0604020202020204" pitchFamily="34" charset="0"/>
                  <a:cs typeface="Arial" panose="020B0604020202020204" pitchFamily="34" charset="0"/>
                </a:rPr>
                <a:t>: to </a:t>
              </a:r>
              <a:r>
                <a:rPr lang="fr-FR" sz="1600" dirty="0" err="1">
                  <a:latin typeface="Arial" panose="020B0604020202020204" pitchFamily="34" charset="0"/>
                  <a:cs typeface="Arial" panose="020B0604020202020204" pitchFamily="34" charset="0"/>
                </a:rPr>
                <a:t>prevent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float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from</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surfacing</a:t>
              </a:r>
              <a:endParaRPr lang="fr-FR" sz="1600" dirty="0">
                <a:latin typeface="Arial" panose="020B0604020202020204" pitchFamily="34" charset="0"/>
                <a:cs typeface="Arial" panose="020B0604020202020204" pitchFamily="34" charset="0"/>
              </a:endParaRPr>
            </a:p>
            <a:p>
              <a:pPr>
                <a:defRPr/>
              </a:pPr>
              <a:endParaRPr lang="en-US" sz="1600" dirty="0">
                <a:latin typeface="GT Pressura" panose="020B0604020202020204" pitchFamily="50" charset="0"/>
                <a:cs typeface="Arial" panose="020B0604020202020204" pitchFamily="34" charset="0"/>
              </a:endParaRPr>
            </a:p>
            <a:p>
              <a:pPr>
                <a:defRPr/>
              </a:pPr>
              <a:endParaRPr lang="en-US" sz="1600" dirty="0">
                <a:latin typeface="GT Pressura" panose="020B0604020202020204" pitchFamily="50" charset="0"/>
                <a:cs typeface="Arial" panose="020B0604020202020204" pitchFamily="34" charset="0"/>
              </a:endParaRPr>
            </a:p>
            <a:p>
              <a:pPr>
                <a:defRPr/>
              </a:pPr>
              <a:r>
                <a:rPr lang="fr-FR" sz="1600" dirty="0">
                  <a:latin typeface="GT Pressura" panose="020B0604020202020204" pitchFamily="50" charset="0"/>
                  <a:cs typeface="Arial" panose="020B0604020202020204" pitchFamily="34" charset="0"/>
                </a:rPr>
                <a:t>**NKE Electronics, France</a:t>
              </a:r>
            </a:p>
          </p:txBody>
        </p:sp>
      </p:grpSp>
      <p:sp>
        <p:nvSpPr>
          <p:cNvPr id="192514" name="ZoneTexte 9"/>
          <p:cNvSpPr txBox="1">
            <a:spLocks noChangeArrowheads="1"/>
          </p:cNvSpPr>
          <p:nvPr/>
        </p:nvSpPr>
        <p:spPr bwMode="auto">
          <a:xfrm>
            <a:off x="0" y="1382534"/>
            <a:ext cx="591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dirty="0">
                <a:latin typeface="GT Pressura" charset="0"/>
              </a:rPr>
              <a:t>PRO-ICE </a:t>
            </a:r>
            <a:r>
              <a:rPr lang="fr-FR" dirty="0" err="1">
                <a:latin typeface="GT Pressura" charset="0"/>
              </a:rPr>
              <a:t>Floats</a:t>
            </a:r>
            <a:endParaRPr lang="fr-FR" dirty="0">
              <a:latin typeface="GT Pressura" charset="0"/>
            </a:endParaRPr>
          </a:p>
        </p:txBody>
      </p:sp>
      <p:pic>
        <p:nvPicPr>
          <p:cNvPr id="192515"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4222" y="6116824"/>
            <a:ext cx="1978200" cy="66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1964" y="6058605"/>
            <a:ext cx="1727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2"/>
          <p:cNvSpPr txBox="1">
            <a:spLocks noChangeArrowheads="1"/>
          </p:cNvSpPr>
          <p:nvPr/>
        </p:nvSpPr>
        <p:spPr bwMode="auto">
          <a:xfrm>
            <a:off x="1352727" y="58986"/>
            <a:ext cx="65086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fr-FR" sz="4000" dirty="0" err="1" smtClean="0"/>
              <a:t>BioArgo</a:t>
            </a:r>
            <a:r>
              <a:rPr lang="fr-FR" sz="4000" dirty="0" smtClean="0"/>
              <a:t> </a:t>
            </a:r>
            <a:r>
              <a:rPr lang="fr-FR" sz="4000" dirty="0" err="1"/>
              <a:t>floats</a:t>
            </a:r>
            <a:r>
              <a:rPr lang="fr-FR" sz="4000" dirty="0"/>
              <a:t> in Baffin </a:t>
            </a:r>
            <a:r>
              <a:rPr lang="fr-FR" sz="4000" dirty="0" err="1" smtClean="0"/>
              <a:t>Bay</a:t>
            </a:r>
            <a:endParaRPr lang="fr-FR" sz="4000" dirty="0" smtClean="0"/>
          </a:p>
          <a:p>
            <a:pPr algn="ctr" eaLnBrk="1" hangingPunct="1"/>
            <a:r>
              <a:rPr lang="fr-FR" dirty="0" smtClean="0"/>
              <a:t>Contribution </a:t>
            </a:r>
            <a:r>
              <a:rPr lang="fr-FR" dirty="0" err="1" smtClean="0"/>
              <a:t>from</a:t>
            </a:r>
            <a:r>
              <a:rPr lang="fr-FR" dirty="0" smtClean="0"/>
              <a:t> TAKUVIK (CNRS -  </a:t>
            </a:r>
            <a:r>
              <a:rPr lang="fr-FR" dirty="0" err="1" smtClean="0"/>
              <a:t>Univ</a:t>
            </a:r>
            <a:r>
              <a:rPr lang="fr-FR" dirty="0" smtClean="0"/>
              <a:t>. Laval)</a:t>
            </a:r>
            <a:endParaRPr lang="fr-FR" dirty="0"/>
          </a:p>
        </p:txBody>
      </p:sp>
    </p:spTree>
    <p:extLst>
      <p:ext uri="{BB962C8B-B14F-4D97-AF65-F5344CB8AC3E}">
        <p14:creationId xmlns:p14="http://schemas.microsoft.com/office/powerpoint/2010/main" val="36843486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150" y="14847"/>
            <a:ext cx="7994055" cy="610576"/>
          </a:xfrm>
        </p:spPr>
        <p:txBody>
          <a:bodyPr>
            <a:normAutofit fontScale="90000"/>
          </a:bodyPr>
          <a:lstStyle/>
          <a:p>
            <a:r>
              <a:rPr lang="nb-NO" dirty="0" smtClean="0"/>
              <a:t>PRO-ICE Float </a:t>
            </a:r>
            <a:r>
              <a:rPr lang="nb-NO" dirty="0" err="1" smtClean="0"/>
              <a:t>trajectories</a:t>
            </a:r>
            <a:r>
              <a:rPr lang="nb-NO" dirty="0" smtClean="0"/>
              <a:t> from 2016</a:t>
            </a:r>
            <a:endParaRPr lang="nb-NO" dirty="0"/>
          </a:p>
        </p:txBody>
      </p:sp>
      <p:pic>
        <p:nvPicPr>
          <p:cNvPr id="4" name="Picture 3"/>
          <p:cNvPicPr>
            <a:picLocks noChangeAspect="1"/>
          </p:cNvPicPr>
          <p:nvPr/>
        </p:nvPicPr>
        <p:blipFill>
          <a:blip r:embed="rId2"/>
          <a:stretch>
            <a:fillRect/>
          </a:stretch>
        </p:blipFill>
        <p:spPr>
          <a:xfrm>
            <a:off x="1327762" y="875592"/>
            <a:ext cx="6475247" cy="4505546"/>
          </a:xfrm>
          <a:prstGeom prst="rect">
            <a:avLst/>
          </a:prstGeom>
        </p:spPr>
      </p:pic>
      <p:sp>
        <p:nvSpPr>
          <p:cNvPr id="5" name="TextBox 4"/>
          <p:cNvSpPr txBox="1"/>
          <p:nvPr/>
        </p:nvSpPr>
        <p:spPr>
          <a:xfrm>
            <a:off x="1233444" y="1116139"/>
            <a:ext cx="3509938" cy="369332"/>
          </a:xfrm>
          <a:prstGeom prst="rect">
            <a:avLst/>
          </a:prstGeom>
          <a:noFill/>
        </p:spPr>
        <p:txBody>
          <a:bodyPr wrap="square" rtlCol="0">
            <a:spAutoFit/>
          </a:bodyPr>
          <a:lstStyle/>
          <a:p>
            <a:r>
              <a:rPr lang="nb-NO" dirty="0" smtClean="0">
                <a:solidFill>
                  <a:srgbClr val="FFFFFF"/>
                </a:solidFill>
              </a:rPr>
              <a:t>From </a:t>
            </a:r>
            <a:r>
              <a:rPr lang="nb-NO" dirty="0" err="1" smtClean="0">
                <a:solidFill>
                  <a:srgbClr val="FFFFFF"/>
                </a:solidFill>
              </a:rPr>
              <a:t>July</a:t>
            </a:r>
            <a:r>
              <a:rPr lang="nb-NO" dirty="0" smtClean="0">
                <a:solidFill>
                  <a:srgbClr val="FFFFFF"/>
                </a:solidFill>
              </a:rPr>
              <a:t> 9 to </a:t>
            </a:r>
            <a:r>
              <a:rPr lang="nb-NO" dirty="0" err="1" smtClean="0">
                <a:solidFill>
                  <a:srgbClr val="FFFFFF"/>
                </a:solidFill>
              </a:rPr>
              <a:t>October</a:t>
            </a:r>
            <a:r>
              <a:rPr lang="nb-NO" dirty="0" smtClean="0">
                <a:solidFill>
                  <a:srgbClr val="FFFFFF"/>
                </a:solidFill>
              </a:rPr>
              <a:t>  30 2016</a:t>
            </a:r>
            <a:endParaRPr lang="nb-NO" dirty="0">
              <a:solidFill>
                <a:srgbClr val="FFFFFF"/>
              </a:solidFill>
            </a:endParaRPr>
          </a:p>
        </p:txBody>
      </p:sp>
      <p:sp>
        <p:nvSpPr>
          <p:cNvPr id="6" name="TextBox 5"/>
          <p:cNvSpPr txBox="1"/>
          <p:nvPr/>
        </p:nvSpPr>
        <p:spPr>
          <a:xfrm>
            <a:off x="1568299" y="5485251"/>
            <a:ext cx="6032659" cy="1200329"/>
          </a:xfrm>
          <a:prstGeom prst="rect">
            <a:avLst/>
          </a:prstGeom>
          <a:noFill/>
        </p:spPr>
        <p:txBody>
          <a:bodyPr wrap="square" rtlCol="0">
            <a:spAutoFit/>
          </a:bodyPr>
          <a:lstStyle/>
          <a:p>
            <a:r>
              <a:rPr lang="en-US" dirty="0" smtClean="0"/>
              <a:t>2017: CNRS </a:t>
            </a:r>
            <a:r>
              <a:rPr lang="en-US" dirty="0" err="1"/>
              <a:t>Takuvik</a:t>
            </a:r>
            <a:r>
              <a:rPr lang="en-US" dirty="0"/>
              <a:t> has deployed 7 Bio Argo floats in Baffin Bay between July 20 and 22, 2017. </a:t>
            </a:r>
            <a:r>
              <a:rPr lang="en-US" dirty="0" smtClean="0"/>
              <a:t>Information </a:t>
            </a:r>
            <a:r>
              <a:rPr lang="en-US" dirty="0"/>
              <a:t>about </a:t>
            </a:r>
            <a:r>
              <a:rPr lang="en-US" dirty="0" err="1"/>
              <a:t>Takuvik</a:t>
            </a:r>
            <a:r>
              <a:rPr lang="en-US" dirty="0"/>
              <a:t>, see </a:t>
            </a:r>
            <a:r>
              <a:rPr lang="en-US" dirty="0">
                <a:hlinkClick r:id="rId3"/>
              </a:rPr>
              <a:t>http://www.takuvik.ulaval.ca/</a:t>
            </a:r>
            <a:r>
              <a:rPr lang="en-US" dirty="0" smtClean="0">
                <a:hlinkClick r:id="rId3"/>
              </a:rPr>
              <a:t>index.php</a:t>
            </a:r>
            <a:endParaRPr lang="en-US" dirty="0" smtClean="0"/>
          </a:p>
          <a:p>
            <a:r>
              <a:rPr lang="nb-NO" dirty="0" smtClean="0"/>
              <a:t>Ref. Marcel </a:t>
            </a:r>
            <a:r>
              <a:rPr lang="nb-NO" dirty="0" err="1" smtClean="0"/>
              <a:t>Babin</a:t>
            </a:r>
            <a:r>
              <a:rPr lang="nb-NO" dirty="0" smtClean="0"/>
              <a:t>, </a:t>
            </a:r>
            <a:r>
              <a:rPr lang="fr-FR" dirty="0"/>
              <a:t>TAKUVIK</a:t>
            </a:r>
            <a:endParaRPr lang="nb-NO" dirty="0"/>
          </a:p>
        </p:txBody>
      </p:sp>
    </p:spTree>
    <p:extLst>
      <p:ext uri="{BB962C8B-B14F-4D97-AF65-F5344CB8AC3E}">
        <p14:creationId xmlns:p14="http://schemas.microsoft.com/office/powerpoint/2010/main" val="376581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120" y="350520"/>
            <a:ext cx="8234680" cy="1427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Content Placeholder 1"/>
          <p:cNvSpPr>
            <a:spLocks noGrp="1"/>
          </p:cNvSpPr>
          <p:nvPr>
            <p:ph idx="1"/>
          </p:nvPr>
        </p:nvSpPr>
        <p:spPr>
          <a:xfrm>
            <a:off x="579120" y="1261416"/>
            <a:ext cx="8234680" cy="5007428"/>
          </a:xfrm>
        </p:spPr>
        <p:txBody>
          <a:bodyPr>
            <a:normAutofit fontScale="92500"/>
          </a:bodyPr>
          <a:lstStyle/>
          <a:p>
            <a:pPr marL="539750" indent="-514350">
              <a:buFont typeface="+mj-lt"/>
              <a:buAutoNum type="arabicPeriod"/>
            </a:pPr>
            <a:r>
              <a:rPr lang="en-US" sz="2600" dirty="0" smtClean="0">
                <a:effectLst/>
              </a:rPr>
              <a:t>Atmosphere themes</a:t>
            </a:r>
          </a:p>
          <a:p>
            <a:pPr marL="539750" indent="-514350">
              <a:buFont typeface="+mj-lt"/>
              <a:buAutoNum type="arabicPeriod"/>
            </a:pPr>
            <a:r>
              <a:rPr lang="en-US" sz="2600" dirty="0" smtClean="0">
                <a:effectLst/>
              </a:rPr>
              <a:t>Ocean themes</a:t>
            </a:r>
          </a:p>
          <a:p>
            <a:pPr marL="539750" indent="-514350">
              <a:buFont typeface="+mj-lt"/>
              <a:buAutoNum type="arabicPeriod"/>
            </a:pPr>
            <a:r>
              <a:rPr lang="en-US" sz="2600" dirty="0" smtClean="0">
                <a:effectLst/>
              </a:rPr>
              <a:t>Terrestrial themes</a:t>
            </a:r>
          </a:p>
          <a:p>
            <a:pPr marL="18288" indent="0">
              <a:buNone/>
            </a:pPr>
            <a:r>
              <a:rPr lang="en-US" sz="2600" dirty="0" smtClean="0">
                <a:effectLst/>
              </a:rPr>
              <a:t>at </a:t>
            </a:r>
            <a:r>
              <a:rPr lang="en-US" sz="2600" dirty="0">
                <a:effectLst/>
              </a:rPr>
              <a:t>appropriate temporal and </a:t>
            </a:r>
            <a:r>
              <a:rPr lang="en-US" sz="2600" dirty="0" smtClean="0">
                <a:effectLst/>
              </a:rPr>
              <a:t>spatial scales and resolution</a:t>
            </a:r>
          </a:p>
          <a:p>
            <a:pPr marL="18288" indent="0">
              <a:buNone/>
            </a:pPr>
            <a:endParaRPr lang="en-US" sz="2600" dirty="0" smtClean="0">
              <a:effectLst/>
            </a:endParaRPr>
          </a:p>
          <a:p>
            <a:pPr marL="18288" indent="0">
              <a:buNone/>
            </a:pPr>
            <a:r>
              <a:rPr lang="en-US" sz="2600" dirty="0" smtClean="0"/>
              <a:t>Copernicus is a major driver to develop satellite-based observing and </a:t>
            </a:r>
            <a:r>
              <a:rPr lang="en-US" sz="2600" dirty="0" err="1" smtClean="0"/>
              <a:t>modelling</a:t>
            </a:r>
            <a:r>
              <a:rPr lang="en-US" sz="2600" dirty="0" smtClean="0"/>
              <a:t> of many variables. The </a:t>
            </a:r>
            <a:r>
              <a:rPr lang="en-US" sz="2600" dirty="0"/>
              <a:t>largest gaps are in the in-situ observation network, which should </a:t>
            </a:r>
            <a:r>
              <a:rPr lang="en-US" sz="2600" dirty="0" smtClean="0"/>
              <a:t>provide</a:t>
            </a:r>
            <a:endParaRPr lang="en-US" sz="2600" dirty="0"/>
          </a:p>
          <a:p>
            <a:pPr>
              <a:spcAft>
                <a:spcPts val="1200"/>
              </a:spcAft>
              <a:buFont typeface="Wingdings" charset="2"/>
              <a:buChar char="§"/>
            </a:pPr>
            <a:r>
              <a:rPr lang="en-US" sz="2600" dirty="0"/>
              <a:t>data not obtained from remote </a:t>
            </a:r>
            <a:r>
              <a:rPr lang="en-US" sz="2600" dirty="0" smtClean="0"/>
              <a:t>sensing </a:t>
            </a:r>
            <a:endParaRPr lang="en-US" sz="2600" dirty="0"/>
          </a:p>
          <a:p>
            <a:pPr>
              <a:spcAft>
                <a:spcPts val="1200"/>
              </a:spcAft>
              <a:buFont typeface="Wingdings" charset="2"/>
              <a:buChar char="§"/>
            </a:pPr>
            <a:r>
              <a:rPr lang="en-US" sz="2600" dirty="0"/>
              <a:t>data needed for validation of remote sensing and numerical models </a:t>
            </a:r>
          </a:p>
          <a:p>
            <a:pPr marL="18288" indent="0">
              <a:buNone/>
            </a:pPr>
            <a:endParaRPr lang="en-US" sz="2200" dirty="0" smtClean="0">
              <a:effectLst/>
            </a:endParaRPr>
          </a:p>
          <a:p>
            <a:endParaRPr lang="en-US" dirty="0"/>
          </a:p>
        </p:txBody>
      </p:sp>
      <p:sp>
        <p:nvSpPr>
          <p:cNvPr id="3" name="Title 2"/>
          <p:cNvSpPr>
            <a:spLocks noGrp="1"/>
          </p:cNvSpPr>
          <p:nvPr>
            <p:ph type="title"/>
          </p:nvPr>
        </p:nvSpPr>
        <p:spPr/>
        <p:txBody>
          <a:bodyPr/>
          <a:lstStyle/>
          <a:p>
            <a:r>
              <a:rPr lang="en-US" sz="3200" i="1" dirty="0" smtClean="0">
                <a:effectLst/>
              </a:rPr>
              <a:t/>
            </a:r>
            <a:br>
              <a:rPr lang="en-US" sz="3200" i="1" dirty="0" smtClean="0">
                <a:effectLst/>
              </a:rPr>
            </a:br>
            <a:endParaRPr lang="en-US" sz="3200" dirty="0"/>
          </a:p>
        </p:txBody>
      </p:sp>
      <p:sp>
        <p:nvSpPr>
          <p:cNvPr id="4" name="Title 7"/>
          <p:cNvSpPr txBox="1">
            <a:spLocks/>
          </p:cNvSpPr>
          <p:nvPr/>
        </p:nvSpPr>
        <p:spPr>
          <a:xfrm>
            <a:off x="615406" y="274638"/>
            <a:ext cx="8071394"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smtClean="0">
                <a:effectLst/>
                <a:latin typeface="Arial"/>
                <a:cs typeface="Arial"/>
              </a:rPr>
              <a:t>An integrated </a:t>
            </a:r>
            <a:r>
              <a:rPr lang="en-US" sz="3600" dirty="0">
                <a:effectLst/>
                <a:latin typeface="Arial"/>
                <a:cs typeface="Arial"/>
              </a:rPr>
              <a:t>Arctic Observing System needs to cover </a:t>
            </a:r>
            <a:endParaRPr lang="en-US" sz="3600" dirty="0">
              <a:latin typeface="Arial"/>
              <a:cs typeface="Arial"/>
            </a:endParaRPr>
          </a:p>
        </p:txBody>
      </p:sp>
    </p:spTree>
    <p:extLst>
      <p:ext uri="{BB962C8B-B14F-4D97-AF65-F5344CB8AC3E}">
        <p14:creationId xmlns:p14="http://schemas.microsoft.com/office/powerpoint/2010/main" val="12731165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808" y="165801"/>
            <a:ext cx="8462010" cy="461665"/>
          </a:xfrm>
          <a:prstGeom prst="rect">
            <a:avLst/>
          </a:prstGeom>
          <a:noFill/>
        </p:spPr>
        <p:txBody>
          <a:bodyPr wrap="square" rtlCol="0">
            <a:spAutoFit/>
          </a:bodyPr>
          <a:lstStyle/>
          <a:p>
            <a:pPr algn="ctr">
              <a:spcBef>
                <a:spcPts val="800"/>
              </a:spcBef>
            </a:pPr>
            <a:r>
              <a:rPr lang="en-US" sz="2400" b="1" dirty="0" smtClean="0">
                <a:solidFill>
                  <a:srgbClr val="000000"/>
                </a:solidFill>
                <a:latin typeface="Arial"/>
                <a:cs typeface="Arial"/>
              </a:rPr>
              <a:t>Moorings north of Svalbard</a:t>
            </a:r>
          </a:p>
        </p:txBody>
      </p:sp>
      <p:cxnSp>
        <p:nvCxnSpPr>
          <p:cNvPr id="13" name="Straight Arrow Connector 12"/>
          <p:cNvCxnSpPr/>
          <p:nvPr/>
        </p:nvCxnSpPr>
        <p:spPr bwMode="auto">
          <a:xfrm>
            <a:off x="7622021" y="1024208"/>
            <a:ext cx="2484827" cy="627871"/>
          </a:xfrm>
          <a:prstGeom prst="straightConnector1">
            <a:avLst/>
          </a:prstGeom>
          <a:noFill/>
          <a:ln w="9525" cap="flat" cmpd="sng" algn="ctr">
            <a:noFill/>
            <a:prstDash val="solid"/>
            <a:round/>
            <a:headEnd type="none" w="med" len="med"/>
            <a:tailEnd type="arrow"/>
          </a:ln>
          <a:effectLst/>
        </p:spPr>
      </p:cxnSp>
      <p:cxnSp>
        <p:nvCxnSpPr>
          <p:cNvPr id="14" name="Straight Arrow Connector 13"/>
          <p:cNvCxnSpPr/>
          <p:nvPr/>
        </p:nvCxnSpPr>
        <p:spPr bwMode="auto">
          <a:xfrm flipV="1">
            <a:off x="7732868" y="802038"/>
            <a:ext cx="3325419" cy="260808"/>
          </a:xfrm>
          <a:prstGeom prst="straightConnector1">
            <a:avLst/>
          </a:prstGeom>
          <a:noFill/>
          <a:ln w="9525" cap="flat" cmpd="sng" algn="ctr">
            <a:noFill/>
            <a:prstDash val="solid"/>
            <a:round/>
            <a:headEnd type="none" w="med" len="med"/>
            <a:tailEnd type="arrow"/>
          </a:ln>
          <a:effectLst/>
        </p:spPr>
      </p:cxnSp>
      <p:grpSp>
        <p:nvGrpSpPr>
          <p:cNvPr id="6" name="Group 5"/>
          <p:cNvGrpSpPr/>
          <p:nvPr/>
        </p:nvGrpSpPr>
        <p:grpSpPr>
          <a:xfrm>
            <a:off x="173622" y="802038"/>
            <a:ext cx="8816733" cy="3642796"/>
            <a:chOff x="173622" y="802038"/>
            <a:chExt cx="8816733" cy="3642796"/>
          </a:xfrm>
        </p:grpSpPr>
        <p:pic>
          <p:nvPicPr>
            <p:cNvPr id="2" name="Picture 1"/>
            <p:cNvPicPr>
              <a:picLocks noChangeAspect="1"/>
            </p:cNvPicPr>
            <p:nvPr/>
          </p:nvPicPr>
          <p:blipFill>
            <a:blip r:embed="rId3"/>
            <a:stretch>
              <a:fillRect/>
            </a:stretch>
          </p:blipFill>
          <p:spPr>
            <a:xfrm>
              <a:off x="173622" y="802038"/>
              <a:ext cx="5989224" cy="3642796"/>
            </a:xfrm>
            <a:prstGeom prst="rect">
              <a:avLst/>
            </a:prstGeom>
          </p:spPr>
        </p:pic>
        <p:pic>
          <p:nvPicPr>
            <p:cNvPr id="3" name="Picture 2"/>
            <p:cNvPicPr>
              <a:picLocks noChangeAspect="1"/>
            </p:cNvPicPr>
            <p:nvPr/>
          </p:nvPicPr>
          <p:blipFill>
            <a:blip r:embed="rId4"/>
            <a:stretch>
              <a:fillRect/>
            </a:stretch>
          </p:blipFill>
          <p:spPr>
            <a:xfrm>
              <a:off x="4390328" y="802038"/>
              <a:ext cx="4600027" cy="3642796"/>
            </a:xfrm>
            <a:prstGeom prst="rect">
              <a:avLst/>
            </a:prstGeom>
          </p:spPr>
        </p:pic>
      </p:grpSp>
      <p:sp>
        <p:nvSpPr>
          <p:cNvPr id="4" name="TextBox 3"/>
          <p:cNvSpPr txBox="1"/>
          <p:nvPr/>
        </p:nvSpPr>
        <p:spPr>
          <a:xfrm>
            <a:off x="173622" y="4544643"/>
            <a:ext cx="8670196" cy="1200329"/>
          </a:xfrm>
          <a:prstGeom prst="rect">
            <a:avLst/>
          </a:prstGeom>
          <a:noFill/>
        </p:spPr>
        <p:txBody>
          <a:bodyPr wrap="square" rtlCol="0">
            <a:spAutoFit/>
          </a:bodyPr>
          <a:lstStyle/>
          <a:p>
            <a:r>
              <a:rPr lang="nb-NO" dirty="0"/>
              <a:t>T</a:t>
            </a:r>
            <a:r>
              <a:rPr lang="nb-NO" dirty="0" smtClean="0"/>
              <a:t>he </a:t>
            </a:r>
            <a:r>
              <a:rPr lang="nb-NO" dirty="0"/>
              <a:t>A-TWAIN </a:t>
            </a:r>
            <a:r>
              <a:rPr lang="nb-NO" dirty="0" err="1"/>
              <a:t>moored</a:t>
            </a:r>
            <a:r>
              <a:rPr lang="nb-NO" dirty="0"/>
              <a:t> </a:t>
            </a:r>
            <a:r>
              <a:rPr lang="nb-NO" dirty="0" err="1"/>
              <a:t>array</a:t>
            </a:r>
            <a:r>
              <a:rPr lang="nb-NO" dirty="0"/>
              <a:t> </a:t>
            </a:r>
            <a:r>
              <a:rPr lang="nb-NO" dirty="0" smtClean="0"/>
              <a:t>has </a:t>
            </a:r>
            <a:r>
              <a:rPr lang="nb-NO" dirty="0" err="1" smtClean="0"/>
              <a:t>been</a:t>
            </a:r>
            <a:r>
              <a:rPr lang="nb-NO" dirty="0" smtClean="0"/>
              <a:t> </a:t>
            </a:r>
            <a:r>
              <a:rPr lang="nb-NO" dirty="0" err="1" smtClean="0"/>
              <a:t>deployed</a:t>
            </a:r>
            <a:r>
              <a:rPr lang="nb-NO" dirty="0" smtClean="0"/>
              <a:t> </a:t>
            </a:r>
            <a:r>
              <a:rPr lang="nb-NO" dirty="0" err="1"/>
              <a:t>since</a:t>
            </a:r>
            <a:r>
              <a:rPr lang="nb-NO" dirty="0"/>
              <a:t> 2012 under </a:t>
            </a:r>
            <a:r>
              <a:rPr lang="nb-NO" dirty="0" err="1"/>
              <a:t>the</a:t>
            </a:r>
            <a:r>
              <a:rPr lang="nb-NO" dirty="0"/>
              <a:t> </a:t>
            </a:r>
            <a:r>
              <a:rPr lang="nb-NO" dirty="0" err="1" smtClean="0"/>
              <a:t>project</a:t>
            </a:r>
            <a:r>
              <a:rPr lang="nb-NO" dirty="0"/>
              <a:t> </a:t>
            </a:r>
            <a:r>
              <a:rPr lang="nb-NO" dirty="0" smtClean="0"/>
              <a:t>‘Long</a:t>
            </a:r>
            <a:r>
              <a:rPr lang="nb-NO" dirty="0"/>
              <a:t>-term </a:t>
            </a:r>
            <a:r>
              <a:rPr lang="nb-NO" dirty="0" err="1"/>
              <a:t>variability</a:t>
            </a:r>
            <a:r>
              <a:rPr lang="nb-NO" dirty="0"/>
              <a:t> and trends in </a:t>
            </a:r>
            <a:r>
              <a:rPr lang="nb-NO" dirty="0" err="1"/>
              <a:t>the</a:t>
            </a:r>
            <a:r>
              <a:rPr lang="nb-NO" dirty="0"/>
              <a:t> Atlantic Water </a:t>
            </a:r>
            <a:r>
              <a:rPr lang="nb-NO" dirty="0" err="1"/>
              <a:t>inflow</a:t>
            </a:r>
            <a:r>
              <a:rPr lang="nb-NO" dirty="0"/>
              <a:t> </a:t>
            </a:r>
            <a:r>
              <a:rPr lang="nb-NO" dirty="0" smtClean="0"/>
              <a:t>region’  The </a:t>
            </a:r>
            <a:r>
              <a:rPr lang="nb-NO" dirty="0" err="1" smtClean="0"/>
              <a:t>main</a:t>
            </a:r>
            <a:r>
              <a:rPr lang="nb-NO" dirty="0" smtClean="0"/>
              <a:t> </a:t>
            </a:r>
            <a:r>
              <a:rPr lang="nb-NO" dirty="0"/>
              <a:t>partners </a:t>
            </a:r>
            <a:r>
              <a:rPr lang="nb-NO" dirty="0" err="1" smtClean="0"/>
              <a:t>are</a:t>
            </a:r>
            <a:r>
              <a:rPr lang="nb-NO" dirty="0" smtClean="0"/>
              <a:t> IMR </a:t>
            </a:r>
            <a:r>
              <a:rPr lang="nb-NO" dirty="0"/>
              <a:t>and NPI, </a:t>
            </a:r>
            <a:r>
              <a:rPr lang="nb-NO" dirty="0" err="1" smtClean="0"/>
              <a:t>with</a:t>
            </a:r>
            <a:r>
              <a:rPr lang="nb-NO" dirty="0" smtClean="0"/>
              <a:t> </a:t>
            </a:r>
            <a:r>
              <a:rPr lang="nb-NO" dirty="0" err="1" smtClean="0"/>
              <a:t>collaboration</a:t>
            </a:r>
            <a:r>
              <a:rPr lang="nb-NO" dirty="0" smtClean="0"/>
              <a:t> from WHOI</a:t>
            </a:r>
            <a:r>
              <a:rPr lang="nb-NO" dirty="0"/>
              <a:t>, IOPAN (</a:t>
            </a:r>
            <a:r>
              <a:rPr lang="nb-NO" dirty="0">
                <a:hlinkClick r:id="rId5"/>
              </a:rPr>
              <a:t>http://atwain.whoi.edu/php/</a:t>
            </a:r>
            <a:r>
              <a:rPr lang="nb-NO" dirty="0" smtClean="0">
                <a:hlinkClick r:id="rId5"/>
              </a:rPr>
              <a:t>index.php</a:t>
            </a:r>
            <a:r>
              <a:rPr lang="nb-NO" dirty="0" smtClean="0"/>
              <a:t>). INTAROS </a:t>
            </a:r>
            <a:r>
              <a:rPr lang="nb-NO" dirty="0" err="1" smtClean="0"/>
              <a:t>contributed</a:t>
            </a:r>
            <a:r>
              <a:rPr lang="nb-NO" dirty="0" smtClean="0"/>
              <a:t> to </a:t>
            </a:r>
            <a:r>
              <a:rPr lang="nb-NO" dirty="0" err="1" smtClean="0"/>
              <a:t>the</a:t>
            </a:r>
            <a:r>
              <a:rPr lang="nb-NO" dirty="0" smtClean="0"/>
              <a:t> </a:t>
            </a:r>
            <a:r>
              <a:rPr lang="nb-NO" dirty="0" err="1" smtClean="0"/>
              <a:t>deployment</a:t>
            </a:r>
            <a:r>
              <a:rPr lang="nb-NO" dirty="0" smtClean="0"/>
              <a:t> </a:t>
            </a:r>
            <a:r>
              <a:rPr lang="nb-NO" dirty="0" err="1" smtClean="0"/>
              <a:t>of</a:t>
            </a:r>
            <a:r>
              <a:rPr lang="nb-NO" dirty="0" smtClean="0"/>
              <a:t> </a:t>
            </a:r>
            <a:r>
              <a:rPr lang="nb-NO" dirty="0" err="1" smtClean="0"/>
              <a:t>new</a:t>
            </a:r>
            <a:r>
              <a:rPr lang="nb-NO" dirty="0" smtClean="0"/>
              <a:t> </a:t>
            </a:r>
            <a:r>
              <a:rPr lang="nb-NO" dirty="0" err="1" smtClean="0"/>
              <a:t>moorings</a:t>
            </a:r>
            <a:r>
              <a:rPr lang="nb-NO" dirty="0" smtClean="0"/>
              <a:t> in September 2017.</a:t>
            </a:r>
            <a:endParaRPr lang="nb-NO" dirty="0"/>
          </a:p>
        </p:txBody>
      </p:sp>
      <p:sp>
        <p:nvSpPr>
          <p:cNvPr id="5" name="TextBox 4"/>
          <p:cNvSpPr txBox="1"/>
          <p:nvPr/>
        </p:nvSpPr>
        <p:spPr>
          <a:xfrm>
            <a:off x="2572015" y="5906915"/>
            <a:ext cx="4895919" cy="923330"/>
          </a:xfrm>
          <a:prstGeom prst="rect">
            <a:avLst/>
          </a:prstGeom>
          <a:noFill/>
        </p:spPr>
        <p:txBody>
          <a:bodyPr wrap="square" rtlCol="0">
            <a:spAutoFit/>
          </a:bodyPr>
          <a:lstStyle/>
          <a:p>
            <a:r>
              <a:rPr lang="en-US" dirty="0"/>
              <a:t>2012-2013: 9 moorings (8 recovered)</a:t>
            </a:r>
          </a:p>
          <a:p>
            <a:r>
              <a:rPr lang="en-US" dirty="0"/>
              <a:t>2013-2015: 5 moorings (4 recovered)</a:t>
            </a:r>
          </a:p>
          <a:p>
            <a:r>
              <a:rPr lang="en-US" dirty="0"/>
              <a:t>2015-2017: 3 moorings deployed</a:t>
            </a:r>
            <a:endParaRPr lang="nb-NO" dirty="0"/>
          </a:p>
        </p:txBody>
      </p:sp>
    </p:spTree>
    <p:extLst>
      <p:ext uri="{BB962C8B-B14F-4D97-AF65-F5344CB8AC3E}">
        <p14:creationId xmlns:p14="http://schemas.microsoft.com/office/powerpoint/2010/main" val="225920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0496" y="78999"/>
            <a:ext cx="5458060" cy="6029857"/>
          </a:xfrm>
          <a:prstGeom prst="rect">
            <a:avLst/>
          </a:prstGeom>
          <a:noFill/>
        </p:spPr>
        <p:txBody>
          <a:bodyPr wrap="square" rtlCol="0">
            <a:spAutoFit/>
          </a:bodyPr>
          <a:lstStyle/>
          <a:p>
            <a:pPr>
              <a:spcBef>
                <a:spcPts val="800"/>
              </a:spcBef>
            </a:pPr>
            <a:r>
              <a:rPr lang="en-US" sz="2400" b="1" dirty="0" smtClean="0">
                <a:latin typeface="Arial"/>
                <a:cs typeface="Arial"/>
              </a:rPr>
              <a:t>Extending  the </a:t>
            </a:r>
            <a:r>
              <a:rPr lang="en-US" sz="2400" b="1" dirty="0" err="1" smtClean="0">
                <a:latin typeface="Arial"/>
                <a:cs typeface="Arial"/>
              </a:rPr>
              <a:t>Ferrybox</a:t>
            </a:r>
            <a:r>
              <a:rPr lang="en-US" sz="2400" b="1" dirty="0" smtClean="0">
                <a:latin typeface="Arial"/>
                <a:cs typeface="Arial"/>
              </a:rPr>
              <a:t> monitoring between </a:t>
            </a:r>
            <a:r>
              <a:rPr lang="en-US" sz="2400" b="1" dirty="0" err="1" smtClean="0">
                <a:latin typeface="Arial"/>
                <a:cs typeface="Arial"/>
              </a:rPr>
              <a:t>Tromsø</a:t>
            </a:r>
            <a:r>
              <a:rPr lang="en-US" sz="2400" b="1" dirty="0" smtClean="0">
                <a:latin typeface="Arial"/>
                <a:cs typeface="Arial"/>
              </a:rPr>
              <a:t> and Svalbard</a:t>
            </a:r>
          </a:p>
          <a:p>
            <a:pPr>
              <a:spcBef>
                <a:spcPts val="800"/>
              </a:spcBef>
            </a:pPr>
            <a:endParaRPr lang="en-US" sz="2400" b="1" dirty="0" smtClean="0"/>
          </a:p>
          <a:p>
            <a:pPr marL="285750" indent="-285750">
              <a:spcBef>
                <a:spcPts val="800"/>
              </a:spcBef>
              <a:buFont typeface="Arial"/>
              <a:buChar char="•"/>
            </a:pPr>
            <a:r>
              <a:rPr lang="en-US" b="1" dirty="0" smtClean="0">
                <a:latin typeface="Arial"/>
                <a:cs typeface="Arial"/>
              </a:rPr>
              <a:t>INTAROS contribution: </a:t>
            </a:r>
            <a:r>
              <a:rPr lang="en-US" dirty="0" smtClean="0">
                <a:latin typeface="Arial"/>
                <a:cs typeface="Arial"/>
              </a:rPr>
              <a:t>novel sensors for </a:t>
            </a:r>
            <a:r>
              <a:rPr lang="en-US" dirty="0" err="1" smtClean="0">
                <a:latin typeface="Arial"/>
                <a:cs typeface="Arial"/>
              </a:rPr>
              <a:t>FerryBoxes</a:t>
            </a:r>
            <a:r>
              <a:rPr lang="en-US" dirty="0" smtClean="0">
                <a:latin typeface="Arial"/>
                <a:cs typeface="Arial"/>
              </a:rPr>
              <a:t> (ocean acidification and </a:t>
            </a:r>
            <a:r>
              <a:rPr lang="en-US" dirty="0">
                <a:latin typeface="Arial"/>
                <a:cs typeface="Arial"/>
              </a:rPr>
              <a:t>c</a:t>
            </a:r>
            <a:r>
              <a:rPr lang="en-US" dirty="0" smtClean="0">
                <a:latin typeface="Arial"/>
                <a:cs typeface="Arial"/>
              </a:rPr>
              <a:t>arbonate chemistry,</a:t>
            </a:r>
            <a:r>
              <a:rPr lang="en-US" dirty="0">
                <a:latin typeface="Arial"/>
                <a:cs typeface="Arial"/>
              </a:rPr>
              <a:t> i</a:t>
            </a:r>
            <a:r>
              <a:rPr lang="en-US" dirty="0" smtClean="0">
                <a:latin typeface="Arial"/>
                <a:cs typeface="Arial"/>
              </a:rPr>
              <a:t>nherent optical properties,</a:t>
            </a:r>
            <a:r>
              <a:rPr lang="en-US" dirty="0">
                <a:latin typeface="Arial"/>
                <a:cs typeface="Arial"/>
              </a:rPr>
              <a:t> </a:t>
            </a:r>
            <a:r>
              <a:rPr lang="en-US" dirty="0" err="1" smtClean="0">
                <a:latin typeface="Arial"/>
                <a:cs typeface="Arial"/>
              </a:rPr>
              <a:t>microplastic</a:t>
            </a:r>
            <a:r>
              <a:rPr lang="en-US" dirty="0" smtClean="0">
                <a:latin typeface="Arial"/>
                <a:cs typeface="Arial"/>
              </a:rPr>
              <a:t> sampler)</a:t>
            </a:r>
            <a:br>
              <a:rPr lang="en-US" dirty="0" smtClean="0">
                <a:latin typeface="Arial"/>
                <a:cs typeface="Arial"/>
              </a:rPr>
            </a:br>
            <a:r>
              <a:rPr lang="en-US" dirty="0" smtClean="0">
                <a:latin typeface="Arial"/>
                <a:cs typeface="Arial"/>
              </a:rPr>
              <a:t>(NIVA)</a:t>
            </a:r>
          </a:p>
          <a:p>
            <a:pPr>
              <a:spcBef>
                <a:spcPts val="800"/>
              </a:spcBef>
            </a:pPr>
            <a:endParaRPr lang="en-US" sz="1600" b="1" dirty="0" smtClean="0">
              <a:latin typeface="Arial"/>
              <a:cs typeface="Arial"/>
            </a:endParaRPr>
          </a:p>
          <a:p>
            <a:pPr marL="216000">
              <a:spcBef>
                <a:spcPts val="800"/>
              </a:spcBef>
            </a:pPr>
            <a:r>
              <a:rPr lang="en-US" sz="2000" b="1" dirty="0" smtClean="0">
                <a:latin typeface="Arial"/>
                <a:cs typeface="Arial"/>
              </a:rPr>
              <a:t>E</a:t>
            </a:r>
            <a:r>
              <a:rPr lang="nb-NO" sz="2000" b="1" dirty="0" err="1" smtClean="0">
                <a:latin typeface="Arial"/>
                <a:cs typeface="Arial"/>
              </a:rPr>
              <a:t>xisting</a:t>
            </a:r>
            <a:r>
              <a:rPr lang="nb-NO" sz="2000" b="1" dirty="0" smtClean="0">
                <a:latin typeface="Arial"/>
                <a:cs typeface="Arial"/>
              </a:rPr>
              <a:t> </a:t>
            </a:r>
            <a:r>
              <a:rPr lang="nb-NO" sz="2000" b="1" dirty="0" err="1" smtClean="0">
                <a:latin typeface="Arial"/>
                <a:cs typeface="Arial"/>
              </a:rPr>
              <a:t>Ferrybox</a:t>
            </a:r>
            <a:r>
              <a:rPr lang="nb-NO" sz="2000" b="1" dirty="0" smtClean="0">
                <a:latin typeface="Arial"/>
                <a:cs typeface="Arial"/>
              </a:rPr>
              <a:t> system:</a:t>
            </a:r>
          </a:p>
          <a:p>
            <a:pPr marL="216000">
              <a:spcBef>
                <a:spcPts val="300"/>
              </a:spcBef>
            </a:pPr>
            <a:r>
              <a:rPr lang="en-GB" altLang="en-US" dirty="0" smtClean="0">
                <a:latin typeface="Arial"/>
                <a:cs typeface="Arial"/>
              </a:rPr>
              <a:t>Wind sensor at deck (True wind speed and direction, Gill instruments)</a:t>
            </a:r>
          </a:p>
          <a:p>
            <a:pPr marL="216000">
              <a:spcBef>
                <a:spcPts val="300"/>
              </a:spcBef>
            </a:pPr>
            <a:r>
              <a:rPr lang="en-GB" altLang="en-US" dirty="0" smtClean="0">
                <a:latin typeface="Arial"/>
                <a:cs typeface="Arial"/>
              </a:rPr>
              <a:t>Air temperature (Optional). Weather stations?</a:t>
            </a:r>
          </a:p>
          <a:p>
            <a:pPr marL="216000">
              <a:spcBef>
                <a:spcPts val="300"/>
              </a:spcBef>
            </a:pPr>
            <a:r>
              <a:rPr lang="en-GB" altLang="en-US" dirty="0" smtClean="0">
                <a:latin typeface="Arial"/>
                <a:cs typeface="Arial"/>
              </a:rPr>
              <a:t>Above water radiance/irradiance (</a:t>
            </a:r>
            <a:r>
              <a:rPr lang="en-GB" altLang="en-US" dirty="0" err="1" smtClean="0">
                <a:latin typeface="Arial"/>
                <a:cs typeface="Arial"/>
              </a:rPr>
              <a:t>TriOS</a:t>
            </a:r>
            <a:r>
              <a:rPr lang="en-GB" altLang="en-US" dirty="0" smtClean="0">
                <a:latin typeface="Arial"/>
                <a:cs typeface="Arial"/>
              </a:rPr>
              <a:t> Ramses Ed, </a:t>
            </a:r>
            <a:r>
              <a:rPr lang="en-GB" altLang="en-US" dirty="0" err="1" smtClean="0">
                <a:latin typeface="Arial"/>
                <a:cs typeface="Arial"/>
              </a:rPr>
              <a:t>Ld</a:t>
            </a:r>
            <a:r>
              <a:rPr lang="en-GB" altLang="en-US" dirty="0" smtClean="0">
                <a:latin typeface="Arial"/>
                <a:cs typeface="Arial"/>
              </a:rPr>
              <a:t>, Lu)</a:t>
            </a:r>
          </a:p>
          <a:p>
            <a:pPr marL="216000">
              <a:spcBef>
                <a:spcPts val="300"/>
              </a:spcBef>
            </a:pPr>
            <a:r>
              <a:rPr lang="en-GB" altLang="en-US" dirty="0" smtClean="0">
                <a:latin typeface="Arial"/>
                <a:cs typeface="Arial"/>
              </a:rPr>
              <a:t>Temperature and salinity (Seabird SBE45)</a:t>
            </a:r>
          </a:p>
          <a:p>
            <a:pPr marL="216000">
              <a:spcBef>
                <a:spcPts val="300"/>
              </a:spcBef>
            </a:pPr>
            <a:r>
              <a:rPr lang="en-GB" altLang="en-US" dirty="0" smtClean="0">
                <a:latin typeface="Arial"/>
                <a:cs typeface="Arial"/>
              </a:rPr>
              <a:t>Oxygen sensor (AADI </a:t>
            </a:r>
            <a:r>
              <a:rPr lang="en-GB" altLang="en-US" dirty="0" err="1" smtClean="0">
                <a:latin typeface="Arial"/>
                <a:cs typeface="Arial"/>
              </a:rPr>
              <a:t>Optode</a:t>
            </a:r>
            <a:r>
              <a:rPr lang="en-GB" altLang="en-US" dirty="0" smtClean="0">
                <a:latin typeface="Arial"/>
                <a:cs typeface="Arial"/>
              </a:rPr>
              <a:t>)</a:t>
            </a:r>
          </a:p>
          <a:p>
            <a:pPr marL="285750" indent="-285750">
              <a:spcBef>
                <a:spcPts val="800"/>
              </a:spcBef>
              <a:buFont typeface="Arial"/>
              <a:buChar char="•"/>
            </a:pPr>
            <a:r>
              <a:rPr lang="en-US" sz="1600" dirty="0" smtClean="0">
                <a:latin typeface="Arial"/>
                <a:cs typeface="Arial"/>
              </a:rPr>
              <a:t>+</a:t>
            </a:r>
            <a:r>
              <a:rPr lang="en-US" sz="1600" dirty="0">
                <a:latin typeface="Arial"/>
                <a:cs typeface="Arial"/>
              </a:rPr>
              <a:t> </a:t>
            </a:r>
            <a:r>
              <a:rPr lang="en-US" sz="1600" dirty="0" smtClean="0">
                <a:latin typeface="Arial"/>
                <a:cs typeface="Arial"/>
              </a:rPr>
              <a:t>many biogeochemical sensors</a:t>
            </a:r>
            <a:endParaRPr lang="en-US" sz="1600" dirty="0">
              <a:latin typeface="Arial"/>
              <a:cs typeface="Arial"/>
            </a:endParaRPr>
          </a:p>
        </p:txBody>
      </p:sp>
      <p:grpSp>
        <p:nvGrpSpPr>
          <p:cNvPr id="2" name="Group 1"/>
          <p:cNvGrpSpPr/>
          <p:nvPr/>
        </p:nvGrpSpPr>
        <p:grpSpPr>
          <a:xfrm>
            <a:off x="5658556" y="4243252"/>
            <a:ext cx="3483093" cy="2614747"/>
            <a:chOff x="3747843" y="2431201"/>
            <a:chExt cx="5050904" cy="4145643"/>
          </a:xfrm>
        </p:grpSpPr>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3747843" y="2431201"/>
              <a:ext cx="5050904" cy="41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Content Placeholder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3295" y="3307750"/>
              <a:ext cx="1939044" cy="23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descr="map_alltrips"/>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259" t="11848" r="5060" b="12757"/>
          <a:stretch/>
        </p:blipFill>
        <p:spPr bwMode="auto">
          <a:xfrm>
            <a:off x="5658556" y="1592439"/>
            <a:ext cx="3483094" cy="328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4" descr="Norbjørn går i fraktrute Tromsø - Svalbard"/>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45258" y="20119"/>
            <a:ext cx="3498743" cy="187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610915" y="1298222"/>
            <a:ext cx="1796321" cy="461665"/>
          </a:xfrm>
          <a:prstGeom prst="rect">
            <a:avLst/>
          </a:prstGeom>
          <a:noFill/>
        </p:spPr>
        <p:txBody>
          <a:bodyPr wrap="square" rtlCol="0">
            <a:spAutoFit/>
          </a:bodyPr>
          <a:lstStyle/>
          <a:p>
            <a:r>
              <a:rPr lang="nb-NO" sz="1200" b="1" dirty="0" smtClean="0">
                <a:solidFill>
                  <a:schemeClr val="bg1"/>
                </a:solidFill>
              </a:rPr>
              <a:t>M/S </a:t>
            </a:r>
            <a:r>
              <a:rPr lang="nb-NO" sz="1200" b="1" dirty="0" err="1" smtClean="0">
                <a:solidFill>
                  <a:schemeClr val="bg1"/>
                </a:solidFill>
              </a:rPr>
              <a:t>Norbjørm</a:t>
            </a:r>
            <a:r>
              <a:rPr lang="nb-NO" sz="1200" b="1" dirty="0" smtClean="0">
                <a:solidFill>
                  <a:schemeClr val="bg1"/>
                </a:solidFill>
              </a:rPr>
              <a:t>: </a:t>
            </a:r>
          </a:p>
          <a:p>
            <a:r>
              <a:rPr lang="nb-NO" sz="1200" b="1" dirty="0" smtClean="0">
                <a:solidFill>
                  <a:schemeClr val="bg1"/>
                </a:solidFill>
              </a:rPr>
              <a:t>30-35 </a:t>
            </a:r>
            <a:r>
              <a:rPr lang="nb-NO" sz="1200" b="1" dirty="0" err="1" smtClean="0">
                <a:solidFill>
                  <a:schemeClr val="bg1"/>
                </a:solidFill>
              </a:rPr>
              <a:t>round</a:t>
            </a:r>
            <a:r>
              <a:rPr lang="nb-NO" sz="1200" b="1" dirty="0" smtClean="0">
                <a:solidFill>
                  <a:schemeClr val="bg1"/>
                </a:solidFill>
              </a:rPr>
              <a:t> trips/</a:t>
            </a:r>
            <a:r>
              <a:rPr lang="nb-NO" sz="1200" b="1" dirty="0" err="1" smtClean="0">
                <a:solidFill>
                  <a:schemeClr val="bg1"/>
                </a:solidFill>
              </a:rPr>
              <a:t>year</a:t>
            </a:r>
            <a:endParaRPr lang="nb-NO" sz="1200" b="1" dirty="0">
              <a:solidFill>
                <a:schemeClr val="bg1"/>
              </a:solidFill>
            </a:endParaRPr>
          </a:p>
        </p:txBody>
      </p:sp>
    </p:spTree>
    <p:extLst>
      <p:ext uri="{BB962C8B-B14F-4D97-AF65-F5344CB8AC3E}">
        <p14:creationId xmlns:p14="http://schemas.microsoft.com/office/powerpoint/2010/main" val="355329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443" y="1033287"/>
            <a:ext cx="5833083" cy="646331"/>
          </a:xfrm>
          <a:prstGeom prst="rect">
            <a:avLst/>
          </a:prstGeom>
          <a:solidFill>
            <a:schemeClr val="tx1"/>
          </a:solidFill>
        </p:spPr>
        <p:txBody>
          <a:bodyPr wrap="square" rtlCol="0">
            <a:spAutoFit/>
          </a:bodyPr>
          <a:lstStyle/>
          <a:p>
            <a:pPr algn="ctr"/>
            <a:r>
              <a:rPr lang="nb-NO" dirty="0" smtClean="0">
                <a:solidFill>
                  <a:schemeClr val="bg1"/>
                </a:solidFill>
                <a:latin typeface="Arial"/>
                <a:cs typeface="Arial"/>
              </a:rPr>
              <a:t>Sea </a:t>
            </a:r>
            <a:r>
              <a:rPr lang="nb-NO" dirty="0" err="1" smtClean="0">
                <a:solidFill>
                  <a:schemeClr val="bg1"/>
                </a:solidFill>
                <a:latin typeface="Arial"/>
                <a:cs typeface="Arial"/>
              </a:rPr>
              <a:t>ice</a:t>
            </a:r>
            <a:r>
              <a:rPr lang="nb-NO" dirty="0" smtClean="0">
                <a:solidFill>
                  <a:schemeClr val="bg1"/>
                </a:solidFill>
                <a:latin typeface="Arial"/>
                <a:cs typeface="Arial"/>
              </a:rPr>
              <a:t> </a:t>
            </a:r>
            <a:r>
              <a:rPr lang="nb-NO" dirty="0" err="1" smtClean="0">
                <a:solidFill>
                  <a:schemeClr val="bg1"/>
                </a:solidFill>
                <a:latin typeface="Arial"/>
                <a:cs typeface="Arial"/>
              </a:rPr>
              <a:t>concentration</a:t>
            </a:r>
            <a:r>
              <a:rPr lang="nb-NO" dirty="0" smtClean="0">
                <a:solidFill>
                  <a:schemeClr val="bg1"/>
                </a:solidFill>
                <a:latin typeface="Arial"/>
                <a:cs typeface="Arial"/>
              </a:rPr>
              <a:t> 10 September 2016</a:t>
            </a:r>
          </a:p>
          <a:p>
            <a:endParaRPr lang="nb-NO" dirty="0">
              <a:solidFill>
                <a:schemeClr val="bg1"/>
              </a:solidFill>
              <a:latin typeface="Arial"/>
              <a:cs typeface="Arial"/>
            </a:endParaRPr>
          </a:p>
        </p:txBody>
      </p:sp>
      <p:sp>
        <p:nvSpPr>
          <p:cNvPr id="2" name="Title 1"/>
          <p:cNvSpPr>
            <a:spLocks noGrp="1"/>
          </p:cNvSpPr>
          <p:nvPr>
            <p:ph type="title"/>
          </p:nvPr>
        </p:nvSpPr>
        <p:spPr>
          <a:xfrm>
            <a:off x="418050" y="10885"/>
            <a:ext cx="8725950" cy="751115"/>
          </a:xfrm>
        </p:spPr>
        <p:txBody>
          <a:bodyPr/>
          <a:lstStyle/>
          <a:p>
            <a:r>
              <a:rPr lang="en-US" sz="3600" dirty="0" smtClean="0"/>
              <a:t>INTAROS </a:t>
            </a:r>
            <a:r>
              <a:rPr lang="en-US" sz="3600" dirty="0" err="1" smtClean="0"/>
              <a:t>depoyment</a:t>
            </a:r>
            <a:r>
              <a:rPr lang="en-US" sz="3600" dirty="0" smtClean="0"/>
              <a:t> planned in 2018</a:t>
            </a:r>
            <a:endParaRPr lang="en-US" dirty="0"/>
          </a:p>
        </p:txBody>
      </p:sp>
      <p:sp>
        <p:nvSpPr>
          <p:cNvPr id="5" name="TextBox 4"/>
          <p:cNvSpPr txBox="1"/>
          <p:nvPr/>
        </p:nvSpPr>
        <p:spPr>
          <a:xfrm>
            <a:off x="7087281" y="5012435"/>
            <a:ext cx="2137758" cy="1077218"/>
          </a:xfrm>
          <a:prstGeom prst="rect">
            <a:avLst/>
          </a:prstGeom>
          <a:noFill/>
        </p:spPr>
        <p:txBody>
          <a:bodyPr wrap="square" rtlCol="0">
            <a:spAutoFit/>
          </a:bodyPr>
          <a:lstStyle/>
          <a:p>
            <a:r>
              <a:rPr lang="en-US" sz="1600" dirty="0" smtClean="0">
                <a:solidFill>
                  <a:srgbClr val="FFFFFF"/>
                </a:solidFill>
                <a:hlinkClick r:id="rId2"/>
              </a:rPr>
              <a:t>Ice maps from Institute </a:t>
            </a:r>
            <a:r>
              <a:rPr lang="en-US" sz="1600" dirty="0">
                <a:solidFill>
                  <a:srgbClr val="FFFFFF"/>
                </a:solidFill>
                <a:hlinkClick r:id="rId2"/>
              </a:rPr>
              <a:t>of Environmental </a:t>
            </a:r>
            <a:r>
              <a:rPr lang="en-US" sz="1600" dirty="0" err="1">
                <a:solidFill>
                  <a:srgbClr val="FFFFFF"/>
                </a:solidFill>
                <a:hlinkClick r:id="rId2"/>
              </a:rPr>
              <a:t>Physics</a:t>
            </a:r>
            <a:r>
              <a:rPr lang="en-US" sz="1600" dirty="0" err="1" smtClean="0">
                <a:solidFill>
                  <a:srgbClr val="FFFFFF"/>
                </a:solidFill>
              </a:rPr>
              <a:t>,</a:t>
            </a:r>
            <a:r>
              <a:rPr lang="en-US" sz="1600" dirty="0" err="1" smtClean="0"/>
              <a:t>University</a:t>
            </a:r>
            <a:r>
              <a:rPr lang="en-US" sz="1600" dirty="0" smtClean="0"/>
              <a:t> </a:t>
            </a:r>
            <a:r>
              <a:rPr lang="en-US" sz="1600" dirty="0"/>
              <a:t>of </a:t>
            </a:r>
            <a:r>
              <a:rPr lang="en-US" sz="1600" dirty="0" smtClean="0"/>
              <a:t>Bremen</a:t>
            </a:r>
            <a:endParaRPr lang="en-US" sz="2400" dirty="0"/>
          </a:p>
        </p:txBody>
      </p:sp>
      <p:pic>
        <p:nvPicPr>
          <p:cNvPr id="3" name="Picture 2"/>
          <p:cNvPicPr>
            <a:picLocks noChangeAspect="1"/>
          </p:cNvPicPr>
          <p:nvPr/>
        </p:nvPicPr>
        <p:blipFill>
          <a:blip r:embed="rId3"/>
          <a:stretch>
            <a:fillRect/>
          </a:stretch>
        </p:blipFill>
        <p:spPr>
          <a:xfrm>
            <a:off x="1075443" y="1490132"/>
            <a:ext cx="5833083" cy="5190067"/>
          </a:xfrm>
          <a:prstGeom prst="rect">
            <a:avLst/>
          </a:prstGeom>
        </p:spPr>
      </p:pic>
      <p:sp>
        <p:nvSpPr>
          <p:cNvPr id="7" name="Donut 6"/>
          <p:cNvSpPr/>
          <p:nvPr/>
        </p:nvSpPr>
        <p:spPr>
          <a:xfrm>
            <a:off x="3919941" y="2692400"/>
            <a:ext cx="584200" cy="571500"/>
          </a:xfrm>
          <a:prstGeom prst="donut">
            <a:avLst>
              <a:gd name="adj" fmla="val 10258"/>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cxnSp>
        <p:nvCxnSpPr>
          <p:cNvPr id="9" name="Straight Arrow Connector 8"/>
          <p:cNvCxnSpPr/>
          <p:nvPr/>
        </p:nvCxnSpPr>
        <p:spPr>
          <a:xfrm>
            <a:off x="4313641" y="3263900"/>
            <a:ext cx="393700" cy="9017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87281" y="1033287"/>
            <a:ext cx="1942419" cy="1169551"/>
          </a:xfrm>
          <a:prstGeom prst="rect">
            <a:avLst/>
          </a:prstGeom>
          <a:solidFill>
            <a:srgbClr val="CCFFCC"/>
          </a:solidFill>
        </p:spPr>
        <p:txBody>
          <a:bodyPr wrap="square" rtlCol="0">
            <a:spAutoFit/>
          </a:bodyPr>
          <a:lstStyle/>
          <a:p>
            <a:r>
              <a:rPr lang="nb-NO" sz="1400" dirty="0" err="1" smtClean="0">
                <a:latin typeface="Arial"/>
                <a:cs typeface="Arial"/>
              </a:rPr>
              <a:t>Planned</a:t>
            </a:r>
            <a:r>
              <a:rPr lang="nb-NO" sz="1400" dirty="0" smtClean="0">
                <a:latin typeface="Arial"/>
                <a:cs typeface="Arial"/>
              </a:rPr>
              <a:t> </a:t>
            </a:r>
            <a:r>
              <a:rPr lang="nb-NO" sz="1400" dirty="0" err="1" smtClean="0">
                <a:latin typeface="Arial"/>
                <a:cs typeface="Arial"/>
              </a:rPr>
              <a:t>deployment</a:t>
            </a:r>
            <a:r>
              <a:rPr lang="nb-NO" sz="1400" dirty="0" smtClean="0">
                <a:latin typeface="Arial"/>
                <a:cs typeface="Arial"/>
              </a:rPr>
              <a:t> </a:t>
            </a:r>
            <a:r>
              <a:rPr lang="nb-NO" sz="1400" dirty="0" err="1" smtClean="0">
                <a:latin typeface="Arial"/>
                <a:cs typeface="Arial"/>
              </a:rPr>
              <a:t>of</a:t>
            </a:r>
            <a:r>
              <a:rPr lang="nb-NO" sz="1400" dirty="0" smtClean="0">
                <a:latin typeface="Arial"/>
                <a:cs typeface="Arial"/>
              </a:rPr>
              <a:t> ITP and </a:t>
            </a:r>
            <a:r>
              <a:rPr lang="nb-NO" sz="1400" dirty="0" err="1" smtClean="0">
                <a:latin typeface="Arial"/>
                <a:cs typeface="Arial"/>
              </a:rPr>
              <a:t>IMBs</a:t>
            </a:r>
            <a:r>
              <a:rPr lang="nb-NO" sz="1400" dirty="0" smtClean="0">
                <a:latin typeface="Arial"/>
                <a:cs typeface="Arial"/>
              </a:rPr>
              <a:t> in </a:t>
            </a:r>
            <a:r>
              <a:rPr lang="nb-NO" sz="1400" dirty="0" err="1" smtClean="0">
                <a:latin typeface="Arial"/>
                <a:cs typeface="Arial"/>
              </a:rPr>
              <a:t>Sept</a:t>
            </a:r>
            <a:r>
              <a:rPr lang="nb-NO" sz="1400" dirty="0" smtClean="0">
                <a:latin typeface="Arial"/>
                <a:cs typeface="Arial"/>
              </a:rPr>
              <a:t> 2018 and </a:t>
            </a:r>
            <a:r>
              <a:rPr lang="nb-NO" sz="1400" dirty="0" err="1" smtClean="0">
                <a:latin typeface="Arial"/>
                <a:cs typeface="Arial"/>
              </a:rPr>
              <a:t>tentaive</a:t>
            </a:r>
            <a:r>
              <a:rPr lang="nb-NO" sz="1400" dirty="0" smtClean="0">
                <a:latin typeface="Arial"/>
                <a:cs typeface="Arial"/>
              </a:rPr>
              <a:t> </a:t>
            </a:r>
            <a:r>
              <a:rPr lang="nb-NO" sz="1400" dirty="0" err="1" smtClean="0">
                <a:latin typeface="Arial"/>
                <a:cs typeface="Arial"/>
              </a:rPr>
              <a:t>recovery</a:t>
            </a:r>
            <a:r>
              <a:rPr lang="nb-NO" sz="1400" dirty="0" smtClean="0">
                <a:latin typeface="Arial"/>
                <a:cs typeface="Arial"/>
              </a:rPr>
              <a:t> in 2019</a:t>
            </a:r>
            <a:endParaRPr lang="nb-NO" sz="1400" dirty="0">
              <a:latin typeface="Arial"/>
              <a:cs typeface="Arial"/>
            </a:endParaRPr>
          </a:p>
        </p:txBody>
      </p:sp>
      <p:cxnSp>
        <p:nvCxnSpPr>
          <p:cNvPr id="8" name="Curved Connector 7"/>
          <p:cNvCxnSpPr/>
          <p:nvPr/>
        </p:nvCxnSpPr>
        <p:spPr>
          <a:xfrm>
            <a:off x="1075443" y="1490132"/>
            <a:ext cx="2696457" cy="1468968"/>
          </a:xfrm>
          <a:prstGeom prst="curvedConnector3">
            <a:avLst>
              <a:gd name="adj1" fmla="val 15147"/>
            </a:avLst>
          </a:prstGeom>
          <a:ln w="38100">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02882" y="2038172"/>
            <a:ext cx="1104901" cy="738664"/>
          </a:xfrm>
          <a:prstGeom prst="rect">
            <a:avLst/>
          </a:prstGeom>
          <a:noFill/>
        </p:spPr>
        <p:txBody>
          <a:bodyPr wrap="square" rtlCol="0">
            <a:spAutoFit/>
          </a:bodyPr>
          <a:lstStyle/>
          <a:p>
            <a:r>
              <a:rPr lang="nb-NO" sz="1400" dirty="0" err="1" smtClean="0">
                <a:solidFill>
                  <a:srgbClr val="FFFFFF"/>
                </a:solidFill>
              </a:rPr>
              <a:t>Expected</a:t>
            </a:r>
            <a:r>
              <a:rPr lang="nb-NO" sz="1400" dirty="0" smtClean="0">
                <a:solidFill>
                  <a:srgbClr val="FFFFFF"/>
                </a:solidFill>
              </a:rPr>
              <a:t> </a:t>
            </a:r>
            <a:r>
              <a:rPr lang="nb-NO" sz="1400" dirty="0" err="1" smtClean="0">
                <a:solidFill>
                  <a:srgbClr val="FFFFFF"/>
                </a:solidFill>
              </a:rPr>
              <a:t>deployment</a:t>
            </a:r>
            <a:r>
              <a:rPr lang="nb-NO" sz="1400" dirty="0" smtClean="0">
                <a:solidFill>
                  <a:srgbClr val="FFFFFF"/>
                </a:solidFill>
              </a:rPr>
              <a:t> area</a:t>
            </a:r>
            <a:endParaRPr lang="nb-NO" sz="2400" dirty="0">
              <a:solidFill>
                <a:srgbClr val="FFFFFF"/>
              </a:solidFill>
            </a:endParaRPr>
          </a:p>
        </p:txBody>
      </p:sp>
      <p:sp>
        <p:nvSpPr>
          <p:cNvPr id="19" name="TextBox 18"/>
          <p:cNvSpPr txBox="1"/>
          <p:nvPr/>
        </p:nvSpPr>
        <p:spPr>
          <a:xfrm>
            <a:off x="2006600" y="2854980"/>
            <a:ext cx="1587500" cy="523220"/>
          </a:xfrm>
          <a:prstGeom prst="rect">
            <a:avLst/>
          </a:prstGeom>
          <a:noFill/>
        </p:spPr>
        <p:txBody>
          <a:bodyPr wrap="square" rtlCol="0">
            <a:spAutoFit/>
          </a:bodyPr>
          <a:lstStyle/>
          <a:p>
            <a:r>
              <a:rPr lang="nb-NO" sz="1400" dirty="0" err="1" smtClean="0">
                <a:solidFill>
                  <a:srgbClr val="FFFFFF"/>
                </a:solidFill>
              </a:rPr>
              <a:t>Tentaive</a:t>
            </a:r>
            <a:r>
              <a:rPr lang="nb-NO" sz="1400" dirty="0" smtClean="0">
                <a:solidFill>
                  <a:srgbClr val="FFFFFF"/>
                </a:solidFill>
              </a:rPr>
              <a:t> </a:t>
            </a:r>
            <a:r>
              <a:rPr lang="nb-NO" sz="1400" dirty="0" err="1" smtClean="0">
                <a:solidFill>
                  <a:srgbClr val="FFFFFF"/>
                </a:solidFill>
              </a:rPr>
              <a:t>route</a:t>
            </a:r>
            <a:r>
              <a:rPr lang="nb-NO" sz="1400" dirty="0" smtClean="0">
                <a:solidFill>
                  <a:srgbClr val="FFFFFF"/>
                </a:solidFill>
              </a:rPr>
              <a:t> for CHINARE 2018</a:t>
            </a:r>
            <a:endParaRPr lang="nb-NO" sz="1400" dirty="0">
              <a:solidFill>
                <a:srgbClr val="FFFFFF"/>
              </a:solidFill>
            </a:endParaRPr>
          </a:p>
        </p:txBody>
      </p:sp>
      <p:sp>
        <p:nvSpPr>
          <p:cNvPr id="20" name="TextBox 19"/>
          <p:cNvSpPr txBox="1"/>
          <p:nvPr/>
        </p:nvSpPr>
        <p:spPr>
          <a:xfrm>
            <a:off x="4355724" y="4159072"/>
            <a:ext cx="1104901" cy="523220"/>
          </a:xfrm>
          <a:prstGeom prst="rect">
            <a:avLst/>
          </a:prstGeom>
          <a:noFill/>
        </p:spPr>
        <p:txBody>
          <a:bodyPr wrap="square" rtlCol="0">
            <a:spAutoFit/>
          </a:bodyPr>
          <a:lstStyle/>
          <a:p>
            <a:r>
              <a:rPr lang="nb-NO" sz="1400" dirty="0" err="1" smtClean="0">
                <a:solidFill>
                  <a:srgbClr val="FF0000"/>
                </a:solidFill>
              </a:rPr>
              <a:t>Expected</a:t>
            </a:r>
            <a:r>
              <a:rPr lang="nb-NO" sz="1400" dirty="0" smtClean="0">
                <a:solidFill>
                  <a:srgbClr val="FF0000"/>
                </a:solidFill>
              </a:rPr>
              <a:t> drift</a:t>
            </a:r>
            <a:endParaRPr lang="nb-NO" sz="2400" dirty="0">
              <a:solidFill>
                <a:srgbClr val="FF0000"/>
              </a:solidFill>
            </a:endParaRPr>
          </a:p>
        </p:txBody>
      </p:sp>
    </p:spTree>
    <p:extLst>
      <p:ext uri="{BB962C8B-B14F-4D97-AF65-F5344CB8AC3E}">
        <p14:creationId xmlns:p14="http://schemas.microsoft.com/office/powerpoint/2010/main" val="2487827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1772816"/>
            <a:ext cx="9144000" cy="646331"/>
          </a:xfrm>
          <a:prstGeom prst="rect">
            <a:avLst/>
          </a:prstGeom>
          <a:noFill/>
        </p:spPr>
        <p:txBody>
          <a:bodyPr wrap="square" rtlCol="0">
            <a:spAutoFit/>
          </a:bodyPr>
          <a:lstStyle/>
          <a:p>
            <a:pPr algn="ctr"/>
            <a:r>
              <a:rPr lang="en-US" u="sng" dirty="0" smtClean="0">
                <a:latin typeface="Corbel" panose="020B0503020204020204" pitchFamily="34" charset="0"/>
                <a:ea typeface="+mn-ea"/>
                <a:cs typeface="Arial" pitchFamily="34" charset="0"/>
              </a:rPr>
              <a:t>M</a:t>
            </a:r>
            <a:r>
              <a:rPr lang="en-US" dirty="0" smtClean="0">
                <a:latin typeface="Corbel" panose="020B0503020204020204" pitchFamily="34" charset="0"/>
                <a:ea typeface="+mn-ea"/>
                <a:cs typeface="Arial" pitchFamily="34" charset="0"/>
              </a:rPr>
              <a:t>ultidisciplinary drifting </a:t>
            </a:r>
            <a:r>
              <a:rPr lang="en-US" u="sng" dirty="0" smtClean="0">
                <a:latin typeface="Corbel" panose="020B0503020204020204" pitchFamily="34" charset="0"/>
                <a:ea typeface="+mn-ea"/>
                <a:cs typeface="Arial" pitchFamily="34" charset="0"/>
              </a:rPr>
              <a:t>O</a:t>
            </a:r>
            <a:r>
              <a:rPr lang="en-US" dirty="0" smtClean="0">
                <a:latin typeface="Corbel" panose="020B0503020204020204" pitchFamily="34" charset="0"/>
                <a:ea typeface="+mn-ea"/>
                <a:cs typeface="Arial" pitchFamily="34" charset="0"/>
              </a:rPr>
              <a:t>bservatory for the </a:t>
            </a:r>
            <a:br>
              <a:rPr lang="en-US" dirty="0" smtClean="0">
                <a:latin typeface="Corbel" panose="020B0503020204020204" pitchFamily="34" charset="0"/>
                <a:ea typeface="+mn-ea"/>
                <a:cs typeface="Arial" pitchFamily="34" charset="0"/>
              </a:rPr>
            </a:br>
            <a:r>
              <a:rPr lang="en-US" u="sng" dirty="0" smtClean="0">
                <a:latin typeface="Corbel" panose="020B0503020204020204" pitchFamily="34" charset="0"/>
                <a:ea typeface="+mn-ea"/>
                <a:cs typeface="Arial" pitchFamily="34" charset="0"/>
              </a:rPr>
              <a:t>S</a:t>
            </a:r>
            <a:r>
              <a:rPr lang="en-US" dirty="0" smtClean="0">
                <a:latin typeface="Corbel" panose="020B0503020204020204" pitchFamily="34" charset="0"/>
                <a:ea typeface="+mn-ea"/>
                <a:cs typeface="Arial" pitchFamily="34" charset="0"/>
              </a:rPr>
              <a:t>tudy of </a:t>
            </a:r>
            <a:r>
              <a:rPr lang="en-US" u="sng" dirty="0" smtClean="0">
                <a:latin typeface="Corbel" panose="020B0503020204020204" pitchFamily="34" charset="0"/>
                <a:ea typeface="+mn-ea"/>
                <a:cs typeface="Arial" pitchFamily="34" charset="0"/>
              </a:rPr>
              <a:t>A</a:t>
            </a:r>
            <a:r>
              <a:rPr lang="en-US" dirty="0" smtClean="0">
                <a:latin typeface="Corbel" panose="020B0503020204020204" pitchFamily="34" charset="0"/>
                <a:ea typeface="+mn-ea"/>
                <a:cs typeface="Arial" pitchFamily="34" charset="0"/>
              </a:rPr>
              <a:t>rct</a:t>
            </a:r>
            <a:r>
              <a:rPr lang="en-US" u="sng" dirty="0" smtClean="0">
                <a:latin typeface="Corbel" panose="020B0503020204020204" pitchFamily="34" charset="0"/>
                <a:ea typeface="+mn-ea"/>
                <a:cs typeface="Arial" pitchFamily="34" charset="0"/>
              </a:rPr>
              <a:t>i</a:t>
            </a:r>
            <a:r>
              <a:rPr lang="en-US" dirty="0" smtClean="0">
                <a:latin typeface="Corbel" panose="020B0503020204020204" pitchFamily="34" charset="0"/>
                <a:ea typeface="+mn-ea"/>
                <a:cs typeface="Arial" pitchFamily="34" charset="0"/>
              </a:rPr>
              <a:t>c </a:t>
            </a:r>
            <a:r>
              <a:rPr lang="en-US" u="sng" dirty="0" smtClean="0">
                <a:latin typeface="Corbel" panose="020B0503020204020204" pitchFamily="34" charset="0"/>
                <a:ea typeface="+mn-ea"/>
                <a:cs typeface="Arial" pitchFamily="34" charset="0"/>
              </a:rPr>
              <a:t>C</a:t>
            </a:r>
            <a:r>
              <a:rPr lang="en-US" dirty="0" smtClean="0">
                <a:latin typeface="Corbel" panose="020B0503020204020204" pitchFamily="34" charset="0"/>
                <a:ea typeface="+mn-ea"/>
                <a:cs typeface="Arial" pitchFamily="34" charset="0"/>
              </a:rPr>
              <a:t>limate</a:t>
            </a:r>
          </a:p>
        </p:txBody>
      </p:sp>
      <p:pic>
        <p:nvPicPr>
          <p:cNvPr id="10" name="Grafik 9" descr="cid:part1.06050405.06010000@awi.de"/>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501252" y="128722"/>
            <a:ext cx="4511969" cy="1102880"/>
          </a:xfrm>
          <a:prstGeom prst="rect">
            <a:avLst/>
          </a:prstGeom>
          <a:solidFill>
            <a:srgbClr val="FFFFFF"/>
          </a:solidFill>
          <a:ln>
            <a:noFill/>
          </a:ln>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579" y="1382408"/>
            <a:ext cx="7730644" cy="537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1"/>
          <p:cNvSpPr txBox="1"/>
          <p:nvPr/>
        </p:nvSpPr>
        <p:spPr>
          <a:xfrm>
            <a:off x="906647" y="6353483"/>
            <a:ext cx="3007153" cy="369332"/>
          </a:xfrm>
          <a:prstGeom prst="rect">
            <a:avLst/>
          </a:prstGeom>
          <a:solidFill>
            <a:schemeClr val="accent1">
              <a:lumMod val="60000"/>
              <a:lumOff val="40000"/>
            </a:schemeClr>
          </a:solidFill>
          <a:ln>
            <a:solidFill>
              <a:schemeClr val="tx1"/>
            </a:solidFill>
          </a:ln>
        </p:spPr>
        <p:txBody>
          <a:bodyPr wrap="none" rtlCol="0">
            <a:spAutoFit/>
          </a:bodyPr>
          <a:lstStyle/>
          <a:p>
            <a:r>
              <a:rPr lang="de-DE" dirty="0" smtClean="0">
                <a:solidFill>
                  <a:schemeClr val="bg1"/>
                </a:solidFill>
                <a:latin typeface="Arial" pitchFamily="34" charset="0"/>
                <a:cs typeface="Arial" pitchFamily="34" charset="0"/>
              </a:rPr>
              <a:t>www.mosaic-expedition.org</a:t>
            </a:r>
            <a:endParaRPr lang="en-GB"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282881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9143998" cy="914400"/>
          </a:xfrm>
        </p:spPr>
        <p:txBody>
          <a:bodyPr>
            <a:normAutofit/>
          </a:bodyPr>
          <a:lstStyle/>
          <a:p>
            <a:r>
              <a:rPr lang="nb-NO" sz="3600" dirty="0" smtClean="0"/>
              <a:t>C</a:t>
            </a:r>
            <a:r>
              <a:rPr lang="nb-NO" sz="3600" dirty="0" smtClean="0">
                <a:effectLst/>
              </a:rPr>
              <a:t>hallenges in </a:t>
            </a:r>
            <a:r>
              <a:rPr lang="nb-NO" sz="3600" dirty="0" err="1" smtClean="0">
                <a:effectLst/>
              </a:rPr>
              <a:t>building</a:t>
            </a:r>
            <a:r>
              <a:rPr lang="nb-NO" sz="3600" dirty="0" smtClean="0">
                <a:effectLst/>
              </a:rPr>
              <a:t> Arctic </a:t>
            </a:r>
            <a:r>
              <a:rPr lang="nb-NO" sz="3600" dirty="0" err="1" smtClean="0">
                <a:effectLst/>
              </a:rPr>
              <a:t>observing</a:t>
            </a:r>
            <a:r>
              <a:rPr lang="nb-NO" sz="3600" dirty="0" smtClean="0">
                <a:effectLst/>
              </a:rPr>
              <a:t> systems</a:t>
            </a:r>
            <a:endParaRPr lang="nb-NO" sz="3600" dirty="0">
              <a:effectLst/>
            </a:endParaRPr>
          </a:p>
        </p:txBody>
      </p:sp>
      <p:sp>
        <p:nvSpPr>
          <p:cNvPr id="4" name="TextBox 3"/>
          <p:cNvSpPr txBox="1"/>
          <p:nvPr/>
        </p:nvSpPr>
        <p:spPr>
          <a:xfrm>
            <a:off x="0" y="967992"/>
            <a:ext cx="9143999" cy="5339923"/>
          </a:xfrm>
          <a:prstGeom prst="rect">
            <a:avLst/>
          </a:prstGeom>
          <a:noFill/>
        </p:spPr>
        <p:txBody>
          <a:bodyPr wrap="square" rtlCol="0">
            <a:spAutoFit/>
          </a:bodyPr>
          <a:lstStyle/>
          <a:p>
            <a:pPr marL="541338" indent="-541338">
              <a:spcBef>
                <a:spcPts val="600"/>
              </a:spcBef>
              <a:spcAft>
                <a:spcPts val="600"/>
              </a:spcAft>
            </a:pPr>
            <a:r>
              <a:rPr lang="en-US" sz="2400" dirty="0">
                <a:latin typeface="Arial"/>
                <a:cs typeface="Arial"/>
              </a:rPr>
              <a:t>(1)  </a:t>
            </a:r>
            <a:r>
              <a:rPr lang="en-US" sz="2400" dirty="0" smtClean="0">
                <a:latin typeface="Arial"/>
                <a:cs typeface="Arial"/>
              </a:rPr>
              <a:t>Develop coordination </a:t>
            </a:r>
            <a:r>
              <a:rPr lang="en-US" sz="2400" dirty="0">
                <a:latin typeface="Arial"/>
                <a:cs typeface="Arial"/>
              </a:rPr>
              <a:t>and collaboration between data providers and stakeholders in the pan-Arctic region in order to better use existing systems and resources  </a:t>
            </a:r>
            <a:r>
              <a:rPr lang="en-US" sz="2400" dirty="0" smtClean="0">
                <a:solidFill>
                  <a:srgbClr val="FF0000"/>
                </a:solidFill>
                <a:latin typeface="Arial"/>
                <a:cs typeface="Arial"/>
              </a:rPr>
              <a:t>(</a:t>
            </a:r>
            <a:r>
              <a:rPr lang="en-US" sz="2400" dirty="0" err="1" smtClean="0">
                <a:solidFill>
                  <a:srgbClr val="FF0000"/>
                </a:solidFill>
                <a:latin typeface="Arial"/>
                <a:cs typeface="Arial"/>
              </a:rPr>
              <a:t>Organisation</a:t>
            </a:r>
            <a:r>
              <a:rPr lang="en-US" sz="2400" dirty="0" smtClean="0">
                <a:solidFill>
                  <a:srgbClr val="FF0000"/>
                </a:solidFill>
                <a:latin typeface="Arial"/>
                <a:cs typeface="Arial"/>
              </a:rPr>
              <a:t>)</a:t>
            </a:r>
            <a:endParaRPr lang="en-US" sz="2400" dirty="0">
              <a:solidFill>
                <a:srgbClr val="FF0000"/>
              </a:solidFill>
              <a:latin typeface="Arial"/>
              <a:cs typeface="Arial"/>
            </a:endParaRPr>
          </a:p>
          <a:p>
            <a:pPr marL="541338" indent="-541338">
              <a:spcBef>
                <a:spcPts val="600"/>
              </a:spcBef>
              <a:spcAft>
                <a:spcPts val="600"/>
              </a:spcAft>
            </a:pPr>
            <a:r>
              <a:rPr lang="en-US" sz="2400" dirty="0">
                <a:latin typeface="Arial"/>
                <a:cs typeface="Arial"/>
              </a:rPr>
              <a:t>(2)  Improvement of the observing platforms and sensors, filling of gaps in the observing network and facilitate for year-round </a:t>
            </a:r>
            <a:r>
              <a:rPr lang="en-US" sz="2400" dirty="0" smtClean="0">
                <a:latin typeface="Arial"/>
                <a:cs typeface="Arial"/>
              </a:rPr>
              <a:t>operation, how to go from research to operational systems </a:t>
            </a:r>
            <a:r>
              <a:rPr lang="en-US" sz="2400" dirty="0" smtClean="0">
                <a:solidFill>
                  <a:srgbClr val="FF0000"/>
                </a:solidFill>
                <a:latin typeface="Arial"/>
                <a:cs typeface="Arial"/>
              </a:rPr>
              <a:t>(Technology)</a:t>
            </a:r>
            <a:endParaRPr lang="en-US" sz="2400" dirty="0">
              <a:solidFill>
                <a:srgbClr val="FF0000"/>
              </a:solidFill>
              <a:latin typeface="Arial"/>
              <a:cs typeface="Arial"/>
            </a:endParaRPr>
          </a:p>
          <a:p>
            <a:pPr marL="541338" indent="-541338">
              <a:spcBef>
                <a:spcPts val="600"/>
              </a:spcBef>
              <a:spcAft>
                <a:spcPts val="600"/>
              </a:spcAft>
            </a:pPr>
            <a:r>
              <a:rPr lang="en-US" sz="2400" dirty="0">
                <a:latin typeface="Arial"/>
                <a:cs typeface="Arial"/>
              </a:rPr>
              <a:t>(3)  Data sampling,  transmission, calibration, processing, archiving and </a:t>
            </a:r>
            <a:r>
              <a:rPr lang="en-US" sz="2400" dirty="0" smtClean="0">
                <a:latin typeface="Arial"/>
                <a:cs typeface="Arial"/>
              </a:rPr>
              <a:t>retrieval </a:t>
            </a:r>
            <a:r>
              <a:rPr lang="en-US" sz="2400" dirty="0">
                <a:latin typeface="Arial"/>
                <a:cs typeface="Arial"/>
              </a:rPr>
              <a:t>of required variables and build distributed and connected </a:t>
            </a:r>
            <a:r>
              <a:rPr lang="en-US" sz="2400" dirty="0" smtClean="0">
                <a:latin typeface="Arial"/>
                <a:cs typeface="Arial"/>
              </a:rPr>
              <a:t>databases </a:t>
            </a:r>
            <a:r>
              <a:rPr lang="en-US" sz="2400" dirty="0" smtClean="0">
                <a:solidFill>
                  <a:srgbClr val="FF0000"/>
                </a:solidFill>
                <a:latin typeface="Arial"/>
                <a:cs typeface="Arial"/>
              </a:rPr>
              <a:t>(Data dissemination)</a:t>
            </a:r>
            <a:endParaRPr lang="en-US" sz="2400" dirty="0">
              <a:solidFill>
                <a:srgbClr val="FF0000"/>
              </a:solidFill>
              <a:latin typeface="Arial"/>
              <a:cs typeface="Arial"/>
            </a:endParaRPr>
          </a:p>
          <a:p>
            <a:pPr marL="541338" indent="-541338">
              <a:spcBef>
                <a:spcPts val="600"/>
              </a:spcBef>
              <a:spcAft>
                <a:spcPts val="600"/>
              </a:spcAft>
            </a:pPr>
            <a:r>
              <a:rPr lang="en-US" sz="2400" dirty="0">
                <a:latin typeface="Arial"/>
                <a:cs typeface="Arial"/>
              </a:rPr>
              <a:t>(4)  How to develop sustainability of the observing </a:t>
            </a:r>
            <a:r>
              <a:rPr lang="en-US" sz="2400" dirty="0" smtClean="0">
                <a:latin typeface="Arial"/>
                <a:cs typeface="Arial"/>
              </a:rPr>
              <a:t>systems, and what are the funding mechanisms ? </a:t>
            </a:r>
            <a:r>
              <a:rPr lang="en-US" sz="2400" dirty="0" smtClean="0">
                <a:solidFill>
                  <a:srgbClr val="FF0000"/>
                </a:solidFill>
                <a:latin typeface="Arial"/>
                <a:cs typeface="Arial"/>
              </a:rPr>
              <a:t>(Funding)</a:t>
            </a:r>
            <a:endParaRPr lang="en-US" sz="2400" dirty="0">
              <a:solidFill>
                <a:srgbClr val="FF0000"/>
              </a:solidFill>
              <a:latin typeface="Arial"/>
              <a:cs typeface="Arial"/>
            </a:endParaRPr>
          </a:p>
          <a:p>
            <a:endParaRPr lang="nb-NO" dirty="0"/>
          </a:p>
        </p:txBody>
      </p:sp>
    </p:spTree>
    <p:extLst>
      <p:ext uri="{BB962C8B-B14F-4D97-AF65-F5344CB8AC3E}">
        <p14:creationId xmlns:p14="http://schemas.microsoft.com/office/powerpoint/2010/main" val="2492777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nut 8"/>
          <p:cNvSpPr/>
          <p:nvPr/>
        </p:nvSpPr>
        <p:spPr>
          <a:xfrm>
            <a:off x="1642533" y="942221"/>
            <a:ext cx="5503334" cy="5577112"/>
          </a:xfrm>
          <a:prstGeom prst="donut">
            <a:avLst>
              <a:gd name="adj" fmla="val 237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itle 2"/>
          <p:cNvSpPr>
            <a:spLocks noGrp="1"/>
          </p:cNvSpPr>
          <p:nvPr>
            <p:ph type="title"/>
          </p:nvPr>
        </p:nvSpPr>
        <p:spPr>
          <a:xfrm>
            <a:off x="0" y="27820"/>
            <a:ext cx="9144000" cy="784980"/>
          </a:xfrm>
        </p:spPr>
        <p:txBody>
          <a:bodyPr/>
          <a:lstStyle/>
          <a:p>
            <a:r>
              <a:rPr lang="en-US" sz="4000" dirty="0" smtClean="0"/>
              <a:t>EU’s Arctic project cluster 2017-2021  </a:t>
            </a:r>
            <a:endParaRPr lang="en-US" sz="4000" dirty="0"/>
          </a:p>
        </p:txBody>
      </p:sp>
      <p:sp>
        <p:nvSpPr>
          <p:cNvPr id="4" name="TextBox 3"/>
          <p:cNvSpPr txBox="1"/>
          <p:nvPr/>
        </p:nvSpPr>
        <p:spPr>
          <a:xfrm>
            <a:off x="634680" y="2305149"/>
            <a:ext cx="2700865"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INTAROS</a:t>
            </a:r>
          </a:p>
          <a:p>
            <a:pPr algn="ctr"/>
            <a:r>
              <a:rPr lang="en-US" sz="2000" dirty="0">
                <a:solidFill>
                  <a:srgbClr val="FFFFFF"/>
                </a:solidFill>
                <a:latin typeface="Arial"/>
                <a:cs typeface="Arial"/>
              </a:rPr>
              <a:t>o</a:t>
            </a:r>
            <a:r>
              <a:rPr lang="en-US" sz="2000" dirty="0" smtClean="0">
                <a:solidFill>
                  <a:srgbClr val="FFFFFF"/>
                </a:solidFill>
                <a:latin typeface="Arial"/>
                <a:cs typeface="Arial"/>
              </a:rPr>
              <a:t>bserving systems</a:t>
            </a:r>
          </a:p>
        </p:txBody>
      </p:sp>
      <p:sp>
        <p:nvSpPr>
          <p:cNvPr id="5" name="TextBox 4"/>
          <p:cNvSpPr txBox="1"/>
          <p:nvPr/>
        </p:nvSpPr>
        <p:spPr>
          <a:xfrm>
            <a:off x="4735690" y="1111699"/>
            <a:ext cx="2861732"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APPLICATE</a:t>
            </a:r>
          </a:p>
          <a:p>
            <a:pPr algn="ctr"/>
            <a:r>
              <a:rPr lang="en-US" sz="2000" dirty="0" err="1" smtClean="0">
                <a:solidFill>
                  <a:srgbClr val="FFFFFF"/>
                </a:solidFill>
                <a:latin typeface="Arial"/>
                <a:cs typeface="Arial"/>
              </a:rPr>
              <a:t>Modelling</a:t>
            </a:r>
            <a:r>
              <a:rPr lang="en-US" sz="2000" dirty="0" smtClean="0">
                <a:solidFill>
                  <a:srgbClr val="FFFFFF"/>
                </a:solidFill>
                <a:latin typeface="Arial"/>
                <a:cs typeface="Arial"/>
              </a:rPr>
              <a:t> – forecasting</a:t>
            </a:r>
          </a:p>
        </p:txBody>
      </p:sp>
      <p:sp>
        <p:nvSpPr>
          <p:cNvPr id="6" name="TextBox 5"/>
          <p:cNvSpPr txBox="1"/>
          <p:nvPr/>
        </p:nvSpPr>
        <p:spPr>
          <a:xfrm>
            <a:off x="4921211" y="2267334"/>
            <a:ext cx="3011310"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BLUE ACTION</a:t>
            </a:r>
          </a:p>
          <a:p>
            <a:pPr algn="ctr"/>
            <a:r>
              <a:rPr lang="en-US" sz="2000" dirty="0" err="1" smtClean="0">
                <a:solidFill>
                  <a:srgbClr val="FFFFFF"/>
                </a:solidFill>
                <a:latin typeface="Arial"/>
                <a:cs typeface="Arial"/>
              </a:rPr>
              <a:t>Modelling</a:t>
            </a:r>
            <a:r>
              <a:rPr lang="en-US" sz="2000" dirty="0" smtClean="0">
                <a:solidFill>
                  <a:srgbClr val="FFFFFF"/>
                </a:solidFill>
                <a:latin typeface="Arial"/>
                <a:cs typeface="Arial"/>
              </a:rPr>
              <a:t> – forecasting</a:t>
            </a:r>
          </a:p>
        </p:txBody>
      </p:sp>
      <p:sp>
        <p:nvSpPr>
          <p:cNvPr id="7" name="TextBox 6"/>
          <p:cNvSpPr txBox="1"/>
          <p:nvPr/>
        </p:nvSpPr>
        <p:spPr>
          <a:xfrm>
            <a:off x="654434" y="3551536"/>
            <a:ext cx="2681111" cy="1077218"/>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Arctic permafrost</a:t>
            </a:r>
          </a:p>
        </p:txBody>
      </p:sp>
      <p:sp>
        <p:nvSpPr>
          <p:cNvPr id="8" name="TextBox 7"/>
          <p:cNvSpPr txBox="1"/>
          <p:nvPr/>
        </p:nvSpPr>
        <p:spPr>
          <a:xfrm>
            <a:off x="1052430" y="1111699"/>
            <a:ext cx="3200261"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EU </a:t>
            </a:r>
            <a:r>
              <a:rPr lang="en-US" sz="3200" dirty="0" err="1" smtClean="0">
                <a:solidFill>
                  <a:srgbClr val="FFFFFF"/>
                </a:solidFill>
                <a:latin typeface="Arial"/>
                <a:cs typeface="Arial"/>
              </a:rPr>
              <a:t>PolarNET</a:t>
            </a:r>
            <a:endParaRPr lang="en-US" sz="3200" dirty="0" smtClean="0">
              <a:solidFill>
                <a:srgbClr val="FFFFFF"/>
              </a:solidFill>
              <a:latin typeface="Arial"/>
              <a:cs typeface="Arial"/>
            </a:endParaRPr>
          </a:p>
          <a:p>
            <a:pPr algn="ctr"/>
            <a:r>
              <a:rPr lang="en-US" sz="2000" dirty="0" smtClean="0">
                <a:solidFill>
                  <a:srgbClr val="FFFFFF"/>
                </a:solidFill>
                <a:latin typeface="Arial"/>
                <a:cs typeface="Arial"/>
              </a:rPr>
              <a:t>Coordination action</a:t>
            </a:r>
          </a:p>
        </p:txBody>
      </p:sp>
      <p:sp>
        <p:nvSpPr>
          <p:cNvPr id="10" name="TextBox 9"/>
          <p:cNvSpPr txBox="1"/>
          <p:nvPr/>
        </p:nvSpPr>
        <p:spPr>
          <a:xfrm>
            <a:off x="2097804" y="6021693"/>
            <a:ext cx="4823523" cy="707886"/>
          </a:xfrm>
          <a:prstGeom prst="rect">
            <a:avLst/>
          </a:prstGeom>
          <a:solidFill>
            <a:schemeClr val="accent1">
              <a:lumMod val="60000"/>
              <a:lumOff val="40000"/>
            </a:schemeClr>
          </a:solidFill>
        </p:spPr>
        <p:txBody>
          <a:bodyPr wrap="square" rtlCol="0">
            <a:spAutoFit/>
          </a:bodyPr>
          <a:lstStyle/>
          <a:p>
            <a:pPr algn="ctr"/>
            <a:r>
              <a:rPr lang="en-US" sz="2000" dirty="0" smtClean="0">
                <a:latin typeface="Arial"/>
                <a:cs typeface="Arial"/>
              </a:rPr>
              <a:t>Other </a:t>
            </a:r>
            <a:r>
              <a:rPr lang="en-US" sz="2000" dirty="0" err="1" smtClean="0">
                <a:latin typeface="Arial"/>
                <a:cs typeface="Arial"/>
              </a:rPr>
              <a:t>infrastruture</a:t>
            </a:r>
            <a:r>
              <a:rPr lang="en-US" sz="2000" dirty="0" smtClean="0">
                <a:latin typeface="Arial"/>
                <a:cs typeface="Arial"/>
              </a:rPr>
              <a:t> projects:</a:t>
            </a:r>
          </a:p>
          <a:p>
            <a:pPr algn="ctr"/>
            <a:r>
              <a:rPr lang="en-US" sz="2000" dirty="0" smtClean="0">
                <a:latin typeface="Arial"/>
                <a:cs typeface="Arial"/>
              </a:rPr>
              <a:t> ACTRIS, ICOS, SIOS, ENVRI PLUS, ++</a:t>
            </a:r>
          </a:p>
        </p:txBody>
      </p:sp>
      <p:sp>
        <p:nvSpPr>
          <p:cNvPr id="11" name="TextBox 10"/>
          <p:cNvSpPr txBox="1"/>
          <p:nvPr/>
        </p:nvSpPr>
        <p:spPr>
          <a:xfrm>
            <a:off x="5059526" y="3559822"/>
            <a:ext cx="2681111" cy="1077218"/>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ARICE</a:t>
            </a:r>
          </a:p>
          <a:p>
            <a:pPr algn="ctr"/>
            <a:r>
              <a:rPr lang="en-US" sz="3200" dirty="0" smtClean="0">
                <a:solidFill>
                  <a:srgbClr val="FFFFFF"/>
                </a:solidFill>
                <a:latin typeface="Arial"/>
                <a:cs typeface="Arial"/>
              </a:rPr>
              <a:t>infrastructure</a:t>
            </a:r>
          </a:p>
        </p:txBody>
      </p:sp>
      <p:sp>
        <p:nvSpPr>
          <p:cNvPr id="12" name="TextBox 11"/>
          <p:cNvSpPr txBox="1"/>
          <p:nvPr/>
        </p:nvSpPr>
        <p:spPr>
          <a:xfrm>
            <a:off x="1148509" y="4911804"/>
            <a:ext cx="2947204"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INTERACT</a:t>
            </a:r>
          </a:p>
          <a:p>
            <a:pPr algn="ctr"/>
            <a:r>
              <a:rPr lang="en-US" sz="2000" dirty="0" err="1" smtClean="0">
                <a:solidFill>
                  <a:srgbClr val="FFFFFF"/>
                </a:solidFill>
                <a:latin typeface="Arial"/>
                <a:cs typeface="Arial"/>
              </a:rPr>
              <a:t>reseach</a:t>
            </a:r>
            <a:r>
              <a:rPr lang="en-US" sz="2000" dirty="0" smtClean="0">
                <a:solidFill>
                  <a:srgbClr val="FFFFFF"/>
                </a:solidFill>
                <a:latin typeface="Arial"/>
                <a:cs typeface="Arial"/>
              </a:rPr>
              <a:t> station network</a:t>
            </a:r>
          </a:p>
        </p:txBody>
      </p:sp>
      <p:sp>
        <p:nvSpPr>
          <p:cNvPr id="13" name="TextBox 12"/>
          <p:cNvSpPr txBox="1"/>
          <p:nvPr/>
        </p:nvSpPr>
        <p:spPr>
          <a:xfrm>
            <a:off x="4445002" y="4911804"/>
            <a:ext cx="2700865" cy="892552"/>
          </a:xfrm>
          <a:prstGeom prst="rect">
            <a:avLst/>
          </a:prstGeom>
          <a:solidFill>
            <a:schemeClr val="tx2">
              <a:lumMod val="75000"/>
            </a:schemeClr>
          </a:solidFill>
        </p:spPr>
        <p:txBody>
          <a:bodyPr wrap="square" rtlCol="0">
            <a:spAutoFit/>
          </a:bodyPr>
          <a:lstStyle/>
          <a:p>
            <a:pPr algn="ctr"/>
            <a:r>
              <a:rPr lang="en-US" sz="3200" dirty="0" smtClean="0">
                <a:solidFill>
                  <a:srgbClr val="FFFFFF"/>
                </a:solidFill>
                <a:latin typeface="Arial"/>
                <a:cs typeface="Arial"/>
              </a:rPr>
              <a:t>ARC-ICE</a:t>
            </a:r>
          </a:p>
          <a:p>
            <a:pPr algn="ctr"/>
            <a:r>
              <a:rPr lang="en-US" sz="2000" dirty="0" smtClean="0">
                <a:solidFill>
                  <a:srgbClr val="FFFFFF"/>
                </a:solidFill>
                <a:latin typeface="Arial"/>
                <a:cs typeface="Arial"/>
              </a:rPr>
              <a:t>FP7</a:t>
            </a:r>
          </a:p>
        </p:txBody>
      </p:sp>
    </p:spTree>
    <p:extLst>
      <p:ext uri="{BB962C8B-B14F-4D97-AF65-F5344CB8AC3E}">
        <p14:creationId xmlns:p14="http://schemas.microsoft.com/office/powerpoint/2010/main" val="126001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812800" y="1320800"/>
            <a:ext cx="0" cy="5124450"/>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 Box 31"/>
          <p:cNvSpPr txBox="1"/>
          <p:nvPr/>
        </p:nvSpPr>
        <p:spPr>
          <a:xfrm>
            <a:off x="6134100" y="6445250"/>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600" dirty="0">
              <a:solidFill>
                <a:srgbClr val="FFFFFF"/>
              </a:solidFill>
              <a:effectLst/>
              <a:latin typeface="Times New Roman"/>
              <a:ea typeface="ＭＳ 明朝"/>
            </a:endParaRPr>
          </a:p>
        </p:txBody>
      </p:sp>
      <p:sp>
        <p:nvSpPr>
          <p:cNvPr id="44" name="Text Box 31"/>
          <p:cNvSpPr txBox="1"/>
          <p:nvPr/>
        </p:nvSpPr>
        <p:spPr>
          <a:xfrm>
            <a:off x="5759449" y="6324600"/>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600" dirty="0">
              <a:solidFill>
                <a:srgbClr val="FFFFFF"/>
              </a:solidFill>
              <a:effectLst/>
              <a:latin typeface="Times New Roman"/>
              <a:ea typeface="ＭＳ 明朝"/>
            </a:endParaRPr>
          </a:p>
        </p:txBody>
      </p:sp>
      <p:sp>
        <p:nvSpPr>
          <p:cNvPr id="43" name="Text Box 31"/>
          <p:cNvSpPr txBox="1"/>
          <p:nvPr/>
        </p:nvSpPr>
        <p:spPr>
          <a:xfrm>
            <a:off x="5464175" y="6175375"/>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600" dirty="0">
              <a:solidFill>
                <a:srgbClr val="FFFFFF"/>
              </a:solidFill>
              <a:effectLst/>
              <a:latin typeface="Times New Roman"/>
              <a:ea typeface="ＭＳ 明朝"/>
            </a:endParaRPr>
          </a:p>
        </p:txBody>
      </p:sp>
      <p:sp>
        <p:nvSpPr>
          <p:cNvPr id="42" name="Text Box 31"/>
          <p:cNvSpPr txBox="1"/>
          <p:nvPr/>
        </p:nvSpPr>
        <p:spPr>
          <a:xfrm>
            <a:off x="5168900" y="6029325"/>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600" dirty="0">
              <a:solidFill>
                <a:srgbClr val="FFFFFF"/>
              </a:solidFill>
              <a:effectLst/>
              <a:latin typeface="Times New Roman"/>
              <a:ea typeface="ＭＳ 明朝"/>
            </a:endParaRPr>
          </a:p>
        </p:txBody>
      </p:sp>
      <p:sp>
        <p:nvSpPr>
          <p:cNvPr id="41" name="Text Box 31"/>
          <p:cNvSpPr txBox="1"/>
          <p:nvPr/>
        </p:nvSpPr>
        <p:spPr>
          <a:xfrm>
            <a:off x="4902200" y="5876925"/>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en-US" sz="1000" dirty="0">
              <a:solidFill>
                <a:schemeClr val="tx1"/>
              </a:solidFill>
              <a:effectLst/>
              <a:latin typeface="Arial"/>
              <a:ea typeface="ＭＳ 明朝"/>
              <a:cs typeface="Arial"/>
            </a:endParaRPr>
          </a:p>
        </p:txBody>
      </p:sp>
      <p:sp>
        <p:nvSpPr>
          <p:cNvPr id="40" name="Text Box 31"/>
          <p:cNvSpPr txBox="1"/>
          <p:nvPr/>
        </p:nvSpPr>
        <p:spPr>
          <a:xfrm>
            <a:off x="4610100" y="5724525"/>
            <a:ext cx="1530350" cy="298450"/>
          </a:xfrm>
          <a:prstGeom prst="rect">
            <a:avLst/>
          </a:prstGeom>
          <a:solidFill>
            <a:srgbClr val="000000"/>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50" dirty="0" smtClean="0">
                <a:solidFill>
                  <a:srgbClr val="FFFFFF"/>
                </a:solidFill>
                <a:effectLst/>
                <a:latin typeface="Calibri"/>
                <a:ea typeface="ＭＳ 明朝"/>
              </a:rPr>
              <a:t>Ice – </a:t>
            </a:r>
            <a:r>
              <a:rPr lang="en-GB" sz="1050" dirty="0" smtClean="0">
                <a:solidFill>
                  <a:srgbClr val="FFFFFF"/>
                </a:solidFill>
                <a:latin typeface="Calibri"/>
                <a:ea typeface="ＭＳ 明朝"/>
              </a:rPr>
              <a:t>oce</a:t>
            </a:r>
            <a:r>
              <a:rPr lang="en-GB" sz="1050" dirty="0" smtClean="0">
                <a:solidFill>
                  <a:srgbClr val="FFFFFF"/>
                </a:solidFill>
                <a:effectLst/>
                <a:latin typeface="Calibri"/>
                <a:ea typeface="ＭＳ 明朝"/>
              </a:rPr>
              <a:t>an statistics</a:t>
            </a:r>
            <a:endParaRPr lang="en-US" sz="1600" dirty="0">
              <a:solidFill>
                <a:srgbClr val="FFFFFF"/>
              </a:solidFill>
              <a:effectLst/>
              <a:latin typeface="Times New Roman"/>
              <a:ea typeface="ＭＳ 明朝"/>
            </a:endParaRPr>
          </a:p>
        </p:txBody>
      </p:sp>
      <p:sp>
        <p:nvSpPr>
          <p:cNvPr id="20" name="Bent Arrow 19"/>
          <p:cNvSpPr/>
          <p:nvPr/>
        </p:nvSpPr>
        <p:spPr>
          <a:xfrm flipH="1" flipV="1">
            <a:off x="5686424" y="3117850"/>
            <a:ext cx="1628775" cy="1130300"/>
          </a:xfrm>
          <a:prstGeom prst="bentArrow">
            <a:avLst>
              <a:gd name="adj1" fmla="val 9396"/>
              <a:gd name="adj2" fmla="val 25000"/>
              <a:gd name="adj3" fmla="val 25000"/>
              <a:gd name="adj4" fmla="val 3523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flipV="1">
            <a:off x="1768474" y="3086100"/>
            <a:ext cx="1597025" cy="1130300"/>
          </a:xfrm>
          <a:prstGeom prst="bentArrow">
            <a:avLst>
              <a:gd name="adj1" fmla="val 9396"/>
              <a:gd name="adj2" fmla="val 25000"/>
              <a:gd name="adj3" fmla="val 25000"/>
              <a:gd name="adj4" fmla="val 3523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Right Arrow 15"/>
          <p:cNvSpPr/>
          <p:nvPr/>
        </p:nvSpPr>
        <p:spPr>
          <a:xfrm rot="5400000">
            <a:off x="4216400" y="4413250"/>
            <a:ext cx="584200" cy="27940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5400000">
            <a:off x="4216400" y="3175000"/>
            <a:ext cx="584200" cy="27940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5400000">
            <a:off x="4216400" y="2070100"/>
            <a:ext cx="584200" cy="27940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96900" y="12701"/>
            <a:ext cx="8026400" cy="914400"/>
          </a:xfrm>
        </p:spPr>
        <p:txBody>
          <a:bodyPr/>
          <a:lstStyle/>
          <a:p>
            <a:pPr algn="ctr"/>
            <a:r>
              <a:rPr lang="en-US" dirty="0" err="1" smtClean="0"/>
              <a:t>Workpackage</a:t>
            </a:r>
            <a:r>
              <a:rPr lang="en-US" dirty="0" smtClean="0"/>
              <a:t> structure</a:t>
            </a:r>
            <a:endParaRPr lang="en-US" dirty="0"/>
          </a:p>
        </p:txBody>
      </p:sp>
      <p:sp>
        <p:nvSpPr>
          <p:cNvPr id="4" name="Rectangle 3"/>
          <p:cNvSpPr/>
          <p:nvPr/>
        </p:nvSpPr>
        <p:spPr>
          <a:xfrm>
            <a:off x="3378200" y="1206500"/>
            <a:ext cx="2286000" cy="8128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00"/>
                </a:solidFill>
                <a:effectLst/>
                <a:latin typeface="Calibri"/>
                <a:ea typeface="ＭＳ 明朝"/>
                <a:cs typeface="Times New Roman"/>
              </a:rPr>
              <a:t>WP1: </a:t>
            </a:r>
            <a:r>
              <a:rPr lang="nb-NO" sz="1600" kern="1200" dirty="0" err="1">
                <a:solidFill>
                  <a:srgbClr val="000000"/>
                </a:solidFill>
                <a:effectLst/>
                <a:latin typeface="Calibri"/>
                <a:ea typeface="ＭＳ 明朝"/>
                <a:cs typeface="Times New Roman"/>
              </a:rPr>
              <a:t>Requirements</a:t>
            </a:r>
            <a:r>
              <a:rPr lang="nb-NO" sz="1600" kern="1200" dirty="0">
                <a:solidFill>
                  <a:srgbClr val="000000"/>
                </a:solidFill>
                <a:effectLst/>
                <a:latin typeface="Calibri"/>
                <a:ea typeface="ＭＳ 明朝"/>
                <a:cs typeface="Times New Roman"/>
              </a:rPr>
              <a:t> and  </a:t>
            </a:r>
            <a:r>
              <a:rPr lang="nb-NO" sz="1600" kern="1200" dirty="0" err="1">
                <a:solidFill>
                  <a:srgbClr val="000000"/>
                </a:solidFill>
                <a:effectLst/>
                <a:latin typeface="Calibri"/>
                <a:ea typeface="ＭＳ 明朝"/>
                <a:cs typeface="Times New Roman"/>
              </a:rPr>
              <a:t>strategy</a:t>
            </a:r>
            <a:r>
              <a:rPr lang="nb-NO" sz="1600" kern="1200" dirty="0">
                <a:solidFill>
                  <a:srgbClr val="000000"/>
                </a:solidFill>
                <a:effectLst/>
                <a:latin typeface="Calibri"/>
                <a:ea typeface="ＭＳ 明朝"/>
                <a:cs typeface="Times New Roman"/>
              </a:rPr>
              <a:t> for a Pan-Arctic system </a:t>
            </a:r>
            <a:endParaRPr lang="en-US" sz="1100" dirty="0">
              <a:effectLst/>
              <a:latin typeface="Times"/>
              <a:ea typeface="ＭＳ 明朝"/>
              <a:cs typeface="Times New Roman"/>
            </a:endParaRPr>
          </a:p>
        </p:txBody>
      </p:sp>
      <p:sp>
        <p:nvSpPr>
          <p:cNvPr id="5" name="Rectangle 4"/>
          <p:cNvSpPr/>
          <p:nvPr/>
        </p:nvSpPr>
        <p:spPr>
          <a:xfrm>
            <a:off x="1066800" y="2476500"/>
            <a:ext cx="1752600" cy="762000"/>
          </a:xfrm>
          <a:prstGeom prst="rect">
            <a:avLst/>
          </a:prstGeom>
          <a:solidFill>
            <a:srgbClr val="F2FF8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00"/>
                </a:solidFill>
                <a:effectLst/>
                <a:latin typeface="Calibri"/>
                <a:ea typeface="ＭＳ 明朝"/>
                <a:cs typeface="Times New Roman"/>
              </a:rPr>
              <a:t>WP2: </a:t>
            </a:r>
            <a:r>
              <a:rPr lang="nb-NO" sz="1600" kern="1200" dirty="0" err="1">
                <a:solidFill>
                  <a:srgbClr val="000000"/>
                </a:solidFill>
                <a:effectLst/>
                <a:latin typeface="Calibri"/>
                <a:ea typeface="ＭＳ 明朝"/>
                <a:cs typeface="Times New Roman"/>
              </a:rPr>
              <a:t>Exploitation</a:t>
            </a:r>
            <a:r>
              <a:rPr lang="nb-NO" sz="1600" kern="1200" dirty="0">
                <a:solidFill>
                  <a:srgbClr val="000000"/>
                </a:solidFill>
                <a:effectLst/>
                <a:latin typeface="Calibri"/>
                <a:ea typeface="ＭＳ 明朝"/>
                <a:cs typeface="Times New Roman"/>
              </a:rPr>
              <a:t> </a:t>
            </a:r>
            <a:r>
              <a:rPr lang="nb-NO" sz="1600" kern="1200" dirty="0" err="1">
                <a:solidFill>
                  <a:srgbClr val="000000"/>
                </a:solidFill>
                <a:effectLst/>
                <a:latin typeface="Calibri"/>
                <a:ea typeface="ＭＳ 明朝"/>
                <a:cs typeface="Times New Roman"/>
              </a:rPr>
              <a:t>of</a:t>
            </a:r>
            <a:r>
              <a:rPr lang="nb-NO" sz="1600" kern="1200" dirty="0">
                <a:solidFill>
                  <a:srgbClr val="000000"/>
                </a:solidFill>
                <a:effectLst/>
                <a:latin typeface="Calibri"/>
                <a:ea typeface="ＭＳ 明朝"/>
                <a:cs typeface="Times New Roman"/>
              </a:rPr>
              <a:t> </a:t>
            </a:r>
            <a:r>
              <a:rPr lang="nb-NO" sz="1600" kern="1200" dirty="0" err="1">
                <a:solidFill>
                  <a:srgbClr val="000000"/>
                </a:solidFill>
                <a:effectLst/>
                <a:latin typeface="Calibri"/>
                <a:ea typeface="ＭＳ 明朝"/>
                <a:cs typeface="Times New Roman"/>
              </a:rPr>
              <a:t>existing</a:t>
            </a:r>
            <a:r>
              <a:rPr lang="nb-NO" sz="1600" kern="1200" dirty="0">
                <a:solidFill>
                  <a:srgbClr val="000000"/>
                </a:solidFill>
                <a:effectLst/>
                <a:latin typeface="Calibri"/>
                <a:ea typeface="ＭＳ 明朝"/>
                <a:cs typeface="Times New Roman"/>
              </a:rPr>
              <a:t> </a:t>
            </a:r>
            <a:r>
              <a:rPr lang="nb-NO" sz="1600" kern="1200" dirty="0" err="1">
                <a:solidFill>
                  <a:srgbClr val="000000"/>
                </a:solidFill>
                <a:effectLst/>
                <a:latin typeface="Calibri"/>
                <a:ea typeface="ＭＳ 明朝"/>
                <a:cs typeface="Times New Roman"/>
              </a:rPr>
              <a:t>observing</a:t>
            </a:r>
            <a:r>
              <a:rPr lang="nb-NO" sz="1600" kern="1200" dirty="0">
                <a:solidFill>
                  <a:srgbClr val="000000"/>
                </a:solidFill>
                <a:effectLst/>
                <a:latin typeface="Calibri"/>
                <a:ea typeface="ＭＳ 明朝"/>
                <a:cs typeface="Times New Roman"/>
              </a:rPr>
              <a:t> systems </a:t>
            </a:r>
            <a:endParaRPr lang="en-US" sz="1100" dirty="0">
              <a:effectLst/>
              <a:latin typeface="Times"/>
              <a:ea typeface="ＭＳ 明朝"/>
              <a:cs typeface="Times New Roman"/>
            </a:endParaRPr>
          </a:p>
        </p:txBody>
      </p:sp>
      <p:sp>
        <p:nvSpPr>
          <p:cNvPr id="6" name="Rectangle 5"/>
          <p:cNvSpPr/>
          <p:nvPr/>
        </p:nvSpPr>
        <p:spPr>
          <a:xfrm>
            <a:off x="3378200" y="2476500"/>
            <a:ext cx="2286000" cy="533400"/>
          </a:xfrm>
          <a:prstGeom prst="rect">
            <a:avLst/>
          </a:prstGeom>
          <a:solidFill>
            <a:srgbClr val="A6F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dirty="0">
                <a:solidFill>
                  <a:srgbClr val="000000"/>
                </a:solidFill>
                <a:latin typeface="Calibri"/>
                <a:ea typeface="ＭＳ 明朝"/>
                <a:cs typeface="Times New Roman"/>
              </a:rPr>
              <a:t>W</a:t>
            </a:r>
            <a:r>
              <a:rPr lang="nb-NO" sz="1600" kern="1200" dirty="0" smtClean="0">
                <a:solidFill>
                  <a:srgbClr val="000000"/>
                </a:solidFill>
                <a:effectLst/>
                <a:latin typeface="Calibri"/>
                <a:ea typeface="ＭＳ 明朝"/>
                <a:cs typeface="Times New Roman"/>
              </a:rPr>
              <a:t>P3</a:t>
            </a:r>
            <a:r>
              <a:rPr lang="nb-NO" sz="1600" kern="1200" dirty="0">
                <a:solidFill>
                  <a:srgbClr val="000000"/>
                </a:solidFill>
                <a:effectLst/>
                <a:latin typeface="Calibri"/>
                <a:ea typeface="ＭＳ 明朝"/>
                <a:cs typeface="Times New Roman"/>
              </a:rPr>
              <a:t>: Enhancement </a:t>
            </a:r>
            <a:r>
              <a:rPr lang="nb-NO" sz="1600" kern="1200" dirty="0" err="1">
                <a:solidFill>
                  <a:srgbClr val="000000"/>
                </a:solidFill>
                <a:effectLst/>
                <a:latin typeface="Calibri"/>
                <a:ea typeface="ＭＳ 明朝"/>
                <a:cs typeface="Times New Roman"/>
              </a:rPr>
              <a:t>of</a:t>
            </a:r>
            <a:r>
              <a:rPr lang="nb-NO" sz="1600" kern="1200" dirty="0">
                <a:solidFill>
                  <a:srgbClr val="000000"/>
                </a:solidFill>
                <a:effectLst/>
                <a:latin typeface="Calibri"/>
                <a:ea typeface="ＭＳ 明朝"/>
                <a:cs typeface="Times New Roman"/>
              </a:rPr>
              <a:t> </a:t>
            </a:r>
            <a:r>
              <a:rPr lang="nb-NO" sz="1600" kern="1200" dirty="0" smtClean="0">
                <a:solidFill>
                  <a:srgbClr val="000000"/>
                </a:solidFill>
                <a:effectLst/>
                <a:latin typeface="Calibri"/>
                <a:ea typeface="ＭＳ 明朝"/>
                <a:cs typeface="Times New Roman"/>
              </a:rPr>
              <a:t>in </a:t>
            </a:r>
            <a:r>
              <a:rPr lang="nb-NO" sz="1600" kern="1200" dirty="0" err="1">
                <a:solidFill>
                  <a:srgbClr val="000000"/>
                </a:solidFill>
                <a:effectLst/>
                <a:latin typeface="Calibri"/>
                <a:ea typeface="ＭＳ 明朝"/>
                <a:cs typeface="Times New Roman"/>
              </a:rPr>
              <a:t>situ</a:t>
            </a:r>
            <a:r>
              <a:rPr lang="nb-NO" sz="1600" kern="1200" dirty="0">
                <a:solidFill>
                  <a:srgbClr val="000000"/>
                </a:solidFill>
                <a:effectLst/>
                <a:latin typeface="Calibri"/>
                <a:ea typeface="ＭＳ 明朝"/>
                <a:cs typeface="Times New Roman"/>
              </a:rPr>
              <a:t> systems </a:t>
            </a:r>
            <a:endParaRPr lang="en-US" sz="1050" dirty="0">
              <a:effectLst/>
              <a:latin typeface="Times"/>
              <a:ea typeface="ＭＳ 明朝"/>
              <a:cs typeface="Times New Roman"/>
            </a:endParaRPr>
          </a:p>
        </p:txBody>
      </p:sp>
      <p:sp>
        <p:nvSpPr>
          <p:cNvPr id="7" name="Rectangle 6"/>
          <p:cNvSpPr/>
          <p:nvPr/>
        </p:nvSpPr>
        <p:spPr>
          <a:xfrm>
            <a:off x="6229350" y="2476500"/>
            <a:ext cx="1720850" cy="762000"/>
          </a:xfrm>
          <a:prstGeom prst="rect">
            <a:avLst/>
          </a:prstGeom>
          <a:solidFill>
            <a:srgbClr val="FFC6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00"/>
                </a:solidFill>
                <a:effectLst/>
                <a:latin typeface="Calibri"/>
                <a:ea typeface="ＭＳ 明朝"/>
                <a:cs typeface="Times New Roman"/>
              </a:rPr>
              <a:t>WP4: </a:t>
            </a:r>
            <a:r>
              <a:rPr lang="nb-NO" sz="1600" kern="1200" dirty="0" err="1">
                <a:solidFill>
                  <a:srgbClr val="000000"/>
                </a:solidFill>
                <a:effectLst/>
                <a:latin typeface="Calibri"/>
                <a:ea typeface="ＭＳ 明朝"/>
                <a:cs typeface="Times New Roman"/>
              </a:rPr>
              <a:t>Community-based</a:t>
            </a:r>
            <a:r>
              <a:rPr lang="nb-NO" sz="1600" kern="1200" dirty="0">
                <a:solidFill>
                  <a:srgbClr val="000000"/>
                </a:solidFill>
                <a:effectLst/>
                <a:latin typeface="Calibri"/>
                <a:ea typeface="ＭＳ 明朝"/>
                <a:cs typeface="Times New Roman"/>
              </a:rPr>
              <a:t> </a:t>
            </a:r>
            <a:r>
              <a:rPr lang="nb-NO" sz="1600" kern="1200" dirty="0" err="1">
                <a:solidFill>
                  <a:srgbClr val="000000"/>
                </a:solidFill>
                <a:effectLst/>
                <a:latin typeface="Calibri"/>
                <a:ea typeface="ＭＳ 明朝"/>
                <a:cs typeface="Times New Roman"/>
              </a:rPr>
              <a:t>observing</a:t>
            </a:r>
            <a:r>
              <a:rPr lang="nb-NO" sz="1600" kern="1200" dirty="0">
                <a:solidFill>
                  <a:srgbClr val="000000"/>
                </a:solidFill>
                <a:effectLst/>
                <a:latin typeface="Calibri"/>
                <a:ea typeface="ＭＳ 明朝"/>
                <a:cs typeface="Times New Roman"/>
              </a:rPr>
              <a:t> systems </a:t>
            </a:r>
            <a:endParaRPr lang="en-US" sz="1050" dirty="0">
              <a:effectLst/>
              <a:latin typeface="Lucida Grande"/>
              <a:ea typeface="ＭＳ 明朝"/>
              <a:cs typeface="Times New Roman"/>
            </a:endParaRPr>
          </a:p>
        </p:txBody>
      </p:sp>
      <p:sp>
        <p:nvSpPr>
          <p:cNvPr id="8" name="Rectangle 7"/>
          <p:cNvSpPr/>
          <p:nvPr/>
        </p:nvSpPr>
        <p:spPr>
          <a:xfrm>
            <a:off x="3378200" y="3670300"/>
            <a:ext cx="2286000" cy="565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00"/>
                </a:solidFill>
                <a:effectLst/>
                <a:latin typeface="Calibri"/>
                <a:ea typeface="ＭＳ 明朝"/>
                <a:cs typeface="Times New Roman"/>
              </a:rPr>
              <a:t>WP5: Data </a:t>
            </a:r>
            <a:r>
              <a:rPr lang="nb-NO" sz="1600" kern="1200" dirty="0" err="1">
                <a:solidFill>
                  <a:srgbClr val="000000"/>
                </a:solidFill>
                <a:effectLst/>
                <a:latin typeface="Calibri"/>
                <a:ea typeface="ＭＳ 明朝"/>
                <a:cs typeface="Times New Roman"/>
              </a:rPr>
              <a:t>integration</a:t>
            </a:r>
            <a:r>
              <a:rPr lang="nb-NO" sz="1600" kern="1200" dirty="0">
                <a:solidFill>
                  <a:srgbClr val="000000"/>
                </a:solidFill>
                <a:effectLst/>
                <a:latin typeface="Calibri"/>
                <a:ea typeface="ＭＳ 明朝"/>
                <a:cs typeface="Times New Roman"/>
              </a:rPr>
              <a:t> </a:t>
            </a:r>
            <a:r>
              <a:rPr lang="en-US" sz="1100" dirty="0">
                <a:latin typeface="Times"/>
                <a:ea typeface="ＭＳ 明朝"/>
                <a:cs typeface="Times New Roman"/>
              </a:rPr>
              <a:t> </a:t>
            </a:r>
            <a:r>
              <a:rPr lang="en-US" sz="1600" dirty="0" smtClean="0">
                <a:solidFill>
                  <a:schemeClr val="bg1"/>
                </a:solidFill>
                <a:latin typeface="Times"/>
                <a:ea typeface="ＭＳ 明朝"/>
                <a:cs typeface="Times New Roman"/>
              </a:rPr>
              <a:t>&amp;</a:t>
            </a:r>
            <a:r>
              <a:rPr lang="nb-NO" sz="1600" kern="1200" dirty="0" smtClean="0">
                <a:solidFill>
                  <a:srgbClr val="000000"/>
                </a:solidFill>
                <a:effectLst/>
                <a:latin typeface="Calibri"/>
                <a:ea typeface="ＭＳ 明朝"/>
                <a:cs typeface="Times New Roman"/>
              </a:rPr>
              <a:t> management - I</a:t>
            </a:r>
            <a:r>
              <a:rPr lang="nb-NO" sz="1600" dirty="0" smtClean="0">
                <a:solidFill>
                  <a:srgbClr val="000000"/>
                </a:solidFill>
                <a:latin typeface="Calibri"/>
                <a:ea typeface="ＭＳ 明朝"/>
                <a:cs typeface="Times New Roman"/>
              </a:rPr>
              <a:t>AOS</a:t>
            </a:r>
            <a:r>
              <a:rPr lang="nb-NO" sz="1600" kern="1200" dirty="0" smtClean="0">
                <a:solidFill>
                  <a:srgbClr val="000000"/>
                </a:solidFill>
                <a:effectLst/>
                <a:latin typeface="Calibri"/>
                <a:ea typeface="ＭＳ 明朝"/>
                <a:cs typeface="Times New Roman"/>
              </a:rPr>
              <a:t> </a:t>
            </a:r>
            <a:endParaRPr lang="en-US" sz="1100" dirty="0">
              <a:effectLst/>
              <a:latin typeface="Times"/>
              <a:ea typeface="ＭＳ 明朝"/>
              <a:cs typeface="Times New Roman"/>
            </a:endParaRPr>
          </a:p>
        </p:txBody>
      </p:sp>
      <p:sp>
        <p:nvSpPr>
          <p:cNvPr id="9" name="Rectangle 8"/>
          <p:cNvSpPr/>
          <p:nvPr/>
        </p:nvSpPr>
        <p:spPr>
          <a:xfrm>
            <a:off x="3378200" y="4889500"/>
            <a:ext cx="2286000" cy="606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FF"/>
                </a:solidFill>
                <a:effectLst/>
                <a:latin typeface="Calibri"/>
                <a:ea typeface="ＭＳ 明朝"/>
                <a:cs typeface="Times New Roman"/>
              </a:rPr>
              <a:t>WP6: Applications </a:t>
            </a:r>
            <a:r>
              <a:rPr lang="nb-NO" sz="1600" kern="1200" dirty="0" err="1" smtClean="0">
                <a:solidFill>
                  <a:srgbClr val="0000FF"/>
                </a:solidFill>
                <a:effectLst/>
                <a:latin typeface="Calibri"/>
                <a:ea typeface="ＭＳ 明朝"/>
                <a:cs typeface="Times New Roman"/>
              </a:rPr>
              <a:t>towards</a:t>
            </a:r>
            <a:r>
              <a:rPr lang="nb-NO" sz="1600" kern="1200" dirty="0" smtClean="0">
                <a:solidFill>
                  <a:srgbClr val="0000FF"/>
                </a:solidFill>
                <a:effectLst/>
                <a:latin typeface="Calibri"/>
                <a:ea typeface="ＭＳ 明朝"/>
                <a:cs typeface="Times New Roman"/>
              </a:rPr>
              <a:t> </a:t>
            </a:r>
            <a:r>
              <a:rPr lang="nb-NO" sz="1600" kern="1200" dirty="0">
                <a:solidFill>
                  <a:srgbClr val="0000FF"/>
                </a:solidFill>
                <a:effectLst/>
                <a:latin typeface="Calibri"/>
                <a:ea typeface="ＭＳ 明朝"/>
                <a:cs typeface="Times New Roman"/>
              </a:rPr>
              <a:t>stakeholders</a:t>
            </a:r>
            <a:endParaRPr lang="en-US" sz="1100" dirty="0">
              <a:effectLst/>
              <a:latin typeface="Times"/>
              <a:ea typeface="ＭＳ 明朝"/>
              <a:cs typeface="Times New Roman"/>
            </a:endParaRPr>
          </a:p>
        </p:txBody>
      </p:sp>
      <p:sp>
        <p:nvSpPr>
          <p:cNvPr id="10" name="Rectangle 9"/>
          <p:cNvSpPr/>
          <p:nvPr/>
        </p:nvSpPr>
        <p:spPr>
          <a:xfrm>
            <a:off x="2819400" y="6248400"/>
            <a:ext cx="3530600" cy="457200"/>
          </a:xfrm>
          <a:prstGeom prst="rect">
            <a:avLst/>
          </a:prstGeom>
          <a:solidFill>
            <a:srgbClr val="BBFF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nb-NO" sz="1600" kern="1200" dirty="0">
                <a:solidFill>
                  <a:srgbClr val="000000"/>
                </a:solidFill>
                <a:effectLst/>
                <a:latin typeface="Calibri"/>
                <a:ea typeface="ＭＳ 明朝"/>
                <a:cs typeface="Times New Roman"/>
              </a:rPr>
              <a:t>WP7: </a:t>
            </a:r>
            <a:r>
              <a:rPr lang="nb-NO" sz="1600" kern="1200" dirty="0" err="1">
                <a:solidFill>
                  <a:srgbClr val="000000"/>
                </a:solidFill>
                <a:effectLst/>
                <a:latin typeface="Calibri"/>
                <a:ea typeface="ＭＳ 明朝"/>
                <a:cs typeface="Times New Roman"/>
              </a:rPr>
              <a:t>Dissemination</a:t>
            </a:r>
            <a:r>
              <a:rPr lang="nb-NO" sz="1600" kern="1200" dirty="0">
                <a:solidFill>
                  <a:srgbClr val="000000"/>
                </a:solidFill>
                <a:effectLst/>
                <a:latin typeface="Calibri"/>
                <a:ea typeface="ＭＳ 明朝"/>
                <a:cs typeface="Times New Roman"/>
              </a:rPr>
              <a:t> and </a:t>
            </a:r>
            <a:r>
              <a:rPr lang="nb-NO" sz="1600" kern="1200" dirty="0" err="1">
                <a:solidFill>
                  <a:srgbClr val="000000"/>
                </a:solidFill>
                <a:effectLst/>
                <a:latin typeface="Calibri"/>
                <a:ea typeface="ＭＳ 明朝"/>
                <a:cs typeface="Times New Roman"/>
              </a:rPr>
              <a:t>outreach</a:t>
            </a:r>
            <a:r>
              <a:rPr lang="nb-NO" sz="1600" kern="1200" dirty="0">
                <a:solidFill>
                  <a:srgbClr val="000000"/>
                </a:solidFill>
                <a:effectLst/>
                <a:latin typeface="Calibri"/>
                <a:ea typeface="ＭＳ 明朝"/>
                <a:cs typeface="Times New Roman"/>
              </a:rPr>
              <a:t> </a:t>
            </a:r>
            <a:endParaRPr lang="en-US" sz="1050" dirty="0">
              <a:effectLst/>
              <a:latin typeface="Lucida Grande"/>
              <a:ea typeface="ＭＳ 明朝"/>
              <a:cs typeface="Times New Roman"/>
            </a:endParaRPr>
          </a:p>
        </p:txBody>
      </p:sp>
      <p:sp>
        <p:nvSpPr>
          <p:cNvPr id="11" name="Bent Arrow 10"/>
          <p:cNvSpPr/>
          <p:nvPr/>
        </p:nvSpPr>
        <p:spPr>
          <a:xfrm rot="5400000">
            <a:off x="6092825" y="1120775"/>
            <a:ext cx="895350" cy="1752600"/>
          </a:xfrm>
          <a:prstGeom prst="bentArrow">
            <a:avLst>
              <a:gd name="adj1" fmla="val 9396"/>
              <a:gd name="adj2" fmla="val 25000"/>
              <a:gd name="adj3" fmla="val 25000"/>
              <a:gd name="adj4" fmla="val 42331"/>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5400000" flipV="1">
            <a:off x="2066925" y="1133475"/>
            <a:ext cx="895350" cy="1727200"/>
          </a:xfrm>
          <a:prstGeom prst="bentArrow">
            <a:avLst>
              <a:gd name="adj1" fmla="val 9396"/>
              <a:gd name="adj2" fmla="val 25000"/>
              <a:gd name="adj3" fmla="val 25000"/>
              <a:gd name="adj4" fmla="val 3523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 Box 17"/>
          <p:cNvSpPr txBox="1"/>
          <p:nvPr/>
        </p:nvSpPr>
        <p:spPr>
          <a:xfrm>
            <a:off x="596900" y="4864100"/>
            <a:ext cx="1778000" cy="492125"/>
          </a:xfrm>
          <a:prstGeom prst="rect">
            <a:avLst/>
          </a:prstGeom>
          <a:solidFill>
            <a:schemeClr val="bg1"/>
          </a:solidFill>
          <a:ln w="19050">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100" dirty="0">
                <a:solidFill>
                  <a:schemeClr val="tx1"/>
                </a:solidFill>
                <a:effectLst/>
                <a:latin typeface="Calibri"/>
                <a:ea typeface="ＭＳ 明朝"/>
              </a:rPr>
              <a:t>Feedback to </a:t>
            </a:r>
            <a:r>
              <a:rPr lang="en-GB" sz="1100" dirty="0" smtClean="0">
                <a:solidFill>
                  <a:schemeClr val="tx1"/>
                </a:solidFill>
                <a:effectLst/>
                <a:latin typeface="Calibri"/>
                <a:ea typeface="ＭＳ 明朝"/>
              </a:rPr>
              <a:t>requirements, strategy </a:t>
            </a:r>
            <a:r>
              <a:rPr lang="en-GB" sz="1100" dirty="0">
                <a:solidFill>
                  <a:schemeClr val="tx1"/>
                </a:solidFill>
                <a:effectLst/>
                <a:latin typeface="Calibri"/>
                <a:ea typeface="ＭＳ 明朝"/>
              </a:rPr>
              <a:t>and </a:t>
            </a:r>
            <a:r>
              <a:rPr lang="en-GB" sz="1100" dirty="0" smtClean="0">
                <a:solidFill>
                  <a:schemeClr val="tx1"/>
                </a:solidFill>
                <a:effectLst/>
                <a:latin typeface="Calibri"/>
                <a:ea typeface="ＭＳ 明朝"/>
              </a:rPr>
              <a:t>roadmap</a:t>
            </a:r>
            <a:endParaRPr lang="en-US" dirty="0">
              <a:solidFill>
                <a:schemeClr val="tx1"/>
              </a:solidFill>
              <a:effectLst/>
              <a:latin typeface="Times New Roman"/>
              <a:ea typeface="ＭＳ 明朝"/>
            </a:endParaRPr>
          </a:p>
        </p:txBody>
      </p:sp>
      <p:cxnSp>
        <p:nvCxnSpPr>
          <p:cNvPr id="29" name="Straight Arrow Connector 28"/>
          <p:cNvCxnSpPr/>
          <p:nvPr/>
        </p:nvCxnSpPr>
        <p:spPr>
          <a:xfrm>
            <a:off x="812800" y="1320800"/>
            <a:ext cx="25526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 Box 31"/>
          <p:cNvSpPr txBox="1"/>
          <p:nvPr/>
        </p:nvSpPr>
        <p:spPr>
          <a:xfrm>
            <a:off x="1831974" y="3625850"/>
            <a:ext cx="1365249" cy="29845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050" dirty="0" smtClean="0">
                <a:solidFill>
                  <a:srgbClr val="FFFFFF"/>
                </a:solidFill>
                <a:effectLst/>
                <a:latin typeface="Calibri"/>
                <a:ea typeface="ＭＳ 明朝"/>
              </a:rPr>
              <a:t>Scientific data </a:t>
            </a:r>
            <a:endParaRPr lang="en-US" sz="1600" dirty="0">
              <a:solidFill>
                <a:srgbClr val="FFFFFF"/>
              </a:solidFill>
              <a:effectLst/>
              <a:latin typeface="Times New Roman"/>
              <a:ea typeface="ＭＳ 明朝"/>
            </a:endParaRPr>
          </a:p>
        </p:txBody>
      </p:sp>
      <p:sp>
        <p:nvSpPr>
          <p:cNvPr id="35" name="Text Box 31"/>
          <p:cNvSpPr txBox="1"/>
          <p:nvPr/>
        </p:nvSpPr>
        <p:spPr>
          <a:xfrm>
            <a:off x="5899150" y="3663950"/>
            <a:ext cx="1365249" cy="29845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050" dirty="0" smtClean="0">
                <a:solidFill>
                  <a:srgbClr val="FFFFFF"/>
                </a:solidFill>
                <a:effectLst/>
                <a:latin typeface="Calibri"/>
                <a:ea typeface="ＭＳ 明朝"/>
              </a:rPr>
              <a:t>Community data </a:t>
            </a:r>
            <a:endParaRPr lang="en-US" sz="1600" dirty="0">
              <a:solidFill>
                <a:srgbClr val="FFFFFF"/>
              </a:solidFill>
              <a:effectLst/>
              <a:latin typeface="Times New Roman"/>
              <a:ea typeface="ＭＳ 明朝"/>
            </a:endParaRPr>
          </a:p>
        </p:txBody>
      </p:sp>
      <p:sp>
        <p:nvSpPr>
          <p:cNvPr id="36" name="Text Box 31"/>
          <p:cNvSpPr txBox="1"/>
          <p:nvPr/>
        </p:nvSpPr>
        <p:spPr>
          <a:xfrm>
            <a:off x="4686301" y="4311650"/>
            <a:ext cx="1663699" cy="45085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050" dirty="0" smtClean="0">
                <a:solidFill>
                  <a:srgbClr val="FFFFFF"/>
                </a:solidFill>
                <a:effectLst/>
                <a:latin typeface="Calibri"/>
                <a:ea typeface="ＭＳ 明朝"/>
              </a:rPr>
              <a:t>Integrated  dat</a:t>
            </a:r>
            <a:r>
              <a:rPr lang="en-GB" sz="1050" dirty="0" smtClean="0">
                <a:solidFill>
                  <a:srgbClr val="FFFFFF"/>
                </a:solidFill>
                <a:latin typeface="Calibri"/>
                <a:ea typeface="ＭＳ 明朝"/>
              </a:rPr>
              <a:t>a, </a:t>
            </a:r>
            <a:r>
              <a:rPr lang="en-GB" sz="1050" dirty="0" smtClean="0">
                <a:solidFill>
                  <a:srgbClr val="FFFFFF"/>
                </a:solidFill>
                <a:effectLst/>
                <a:latin typeface="Calibri"/>
                <a:ea typeface="ＭＳ 明朝"/>
              </a:rPr>
              <a:t> prepared for applications </a:t>
            </a:r>
            <a:endParaRPr lang="en-US" sz="1600" dirty="0">
              <a:solidFill>
                <a:srgbClr val="FFFFFF"/>
              </a:solidFill>
              <a:effectLst/>
              <a:latin typeface="Times New Roman"/>
              <a:ea typeface="ＭＳ 明朝"/>
            </a:endParaRPr>
          </a:p>
        </p:txBody>
      </p:sp>
      <p:sp>
        <p:nvSpPr>
          <p:cNvPr id="38" name="Text Box 31"/>
          <p:cNvSpPr txBox="1"/>
          <p:nvPr/>
        </p:nvSpPr>
        <p:spPr>
          <a:xfrm>
            <a:off x="4368800" y="5495925"/>
            <a:ext cx="1530350" cy="298450"/>
          </a:xfrm>
          <a:prstGeom prst="rect">
            <a:avLst/>
          </a:prstGeom>
          <a:solidFill>
            <a:schemeClr val="tx1"/>
          </a:solidFill>
          <a:ln>
            <a:solidFill>
              <a:srgbClr val="FFFF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050" dirty="0" smtClean="0">
                <a:solidFill>
                  <a:srgbClr val="FFFFFF"/>
                </a:solidFill>
                <a:effectLst/>
                <a:latin typeface="Calibri"/>
                <a:ea typeface="ＭＳ 明朝"/>
              </a:rPr>
              <a:t>Climate modelling</a:t>
            </a:r>
            <a:endParaRPr lang="en-US" sz="1600" dirty="0">
              <a:solidFill>
                <a:srgbClr val="FFFFFF"/>
              </a:solidFill>
              <a:effectLst/>
              <a:latin typeface="Times New Roman"/>
              <a:ea typeface="ＭＳ 明朝"/>
            </a:endParaRPr>
          </a:p>
        </p:txBody>
      </p:sp>
      <p:sp>
        <p:nvSpPr>
          <p:cNvPr id="39" name="Text Box 31"/>
          <p:cNvSpPr txBox="1"/>
          <p:nvPr/>
        </p:nvSpPr>
        <p:spPr>
          <a:xfrm>
            <a:off x="3403600" y="3133725"/>
            <a:ext cx="1130300" cy="29845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050" dirty="0" smtClean="0">
                <a:solidFill>
                  <a:srgbClr val="FFFFFF"/>
                </a:solidFill>
                <a:effectLst/>
                <a:latin typeface="Calibri"/>
                <a:ea typeface="ＭＳ 明朝"/>
              </a:rPr>
              <a:t>Scientific data </a:t>
            </a:r>
            <a:endParaRPr lang="en-US" sz="1600" dirty="0">
              <a:solidFill>
                <a:srgbClr val="FFFFFF"/>
              </a:solidFill>
              <a:effectLst/>
              <a:latin typeface="Times New Roman"/>
              <a:ea typeface="ＭＳ 明朝"/>
            </a:endParaRPr>
          </a:p>
        </p:txBody>
      </p:sp>
      <p:sp>
        <p:nvSpPr>
          <p:cNvPr id="46" name="Text Box 17"/>
          <p:cNvSpPr txBox="1"/>
          <p:nvPr/>
        </p:nvSpPr>
        <p:spPr>
          <a:xfrm>
            <a:off x="6956425" y="4910137"/>
            <a:ext cx="1778000" cy="492125"/>
          </a:xfrm>
          <a:prstGeom prst="rect">
            <a:avLst/>
          </a:prstGeom>
          <a:noFill/>
          <a:ln w="19050">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1100" dirty="0">
                <a:solidFill>
                  <a:schemeClr val="tx1"/>
                </a:solidFill>
                <a:effectLst/>
                <a:latin typeface="Calibri"/>
                <a:ea typeface="ＭＳ 明朝"/>
              </a:rPr>
              <a:t>Feedback to </a:t>
            </a:r>
            <a:r>
              <a:rPr lang="en-GB" sz="1100" dirty="0" smtClean="0">
                <a:solidFill>
                  <a:schemeClr val="tx1"/>
                </a:solidFill>
                <a:effectLst/>
                <a:latin typeface="Calibri"/>
                <a:ea typeface="ＭＳ 明朝"/>
              </a:rPr>
              <a:t>requirements, strategy </a:t>
            </a:r>
            <a:r>
              <a:rPr lang="en-GB" sz="1100" dirty="0">
                <a:solidFill>
                  <a:schemeClr val="tx1"/>
                </a:solidFill>
                <a:effectLst/>
                <a:latin typeface="Calibri"/>
                <a:ea typeface="ＭＳ 明朝"/>
              </a:rPr>
              <a:t>and </a:t>
            </a:r>
            <a:r>
              <a:rPr lang="en-GB" sz="1100" dirty="0" smtClean="0">
                <a:solidFill>
                  <a:schemeClr val="tx1"/>
                </a:solidFill>
                <a:effectLst/>
                <a:latin typeface="Calibri"/>
                <a:ea typeface="ＭＳ 明朝"/>
              </a:rPr>
              <a:t>roadmap</a:t>
            </a:r>
            <a:endParaRPr lang="en-US" dirty="0">
              <a:solidFill>
                <a:schemeClr val="tx1"/>
              </a:solidFill>
              <a:effectLst/>
              <a:latin typeface="Times New Roman"/>
              <a:ea typeface="ＭＳ 明朝"/>
            </a:endParaRPr>
          </a:p>
        </p:txBody>
      </p:sp>
      <p:cxnSp>
        <p:nvCxnSpPr>
          <p:cNvPr id="48" name="Straight Connector 47"/>
          <p:cNvCxnSpPr/>
          <p:nvPr/>
        </p:nvCxnSpPr>
        <p:spPr>
          <a:xfrm flipV="1">
            <a:off x="8166100" y="1320800"/>
            <a:ext cx="0" cy="3589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0" idx="1"/>
          </p:cNvCxnSpPr>
          <p:nvPr/>
        </p:nvCxnSpPr>
        <p:spPr>
          <a:xfrm flipH="1">
            <a:off x="812800" y="6477000"/>
            <a:ext cx="2006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695949" y="5156200"/>
            <a:ext cx="12350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5657850" y="1320800"/>
            <a:ext cx="2508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0617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Text Placeholder 6"/>
          <p:cNvSpPr>
            <a:spLocks noGrp="1"/>
          </p:cNvSpPr>
          <p:nvPr>
            <p:ph idx="1"/>
          </p:nvPr>
        </p:nvSpPr>
        <p:spPr>
          <a:xfrm>
            <a:off x="1799292" y="1405466"/>
            <a:ext cx="7226175" cy="4837604"/>
          </a:xfrm>
        </p:spPr>
        <p:txBody>
          <a:bodyPr>
            <a:noAutofit/>
          </a:bodyPr>
          <a:lstStyle/>
          <a:p>
            <a:pPr marL="475488" indent="-457200">
              <a:spcAft>
                <a:spcPts val="1800"/>
              </a:spcAft>
              <a:buSzPct val="100000"/>
              <a:buFont typeface="+mj-lt"/>
              <a:buAutoNum type="arabicPeriod"/>
            </a:pPr>
            <a:r>
              <a:rPr lang="en-US" sz="2800" dirty="0">
                <a:effectLst/>
              </a:rPr>
              <a:t>Establish a </a:t>
            </a:r>
            <a:r>
              <a:rPr lang="en-US" sz="2800" i="1" dirty="0">
                <a:effectLst/>
              </a:rPr>
              <a:t>Pan-Arctic </a:t>
            </a:r>
            <a:r>
              <a:rPr lang="en-US" sz="2800" dirty="0">
                <a:effectLst/>
              </a:rPr>
              <a:t>forum for collaboration across EU and non-EU countries and transnational </a:t>
            </a:r>
            <a:r>
              <a:rPr lang="en-US" sz="2800" dirty="0" err="1">
                <a:effectLst/>
              </a:rPr>
              <a:t>organisations</a:t>
            </a:r>
            <a:r>
              <a:rPr lang="en-US" sz="2800" dirty="0">
                <a:effectLst/>
              </a:rPr>
              <a:t> (</a:t>
            </a:r>
            <a:r>
              <a:rPr lang="en-US" sz="2800" dirty="0" smtClean="0">
                <a:effectLst/>
              </a:rPr>
              <a:t>WP1)  </a:t>
            </a:r>
          </a:p>
          <a:p>
            <a:pPr marL="475488" indent="-457200">
              <a:spcAft>
                <a:spcPts val="1800"/>
              </a:spcAft>
              <a:buSzPct val="100000"/>
              <a:buFont typeface="+mj-lt"/>
              <a:buAutoNum type="arabicPeriod"/>
            </a:pPr>
            <a:r>
              <a:rPr lang="en-GB" sz="2800" dirty="0" smtClean="0">
                <a:effectLst/>
              </a:rPr>
              <a:t>Develop a </a:t>
            </a:r>
            <a:r>
              <a:rPr lang="en-GB" sz="2800" i="1" dirty="0" smtClean="0">
                <a:effectLst/>
              </a:rPr>
              <a:t>Roadmap</a:t>
            </a:r>
            <a:r>
              <a:rPr lang="en-GB" sz="2800" dirty="0" smtClean="0">
                <a:effectLst/>
              </a:rPr>
              <a:t> for building a sustainable Arctic observing system</a:t>
            </a:r>
            <a:r>
              <a:rPr lang="en-GB" sz="2800" i="1" dirty="0" smtClean="0">
                <a:effectLst/>
              </a:rPr>
              <a:t> </a:t>
            </a:r>
            <a:r>
              <a:rPr lang="en-GB" sz="2800" dirty="0" smtClean="0">
                <a:effectLst/>
              </a:rPr>
              <a:t>(WP1)</a:t>
            </a:r>
            <a:endParaRPr lang="en-GB" sz="2800" dirty="0">
              <a:effectLst/>
            </a:endParaRPr>
          </a:p>
          <a:p>
            <a:pPr marL="475488" indent="-457200">
              <a:spcAft>
                <a:spcPts val="1800"/>
              </a:spcAft>
              <a:buSzPct val="100000"/>
              <a:buFont typeface="+mj-lt"/>
              <a:buAutoNum type="arabicPeriod"/>
            </a:pPr>
            <a:r>
              <a:rPr lang="en-GB" sz="2800" dirty="0" smtClean="0">
                <a:effectLst/>
              </a:rPr>
              <a:t>Exploit </a:t>
            </a:r>
            <a:r>
              <a:rPr lang="en-GB" sz="2800" i="1" dirty="0">
                <a:effectLst/>
              </a:rPr>
              <a:t>existing observing systems and databases </a:t>
            </a:r>
            <a:r>
              <a:rPr lang="pt-PT" sz="2800" i="1" dirty="0" smtClean="0">
                <a:effectLst/>
              </a:rPr>
              <a:t> </a:t>
            </a:r>
            <a:r>
              <a:rPr lang="en-GB" sz="2800" dirty="0">
                <a:effectLst/>
              </a:rPr>
              <a:t>(</a:t>
            </a:r>
            <a:r>
              <a:rPr lang="en-GB" sz="2800" dirty="0" smtClean="0">
                <a:effectLst/>
              </a:rPr>
              <a:t>WP2)</a:t>
            </a:r>
            <a:endParaRPr lang="en-GB" sz="2800" dirty="0">
              <a:effectLst/>
            </a:endParaRPr>
          </a:p>
          <a:p>
            <a:pPr marL="475488" indent="-457200">
              <a:buSzPct val="100000"/>
              <a:buFont typeface="+mj-lt"/>
              <a:buAutoNum type="arabicPeriod"/>
            </a:pPr>
            <a:endParaRPr lang="en-GB" sz="3200" i="1" dirty="0">
              <a:effectLst/>
            </a:endParaRPr>
          </a:p>
          <a:p>
            <a:pPr>
              <a:buSzPct val="100000"/>
            </a:pPr>
            <a:endParaRPr lang="en-GB" sz="2000" dirty="0" smtClean="0">
              <a:effectLst/>
            </a:endParaRPr>
          </a:p>
        </p:txBody>
      </p:sp>
      <p:sp>
        <p:nvSpPr>
          <p:cNvPr id="8" name="Title 7"/>
          <p:cNvSpPr>
            <a:spLocks noGrp="1"/>
          </p:cNvSpPr>
          <p:nvPr>
            <p:ph type="title"/>
          </p:nvPr>
        </p:nvSpPr>
        <p:spPr>
          <a:xfrm>
            <a:off x="827584" y="54188"/>
            <a:ext cx="7543800" cy="914400"/>
          </a:xfrm>
        </p:spPr>
        <p:txBody>
          <a:bodyPr/>
          <a:lstStyle/>
          <a:p>
            <a:r>
              <a:rPr lang="en-US" sz="4000" dirty="0" smtClean="0"/>
              <a:t>INTAROS Specific objectives (1)</a:t>
            </a:r>
            <a:endParaRPr lang="en-US" sz="4000" dirty="0"/>
          </a:p>
        </p:txBody>
      </p:sp>
      <p:pic>
        <p:nvPicPr>
          <p:cNvPr id="4" name="Picture 2" descr="http://photos.gograph.com/thumbs/CSP/CSP164/k16433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07" y="1185994"/>
            <a:ext cx="1539285" cy="14292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5" name="Picture 4" descr="http://www.clipartkid.com/images/542/road-map-clip-art-clipart-free-clipart-HHCDpW-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07" y="2777969"/>
            <a:ext cx="1539285" cy="119113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 name="Picture 6" descr="https://fabiusmaximus.files.wordpress.com/2016/01/levitus-2013-oh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7" y="4247984"/>
            <a:ext cx="1539285" cy="10578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6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Text Placeholder 6"/>
          <p:cNvSpPr>
            <a:spLocks noGrp="1"/>
          </p:cNvSpPr>
          <p:nvPr>
            <p:ph idx="1"/>
          </p:nvPr>
        </p:nvSpPr>
        <p:spPr>
          <a:xfrm>
            <a:off x="2182893" y="1377338"/>
            <a:ext cx="6554709" cy="4837604"/>
          </a:xfrm>
        </p:spPr>
        <p:txBody>
          <a:bodyPr>
            <a:noAutofit/>
          </a:bodyPr>
          <a:lstStyle/>
          <a:p>
            <a:pPr marL="475488" indent="-457200">
              <a:spcAft>
                <a:spcPts val="1800"/>
              </a:spcAft>
              <a:buSzPct val="100000"/>
              <a:buFont typeface="+mj-lt"/>
              <a:buAutoNum type="arabicPeriod" startAt="4"/>
            </a:pPr>
            <a:r>
              <a:rPr lang="en-GB" sz="3200" dirty="0">
                <a:effectLst/>
              </a:rPr>
              <a:t>F</a:t>
            </a:r>
            <a:r>
              <a:rPr lang="en-GB" sz="3200" dirty="0" smtClean="0">
                <a:effectLst/>
              </a:rPr>
              <a:t>ill </a:t>
            </a:r>
            <a:r>
              <a:rPr lang="en-GB" sz="3200" dirty="0">
                <a:effectLst/>
              </a:rPr>
              <a:t>gaps of the </a:t>
            </a:r>
            <a:r>
              <a:rPr lang="en-GB" sz="3200" dirty="0" smtClean="0">
                <a:effectLst/>
              </a:rPr>
              <a:t>present in </a:t>
            </a:r>
            <a:r>
              <a:rPr lang="en-GB" sz="3200" dirty="0">
                <a:effectLst/>
              </a:rPr>
              <a:t>situ observing systems (</a:t>
            </a:r>
            <a:r>
              <a:rPr lang="en-GB" sz="3200" dirty="0" smtClean="0">
                <a:effectLst/>
              </a:rPr>
              <a:t>WP3)</a:t>
            </a:r>
            <a:endParaRPr lang="en-US" sz="3200" dirty="0" smtClean="0">
              <a:effectLst/>
            </a:endParaRPr>
          </a:p>
          <a:p>
            <a:pPr marL="475488" indent="-457200">
              <a:spcAft>
                <a:spcPts val="1800"/>
              </a:spcAft>
              <a:buSzPct val="100000"/>
              <a:buFont typeface="+mj-lt"/>
              <a:buAutoNum type="arabicPeriod" startAt="4"/>
            </a:pPr>
            <a:r>
              <a:rPr lang="en-US" sz="3200" dirty="0">
                <a:effectLst/>
              </a:rPr>
              <a:t>Enhance </a:t>
            </a:r>
            <a:r>
              <a:rPr lang="en-US" sz="3200" i="1" dirty="0">
                <a:effectLst/>
              </a:rPr>
              <a:t>community-based</a:t>
            </a:r>
            <a:r>
              <a:rPr lang="en-US" sz="3200" dirty="0">
                <a:effectLst/>
              </a:rPr>
              <a:t> observing </a:t>
            </a:r>
            <a:r>
              <a:rPr lang="en-US" sz="3200" dirty="0" err="1" smtClean="0">
                <a:effectLst/>
              </a:rPr>
              <a:t>programmes</a:t>
            </a:r>
            <a:r>
              <a:rPr lang="en-US" sz="3200" dirty="0" smtClean="0">
                <a:effectLst/>
              </a:rPr>
              <a:t> </a:t>
            </a:r>
            <a:r>
              <a:rPr lang="en-GB" sz="3200" dirty="0">
                <a:effectLst/>
              </a:rPr>
              <a:t>(</a:t>
            </a:r>
            <a:r>
              <a:rPr lang="en-GB" sz="3200" dirty="0" smtClean="0">
                <a:effectLst/>
              </a:rPr>
              <a:t>WP4)</a:t>
            </a:r>
            <a:r>
              <a:rPr lang="en-US" sz="3200" dirty="0" smtClean="0">
                <a:effectLst/>
              </a:rPr>
              <a:t>  </a:t>
            </a:r>
            <a:endParaRPr lang="en-GB" sz="3200" dirty="0">
              <a:effectLst/>
            </a:endParaRPr>
          </a:p>
          <a:p>
            <a:pPr marL="475488" indent="-457200">
              <a:spcAft>
                <a:spcPts val="1800"/>
              </a:spcAft>
              <a:buSzPct val="100000"/>
              <a:buFont typeface="+mj-lt"/>
              <a:buAutoNum type="arabicPeriod" startAt="4"/>
            </a:pPr>
            <a:r>
              <a:rPr lang="en-US" sz="3200" dirty="0">
                <a:effectLst/>
              </a:rPr>
              <a:t>Develop and implement </a:t>
            </a:r>
            <a:r>
              <a:rPr lang="en-US" sz="3200" i="1" dirty="0">
                <a:effectLst/>
              </a:rPr>
              <a:t>the </a:t>
            </a:r>
            <a:r>
              <a:rPr lang="en-US" sz="3200" i="1" dirty="0" err="1">
                <a:effectLst/>
              </a:rPr>
              <a:t>iAOS</a:t>
            </a:r>
            <a:r>
              <a:rPr lang="en-US" sz="3200" i="1" dirty="0">
                <a:effectLst/>
              </a:rPr>
              <a:t> platform</a:t>
            </a:r>
            <a:r>
              <a:rPr lang="en-US" sz="3200" dirty="0">
                <a:effectLst/>
              </a:rPr>
              <a:t> for integration of multidisciplinary data from distributed repositories </a:t>
            </a:r>
            <a:r>
              <a:rPr lang="en-GB" sz="3200" dirty="0" smtClean="0">
                <a:effectLst/>
              </a:rPr>
              <a:t>(WP5)</a:t>
            </a:r>
            <a:endParaRPr lang="en-US" sz="3200" i="1" dirty="0">
              <a:effectLst/>
            </a:endParaRPr>
          </a:p>
          <a:p>
            <a:pPr>
              <a:spcAft>
                <a:spcPts val="1800"/>
              </a:spcAft>
            </a:pPr>
            <a:endParaRPr lang="en-GB" sz="2800" dirty="0" smtClean="0">
              <a:effectLst/>
            </a:endParaRPr>
          </a:p>
        </p:txBody>
      </p:sp>
      <p:sp>
        <p:nvSpPr>
          <p:cNvPr id="8" name="Title 7"/>
          <p:cNvSpPr>
            <a:spLocks noGrp="1"/>
          </p:cNvSpPr>
          <p:nvPr>
            <p:ph type="title"/>
          </p:nvPr>
        </p:nvSpPr>
        <p:spPr>
          <a:xfrm>
            <a:off x="827584" y="121920"/>
            <a:ext cx="7543800" cy="914400"/>
          </a:xfrm>
        </p:spPr>
        <p:txBody>
          <a:bodyPr/>
          <a:lstStyle/>
          <a:p>
            <a:r>
              <a:rPr lang="en-US" sz="4000" dirty="0" smtClean="0"/>
              <a:t>INTAROS Specific objectives (2)</a:t>
            </a:r>
            <a:endParaRPr lang="en-US" sz="4000" dirty="0"/>
          </a:p>
        </p:txBody>
      </p:sp>
      <p:pic>
        <p:nvPicPr>
          <p:cNvPr id="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05" y="1283973"/>
            <a:ext cx="1842664" cy="122621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05" y="2694954"/>
            <a:ext cx="1842664" cy="1303067"/>
          </a:xfrm>
          <a:prstGeom prst="rect">
            <a:avLst/>
          </a:prstGeom>
          <a:effectLst>
            <a:softEdge rad="31750"/>
          </a:effectLst>
        </p:spPr>
      </p:pic>
      <p:pic>
        <p:nvPicPr>
          <p:cNvPr id="11" name="Picture 4" descr="http://photos.gograph.com/thumbs/CSP/CSP993/k150400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06" y="4190109"/>
            <a:ext cx="1793362" cy="135029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14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Text Placeholder 6"/>
          <p:cNvSpPr>
            <a:spLocks noGrp="1"/>
          </p:cNvSpPr>
          <p:nvPr>
            <p:ph idx="1"/>
          </p:nvPr>
        </p:nvSpPr>
        <p:spPr>
          <a:xfrm>
            <a:off x="2073123" y="1090670"/>
            <a:ext cx="6798733" cy="4800600"/>
          </a:xfrm>
        </p:spPr>
        <p:txBody>
          <a:bodyPr>
            <a:noAutofit/>
          </a:bodyPr>
          <a:lstStyle/>
          <a:p>
            <a:pPr marL="18288" indent="0">
              <a:buNone/>
            </a:pPr>
            <a:endParaRPr lang="en-US" sz="2800" i="1" dirty="0" smtClean="0">
              <a:effectLst/>
            </a:endParaRPr>
          </a:p>
          <a:p>
            <a:pPr marL="475488" indent="-457200">
              <a:spcAft>
                <a:spcPts val="1800"/>
              </a:spcAft>
              <a:buSzPct val="100000"/>
              <a:buFont typeface="+mj-lt"/>
              <a:buAutoNum type="arabicPeriod" startAt="7"/>
            </a:pPr>
            <a:r>
              <a:rPr lang="en-US" sz="2800" dirty="0">
                <a:effectLst/>
              </a:rPr>
              <a:t>Develop professional </a:t>
            </a:r>
            <a:r>
              <a:rPr lang="en-US" sz="2800" i="1" dirty="0">
                <a:effectLst/>
              </a:rPr>
              <a:t>skills</a:t>
            </a:r>
            <a:r>
              <a:rPr lang="en-US" sz="2800" dirty="0">
                <a:effectLst/>
              </a:rPr>
              <a:t> in using the </a:t>
            </a:r>
            <a:r>
              <a:rPr lang="en-US" sz="2800" dirty="0" err="1">
                <a:effectLst/>
              </a:rPr>
              <a:t>iAOS</a:t>
            </a:r>
            <a:r>
              <a:rPr lang="en-US" sz="2800" dirty="0">
                <a:effectLst/>
              </a:rPr>
              <a:t> platform (WP5)  </a:t>
            </a:r>
          </a:p>
          <a:p>
            <a:pPr marL="475488" indent="-457200">
              <a:spcAft>
                <a:spcPts val="1800"/>
              </a:spcAft>
              <a:buSzPct val="100000"/>
              <a:buFont typeface="+mj-lt"/>
              <a:buAutoNum type="arabicPeriod" startAt="7"/>
            </a:pPr>
            <a:r>
              <a:rPr lang="en-GB" sz="2800" i="1" dirty="0" smtClean="0">
                <a:effectLst/>
              </a:rPr>
              <a:t> </a:t>
            </a:r>
            <a:r>
              <a:rPr lang="en-GB" sz="2800" dirty="0" smtClean="0">
                <a:effectLst/>
              </a:rPr>
              <a:t>Use</a:t>
            </a:r>
            <a:r>
              <a:rPr lang="en-GB" sz="2800" i="1" dirty="0" smtClean="0">
                <a:effectLst/>
              </a:rPr>
              <a:t> </a:t>
            </a:r>
            <a:r>
              <a:rPr lang="en-GB" sz="2800" dirty="0" smtClean="0">
                <a:effectLst/>
              </a:rPr>
              <a:t>of data in numerical models, collaboration with APPLICATE and BLUE ACTION (WP6</a:t>
            </a:r>
            <a:r>
              <a:rPr lang="en-GB" sz="3200" dirty="0" smtClean="0">
                <a:effectLst/>
              </a:rPr>
              <a:t>)</a:t>
            </a:r>
            <a:endParaRPr lang="en-US" sz="3200" dirty="0" smtClean="0">
              <a:effectLst/>
            </a:endParaRPr>
          </a:p>
          <a:p>
            <a:pPr marL="475488" indent="-457200">
              <a:spcAft>
                <a:spcPts val="1800"/>
              </a:spcAft>
              <a:buSzPct val="100000"/>
              <a:buFont typeface="+mj-lt"/>
              <a:buAutoNum type="arabicPeriod" startAt="7"/>
            </a:pPr>
            <a:r>
              <a:rPr lang="en-US" sz="2800" dirty="0" smtClean="0">
                <a:effectLst/>
              </a:rPr>
              <a:t>Demonstrate </a:t>
            </a:r>
            <a:r>
              <a:rPr lang="en-US" sz="2800" i="1" dirty="0">
                <a:effectLst/>
              </a:rPr>
              <a:t>benefit</a:t>
            </a:r>
            <a:r>
              <a:rPr lang="en-US" sz="2800" dirty="0">
                <a:effectLst/>
              </a:rPr>
              <a:t> </a:t>
            </a:r>
            <a:r>
              <a:rPr lang="en-US" sz="2800" dirty="0" smtClean="0">
                <a:effectLst/>
              </a:rPr>
              <a:t> of data from INTAROS for stakeholder groups (WP6) </a:t>
            </a:r>
            <a:endParaRPr lang="en-US" sz="3200" dirty="0" smtClean="0">
              <a:effectLst/>
            </a:endParaRPr>
          </a:p>
        </p:txBody>
      </p:sp>
      <p:sp>
        <p:nvSpPr>
          <p:cNvPr id="5" name="Title 7"/>
          <p:cNvSpPr txBox="1">
            <a:spLocks/>
          </p:cNvSpPr>
          <p:nvPr/>
        </p:nvSpPr>
        <p:spPr>
          <a:xfrm>
            <a:off x="844516" y="155786"/>
            <a:ext cx="8044273"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effectLst/>
                <a:latin typeface="Arial"/>
                <a:cs typeface="Arial"/>
              </a:rPr>
              <a:t>INTAROS Specific </a:t>
            </a:r>
            <a:r>
              <a:rPr lang="en-US" sz="4000" dirty="0" smtClean="0">
                <a:effectLst/>
                <a:latin typeface="Arial"/>
                <a:cs typeface="Arial"/>
              </a:rPr>
              <a:t>objectives (3)</a:t>
            </a:r>
            <a:endParaRPr lang="en-US" sz="4000" dirty="0">
              <a:effectLst/>
              <a:latin typeface="Arial"/>
              <a:cs typeface="Arial"/>
            </a:endParaRPr>
          </a:p>
        </p:txBody>
      </p:sp>
      <p:pic>
        <p:nvPicPr>
          <p:cNvPr id="2054" name="Picture 6" descr="http://www.storm-surge.info/sites/storm-surge.info/files/Assimilation%20sche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09" y="1225895"/>
            <a:ext cx="1661398" cy="17024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6" name="Picture 8" descr="http://www.safiservices.eu/assets/images/UsersPic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08" y="3075575"/>
            <a:ext cx="1641030" cy="123655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08" y="4569525"/>
            <a:ext cx="1641029" cy="106064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81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11974"/>
            <a:ext cx="8576733" cy="5398104"/>
          </a:xfrm>
        </p:spPr>
        <p:txBody>
          <a:bodyPr>
            <a:normAutofit/>
          </a:bodyPr>
          <a:lstStyle/>
          <a:p>
            <a:pPr>
              <a:lnSpc>
                <a:spcPct val="90000"/>
              </a:lnSpc>
              <a:spcBef>
                <a:spcPts val="0"/>
              </a:spcBef>
              <a:spcAft>
                <a:spcPts val="600"/>
              </a:spcAft>
              <a:buFont typeface="Wingdings" charset="2"/>
              <a:buChar char="Ø"/>
            </a:pPr>
            <a:r>
              <a:rPr lang="en-US" sz="2400" dirty="0" smtClean="0">
                <a:effectLst/>
              </a:rPr>
              <a:t>Science – through projects and </a:t>
            </a:r>
            <a:r>
              <a:rPr lang="en-US" sz="2400" dirty="0" err="1" smtClean="0">
                <a:effectLst/>
              </a:rPr>
              <a:t>programmes</a:t>
            </a:r>
            <a:r>
              <a:rPr lang="en-US" sz="2400" dirty="0" smtClean="0">
                <a:effectLst/>
              </a:rPr>
              <a:t>, in particular climate and environment</a:t>
            </a:r>
            <a:endParaRPr lang="en-US" sz="2400" dirty="0">
              <a:effectLst/>
            </a:endParaRPr>
          </a:p>
          <a:p>
            <a:pPr>
              <a:lnSpc>
                <a:spcPct val="90000"/>
              </a:lnSpc>
              <a:spcBef>
                <a:spcPts val="0"/>
              </a:spcBef>
              <a:spcAft>
                <a:spcPts val="600"/>
              </a:spcAft>
              <a:buFont typeface="Wingdings" charset="2"/>
              <a:buChar char="Ø"/>
            </a:pPr>
            <a:r>
              <a:rPr lang="en-US" sz="2400" dirty="0" smtClean="0">
                <a:effectLst/>
              </a:rPr>
              <a:t>Service providers: e.g.  weather and ice services (Copernicus services) </a:t>
            </a:r>
          </a:p>
          <a:p>
            <a:pPr>
              <a:lnSpc>
                <a:spcPct val="90000"/>
              </a:lnSpc>
              <a:spcBef>
                <a:spcPts val="0"/>
              </a:spcBef>
              <a:spcAft>
                <a:spcPts val="600"/>
              </a:spcAft>
              <a:buFont typeface="Wingdings" charset="2"/>
              <a:buChar char="Ø"/>
            </a:pPr>
            <a:r>
              <a:rPr lang="en-US" sz="2400" dirty="0" smtClean="0">
                <a:effectLst/>
              </a:rPr>
              <a:t>Government agencies: e.g. national institutes, fishery directorate, oil directorate,  coastal directorate, ++</a:t>
            </a:r>
          </a:p>
          <a:p>
            <a:pPr>
              <a:lnSpc>
                <a:spcPct val="90000"/>
              </a:lnSpc>
              <a:spcBef>
                <a:spcPts val="0"/>
              </a:spcBef>
              <a:spcAft>
                <a:spcPts val="600"/>
              </a:spcAft>
              <a:buFont typeface="Wingdings" charset="2"/>
              <a:buChar char="Ø"/>
            </a:pPr>
            <a:r>
              <a:rPr lang="en-US" sz="2400" dirty="0" smtClean="0">
                <a:effectLst/>
              </a:rPr>
              <a:t>European / international agencies/bodies: EU, EEA, ESA,</a:t>
            </a:r>
          </a:p>
          <a:p>
            <a:pPr>
              <a:lnSpc>
                <a:spcPct val="90000"/>
              </a:lnSpc>
              <a:spcBef>
                <a:spcPts val="0"/>
              </a:spcBef>
              <a:spcAft>
                <a:spcPts val="600"/>
              </a:spcAft>
              <a:buFont typeface="Wingdings" charset="2"/>
              <a:buChar char="Ø"/>
            </a:pPr>
            <a:r>
              <a:rPr lang="en-US" sz="2400" dirty="0" smtClean="0">
                <a:effectLst/>
              </a:rPr>
              <a:t>Private sector: e.g. </a:t>
            </a:r>
            <a:r>
              <a:rPr lang="en-US" sz="2400" dirty="0">
                <a:effectLst/>
              </a:rPr>
              <a:t>shipping, oil/gas, </a:t>
            </a:r>
            <a:r>
              <a:rPr lang="en-US" sz="2400" dirty="0" smtClean="0">
                <a:effectLst/>
              </a:rPr>
              <a:t>fishery, tourism, ++</a:t>
            </a:r>
          </a:p>
          <a:p>
            <a:pPr>
              <a:lnSpc>
                <a:spcPct val="90000"/>
              </a:lnSpc>
              <a:spcBef>
                <a:spcPts val="0"/>
              </a:spcBef>
              <a:spcAft>
                <a:spcPts val="600"/>
              </a:spcAft>
              <a:buFont typeface="Wingdings" charset="2"/>
              <a:buChar char="Ø"/>
            </a:pPr>
            <a:r>
              <a:rPr lang="en-US" sz="2400" dirty="0" smtClean="0">
                <a:effectLst/>
              </a:rPr>
              <a:t>International </a:t>
            </a:r>
            <a:r>
              <a:rPr lang="en-US" sz="2400" dirty="0" err="1" smtClean="0">
                <a:effectLst/>
              </a:rPr>
              <a:t>programmes</a:t>
            </a:r>
            <a:r>
              <a:rPr lang="en-US" sz="2400" dirty="0" smtClean="0">
                <a:effectLst/>
              </a:rPr>
              <a:t>: e.g. SAON</a:t>
            </a:r>
            <a:r>
              <a:rPr lang="en-US" sz="2400" dirty="0">
                <a:effectLst/>
              </a:rPr>
              <a:t>, AMAP, IPCC</a:t>
            </a:r>
            <a:r>
              <a:rPr lang="en-US" sz="2400" dirty="0" smtClean="0">
                <a:effectLst/>
              </a:rPr>
              <a:t>, GCOS,  </a:t>
            </a:r>
            <a:r>
              <a:rPr lang="en-US" sz="2400" dirty="0">
                <a:effectLst/>
              </a:rPr>
              <a:t>GOOS, WMO or </a:t>
            </a:r>
            <a:r>
              <a:rPr lang="en-US" sz="2400" dirty="0" smtClean="0">
                <a:effectLst/>
              </a:rPr>
              <a:t>ECMWF, ++</a:t>
            </a:r>
            <a:endParaRPr lang="en-US" sz="2400" dirty="0">
              <a:effectLst/>
            </a:endParaRPr>
          </a:p>
          <a:p>
            <a:pPr>
              <a:lnSpc>
                <a:spcPct val="90000"/>
              </a:lnSpc>
              <a:spcBef>
                <a:spcPts val="0"/>
              </a:spcBef>
              <a:spcAft>
                <a:spcPts val="600"/>
              </a:spcAft>
              <a:buFont typeface="Wingdings" charset="2"/>
              <a:buChar char="Ø"/>
            </a:pPr>
            <a:r>
              <a:rPr lang="en-US" sz="2400" dirty="0" smtClean="0">
                <a:effectLst/>
              </a:rPr>
              <a:t>NGO’s</a:t>
            </a:r>
          </a:p>
          <a:p>
            <a:pPr>
              <a:lnSpc>
                <a:spcPct val="90000"/>
              </a:lnSpc>
              <a:spcBef>
                <a:spcPts val="0"/>
              </a:spcBef>
              <a:spcAft>
                <a:spcPts val="600"/>
              </a:spcAft>
              <a:buFont typeface="Wingdings" charset="2"/>
              <a:buChar char="Ø"/>
            </a:pPr>
            <a:r>
              <a:rPr lang="en-US" sz="2400" dirty="0" smtClean="0">
                <a:effectLst/>
              </a:rPr>
              <a:t>Local communities</a:t>
            </a:r>
            <a:endParaRPr lang="en-US" dirty="0">
              <a:effectLst/>
            </a:endParaRPr>
          </a:p>
          <a:p>
            <a:pPr marL="18288" indent="0">
              <a:buNone/>
            </a:pPr>
            <a:endParaRPr lang="nb-NO" dirty="0"/>
          </a:p>
        </p:txBody>
      </p:sp>
      <p:sp>
        <p:nvSpPr>
          <p:cNvPr id="3" name="Title 2"/>
          <p:cNvSpPr>
            <a:spLocks noGrp="1"/>
          </p:cNvSpPr>
          <p:nvPr>
            <p:ph type="title"/>
          </p:nvPr>
        </p:nvSpPr>
        <p:spPr>
          <a:xfrm>
            <a:off x="1" y="10885"/>
            <a:ext cx="8957732" cy="818848"/>
          </a:xfrm>
        </p:spPr>
        <p:txBody>
          <a:bodyPr/>
          <a:lstStyle/>
          <a:p>
            <a:r>
              <a:rPr lang="nb-NO" dirty="0" smtClean="0"/>
              <a:t>Stakeholder </a:t>
            </a:r>
            <a:r>
              <a:rPr lang="nb-NO" dirty="0" err="1" smtClean="0"/>
              <a:t>categories</a:t>
            </a:r>
            <a:endParaRPr lang="nb-NO" dirty="0"/>
          </a:p>
        </p:txBody>
      </p:sp>
    </p:spTree>
    <p:extLst>
      <p:ext uri="{BB962C8B-B14F-4D97-AF65-F5344CB8AC3E}">
        <p14:creationId xmlns:p14="http://schemas.microsoft.com/office/powerpoint/2010/main" val="2749242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067" y="931326"/>
            <a:ext cx="8906933" cy="5926674"/>
          </a:xfrm>
        </p:spPr>
        <p:txBody>
          <a:bodyPr>
            <a:normAutofit fontScale="77500" lnSpcReduction="20000"/>
          </a:bodyPr>
          <a:lstStyle/>
          <a:p>
            <a:pPr>
              <a:lnSpc>
                <a:spcPct val="120000"/>
              </a:lnSpc>
              <a:spcAft>
                <a:spcPts val="1200"/>
              </a:spcAft>
              <a:buFont typeface="Wingdings" charset="2"/>
              <a:buChar char="Ø"/>
            </a:pPr>
            <a:r>
              <a:rPr lang="nb-NO" sz="3000" dirty="0" smtClean="0">
                <a:effectLst/>
              </a:rPr>
              <a:t>First workshop in Brussels 05 May 2017</a:t>
            </a:r>
            <a:r>
              <a:rPr lang="en-US" sz="3000" dirty="0" smtClean="0">
                <a:effectLst/>
              </a:rPr>
              <a:t> addressing requirements in various </a:t>
            </a:r>
            <a:r>
              <a:rPr lang="en-US" sz="3000" dirty="0">
                <a:effectLst/>
              </a:rPr>
              <a:t>disciplines and stakeholder groups</a:t>
            </a:r>
            <a:r>
              <a:rPr lang="en-US" sz="3000" dirty="0" smtClean="0">
                <a:effectLst/>
              </a:rPr>
              <a:t>. </a:t>
            </a:r>
            <a:r>
              <a:rPr lang="en-US" sz="3000" dirty="0"/>
              <a:t>N</a:t>
            </a:r>
            <a:r>
              <a:rPr lang="en-US" sz="3000" dirty="0" smtClean="0"/>
              <a:t>ext workshop on community-based monitoring in Fairbanks 10 May 2017</a:t>
            </a:r>
            <a:endParaRPr lang="en-US" sz="3000" dirty="0" smtClean="0">
              <a:effectLst/>
            </a:endParaRPr>
          </a:p>
          <a:p>
            <a:pPr>
              <a:lnSpc>
                <a:spcPct val="120000"/>
              </a:lnSpc>
              <a:spcAft>
                <a:spcPts val="1200"/>
              </a:spcAft>
              <a:buFont typeface="Wingdings" charset="2"/>
              <a:buChar char="Ø"/>
            </a:pPr>
            <a:r>
              <a:rPr lang="en-US" sz="3000" dirty="0" smtClean="0">
                <a:effectLst/>
              </a:rPr>
              <a:t>Dialogue with decision makers and policy bodies, jointly with other Arctic projects, </a:t>
            </a:r>
            <a:r>
              <a:rPr lang="en-US" sz="3000" dirty="0" err="1" smtClean="0">
                <a:effectLst/>
              </a:rPr>
              <a:t>programmes</a:t>
            </a:r>
            <a:r>
              <a:rPr lang="en-US" sz="3000" dirty="0" smtClean="0">
                <a:effectLst/>
              </a:rPr>
              <a:t> and </a:t>
            </a:r>
            <a:r>
              <a:rPr lang="en-US" sz="3000" dirty="0" err="1" smtClean="0">
                <a:effectLst/>
              </a:rPr>
              <a:t>organisations</a:t>
            </a:r>
            <a:r>
              <a:rPr lang="en-US" sz="3000" dirty="0" smtClean="0">
                <a:effectLst/>
              </a:rPr>
              <a:t> </a:t>
            </a:r>
          </a:p>
          <a:p>
            <a:pPr>
              <a:lnSpc>
                <a:spcPct val="120000"/>
              </a:lnSpc>
              <a:spcAft>
                <a:spcPts val="1200"/>
              </a:spcAft>
              <a:buFont typeface="Wingdings" charset="2"/>
              <a:buChar char="Ø"/>
            </a:pPr>
            <a:r>
              <a:rPr lang="en-US" sz="3000" dirty="0" smtClean="0">
                <a:effectLst/>
              </a:rPr>
              <a:t>Stakeholders in each of the thematic areas (</a:t>
            </a:r>
            <a:r>
              <a:rPr lang="en-US" sz="3000" dirty="0">
                <a:effectLst/>
              </a:rPr>
              <a:t>Atmosphere</a:t>
            </a:r>
            <a:r>
              <a:rPr lang="en-US" sz="3000" dirty="0" smtClean="0">
                <a:effectLst/>
              </a:rPr>
              <a:t>, Ocean </a:t>
            </a:r>
            <a:r>
              <a:rPr lang="en-US" sz="3000" dirty="0">
                <a:effectLst/>
              </a:rPr>
              <a:t>and </a:t>
            </a:r>
            <a:r>
              <a:rPr lang="en-US" sz="3000" dirty="0" smtClean="0">
                <a:effectLst/>
              </a:rPr>
              <a:t>Seafloor</a:t>
            </a:r>
            <a:r>
              <a:rPr lang="en-US" sz="3000" dirty="0">
                <a:effectLst/>
              </a:rPr>
              <a:t>, </a:t>
            </a:r>
            <a:r>
              <a:rPr lang="en-US" sz="3000" dirty="0" smtClean="0">
                <a:effectLst/>
              </a:rPr>
              <a:t>Sea </a:t>
            </a:r>
            <a:r>
              <a:rPr lang="en-US" sz="3000" dirty="0">
                <a:effectLst/>
              </a:rPr>
              <a:t>ice, </a:t>
            </a:r>
            <a:r>
              <a:rPr lang="en-US" sz="3000" dirty="0" smtClean="0">
                <a:effectLst/>
              </a:rPr>
              <a:t>Marine </a:t>
            </a:r>
            <a:r>
              <a:rPr lang="en-US" sz="3000" dirty="0">
                <a:effectLst/>
              </a:rPr>
              <a:t>Ecosystem, </a:t>
            </a:r>
            <a:r>
              <a:rPr lang="en-US" sz="3000" dirty="0" smtClean="0">
                <a:effectLst/>
              </a:rPr>
              <a:t>Terrestrial sciences, Glaciology</a:t>
            </a:r>
            <a:r>
              <a:rPr lang="en-US" sz="3000" dirty="0">
                <a:effectLst/>
              </a:rPr>
              <a:t>, </a:t>
            </a:r>
            <a:r>
              <a:rPr lang="en-US" sz="3000" dirty="0" smtClean="0">
                <a:effectLst/>
              </a:rPr>
              <a:t>Natural </a:t>
            </a:r>
            <a:r>
              <a:rPr lang="en-US" sz="3000" dirty="0">
                <a:effectLst/>
              </a:rPr>
              <a:t>hazards, and  </a:t>
            </a:r>
            <a:r>
              <a:rPr lang="en-US" sz="3000" dirty="0" smtClean="0">
                <a:effectLst/>
              </a:rPr>
              <a:t>Community</a:t>
            </a:r>
            <a:r>
              <a:rPr lang="en-US" sz="3000" dirty="0">
                <a:effectLst/>
              </a:rPr>
              <a:t>-based </a:t>
            </a:r>
            <a:r>
              <a:rPr lang="en-US" sz="3000" dirty="0" smtClean="0">
                <a:effectLst/>
              </a:rPr>
              <a:t>monitoring </a:t>
            </a:r>
          </a:p>
          <a:p>
            <a:pPr>
              <a:lnSpc>
                <a:spcPct val="120000"/>
              </a:lnSpc>
              <a:spcAft>
                <a:spcPts val="1200"/>
              </a:spcAft>
              <a:buFont typeface="Wingdings" charset="2"/>
              <a:buChar char="Ø"/>
            </a:pPr>
            <a:r>
              <a:rPr lang="en-US" sz="3000" dirty="0">
                <a:effectLst/>
              </a:rPr>
              <a:t>Stakeholder and Innovation Advisory </a:t>
            </a:r>
            <a:r>
              <a:rPr lang="en-US" sz="3000" dirty="0" smtClean="0">
                <a:effectLst/>
              </a:rPr>
              <a:t>Panel</a:t>
            </a:r>
            <a:r>
              <a:rPr lang="en-US" sz="3000" dirty="0"/>
              <a:t> </a:t>
            </a:r>
            <a:r>
              <a:rPr lang="en-US" sz="3000" dirty="0" smtClean="0"/>
              <a:t>with</a:t>
            </a:r>
            <a:r>
              <a:rPr lang="en-US" sz="3000" dirty="0" smtClean="0">
                <a:effectLst/>
              </a:rPr>
              <a:t> </a:t>
            </a:r>
            <a:r>
              <a:rPr lang="en-US" sz="3000" dirty="0">
                <a:effectLst/>
              </a:rPr>
              <a:t>5 </a:t>
            </a:r>
            <a:r>
              <a:rPr lang="en-US" sz="3000" dirty="0" smtClean="0">
                <a:effectLst/>
              </a:rPr>
              <a:t>members</a:t>
            </a:r>
            <a:endParaRPr lang="en-US" sz="3000" dirty="0"/>
          </a:p>
          <a:p>
            <a:pPr>
              <a:lnSpc>
                <a:spcPct val="120000"/>
              </a:lnSpc>
              <a:spcAft>
                <a:spcPts val="1200"/>
              </a:spcAft>
              <a:buFont typeface="Wingdings" charset="2"/>
              <a:buChar char="Ø"/>
            </a:pPr>
            <a:r>
              <a:rPr lang="en-US" sz="3000" dirty="0" smtClean="0">
                <a:effectLst/>
              </a:rPr>
              <a:t> Follow-up workshops: Oslo 09 November and in Quebec City 11-12 December 2017</a:t>
            </a:r>
            <a:endParaRPr lang="en-US" sz="3000" dirty="0">
              <a:effectLst/>
            </a:endParaRPr>
          </a:p>
          <a:p>
            <a:pPr>
              <a:buFont typeface="Wingdings" charset="2"/>
              <a:buChar char="Ø"/>
            </a:pPr>
            <a:endParaRPr lang="en-US" sz="2400" dirty="0" smtClean="0">
              <a:effectLst/>
            </a:endParaRPr>
          </a:p>
          <a:p>
            <a:pPr marL="18288" indent="0">
              <a:buNone/>
            </a:pPr>
            <a:r>
              <a:rPr lang="en-US" sz="2600" dirty="0" smtClean="0">
                <a:effectLst/>
              </a:rPr>
              <a:t> </a:t>
            </a:r>
            <a:endParaRPr lang="nb-NO" sz="2800" dirty="0"/>
          </a:p>
        </p:txBody>
      </p:sp>
      <p:sp>
        <p:nvSpPr>
          <p:cNvPr id="3" name="Title 2"/>
          <p:cNvSpPr>
            <a:spLocks noGrp="1"/>
          </p:cNvSpPr>
          <p:nvPr>
            <p:ph type="title"/>
          </p:nvPr>
        </p:nvSpPr>
        <p:spPr>
          <a:xfrm>
            <a:off x="418050" y="16926"/>
            <a:ext cx="8395750" cy="914400"/>
          </a:xfrm>
        </p:spPr>
        <p:txBody>
          <a:bodyPr/>
          <a:lstStyle/>
          <a:p>
            <a:r>
              <a:rPr lang="nb-NO" sz="3600" dirty="0" smtClean="0">
                <a:effectLst/>
              </a:rPr>
              <a:t>Stakeholder </a:t>
            </a:r>
            <a:r>
              <a:rPr lang="nb-NO" sz="3600" dirty="0" err="1" smtClean="0">
                <a:effectLst/>
              </a:rPr>
              <a:t>engagement</a:t>
            </a:r>
            <a:r>
              <a:rPr lang="nb-NO" sz="3600" dirty="0" smtClean="0">
                <a:effectLst/>
              </a:rPr>
              <a:t> in INTAROS </a:t>
            </a:r>
            <a:endParaRPr lang="nb-NO" sz="3600" dirty="0">
              <a:effectLst/>
            </a:endParaRPr>
          </a:p>
        </p:txBody>
      </p:sp>
    </p:spTree>
    <p:extLst>
      <p:ext uri="{BB962C8B-B14F-4D97-AF65-F5344CB8AC3E}">
        <p14:creationId xmlns:p14="http://schemas.microsoft.com/office/powerpoint/2010/main" val="662402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853</TotalTime>
  <Words>2900</Words>
  <Application>Microsoft Macintosh PowerPoint</Application>
  <PresentationFormat>On-screen Show (4:3)</PresentationFormat>
  <Paragraphs>270</Paragraphs>
  <Slides>35</Slides>
  <Notes>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INTAROS – Integrated Arctic Observation System</vt:lpstr>
      <vt:lpstr>INTAROS overall objective</vt:lpstr>
      <vt:lpstr> </vt:lpstr>
      <vt:lpstr>Workpackage structure</vt:lpstr>
      <vt:lpstr>INTAROS Specific objectives (1)</vt:lpstr>
      <vt:lpstr>INTAROS Specific objectives (2)</vt:lpstr>
      <vt:lpstr>PowerPoint Presentation</vt:lpstr>
      <vt:lpstr>Stakeholder categories</vt:lpstr>
      <vt:lpstr>Stakeholder engagement in INTAROS </vt:lpstr>
      <vt:lpstr>Atmosphere part</vt:lpstr>
      <vt:lpstr>PowerPoint Presentation</vt:lpstr>
      <vt:lpstr>Eddy Covariance Flux Towers in the Arctic </vt:lpstr>
      <vt:lpstr>Atmospheric Greenhouse Gas Monitoring Network</vt:lpstr>
      <vt:lpstr>Geostatistical inverse modeling</vt:lpstr>
      <vt:lpstr>Terrestrial part</vt:lpstr>
      <vt:lpstr>Climate gas emissions from the Alaskan tundra</vt:lpstr>
      <vt:lpstr>PowerPoint Presentation</vt:lpstr>
      <vt:lpstr>Ocean part</vt:lpstr>
      <vt:lpstr>Status map: In situ data in the last 30 days – vertical profiles</vt:lpstr>
      <vt:lpstr>Status map: In situ data in the last 30 days – surface buoys</vt:lpstr>
      <vt:lpstr>PowerPoint Presentation</vt:lpstr>
      <vt:lpstr>Active Ice-Tethered Platforms</vt:lpstr>
      <vt:lpstr>IPT95: Temperature and salinity </vt:lpstr>
      <vt:lpstr>PowerPoint Presentation</vt:lpstr>
      <vt:lpstr>Examples of data from Ice Mass Balance buoys</vt:lpstr>
      <vt:lpstr>CHINARE 2017 expedition trajectory</vt:lpstr>
      <vt:lpstr>Drift of SIMBA buoys August – September 2017</vt:lpstr>
      <vt:lpstr>PowerPoint Presentation</vt:lpstr>
      <vt:lpstr>PRO-ICE Float trajectories from 2016</vt:lpstr>
      <vt:lpstr>PowerPoint Presentation</vt:lpstr>
      <vt:lpstr>PowerPoint Presentation</vt:lpstr>
      <vt:lpstr>INTAROS depoyment planned in 2018</vt:lpstr>
      <vt:lpstr>PowerPoint Presentation</vt:lpstr>
      <vt:lpstr>Challenges in building Arctic observing systems</vt:lpstr>
      <vt:lpstr>EU’s Arctic project cluster 2017-2021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3: Observations and monitoring in the Arctic  Summary of main points </dc:title>
  <dc:creator>Hanne Sagen</dc:creator>
  <cp:lastModifiedBy>Hanne Sagen</cp:lastModifiedBy>
  <cp:revision>104</cp:revision>
  <dcterms:created xsi:type="dcterms:W3CDTF">2017-08-24T12:31:36Z</dcterms:created>
  <dcterms:modified xsi:type="dcterms:W3CDTF">2017-10-18T11:54:32Z</dcterms:modified>
</cp:coreProperties>
</file>